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4">
  <p:sldMasterIdLst>
    <p:sldMasterId id="2147483667" r:id="rId1"/>
    <p:sldMasterId id="2147483898" r:id="rId2"/>
    <p:sldMasterId id="2147483907" r:id="rId3"/>
    <p:sldMasterId id="2147483916" r:id="rId4"/>
  </p:sldMasterIdLst>
  <p:notesMasterIdLst>
    <p:notesMasterId r:id="rId95"/>
  </p:notesMasterIdLst>
  <p:sldIdLst>
    <p:sldId id="411" r:id="rId5"/>
    <p:sldId id="594" r:id="rId6"/>
    <p:sldId id="477" r:id="rId7"/>
    <p:sldId id="496" r:id="rId8"/>
    <p:sldId id="509" r:id="rId9"/>
    <p:sldId id="498" r:id="rId10"/>
    <p:sldId id="504" r:id="rId11"/>
    <p:sldId id="497" r:id="rId12"/>
    <p:sldId id="520" r:id="rId13"/>
    <p:sldId id="499" r:id="rId14"/>
    <p:sldId id="500" r:id="rId15"/>
    <p:sldId id="511" r:id="rId16"/>
    <p:sldId id="516" r:id="rId17"/>
    <p:sldId id="517" r:id="rId18"/>
    <p:sldId id="480" r:id="rId19"/>
    <p:sldId id="518" r:id="rId20"/>
    <p:sldId id="519" r:id="rId21"/>
    <p:sldId id="505" r:id="rId22"/>
    <p:sldId id="503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13" r:id="rId31"/>
    <p:sldId id="521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41" r:id="rId51"/>
    <p:sldId id="542" r:id="rId52"/>
    <p:sldId id="543" r:id="rId53"/>
    <p:sldId id="544" r:id="rId54"/>
    <p:sldId id="545" r:id="rId55"/>
    <p:sldId id="546" r:id="rId56"/>
    <p:sldId id="547" r:id="rId57"/>
    <p:sldId id="548" r:id="rId58"/>
    <p:sldId id="549" r:id="rId59"/>
    <p:sldId id="550" r:id="rId60"/>
    <p:sldId id="551" r:id="rId61"/>
    <p:sldId id="552" r:id="rId62"/>
    <p:sldId id="584" r:id="rId63"/>
    <p:sldId id="554" r:id="rId64"/>
    <p:sldId id="555" r:id="rId65"/>
    <p:sldId id="556" r:id="rId66"/>
    <p:sldId id="557" r:id="rId67"/>
    <p:sldId id="558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6" r:id="rId76"/>
    <p:sldId id="567" r:id="rId77"/>
    <p:sldId id="568" r:id="rId78"/>
    <p:sldId id="569" r:id="rId79"/>
    <p:sldId id="585" r:id="rId80"/>
    <p:sldId id="571" r:id="rId81"/>
    <p:sldId id="572" r:id="rId82"/>
    <p:sldId id="573" r:id="rId83"/>
    <p:sldId id="574" r:id="rId84"/>
    <p:sldId id="575" r:id="rId85"/>
    <p:sldId id="576" r:id="rId86"/>
    <p:sldId id="577" r:id="rId87"/>
    <p:sldId id="578" r:id="rId88"/>
    <p:sldId id="579" r:id="rId89"/>
    <p:sldId id="586" r:id="rId90"/>
    <p:sldId id="581" r:id="rId91"/>
    <p:sldId id="582" r:id="rId92"/>
    <p:sldId id="583" r:id="rId93"/>
    <p:sldId id="473" r:id="rId9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11"/>
            <p14:sldId id="594"/>
            <p14:sldId id="477"/>
            <p14:sldId id="496"/>
            <p14:sldId id="509"/>
            <p14:sldId id="498"/>
            <p14:sldId id="504"/>
            <p14:sldId id="497"/>
            <p14:sldId id="520"/>
            <p14:sldId id="499"/>
            <p14:sldId id="500"/>
            <p14:sldId id="511"/>
            <p14:sldId id="516"/>
            <p14:sldId id="517"/>
            <p14:sldId id="480"/>
            <p14:sldId id="518"/>
            <p14:sldId id="519"/>
            <p14:sldId id="505"/>
            <p14:sldId id="503"/>
            <p14:sldId id="587"/>
            <p14:sldId id="588"/>
            <p14:sldId id="589"/>
            <p14:sldId id="590"/>
            <p14:sldId id="591"/>
            <p14:sldId id="592"/>
            <p14:sldId id="593"/>
            <p14:sldId id="513"/>
            <p14:sldId id="521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84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85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6"/>
            <p14:sldId id="581"/>
            <p14:sldId id="582"/>
            <p14:sldId id="583"/>
            <p14:sldId id="473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howGuides="1">
      <p:cViewPr varScale="1">
        <p:scale>
          <a:sx n="91" d="100"/>
          <a:sy n="91" d="100"/>
        </p:scale>
        <p:origin x="780" y="84"/>
      </p:cViewPr>
      <p:guideLst>
        <p:guide orient="horz" pos="1620"/>
        <p:guide orient="horz" pos="259"/>
        <p:guide orient="horz" pos="735"/>
        <p:guide orient="horz" pos="71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11/12/2017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acounted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:</a:t>
            </a:r>
          </a:p>
          <a:p>
            <a:pPr>
              <a:buFontTx/>
              <a:buChar char="-"/>
            </a:pPr>
            <a:r>
              <a:rPr lang="fr-FR" dirty="0" smtClean="0"/>
              <a:t>V-Cycle</a:t>
            </a:r>
          </a:p>
          <a:p>
            <a:pPr>
              <a:buFontTx/>
              <a:buChar char="-"/>
            </a:pPr>
            <a:r>
              <a:rPr lang="fr-FR" dirty="0" smtClean="0"/>
              <a:t>SOI</a:t>
            </a:r>
          </a:p>
          <a:p>
            <a:pPr>
              <a:buFontTx/>
              <a:buChar char="-"/>
            </a:pPr>
            <a:r>
              <a:rPr lang="fr-FR" dirty="0" smtClean="0"/>
              <a:t>Phases</a:t>
            </a:r>
          </a:p>
          <a:p>
            <a:pPr>
              <a:buFontTx/>
              <a:buChar char="-"/>
            </a:pPr>
            <a:r>
              <a:rPr lang="fr-FR" dirty="0" err="1" smtClean="0"/>
              <a:t>Acceptance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Transitions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10</a:t>
            </a:r>
            <a:r>
              <a:rPr lang="fr-FR" baseline="0" dirty="0"/>
              <a:t>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0CAA5-4106-4DDA-A656-1C5D9AF46726}" type="slidenum">
              <a:rPr lang="en-US" altLang="zh-CN"/>
              <a:pPr/>
              <a:t>‹N°›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8D252-A194-498B-8F3C-8926F7DA6212}" type="slidenum">
              <a:rPr lang="en-US" altLang="zh-CN"/>
              <a:pPr/>
              <a:t>‹N°›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95955-3D48-4CBA-ADA7-D2E39D26F39A}" type="slidenum">
              <a:rPr lang="en-US" altLang="zh-CN"/>
              <a:pPr/>
              <a:t>‹N°›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812" r:id="rId4"/>
    <p:sldLayoutId id="2147483897" r:id="rId5"/>
    <p:sldLayoutId id="2147483798" r:id="rId6"/>
    <p:sldLayoutId id="2147483814" r:id="rId7"/>
    <p:sldLayoutId id="2147483815" r:id="rId8"/>
    <p:sldLayoutId id="2147483925" r:id="rId9"/>
    <p:sldLayoutId id="2147483926" r:id="rId10"/>
    <p:sldLayoutId id="2147483927" r:id="rId11"/>
    <p:sldLayoutId id="2147483928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Electrical and Power / Confidentiel / May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7.jpeg"/><Relationship Id="rId7" Type="http://schemas.openxmlformats.org/officeDocument/2006/relationships/slide" Target="slide9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10" Type="http://schemas.openxmlformats.org/officeDocument/2006/relationships/image" Target="../media/image18.jpeg"/><Relationship Id="rId4" Type="http://schemas.openxmlformats.org/officeDocument/2006/relationships/slide" Target="slide13.xml"/><Relationship Id="rId9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err="1" smtClean="0"/>
              <a:t>Safran</a:t>
            </a:r>
            <a:r>
              <a:rPr lang="en-US" smtClean="0"/>
              <a:t> Electrical and Power / Confidentiel / May 2016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03238" y="3003798"/>
            <a:ext cx="8137525" cy="803105"/>
          </a:xfrm>
        </p:spPr>
        <p:txBody>
          <a:bodyPr/>
          <a:lstStyle/>
          <a:p>
            <a:r>
              <a:rPr lang="en-US" dirty="0" smtClean="0"/>
              <a:t>SAFRAN engineering services</a:t>
            </a:r>
            <a:br>
              <a:rPr lang="en-US" dirty="0" smtClean="0"/>
            </a:br>
            <a:r>
              <a:rPr lang="en-US" sz="2000" dirty="0" smtClean="0"/>
              <a:t> C++ programming under DO178 - 332</a:t>
            </a:r>
            <a:endParaRPr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dirty="0" err="1" smtClean="0"/>
              <a:t>January</a:t>
            </a:r>
            <a:r>
              <a:rPr lang="fr-FR" dirty="0" smtClean="0"/>
              <a:t> 2017</a:t>
            </a:r>
            <a:endParaRPr lang="fr-FR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7494"/>
            <a:ext cx="6635566" cy="255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97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Different levels of criticism (DAL A to 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915566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Design Assurance Level</a:t>
            </a:r>
            <a:r>
              <a:rPr lang="en-US" sz="1200" dirty="0" smtClean="0"/>
              <a:t> (DAL) is determined by examining the effects of a failure condition in the system. 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251520" y="1275606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Catastrophic</a:t>
            </a:r>
            <a:r>
              <a:rPr lang="en-US" sz="1200" dirty="0" smtClean="0"/>
              <a:t> - Failure may cause multiple fatalities, usually with loss of the airplane.</a:t>
            </a:r>
          </a:p>
          <a:p>
            <a:r>
              <a:rPr lang="en-US" sz="1200" b="1" dirty="0" smtClean="0"/>
              <a:t>Hazardous</a:t>
            </a:r>
            <a:r>
              <a:rPr lang="en-US" sz="1200" dirty="0" smtClean="0"/>
              <a:t> - Failure has a large negative impact on safety or performance, or reduces the ability of the crew to operate the aircraft due to physical distress or a higher workload, or causes serious or fatal injuries among the passengers.</a:t>
            </a:r>
          </a:p>
          <a:p>
            <a:r>
              <a:rPr lang="en-US" sz="1200" b="1" dirty="0" smtClean="0"/>
              <a:t>Major</a:t>
            </a:r>
            <a:r>
              <a:rPr lang="en-US" sz="1200" dirty="0" smtClean="0"/>
              <a:t> - Failure significantly reduces the safety margin or significantly increases crew workload. May result in passenger discomfort (or even minor injuries).</a:t>
            </a:r>
          </a:p>
          <a:p>
            <a:r>
              <a:rPr lang="en-US" sz="1200" b="1" dirty="0" smtClean="0"/>
              <a:t>Minor</a:t>
            </a:r>
            <a:r>
              <a:rPr lang="en-US" sz="1200" dirty="0" smtClean="0"/>
              <a:t> - Failure slightly reduces the safety margin or slightly increases crew workload. Examples might include causing passenger inconvenience or a routine flight plan change.</a:t>
            </a:r>
          </a:p>
          <a:p>
            <a:r>
              <a:rPr lang="en-US" sz="1200" b="1" dirty="0" smtClean="0"/>
              <a:t>No Effect</a:t>
            </a:r>
            <a:r>
              <a:rPr lang="en-US" sz="1200" dirty="0" smtClean="0"/>
              <a:t> - Failure has no impact on safety, aircraft operation, or crew workload.</a:t>
            </a:r>
            <a:endParaRPr lang="en-US" sz="12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331640" y="3003798"/>
          <a:ext cx="6096000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/>
                        <a:t>Level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/>
                        <a:t>Failure</a:t>
                      </a:r>
                      <a:r>
                        <a:rPr lang="fr-FR" sz="1200" b="1" dirty="0"/>
                        <a:t>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Objectives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/>
                        <a:t>With</a:t>
                      </a:r>
                      <a:r>
                        <a:rPr lang="fr-FR" sz="1200" b="1" dirty="0"/>
                        <a:t> </a:t>
                      </a:r>
                      <a:r>
                        <a:rPr lang="fr-FR" sz="1200" b="1" dirty="0" err="1"/>
                        <a:t>independence</a:t>
                      </a:r>
                      <a:endParaRPr lang="fr-F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Catastrophic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Hazardous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Minor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No Safety Effect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059832" y="2571499"/>
            <a:ext cx="424492" cy="2882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4499992" y="3075806"/>
            <a:ext cx="424492" cy="2882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OK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427984" y="1080591"/>
            <a:ext cx="1864208" cy="2670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Transmitted to Provider by ECM</a:t>
            </a:r>
            <a:endParaRPr kumimoji="0" lang="en-GB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427984" y="1707403"/>
            <a:ext cx="424492" cy="2882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OK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modification management</a:t>
            </a:r>
            <a:endParaRPr lang="en-US" dirty="0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3034496" y="1263424"/>
            <a:ext cx="385376" cy="2282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499992" y="2211710"/>
            <a:ext cx="2008223" cy="203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Transmitted to Customer by ECM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3203848" y="699541"/>
            <a:ext cx="2016224" cy="360041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CR development or update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(CR “Assigned”)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68" name="AutoShape 24"/>
          <p:cNvSpPr>
            <a:spLocks noChangeArrowheads="1"/>
          </p:cNvSpPr>
          <p:nvPr/>
        </p:nvSpPr>
        <p:spPr bwMode="auto">
          <a:xfrm>
            <a:off x="3419872" y="1131590"/>
            <a:ext cx="1584176" cy="690668"/>
          </a:xfrm>
          <a:prstGeom prst="flowChartDecision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CR review is correct?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203848" y="1923678"/>
            <a:ext cx="2016224" cy="21602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CR estimation</a:t>
            </a:r>
            <a:endParaRPr kumimoji="0" lang="fr-F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3419872" y="2361337"/>
            <a:ext cx="1576175" cy="858485"/>
          </a:xfrm>
          <a:prstGeom prst="flowChartDecision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Agreement with estimation?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203848" y="3291830"/>
            <a:ext cx="2016224" cy="61868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Record the CR in the implementation follow-up (file used to monitor the implementation of HLR / CR)</a:t>
            </a:r>
            <a:endParaRPr kumimoji="0" lang="en-GB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203848" y="4011910"/>
            <a:ext cx="2016224" cy="216024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CR implementation and verification</a:t>
            </a:r>
            <a:endParaRPr kumimoji="0" lang="en-GB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203848" y="4383045"/>
            <a:ext cx="2016224" cy="492961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Update the CR in the CR implementation follow-up (CR “Completed”)</a:t>
            </a:r>
            <a:endParaRPr kumimoji="0" lang="en-GB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948264" y="1635646"/>
            <a:ext cx="1080120" cy="374698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Customer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948264" y="1078892"/>
            <a:ext cx="1080120" cy="343791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Provider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necteur droit avec flèche 36"/>
          <p:cNvCxnSpPr>
            <a:stCxn id="6171" idx="2"/>
            <a:endCxn id="6168" idx="0"/>
          </p:cNvCxnSpPr>
          <p:nvPr/>
        </p:nvCxnSpPr>
        <p:spPr>
          <a:xfrm>
            <a:off x="4211960" y="1059582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6168" idx="2"/>
            <a:endCxn id="6163" idx="0"/>
          </p:cNvCxnSpPr>
          <p:nvPr/>
        </p:nvCxnSpPr>
        <p:spPr>
          <a:xfrm>
            <a:off x="4211960" y="1822258"/>
            <a:ext cx="0" cy="10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6168" idx="1"/>
            <a:endCxn id="6171" idx="1"/>
          </p:cNvCxnSpPr>
          <p:nvPr/>
        </p:nvCxnSpPr>
        <p:spPr>
          <a:xfrm rot="10800000">
            <a:off x="3203848" y="879562"/>
            <a:ext cx="216024" cy="597362"/>
          </a:xfrm>
          <a:prstGeom prst="bentConnector3">
            <a:avLst>
              <a:gd name="adj1" fmla="val 2058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6163" idx="2"/>
            <a:endCxn id="6161" idx="0"/>
          </p:cNvCxnSpPr>
          <p:nvPr/>
        </p:nvCxnSpPr>
        <p:spPr>
          <a:xfrm flipH="1">
            <a:off x="4207960" y="2139701"/>
            <a:ext cx="4000" cy="221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46"/>
          <p:cNvCxnSpPr>
            <a:stCxn id="6161" idx="1"/>
            <a:endCxn id="6163" idx="1"/>
          </p:cNvCxnSpPr>
          <p:nvPr/>
        </p:nvCxnSpPr>
        <p:spPr>
          <a:xfrm rot="10800000">
            <a:off x="3203848" y="2031690"/>
            <a:ext cx="216024" cy="758890"/>
          </a:xfrm>
          <a:prstGeom prst="bentConnector3">
            <a:avLst>
              <a:gd name="adj1" fmla="val 2058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46"/>
          <p:cNvCxnSpPr>
            <a:stCxn id="6161" idx="1"/>
            <a:endCxn id="6171" idx="1"/>
          </p:cNvCxnSpPr>
          <p:nvPr/>
        </p:nvCxnSpPr>
        <p:spPr>
          <a:xfrm rot="10800000">
            <a:off x="3203848" y="879562"/>
            <a:ext cx="216024" cy="1911018"/>
          </a:xfrm>
          <a:prstGeom prst="bentConnector3">
            <a:avLst>
              <a:gd name="adj1" fmla="val 2058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6161" idx="2"/>
            <a:endCxn id="6158" idx="0"/>
          </p:cNvCxnSpPr>
          <p:nvPr/>
        </p:nvCxnSpPr>
        <p:spPr>
          <a:xfrm>
            <a:off x="4207960" y="3219822"/>
            <a:ext cx="400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6158" idx="2"/>
            <a:endCxn id="6152" idx="0"/>
          </p:cNvCxnSpPr>
          <p:nvPr/>
        </p:nvCxnSpPr>
        <p:spPr>
          <a:xfrm>
            <a:off x="4211960" y="3910510"/>
            <a:ext cx="0" cy="101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6152" idx="2"/>
            <a:endCxn id="6150" idx="0"/>
          </p:cNvCxnSpPr>
          <p:nvPr/>
        </p:nvCxnSpPr>
        <p:spPr>
          <a:xfrm>
            <a:off x="4211960" y="4227934"/>
            <a:ext cx="0" cy="1551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3147814"/>
            <a:ext cx="1266293" cy="1356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configuration management and modification management</a:t>
            </a:r>
            <a:endParaRPr lang="en-US" dirty="0"/>
          </a:p>
        </p:txBody>
      </p:sp>
      <p:pic>
        <p:nvPicPr>
          <p:cNvPr id="4" name="Picture 2" descr="http://tse4.mm.bing.net/th?id=OIP.M35e5dfa771b4f5913e8742119196f778o0&amp;w=230&amp;h=170&amp;rs=1&amp;pcl=dddddd&amp;pid=1.1"/>
          <p:cNvPicPr>
            <a:picLocks noChangeAspect="1" noChangeArrowheads="1"/>
          </p:cNvPicPr>
          <p:nvPr/>
        </p:nvPicPr>
        <p:blipFill>
          <a:blip r:embed="rId2" cstate="print"/>
          <a:srcRect l="25974" r="28009"/>
          <a:stretch>
            <a:fillRect/>
          </a:stretch>
        </p:blipFill>
        <p:spPr bwMode="auto">
          <a:xfrm>
            <a:off x="7915457" y="3384913"/>
            <a:ext cx="977023" cy="1275069"/>
          </a:xfrm>
          <a:prstGeom prst="rect">
            <a:avLst/>
          </a:prstGeom>
          <a:noFill/>
        </p:spPr>
      </p:pic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55576" y="77155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Configuration management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55576" y="1707654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Organization of project directory</a:t>
            </a:r>
            <a:endParaRPr lang="fr-FR" dirty="0"/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755576" y="1131590"/>
            <a:ext cx="7560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configuration management process aims to identify all the items of the project in order to control their lifecycle, the following of modifications and problem corrections.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360" name="Picture 72"/>
          <p:cNvPicPr>
            <a:picLocks noChangeAspect="1" noChangeArrowheads="1"/>
          </p:cNvPicPr>
          <p:nvPr/>
        </p:nvPicPr>
        <p:blipFill>
          <a:blip r:embed="rId3" cstate="print"/>
          <a:srcRect b="46771"/>
          <a:stretch>
            <a:fillRect/>
          </a:stretch>
        </p:blipFill>
        <p:spPr bwMode="auto">
          <a:xfrm>
            <a:off x="597049" y="2067694"/>
            <a:ext cx="6999287" cy="276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 rot="20560005">
            <a:off x="1736307" y="3269236"/>
            <a:ext cx="18710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lang="fr-FR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configuration management and modification management</a:t>
            </a:r>
            <a:endParaRPr lang="en-US" dirty="0"/>
          </a:p>
        </p:txBody>
      </p:sp>
      <p:pic>
        <p:nvPicPr>
          <p:cNvPr id="4" name="Picture 2" descr="http://tse4.mm.bing.net/th?id=OIP.M35e5dfa771b4f5913e8742119196f778o0&amp;w=230&amp;h=170&amp;rs=1&amp;pcl=dddddd&amp;pid=1.1"/>
          <p:cNvPicPr>
            <a:picLocks noChangeAspect="1" noChangeArrowheads="1"/>
          </p:cNvPicPr>
          <p:nvPr/>
        </p:nvPicPr>
        <p:blipFill>
          <a:blip r:embed="rId2" cstate="print"/>
          <a:srcRect l="25974" r="28009"/>
          <a:stretch>
            <a:fillRect/>
          </a:stretch>
        </p:blipFill>
        <p:spPr bwMode="auto">
          <a:xfrm>
            <a:off x="8059473" y="3363838"/>
            <a:ext cx="977023" cy="1275069"/>
          </a:xfrm>
          <a:prstGeom prst="rect">
            <a:avLst/>
          </a:prstGeom>
          <a:noFill/>
        </p:spPr>
      </p:pic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467544" y="843558"/>
            <a:ext cx="582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Identification rule of project documents and tag delivery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467544" y="2922498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Rule of document versioning</a:t>
            </a:r>
            <a:endParaRPr lang="fr-FR" dirty="0"/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971600" y="3250599"/>
            <a:ext cx="6984776" cy="13079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For SENS plans tag, the rule consists to use identification (see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hlinkClick r:id=""/>
              </a:rPr>
              <a:t>2.3.2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and to add version as follows: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Vxy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	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[A…Z] 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y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[1…N]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: for intermediary versions 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x,	x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[A…Z] for validated versions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971600" y="1203598"/>
            <a:ext cx="6984776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The formal tag name is defined as follows, according to DA4 at  §</a:t>
            </a:r>
            <a:r>
              <a:rPr kumimoji="0" lang="en-GB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3.2.2.2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DELIVERY_&lt;Partition name&gt;_&lt;M&gt;_&lt;DATE&gt;_&lt;Version&gt;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Where: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Partition name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 defined in §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"/>
              </a:rPr>
              <a:t>2.1.3.2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 the maturity of the delivery, [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STDx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SCADE100] where x is the sprint number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date format is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yyyymmdd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Version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 the current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developpement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standard, [S0A, S0B, S1A, S1B, S2A, S2B, ...]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 rot="20560005">
            <a:off x="3448435" y="1757068"/>
            <a:ext cx="18710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lang="fr-FR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2" name="ZoneTexte 61"/>
          <p:cNvSpPr txBox="1"/>
          <p:nvPr/>
        </p:nvSpPr>
        <p:spPr>
          <a:xfrm rot="20560005">
            <a:off x="3608515" y="3557268"/>
            <a:ext cx="18710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lang="fr-FR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6545" y="0"/>
            <a:ext cx="1307455" cy="1307455"/>
          </a:xfrm>
          <a:prstGeom prst="rect">
            <a:avLst/>
          </a:prstGeom>
          <a:noFill/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2427734"/>
            <a:ext cx="1712511" cy="4001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FF0000"/>
                </a:solidFill>
              </a:rPr>
              <a:t>Validation et </a:t>
            </a:r>
            <a:r>
              <a:rPr lang="fr-FR" sz="1000" b="1" dirty="0" smtClean="0">
                <a:solidFill>
                  <a:srgbClr val="FF0000"/>
                </a:solidFill>
              </a:rPr>
              <a:t> Inspection </a:t>
            </a:r>
            <a:r>
              <a:rPr lang="fr-FR" sz="1000" b="1" dirty="0">
                <a:solidFill>
                  <a:srgbClr val="FF0000"/>
                </a:solidFill>
              </a:rPr>
              <a:t>Spécification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63688" y="1059582"/>
            <a:ext cx="5491238" cy="3600400"/>
            <a:chOff x="340" y="754"/>
            <a:chExt cx="4898" cy="2775"/>
          </a:xfrm>
        </p:grpSpPr>
        <p:sp>
          <p:nvSpPr>
            <p:cNvPr id="55" name="Line 6"/>
            <p:cNvSpPr>
              <a:spLocks noChangeShapeType="1"/>
            </p:cNvSpPr>
            <p:nvPr/>
          </p:nvSpPr>
          <p:spPr bwMode="auto">
            <a:xfrm rot="-160172">
              <a:off x="340" y="754"/>
              <a:ext cx="2195" cy="2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110377" tIns="55189" rIns="110377" bIns="55189">
              <a:spAutoFit/>
            </a:bodyPr>
            <a:lstStyle/>
            <a:p>
              <a:endParaRPr lang="fr-FR" sz="900"/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 rot="-5400000">
              <a:off x="2603" y="841"/>
              <a:ext cx="2640" cy="26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110377" tIns="55189" rIns="110377" bIns="55189">
              <a:spAutoFit/>
            </a:bodyPr>
            <a:lstStyle/>
            <a:p>
              <a:endParaRPr lang="fr-FR" sz="900"/>
            </a:p>
          </p:txBody>
        </p:sp>
      </p:grp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Process</a:t>
            </a:r>
            <a:endParaRPr lang="en-US" dirty="0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3635896" y="51470"/>
            <a:ext cx="3322875" cy="707884"/>
          </a:xfrm>
          <a:prstGeom prst="rect">
            <a:avLst/>
          </a:prstGeom>
          <a:solidFill>
            <a:srgbClr val="CCFFFF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fr-FR" sz="1000" b="1" u="sng" dirty="0"/>
              <a:t>Tout au long du </a:t>
            </a:r>
            <a:r>
              <a:rPr lang="fr-FR" sz="1000" b="1" u="sng" dirty="0" smtClean="0"/>
              <a:t>projet : </a:t>
            </a:r>
            <a:r>
              <a:rPr lang="fr-FR" sz="1000" b="1" dirty="0" smtClean="0">
                <a:solidFill>
                  <a:srgbClr val="800080"/>
                </a:solidFill>
                <a:hlinkClick r:id="" action="ppaction://noaction"/>
              </a:rPr>
              <a:t>Audit </a:t>
            </a:r>
            <a:r>
              <a:rPr lang="fr-FR" sz="1000" b="1" dirty="0">
                <a:solidFill>
                  <a:srgbClr val="800080"/>
                </a:solidFill>
                <a:hlinkClick r:id="" action="ppaction://noaction"/>
              </a:rPr>
              <a:t>processus</a:t>
            </a:r>
            <a:endParaRPr lang="fr-FR" sz="1000" b="1" dirty="0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Suivi des Actions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Suivi des PR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Soutien DO178B au projet</a:t>
            </a:r>
          </a:p>
        </p:txBody>
      </p:sp>
      <p:sp>
        <p:nvSpPr>
          <p:cNvPr id="6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44891" y="1163530"/>
            <a:ext cx="1396149" cy="400108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lancement</a:t>
            </a:r>
          </a:p>
        </p:txBody>
      </p:sp>
      <p:sp>
        <p:nvSpPr>
          <p:cNvPr id="7" name="Text Box 9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87588" y="1357117"/>
            <a:ext cx="1302421" cy="400108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Conformité</a:t>
            </a:r>
          </a:p>
        </p:txBody>
      </p:sp>
      <p:sp>
        <p:nvSpPr>
          <p:cNvPr id="9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74935" y="1965491"/>
            <a:ext cx="1172973" cy="246219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Plans</a:t>
            </a:r>
          </a:p>
        </p:txBody>
      </p:sp>
      <p:sp>
        <p:nvSpPr>
          <p:cNvPr id="10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403648" y="2715766"/>
            <a:ext cx="1841286" cy="246219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spécification</a:t>
            </a:r>
          </a:p>
        </p:txBody>
      </p:sp>
      <p:sp>
        <p:nvSpPr>
          <p:cNvPr id="12" name="Text 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3579862"/>
            <a:ext cx="1585590" cy="246219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l’architecture</a:t>
            </a:r>
          </a:p>
        </p:txBody>
      </p:sp>
      <p:sp>
        <p:nvSpPr>
          <p:cNvPr id="13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627784" y="4227935"/>
            <a:ext cx="1611936" cy="246219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Conception</a:t>
            </a:r>
          </a:p>
        </p:txBody>
      </p:sp>
      <p:sp>
        <p:nvSpPr>
          <p:cNvPr id="14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427984" y="4227934"/>
            <a:ext cx="1584176" cy="246219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Code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339752" y="1923678"/>
            <a:ext cx="720080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674553" y="2306694"/>
            <a:ext cx="3542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39552" y="3291830"/>
            <a:ext cx="1656184" cy="4001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FF0000"/>
                </a:solidFill>
              </a:rPr>
              <a:t>Validation </a:t>
            </a:r>
            <a:r>
              <a:rPr lang="fr-FR" sz="1000" b="1" dirty="0" smtClean="0">
                <a:solidFill>
                  <a:srgbClr val="FF0000"/>
                </a:solidFill>
              </a:rPr>
              <a:t>et Inspection</a:t>
            </a:r>
            <a:r>
              <a:rPr lang="fr-FR" sz="1000" b="1" dirty="0" smtClean="0">
                <a:solidFill>
                  <a:srgbClr val="FF0000"/>
                </a:solidFill>
                <a:latin typeface="Arial Unicode MS" pitchFamily="34" charset="-128"/>
              </a:rPr>
              <a:t> </a:t>
            </a:r>
            <a:r>
              <a:rPr lang="fr-FR" sz="1000" b="1" dirty="0">
                <a:solidFill>
                  <a:srgbClr val="FF0000"/>
                </a:solidFill>
              </a:rPr>
              <a:t>Architecture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2195735" y="3507854"/>
            <a:ext cx="129614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668344" y="1923678"/>
            <a:ext cx="1152128" cy="4001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FF0000"/>
                </a:solidFill>
              </a:rPr>
              <a:t>Validation</a:t>
            </a:r>
            <a:r>
              <a:rPr lang="en-US" sz="1000" b="1" dirty="0">
                <a:solidFill>
                  <a:srgbClr val="FF0000"/>
                </a:solidFill>
              </a:rPr>
              <a:t> et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000" b="1" dirty="0">
                <a:solidFill>
                  <a:srgbClr val="FF0000"/>
                </a:solidFill>
              </a:rPr>
              <a:t>Inspection TA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6516216" y="2139702"/>
            <a:ext cx="11521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22" name="Text Box 2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259632" y="699542"/>
            <a:ext cx="714942" cy="400108"/>
          </a:xfrm>
          <a:prstGeom prst="rect">
            <a:avLst/>
          </a:prstGeom>
          <a:noFill/>
          <a:ln w="9525">
            <a:solidFill>
              <a:srgbClr val="80C5CA"/>
            </a:solidFill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0033CC"/>
                </a:solidFill>
              </a:rPr>
              <a:t>Appel d’offre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827584" y="3939902"/>
            <a:ext cx="1656184" cy="4001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sz="1000" b="1">
                <a:solidFill>
                  <a:srgbClr val="FF0000"/>
                </a:solidFill>
              </a:rPr>
              <a:t>Validation et Inspection Conception</a:t>
            </a: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rot="10800000" flipV="1">
            <a:off x="2483767" y="4155924"/>
            <a:ext cx="1440158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25" name="Text Box 28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1747551" y="1620062"/>
            <a:ext cx="681208" cy="246219"/>
          </a:xfrm>
          <a:prstGeom prst="rect">
            <a:avLst/>
          </a:prstGeom>
          <a:solidFill>
            <a:srgbClr val="4B90F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 smtClean="0"/>
              <a:t>PLANS</a:t>
            </a:r>
            <a:endParaRPr lang="fr-FR" sz="1000" b="1" dirty="0"/>
          </a:p>
        </p:txBody>
      </p:sp>
      <p:sp>
        <p:nvSpPr>
          <p:cNvPr id="26" name="Text Box 2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954975" y="2283718"/>
            <a:ext cx="1176865" cy="246219"/>
          </a:xfrm>
          <a:prstGeom prst="rect">
            <a:avLst/>
          </a:prstGeom>
          <a:solidFill>
            <a:srgbClr val="4B90F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/>
              <a:t>Spécifications</a:t>
            </a:r>
          </a:p>
        </p:txBody>
      </p:sp>
      <p:sp>
        <p:nvSpPr>
          <p:cNvPr id="27" name="Text Box 3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67744" y="3075807"/>
            <a:ext cx="1149627" cy="246219"/>
          </a:xfrm>
          <a:prstGeom prst="rect">
            <a:avLst/>
          </a:prstGeom>
          <a:solidFill>
            <a:srgbClr val="4B90F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/>
              <a:t>Architecture</a:t>
            </a:r>
          </a:p>
        </p:txBody>
      </p:sp>
      <p:sp>
        <p:nvSpPr>
          <p:cNvPr id="28" name="Text Box 3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69160" y="3867894"/>
            <a:ext cx="1197626" cy="246219"/>
          </a:xfrm>
          <a:prstGeom prst="rect">
            <a:avLst/>
          </a:prstGeom>
          <a:solidFill>
            <a:srgbClr val="4B90F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/>
              <a:t>Tests Unitaires</a:t>
            </a:r>
          </a:p>
        </p:txBody>
      </p:sp>
      <p:sp>
        <p:nvSpPr>
          <p:cNvPr id="29" name="Text Box 3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99537" y="3867894"/>
            <a:ext cx="1000400" cy="246219"/>
          </a:xfrm>
          <a:prstGeom prst="rect">
            <a:avLst/>
          </a:prstGeom>
          <a:solidFill>
            <a:srgbClr val="4B90F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/>
              <a:t>Conception</a:t>
            </a:r>
          </a:p>
        </p:txBody>
      </p:sp>
      <p:sp>
        <p:nvSpPr>
          <p:cNvPr id="30" name="Text Box 3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067944" y="4587974"/>
            <a:ext cx="517718" cy="246219"/>
          </a:xfrm>
          <a:prstGeom prst="rect">
            <a:avLst/>
          </a:prstGeom>
          <a:solidFill>
            <a:srgbClr val="4B90F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/>
              <a:t>Code</a:t>
            </a:r>
          </a:p>
        </p:txBody>
      </p:sp>
      <p:sp>
        <p:nvSpPr>
          <p:cNvPr id="31" name="Text Box 3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76157" y="3045611"/>
            <a:ext cx="1494762" cy="246219"/>
          </a:xfrm>
          <a:prstGeom prst="rect">
            <a:avLst/>
          </a:prstGeom>
          <a:solidFill>
            <a:srgbClr val="4B90F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/>
              <a:t>Tests </a:t>
            </a:r>
            <a:r>
              <a:rPr lang="fr-FR" sz="1000" b="1" dirty="0" err="1" smtClean="0"/>
              <a:t>Fonctionels</a:t>
            </a:r>
            <a:endParaRPr lang="fr-FR" sz="1000" b="1" dirty="0"/>
          </a:p>
        </p:txBody>
      </p:sp>
      <p:sp>
        <p:nvSpPr>
          <p:cNvPr id="32" name="Text Box 3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868144" y="2211710"/>
            <a:ext cx="1475298" cy="246219"/>
          </a:xfrm>
          <a:prstGeom prst="rect">
            <a:avLst/>
          </a:prstGeom>
          <a:solidFill>
            <a:srgbClr val="4B90F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/>
              <a:t>Tests </a:t>
            </a:r>
            <a:r>
              <a:rPr lang="fr-FR" sz="1000" b="1" dirty="0" smtClean="0"/>
              <a:t>Intégration</a:t>
            </a:r>
            <a:endParaRPr lang="fr-FR" sz="1000" b="1" dirty="0"/>
          </a:p>
        </p:txBody>
      </p:sp>
      <p:sp>
        <p:nvSpPr>
          <p:cNvPr id="33" name="Text Box 4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977201" y="3363838"/>
            <a:ext cx="1250983" cy="246219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Test</a:t>
            </a:r>
          </a:p>
        </p:txBody>
      </p:sp>
      <p:sp>
        <p:nvSpPr>
          <p:cNvPr id="34" name="Text Box 7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51720" y="843558"/>
            <a:ext cx="583891" cy="246221"/>
          </a:xfrm>
          <a:prstGeom prst="rect">
            <a:avLst/>
          </a:prstGeom>
          <a:solidFill>
            <a:srgbClr val="BCE2CE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chemeClr val="hlink"/>
                </a:solidFill>
              </a:rPr>
              <a:t>SOI1 </a:t>
            </a:r>
          </a:p>
        </p:txBody>
      </p:sp>
      <p:sp>
        <p:nvSpPr>
          <p:cNvPr id="35" name="Text Box 8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204133" y="843558"/>
            <a:ext cx="583891" cy="246221"/>
          </a:xfrm>
          <a:prstGeom prst="rect">
            <a:avLst/>
          </a:prstGeom>
          <a:solidFill>
            <a:srgbClr val="BCE2CE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chemeClr val="hlink"/>
                </a:solidFill>
              </a:rPr>
              <a:t>SOI2</a:t>
            </a:r>
          </a:p>
        </p:txBody>
      </p:sp>
      <p:sp>
        <p:nvSpPr>
          <p:cNvPr id="36" name="Text Box 8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04333" y="843558"/>
            <a:ext cx="583891" cy="246221"/>
          </a:xfrm>
          <a:prstGeom prst="rect">
            <a:avLst/>
          </a:prstGeom>
          <a:solidFill>
            <a:srgbClr val="BCE2CE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chemeClr val="hlink"/>
                </a:solidFill>
              </a:rPr>
              <a:t>SOI3 </a:t>
            </a:r>
          </a:p>
        </p:txBody>
      </p:sp>
      <p:sp>
        <p:nvSpPr>
          <p:cNvPr id="37" name="Text Box 8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300477" y="843558"/>
            <a:ext cx="583891" cy="246221"/>
          </a:xfrm>
          <a:prstGeom prst="rect">
            <a:avLst/>
          </a:prstGeom>
          <a:solidFill>
            <a:srgbClr val="BCE2CE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chemeClr val="hlink"/>
                </a:solidFill>
              </a:rPr>
              <a:t>SOI4 </a:t>
            </a:r>
          </a:p>
        </p:txBody>
      </p:sp>
      <p:sp>
        <p:nvSpPr>
          <p:cNvPr id="38" name="Text Box 83"/>
          <p:cNvSpPr txBox="1">
            <a:spLocks noChangeArrowheads="1"/>
          </p:cNvSpPr>
          <p:nvPr/>
        </p:nvSpPr>
        <p:spPr bwMode="auto">
          <a:xfrm>
            <a:off x="6156176" y="4299942"/>
            <a:ext cx="1296144" cy="4001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FF0000"/>
                </a:solidFill>
              </a:rPr>
              <a:t>Validation Code et Inspection Code</a:t>
            </a:r>
          </a:p>
        </p:txBody>
      </p:sp>
      <p:sp>
        <p:nvSpPr>
          <p:cNvPr id="39" name="Text Box 8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868144" y="2541555"/>
            <a:ext cx="1224136" cy="246219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Test</a:t>
            </a:r>
          </a:p>
        </p:txBody>
      </p:sp>
      <p:sp>
        <p:nvSpPr>
          <p:cNvPr id="40" name="Text Box 8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28184" y="1851670"/>
            <a:ext cx="1289605" cy="246219"/>
          </a:xfrm>
          <a:prstGeom prst="rect">
            <a:avLst/>
          </a:prstGeom>
          <a:solidFill>
            <a:srgbClr val="F4AADA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800080"/>
                </a:solidFill>
              </a:rPr>
              <a:t>Revue de Test</a:t>
            </a:r>
          </a:p>
        </p:txBody>
      </p:sp>
      <p:sp>
        <p:nvSpPr>
          <p:cNvPr id="41" name="Text Box 86"/>
          <p:cNvSpPr txBox="1">
            <a:spLocks noChangeArrowheads="1"/>
          </p:cNvSpPr>
          <p:nvPr/>
        </p:nvSpPr>
        <p:spPr bwMode="auto">
          <a:xfrm>
            <a:off x="6948264" y="2787774"/>
            <a:ext cx="1008112" cy="4001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FF0000"/>
                </a:solidFill>
                <a:cs typeface="Arial" charset="0"/>
              </a:rPr>
              <a:t>Validation et </a:t>
            </a:r>
            <a:r>
              <a:rPr lang="fr-FR" sz="1000" b="1" dirty="0" smtClean="0">
                <a:solidFill>
                  <a:srgbClr val="FF0000"/>
                </a:solidFill>
                <a:cs typeface="Arial" charset="0"/>
              </a:rPr>
              <a:t> Inspection </a:t>
            </a:r>
            <a:r>
              <a:rPr lang="fr-FR" sz="1000" b="1" dirty="0">
                <a:solidFill>
                  <a:srgbClr val="FF0000"/>
                </a:solidFill>
                <a:cs typeface="Arial" charset="0"/>
              </a:rPr>
              <a:t>TI</a:t>
            </a: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6444208" y="3507854"/>
            <a:ext cx="1080120" cy="4001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FF0000"/>
                </a:solidFill>
                <a:cs typeface="Arial" charset="0"/>
              </a:rPr>
              <a:t>Validation </a:t>
            </a:r>
            <a:r>
              <a:rPr lang="fr-FR" sz="1000" b="1" dirty="0" smtClean="0">
                <a:solidFill>
                  <a:srgbClr val="FF0000"/>
                </a:solidFill>
                <a:cs typeface="Arial" charset="0"/>
              </a:rPr>
              <a:t>et Inspection </a:t>
            </a:r>
            <a:r>
              <a:rPr lang="fr-FR" sz="1000" b="1" dirty="0">
                <a:solidFill>
                  <a:srgbClr val="FF0000"/>
                </a:solidFill>
                <a:cs typeface="Arial" charset="0"/>
              </a:rPr>
              <a:t>TU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3131840" y="2355726"/>
            <a:ext cx="275797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44" name="Line 95"/>
          <p:cNvSpPr>
            <a:spLocks noChangeShapeType="1"/>
          </p:cNvSpPr>
          <p:nvPr/>
        </p:nvSpPr>
        <p:spPr bwMode="auto">
          <a:xfrm flipH="1">
            <a:off x="3414782" y="3147814"/>
            <a:ext cx="172819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45" name="Line 96"/>
          <p:cNvSpPr>
            <a:spLocks noChangeShapeType="1"/>
          </p:cNvSpPr>
          <p:nvPr/>
        </p:nvSpPr>
        <p:spPr bwMode="auto">
          <a:xfrm flipH="1">
            <a:off x="4067943" y="4011908"/>
            <a:ext cx="504055" cy="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47" name="Line 105"/>
          <p:cNvSpPr>
            <a:spLocks noChangeShapeType="1"/>
          </p:cNvSpPr>
          <p:nvPr/>
        </p:nvSpPr>
        <p:spPr bwMode="auto">
          <a:xfrm>
            <a:off x="7594419" y="1131590"/>
            <a:ext cx="1917" cy="3419524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48" name="Line 106"/>
          <p:cNvSpPr>
            <a:spLocks noChangeShapeType="1"/>
          </p:cNvSpPr>
          <p:nvPr/>
        </p:nvSpPr>
        <p:spPr bwMode="auto">
          <a:xfrm flipH="1" flipV="1">
            <a:off x="5796133" y="2931787"/>
            <a:ext cx="1152130" cy="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49" name="Line 107"/>
          <p:cNvSpPr>
            <a:spLocks noChangeShapeType="1"/>
          </p:cNvSpPr>
          <p:nvPr/>
        </p:nvSpPr>
        <p:spPr bwMode="auto">
          <a:xfrm flipH="1">
            <a:off x="6279624" y="1096443"/>
            <a:ext cx="20568" cy="341952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50" name="Line 108"/>
          <p:cNvSpPr>
            <a:spLocks noChangeShapeType="1"/>
          </p:cNvSpPr>
          <p:nvPr/>
        </p:nvSpPr>
        <p:spPr bwMode="auto">
          <a:xfrm>
            <a:off x="4499992" y="1131590"/>
            <a:ext cx="4208" cy="349153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fr-FR" sz="700"/>
          </a:p>
        </p:txBody>
      </p:sp>
      <p:sp>
        <p:nvSpPr>
          <p:cNvPr id="51" name="Line 109"/>
          <p:cNvSpPr>
            <a:spLocks noChangeShapeType="1"/>
          </p:cNvSpPr>
          <p:nvPr/>
        </p:nvSpPr>
        <p:spPr bwMode="auto">
          <a:xfrm>
            <a:off x="2389753" y="1096443"/>
            <a:ext cx="21468" cy="341952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52" name="Line 110"/>
          <p:cNvSpPr>
            <a:spLocks noChangeShapeType="1"/>
          </p:cNvSpPr>
          <p:nvPr/>
        </p:nvSpPr>
        <p:spPr bwMode="auto">
          <a:xfrm flipH="1" flipV="1">
            <a:off x="5076056" y="3723878"/>
            <a:ext cx="136815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53" name="Line 111"/>
          <p:cNvSpPr>
            <a:spLocks noChangeShapeType="1"/>
          </p:cNvSpPr>
          <p:nvPr/>
        </p:nvSpPr>
        <p:spPr bwMode="auto">
          <a:xfrm>
            <a:off x="4427984" y="4515966"/>
            <a:ext cx="17281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FR" sz="900"/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3059832" y="1779662"/>
            <a:ext cx="1512168" cy="24621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sz="1000" b="1" dirty="0">
                <a:solidFill>
                  <a:srgbClr val="FF0000"/>
                </a:solidFill>
              </a:rPr>
              <a:t>Lecture des Plans</a:t>
            </a:r>
          </a:p>
        </p:txBody>
      </p:sp>
      <p:pic>
        <p:nvPicPr>
          <p:cNvPr id="8196" name="Picture 4" descr="Afficher l'image d'origin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843558"/>
            <a:ext cx="1124123" cy="1397803"/>
          </a:xfrm>
          <a:prstGeom prst="rect">
            <a:avLst/>
          </a:prstGeom>
          <a:noFill/>
        </p:spPr>
      </p:pic>
      <p:sp>
        <p:nvSpPr>
          <p:cNvPr id="58" name="Line 17"/>
          <p:cNvSpPr>
            <a:spLocks noChangeShapeType="1"/>
          </p:cNvSpPr>
          <p:nvPr/>
        </p:nvSpPr>
        <p:spPr bwMode="auto">
          <a:xfrm flipH="1">
            <a:off x="1691680" y="2643758"/>
            <a:ext cx="11521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coding versus Automatic coding</a:t>
            </a:r>
            <a:endParaRPr lang="en-US" dirty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493" y="1419622"/>
            <a:ext cx="416996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9622"/>
            <a:ext cx="370491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627784" y="414663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: applicative software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Coding Process description</a:t>
            </a: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4427984" y="123478"/>
          <a:ext cx="3539243" cy="4774455"/>
        </p:xfrm>
        <a:graphic>
          <a:graphicData uri="http://schemas.openxmlformats.org/drawingml/2006/table">
            <a:tbl>
              <a:tblPr/>
              <a:tblGrid>
                <a:gridCol w="292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525">
                <a:tc gridSpan="2">
                  <a:txBody>
                    <a:bodyPr/>
                    <a:lstStyle/>
                    <a:p>
                      <a:pPr marL="36195" marR="36195"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Activity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 To verify CSUs code for a QACG CSC</a:t>
                      </a:r>
                      <a:endParaRPr lang="fr-FR" sz="9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25">
                <a:tc gridSpan="2"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Arial"/>
                        </a:rPr>
                        <a:t>Objectives: </a:t>
                      </a:r>
                      <a:r>
                        <a:rPr lang="en-US" sz="900" dirty="0">
                          <a:latin typeface="Arial"/>
                          <a:ea typeface="Times New Roman"/>
                          <a:cs typeface="Arial"/>
                        </a:rPr>
                        <a:t>To verify the Source code </a:t>
                      </a:r>
                      <a:endParaRPr lang="fr-FR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525">
                <a:tc gridSpan="2"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Arial"/>
                        </a:rPr>
                        <a:t>Responsibility</a:t>
                      </a:r>
                      <a:r>
                        <a:rPr lang="en-US" sz="900">
                          <a:latin typeface="Arial"/>
                          <a:ea typeface="Times New Roman"/>
                          <a:cs typeface="Arial"/>
                        </a:rPr>
                        <a:t>: SVVL is responsible for this activity</a:t>
                      </a:r>
                      <a:endParaRPr lang="fr-FR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437">
                <a:tc gridSpan="2"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Arial"/>
                        </a:rPr>
                        <a:t>Entry criteria:</a:t>
                      </a:r>
                      <a:r>
                        <a:rPr lang="en-US" sz="900" dirty="0"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fr-FR" sz="9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257175" marR="36195" indent="-22860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4150" algn="l"/>
                          <a:tab pos="257175" algn="l"/>
                        </a:tabLst>
                      </a:pPr>
                      <a:r>
                        <a:rPr lang="en-US" sz="900" dirty="0">
                          <a:latin typeface="Arial"/>
                          <a:ea typeface="Times New Roman"/>
                          <a:cs typeface="Arial"/>
                        </a:rPr>
                        <a:t>The inputs are released and managed under CM</a:t>
                      </a:r>
                      <a:endParaRPr lang="fr-FR" sz="9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257175" marR="36195" indent="-22860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4150" algn="l"/>
                          <a:tab pos="257175" algn="l"/>
                        </a:tabLst>
                      </a:pPr>
                      <a:r>
                        <a:rPr lang="en-US" sz="900" dirty="0">
                          <a:latin typeface="Arial"/>
                          <a:ea typeface="Times New Roman"/>
                          <a:cs typeface="Arial"/>
                        </a:rPr>
                        <a:t>The CSC/CSUs Models  are reviewed by technical and quality team (with no open blocking issue)</a:t>
                      </a:r>
                      <a:endParaRPr lang="fr-FR" sz="9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257175" marR="36195" indent="-22860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4150" algn="l"/>
                          <a:tab pos="257175" algn="l"/>
                        </a:tabLst>
                      </a:pPr>
                      <a:r>
                        <a:rPr lang="en-US" sz="900" dirty="0">
                          <a:latin typeface="Arial"/>
                          <a:ea typeface="Times New Roman"/>
                          <a:cs typeface="Arial"/>
                        </a:rPr>
                        <a:t>The development tool </a:t>
                      </a:r>
                      <a:r>
                        <a:rPr lang="en-US" sz="900" dirty="0" err="1">
                          <a:latin typeface="Arial"/>
                          <a:ea typeface="Times New Roman"/>
                          <a:cs typeface="Arial"/>
                        </a:rPr>
                        <a:t>Matlab</a:t>
                      </a:r>
                      <a:r>
                        <a:rPr lang="en-US" sz="900" dirty="0">
                          <a:latin typeface="Arial"/>
                          <a:ea typeface="Times New Roman"/>
                          <a:cs typeface="Arial"/>
                        </a:rPr>
                        <a:t>/</a:t>
                      </a:r>
                      <a:r>
                        <a:rPr lang="en-US" sz="900" dirty="0" err="1">
                          <a:latin typeface="Arial"/>
                          <a:ea typeface="Times New Roman"/>
                          <a:cs typeface="Arial"/>
                        </a:rPr>
                        <a:t>Simulink</a:t>
                      </a:r>
                      <a:r>
                        <a:rPr lang="en-US" sz="900" dirty="0">
                          <a:latin typeface="Arial"/>
                          <a:ea typeface="Times New Roman"/>
                          <a:cs typeface="Arial"/>
                        </a:rPr>
                        <a:t> code generator is qualified</a:t>
                      </a:r>
                      <a:endParaRPr lang="fr-FR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981">
                <a:tc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" marR="36195" indent="-128905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4150" algn="l"/>
                          <a:tab pos="449580" algn="l"/>
                        </a:tabLst>
                      </a:pPr>
                      <a:r>
                        <a:rPr lang="en-US" sz="900" b="1">
                          <a:latin typeface="Arial"/>
                          <a:ea typeface="Times New Roman"/>
                          <a:cs typeface="Arial"/>
                        </a:rPr>
                        <a:t>DAL</a:t>
                      </a:r>
                      <a:endParaRPr lang="fr-FR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981">
                <a:tc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Arial"/>
                        </a:rPr>
                        <a:t>Inputs</a:t>
                      </a:r>
                      <a:endParaRPr lang="fr-FR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87">
                <a:tc>
                  <a:txBody>
                    <a:bodyPr/>
                    <a:lstStyle/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CSC Matlab/Simulink code generation procedure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287">
                <a:tc>
                  <a:txBody>
                    <a:bodyPr/>
                    <a:lstStyle/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CSC Matlab/Simulink code generation report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981">
                <a:tc>
                  <a:txBody>
                    <a:bodyPr/>
                    <a:lstStyle/>
                    <a:p>
                      <a:pPr marL="28575" marR="36195" indent="-12890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4150" algn="l"/>
                          <a:tab pos="449580" algn="l"/>
                        </a:tabLs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Arial"/>
                        </a:rPr>
                        <a:t>Outputs</a:t>
                      </a:r>
                      <a:endParaRPr lang="fr-FR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TC on CSC Matlab/Simulink code generation procedure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525">
                <a:tc>
                  <a:txBody>
                    <a:bodyPr/>
                    <a:lstStyle/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TC Matlab/Simulink code generation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981">
                <a:tc gridSpan="2"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981">
                <a:tc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Arial"/>
                        </a:rPr>
                        <a:t>Roles/Tasks</a:t>
                      </a:r>
                      <a:endParaRPr lang="fr-FR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981">
                <a:tc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i="1">
                          <a:latin typeface="Arial"/>
                          <a:ea typeface="Times New Roman"/>
                          <a:cs typeface="Arial"/>
                        </a:rPr>
                        <a:t>Software verification team</a:t>
                      </a:r>
                      <a:endParaRPr lang="fr-FR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 perform the CSC Matlab/Simulink code generation procedure TC 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 update the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Matlab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/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Simulink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code generator tool errata analysis</a:t>
                      </a:r>
                      <a:endParaRPr lang="fr-FR" sz="9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 analyze the CSC Matlab/Simulink code generation report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 perform the TC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Matlab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/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Simulink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code generation</a:t>
                      </a:r>
                      <a:endParaRPr lang="fr-FR" sz="9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9525">
                <a:tc gridSpan="2">
                  <a:txBody>
                    <a:bodyPr/>
                    <a:lstStyle/>
                    <a:p>
                      <a:pPr marL="36195" marR="3619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Arial"/>
                        </a:rPr>
                        <a:t>Closure criteria</a:t>
                      </a:r>
                      <a:r>
                        <a:rPr lang="en-US" sz="900">
                          <a:latin typeface="Arial"/>
                          <a:ea typeface="Times New Roman"/>
                          <a:cs typeface="Arial"/>
                        </a:rPr>
                        <a:t>: TS-TRR accepted, CDR accepted</a:t>
                      </a:r>
                      <a:endParaRPr lang="fr-FR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9525">
                <a:tc>
                  <a:txBody>
                    <a:bodyPr/>
                    <a:lstStyle/>
                    <a:p>
                      <a:pPr marL="28575" marR="36195" indent="-128905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4150" algn="l"/>
                          <a:tab pos="449580" algn="l"/>
                        </a:tabLst>
                      </a:pPr>
                      <a:r>
                        <a:rPr lang="en-US" sz="900" b="1">
                          <a:latin typeface="Arial"/>
                          <a:ea typeface="Times New Roman"/>
                          <a:cs typeface="Arial"/>
                        </a:rPr>
                        <a:t>Methods/Rules/Guidelines</a:t>
                      </a:r>
                      <a:endParaRPr lang="fr-FR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92942">
                <a:tc>
                  <a:txBody>
                    <a:bodyPr/>
                    <a:lstStyle/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Technical check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Tool errata analysis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marR="36195" lvl="0" indent="-342900"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91845" algn="l"/>
                          <a:tab pos="25717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Tool warning analysis</a:t>
                      </a:r>
                      <a:endParaRPr lang="fr-FR" sz="9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145" marR="591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9145" marR="591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148" name="AutoShape 4" descr="Afficher l'image d'origine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0" name="Picture 6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7614"/>
            <a:ext cx="2657475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Coding Process verification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5220072" y="2180813"/>
          <a:ext cx="3672408" cy="1831097"/>
        </p:xfrm>
        <a:graphic>
          <a:graphicData uri="http://schemas.openxmlformats.org/drawingml/2006/table">
            <a:tbl>
              <a:tblPr/>
              <a:tblGrid>
                <a:gridCol w="1957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4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Input data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 b="1" dirty="0" smtClean="0">
                          <a:latin typeface="Arial"/>
                          <a:ea typeface="Times New Roman"/>
                          <a:cs typeface="Times New Roman"/>
                        </a:rPr>
                        <a:t>Output data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>
                          <a:latin typeface="Arial"/>
                          <a:ea typeface="Calibri"/>
                          <a:cs typeface="Arial"/>
                        </a:rPr>
                        <a:t>PMP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>
                          <a:latin typeface="Arial"/>
                          <a:ea typeface="Calibri"/>
                          <a:cs typeface="Arial"/>
                        </a:rPr>
                        <a:t>SDDD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>
                          <a:latin typeface="Arial"/>
                          <a:ea typeface="Calibri"/>
                          <a:cs typeface="Arial"/>
                        </a:rPr>
                        <a:t>Source code files (.c, .h)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Arial"/>
                        </a:rPr>
                        <a:t>Building procedures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Arial"/>
                        </a:rPr>
                        <a:t>Products files (.o, .a)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Arial"/>
                        </a:rPr>
                        <a:t>Traceability LLR &lt;-&gt; code document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latin typeface="Arial"/>
                          <a:ea typeface="Times New Roman"/>
                          <a:cs typeface="Times New Roman"/>
                        </a:rPr>
                        <a:t>Standard: </a:t>
                      </a:r>
                      <a:r>
                        <a:rPr lang="en-US" sz="1000" dirty="0">
                          <a:latin typeface="Arial"/>
                          <a:ea typeface="Calibri"/>
                          <a:cs typeface="Arial"/>
                        </a:rPr>
                        <a:t>C language programming rules 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Arial"/>
                        </a:rPr>
                        <a:t>[DA09]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Arial"/>
                        </a:rPr>
                        <a:t>code CL</a:t>
                      </a:r>
                      <a:endParaRPr lang="fr-FR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467544" y="1131590"/>
            <a:ext cx="4320480" cy="337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0708" tIns="76176" rIns="71415" bIns="7617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/>
              <a:t>1.To verify </a:t>
            </a:r>
            <a:r>
              <a:rPr lang="en-GB" sz="1100" b="1" dirty="0" smtClean="0"/>
              <a:t>the </a:t>
            </a:r>
            <a:r>
              <a:rPr lang="en-US" sz="1100" b="1" dirty="0" smtClean="0"/>
              <a:t>code (MCP process)” activity</a:t>
            </a:r>
            <a:endParaRPr lang="fr-FR" sz="1100" dirty="0" smtClean="0"/>
          </a:p>
          <a:p>
            <a:pPr marL="0" lvl="3"/>
            <a:r>
              <a:rPr lang="en-GB" sz="1100" i="1" u="sng" dirty="0" smtClean="0"/>
              <a:t>Prerequisites </a:t>
            </a:r>
            <a:endParaRPr lang="fr-FR" sz="1100" dirty="0" smtClean="0"/>
          </a:p>
          <a:p>
            <a:pPr marL="0" lvl="3"/>
            <a:r>
              <a:rPr lang="en-US" sz="1100" dirty="0" smtClean="0"/>
              <a:t>The inputs are configuration managed. </a:t>
            </a:r>
            <a:endParaRPr lang="fr-FR" sz="1100" dirty="0" smtClean="0"/>
          </a:p>
          <a:p>
            <a:r>
              <a:rPr lang="en-US" sz="1100" dirty="0" err="1" smtClean="0"/>
              <a:t>SEnS</a:t>
            </a:r>
            <a:r>
              <a:rPr lang="en-US" sz="1100" dirty="0" smtClean="0"/>
              <a:t> starts the activity after SDDD maturity assessment performed with </a:t>
            </a:r>
            <a:r>
              <a:rPr lang="en-US" sz="1100" b="1" dirty="0" smtClean="0"/>
              <a:t>§0</a:t>
            </a:r>
            <a:r>
              <a:rPr lang="en-US" sz="1100" dirty="0" smtClean="0"/>
              <a:t>:</a:t>
            </a:r>
            <a:r>
              <a:rPr lang="en-US" sz="1100" b="1" dirty="0" smtClean="0"/>
              <a:t> </a:t>
            </a:r>
            <a:r>
              <a:rPr lang="en-US" sz="1100" dirty="0" smtClean="0"/>
              <a:t>To verify the LLR. </a:t>
            </a:r>
            <a:endParaRPr lang="fr-FR" sz="1100" dirty="0" smtClean="0"/>
          </a:p>
          <a:p>
            <a:r>
              <a:rPr lang="en-US" sz="1100" dirty="0" smtClean="0"/>
              <a:t>Planning baseline is approved. </a:t>
            </a:r>
            <a:endParaRPr lang="fr-FR" sz="1100" dirty="0" smtClean="0"/>
          </a:p>
          <a:p>
            <a:pPr marL="0" lvl="4"/>
            <a:r>
              <a:rPr lang="en-GB" sz="1100" i="1" u="sng" dirty="0" smtClean="0"/>
              <a:t>Activity </a:t>
            </a:r>
            <a:endParaRPr lang="fr-FR" sz="1100" dirty="0" smtClean="0"/>
          </a:p>
          <a:p>
            <a:r>
              <a:rPr lang="en-GB" sz="1100" dirty="0" smtClean="0"/>
              <a:t>To perform Code technical check: </a:t>
            </a:r>
            <a:endParaRPr lang="fr-FR" sz="1100" dirty="0" smtClean="0"/>
          </a:p>
          <a:p>
            <a:r>
              <a:rPr lang="en-GB" sz="1100" dirty="0" smtClean="0"/>
              <a:t>Different points to check are: </a:t>
            </a:r>
            <a:endParaRPr lang="fr-FR" sz="1100" dirty="0" smtClean="0"/>
          </a:p>
          <a:p>
            <a:pPr lvl="1"/>
            <a:r>
              <a:rPr lang="en-GB" sz="1100" dirty="0" smtClean="0"/>
              <a:t>Traceability with upstream document(s) </a:t>
            </a:r>
            <a:endParaRPr lang="fr-FR" sz="1100" dirty="0" smtClean="0"/>
          </a:p>
          <a:p>
            <a:pPr lvl="1"/>
            <a:r>
              <a:rPr lang="en-GB" sz="1100" dirty="0" smtClean="0"/>
              <a:t>Conformity with standard </a:t>
            </a:r>
            <a:endParaRPr lang="fr-FR" sz="1100" dirty="0" smtClean="0"/>
          </a:p>
          <a:p>
            <a:pPr lvl="1"/>
            <a:r>
              <a:rPr lang="en-GB" sz="1100" dirty="0" smtClean="0"/>
              <a:t>Consistency </a:t>
            </a:r>
            <a:endParaRPr lang="fr-FR" sz="1100" dirty="0" smtClean="0"/>
          </a:p>
          <a:p>
            <a:pPr lvl="1"/>
            <a:r>
              <a:rPr lang="en-GB" sz="1100" dirty="0" smtClean="0"/>
              <a:t>Accuracy </a:t>
            </a:r>
            <a:endParaRPr lang="fr-FR" sz="1100" dirty="0" smtClean="0"/>
          </a:p>
          <a:p>
            <a:pPr lvl="1"/>
            <a:r>
              <a:rPr lang="en-GB" sz="1100" dirty="0" smtClean="0"/>
              <a:t>Compliance with upstream document(s) </a:t>
            </a:r>
            <a:endParaRPr lang="fr-FR" sz="1100" dirty="0" smtClean="0"/>
          </a:p>
          <a:p>
            <a:pPr lvl="1"/>
            <a:r>
              <a:rPr lang="en-GB" sz="1100" dirty="0" smtClean="0"/>
              <a:t>Testability, Verifiability </a:t>
            </a:r>
            <a:endParaRPr lang="fr-FR" sz="1100" dirty="0" smtClean="0"/>
          </a:p>
          <a:p>
            <a:r>
              <a:rPr lang="en-GB" sz="1100" dirty="0" smtClean="0"/>
              <a:t>These checks are done using the checklist related to this activity and automatic check (results of automatic check are configuration managed). </a:t>
            </a:r>
            <a:endParaRPr lang="fr-FR" sz="1100" dirty="0" smtClean="0"/>
          </a:p>
          <a:p>
            <a:r>
              <a:rPr lang="en-US" sz="1100" dirty="0" smtClean="0"/>
              <a:t> </a:t>
            </a:r>
            <a:endParaRPr lang="fr-FR" sz="1100" dirty="0"/>
          </a:p>
        </p:txBody>
      </p:sp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39502"/>
            <a:ext cx="1266293" cy="1356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Objectives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467544" y="3921318"/>
            <a:ext cx="820891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Some of the objectives are too general to be in line with the problematic encountered when coding with OOC  </a:t>
            </a:r>
            <a:r>
              <a:rPr lang="en-US" sz="1400" dirty="0" smtClean="0">
                <a:sym typeface="Wingdings" pitchFamily="2" charset="2"/>
              </a:rPr>
              <a:t> refinement realized in DO332</a:t>
            </a:r>
            <a:endParaRPr lang="en-US" sz="1400" dirty="0" smtClean="0"/>
          </a:p>
        </p:txBody>
      </p:sp>
      <p:pic>
        <p:nvPicPr>
          <p:cNvPr id="4" name="Picture 5" descr="Table 2"/>
          <p:cNvPicPr>
            <a:picLocks noChangeAspect="1" noChangeArrowheads="1"/>
          </p:cNvPicPr>
          <p:nvPr/>
        </p:nvPicPr>
        <p:blipFill>
          <a:blip r:embed="rId2" cstate="print"/>
          <a:srcRect l="5176" t="2489" r="1289" b="983"/>
          <a:stretch>
            <a:fillRect/>
          </a:stretch>
        </p:blipFill>
        <p:spPr bwMode="auto">
          <a:xfrm>
            <a:off x="107504" y="771550"/>
            <a:ext cx="4320480" cy="2702901"/>
          </a:xfrm>
          <a:prstGeom prst="rect">
            <a:avLst/>
          </a:prstGeom>
          <a:noFill/>
        </p:spPr>
      </p:pic>
      <p:pic>
        <p:nvPicPr>
          <p:cNvPr id="5" name="Picture 5" descr="Table 3"/>
          <p:cNvPicPr>
            <a:picLocks noChangeAspect="1" noChangeArrowheads="1"/>
          </p:cNvPicPr>
          <p:nvPr/>
        </p:nvPicPr>
        <p:blipFill>
          <a:blip r:embed="rId3" cstate="print"/>
          <a:srcRect l="3363" t="4189" r="450" b="1485"/>
          <a:stretch>
            <a:fillRect/>
          </a:stretch>
        </p:blipFill>
        <p:spPr bwMode="auto">
          <a:xfrm>
            <a:off x="4644008" y="771550"/>
            <a:ext cx="4359940" cy="266429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403648" y="3373130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Process design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868144" y="3373130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Process verification</a:t>
            </a:r>
          </a:p>
        </p:txBody>
      </p:sp>
      <p:sp>
        <p:nvSpPr>
          <p:cNvPr id="10" name="Ellipse 9"/>
          <p:cNvSpPr/>
          <p:nvPr/>
        </p:nvSpPr>
        <p:spPr>
          <a:xfrm>
            <a:off x="4572000" y="3075806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986365" y="1761659"/>
            <a:ext cx="518603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smtClean="0"/>
              <a:t>What does it mean </a:t>
            </a:r>
            <a:r>
              <a:rPr lang="en-US" sz="1400" smtClean="0">
                <a:sym typeface="Wingdings" pitchFamily="2" charset="2"/>
              </a:rPr>
              <a:t></a:t>
            </a:r>
            <a:r>
              <a:rPr lang="en-US" sz="1400" smtClean="0"/>
              <a:t> 2 soft engineer will write the same code?</a:t>
            </a:r>
          </a:p>
          <a:p>
            <a:r>
              <a:rPr lang="en-US" sz="1400" smtClean="0"/>
              <a:t>How can it be measured? What are the criterion?</a:t>
            </a:r>
          </a:p>
          <a:p>
            <a:pPr>
              <a:buFont typeface="Wingdings"/>
              <a:buChar char="à"/>
            </a:pPr>
            <a:r>
              <a:rPr lang="en-US" sz="1400" smtClean="0"/>
              <a:t>Need more explanations concerning Classes and Objects,</a:t>
            </a:r>
          </a:p>
          <a:p>
            <a:r>
              <a:rPr lang="en-US" sz="1400" smtClean="0"/>
              <a:t>encapsulation, polymorphism …</a:t>
            </a:r>
          </a:p>
        </p:txBody>
      </p:sp>
      <p:cxnSp>
        <p:nvCxnSpPr>
          <p:cNvPr id="13" name="Connecteur droit avec flèche 12"/>
          <p:cNvCxnSpPr>
            <a:stCxn id="10" idx="0"/>
            <a:endCxn id="11" idx="2"/>
          </p:cNvCxnSpPr>
          <p:nvPr/>
        </p:nvCxnSpPr>
        <p:spPr>
          <a:xfrm flipV="1">
            <a:off x="5220072" y="2715766"/>
            <a:ext cx="359311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Zoom on DO332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544" y="627534"/>
            <a:ext cx="83529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Modified objectives include:</a:t>
            </a:r>
          </a:p>
          <a:p>
            <a:r>
              <a:rPr lang="en-US" sz="1400" smtClean="0"/>
              <a:t>• Software architecture is compatible with high-level requirements (section</a:t>
            </a:r>
          </a:p>
          <a:p>
            <a:r>
              <a:rPr lang="en-US" sz="1400" smtClean="0"/>
              <a:t>OO.6.3.3.a).</a:t>
            </a:r>
          </a:p>
          <a:p>
            <a:r>
              <a:rPr lang="en-US" sz="1400" smtClean="0"/>
              <a:t>• Software architecture is consistent (section OO.6.3.3.b).</a:t>
            </a:r>
          </a:p>
          <a:p>
            <a:r>
              <a:rPr lang="en-US" sz="1400" smtClean="0"/>
              <a:t>• Source Code complies with software architecture (section OO.6.3.4.b).</a:t>
            </a:r>
          </a:p>
          <a:p>
            <a:r>
              <a:rPr lang="en-US" sz="1400" smtClean="0"/>
              <a:t>• Source Code is accurate and consistent (section OO.6.3.4.f).</a:t>
            </a:r>
          </a:p>
          <a:p>
            <a:endParaRPr lang="en-US" sz="1400" smtClean="0"/>
          </a:p>
          <a:p>
            <a:r>
              <a:rPr lang="en-US" sz="1400" smtClean="0"/>
              <a:t>Additional objectives include:</a:t>
            </a:r>
          </a:p>
          <a:p>
            <a:r>
              <a:rPr lang="en-US" sz="1400" smtClean="0"/>
              <a:t>• Verify local type consistency (section OO.6.7.1).</a:t>
            </a:r>
          </a:p>
          <a:p>
            <a:r>
              <a:rPr lang="en-US" sz="1400" smtClean="0"/>
              <a:t>• Verify the use of dynamic memory management (section OO.6.8.1)</a:t>
            </a:r>
          </a:p>
          <a:p>
            <a:r>
              <a:rPr lang="en-US" sz="1400" smtClean="0">
                <a:sym typeface="Wingdings" pitchFamily="2" charset="2"/>
              </a:rPr>
              <a:t> No instantiation of objects allowed when running the program (C++, Java, ADA)</a:t>
            </a:r>
          </a:p>
          <a:p>
            <a:pPr>
              <a:buFont typeface="Wingdings"/>
              <a:buChar char="è"/>
            </a:pPr>
            <a:r>
              <a:rPr lang="en-US" sz="1400" smtClean="0">
                <a:sym typeface="Wingdings" pitchFamily="2" charset="2"/>
              </a:rPr>
              <a:t>Creation of segregation using the concept of hypervisors and several virtual machines, in case of crash, only one virtual machine is impacted</a:t>
            </a:r>
          </a:p>
          <a:p>
            <a:endParaRPr lang="en-US" sz="1400" smtClean="0"/>
          </a:p>
          <a:p>
            <a:r>
              <a:rPr lang="en-US" sz="1400" smtClean="0"/>
              <a:t>Additional activities include:</a:t>
            </a:r>
          </a:p>
          <a:p>
            <a:r>
              <a:rPr lang="en-US" sz="1400" smtClean="0"/>
              <a:t>• Executable Object Code complies with high-level requirements (section</a:t>
            </a:r>
          </a:p>
          <a:p>
            <a:r>
              <a:rPr lang="en-US" sz="1400" smtClean="0"/>
              <a:t>OO.6.4.2.1.e).</a:t>
            </a:r>
          </a:p>
          <a:p>
            <a:r>
              <a:rPr lang="en-US" sz="1400" smtClean="0"/>
              <a:t>• Executable Object Code complies with low-level requirements (section</a:t>
            </a:r>
          </a:p>
          <a:p>
            <a:r>
              <a:rPr lang="en-US" sz="1400" smtClean="0"/>
              <a:t>OO.6.4.2.1.e).</a:t>
            </a:r>
            <a:endParaRPr lang="en-US" sz="1400"/>
          </a:p>
        </p:txBody>
      </p:sp>
      <p:pic>
        <p:nvPicPr>
          <p:cNvPr id="5" name="Picture 6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11510"/>
            <a:ext cx="1368152" cy="1471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C++ programming under DO178 / DO332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 smtClean="0"/>
              <a:t>Course organization</a:t>
            </a:r>
            <a:endParaRPr lang="en-US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94967"/>
              </p:ext>
            </p:extLst>
          </p:nvPr>
        </p:nvGraphicFramePr>
        <p:xfrm>
          <a:off x="503238" y="987574"/>
          <a:ext cx="8245225" cy="403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416">
                  <a:extLst>
                    <a:ext uri="{9D8B030D-6E8A-4147-A177-3AD203B41FA5}">
                      <a16:colId xmlns:a16="http://schemas.microsoft.com/office/drawing/2014/main" val="4159165809"/>
                    </a:ext>
                  </a:extLst>
                </a:gridCol>
                <a:gridCol w="506493">
                  <a:extLst>
                    <a:ext uri="{9D8B030D-6E8A-4147-A177-3AD203B41FA5}">
                      <a16:colId xmlns:a16="http://schemas.microsoft.com/office/drawing/2014/main" val="3562925972"/>
                    </a:ext>
                  </a:extLst>
                </a:gridCol>
                <a:gridCol w="506493">
                  <a:extLst>
                    <a:ext uri="{9D8B030D-6E8A-4147-A177-3AD203B41FA5}">
                      <a16:colId xmlns:a16="http://schemas.microsoft.com/office/drawing/2014/main" val="3773654990"/>
                    </a:ext>
                  </a:extLst>
                </a:gridCol>
                <a:gridCol w="1024764">
                  <a:extLst>
                    <a:ext uri="{9D8B030D-6E8A-4147-A177-3AD203B41FA5}">
                      <a16:colId xmlns:a16="http://schemas.microsoft.com/office/drawing/2014/main" val="116191286"/>
                    </a:ext>
                  </a:extLst>
                </a:gridCol>
                <a:gridCol w="3957708">
                  <a:extLst>
                    <a:ext uri="{9D8B030D-6E8A-4147-A177-3AD203B41FA5}">
                      <a16:colId xmlns:a16="http://schemas.microsoft.com/office/drawing/2014/main" val="1421298400"/>
                    </a:ext>
                  </a:extLst>
                </a:gridCol>
                <a:gridCol w="1366351">
                  <a:extLst>
                    <a:ext uri="{9D8B030D-6E8A-4147-A177-3AD203B41FA5}">
                      <a16:colId xmlns:a16="http://schemas.microsoft.com/office/drawing/2014/main" val="2953713557"/>
                    </a:ext>
                  </a:extLst>
                </a:gridCol>
              </a:tblGrid>
              <a:tr h="3241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Planning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</a:rPr>
                        <a:t>Teatcher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Content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Room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8044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12/12/2017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10h15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12h15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Manon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 smtClean="0">
                          <a:effectLst/>
                        </a:rPr>
                        <a:t>Presentation of DO178 / DO </a:t>
                      </a:r>
                      <a:r>
                        <a:rPr lang="en-US" sz="1200" u="none" strike="noStrike" noProof="0" dirty="0" smtClean="0">
                          <a:effectLst/>
                        </a:rPr>
                        <a:t>332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noProof="0" dirty="0" smtClean="0">
                          <a:effectLst/>
                        </a:rPr>
                        <a:t>Practical work on landing gear monitoring system</a:t>
                      </a:r>
                      <a:endParaRPr lang="en-US" sz="12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Caud07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24550987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12/12/2017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13h15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15h15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Manon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>
                          <a:effectLst/>
                        </a:rPr>
                        <a:t>Practical work on landing gear monitoring system</a:t>
                      </a:r>
                      <a:br>
                        <a:rPr lang="en-US" sz="1200" u="none" strike="noStrike" noProof="0" dirty="0">
                          <a:effectLst/>
                        </a:rPr>
                      </a:br>
                      <a:r>
                        <a:rPr lang="en-US" sz="1200" u="none" strike="noStrike" noProof="0" dirty="0">
                          <a:effectLst/>
                        </a:rPr>
                        <a:t>specification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D202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244079047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19/12/2017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13h15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15h15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Dupouy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 smtClean="0">
                          <a:effectLst/>
                        </a:rPr>
                        <a:t>Recall on C++ basics</a:t>
                      </a:r>
                    </a:p>
                    <a:p>
                      <a:pPr algn="ctr" fontAlgn="ctr"/>
                      <a:r>
                        <a:rPr lang="en-US" sz="1200" u="none" strike="noStrike" noProof="0" dirty="0" smtClean="0">
                          <a:effectLst/>
                        </a:rPr>
                        <a:t>Zoom on DO 332 </a:t>
                      </a:r>
                      <a:r>
                        <a:rPr lang="en-US" sz="1200" u="none" strike="noStrike" noProof="0" dirty="0" smtClean="0">
                          <a:effectLst/>
                        </a:rPr>
                        <a:t>(review of main FAQ in DO332)</a:t>
                      </a:r>
                      <a:endParaRPr lang="en-US" sz="1200" u="none" strike="noStrike" noProof="0" dirty="0" smtClean="0">
                        <a:effectLst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D202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259406195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19/12/2017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15h30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17h30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Dupouy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>
                          <a:effectLst/>
                        </a:rPr>
                        <a:t>Practical work on landing gear monitoring system</a:t>
                      </a:r>
                      <a:br>
                        <a:rPr lang="en-US" sz="1200" u="none" strike="noStrike" noProof="0" dirty="0">
                          <a:effectLst/>
                        </a:rPr>
                      </a:br>
                      <a:r>
                        <a:rPr lang="en-US" sz="1200" u="none" strike="noStrike" noProof="0" dirty="0">
                          <a:effectLst/>
                        </a:rPr>
                        <a:t>class modelling / C++ coding / testing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D202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366509906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10/01/2018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10h15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12h15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Dupouy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>
                          <a:effectLst/>
                        </a:rPr>
                        <a:t>Practical work on landing gear monitoring system</a:t>
                      </a:r>
                      <a:br>
                        <a:rPr lang="en-US" sz="1200" u="none" strike="noStrike" noProof="0" dirty="0">
                          <a:effectLst/>
                        </a:rPr>
                      </a:br>
                      <a:r>
                        <a:rPr lang="en-US" sz="1200" u="none" strike="noStrike" noProof="0" dirty="0">
                          <a:effectLst/>
                        </a:rPr>
                        <a:t>class modelling / C++ coding / testing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D203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279210286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10/01/2018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13h15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15h15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Dupouy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>
                          <a:effectLst/>
                        </a:rPr>
                        <a:t>Practical work on landing gear monitoring system</a:t>
                      </a:r>
                      <a:br>
                        <a:rPr lang="en-US" sz="1200" u="none" strike="noStrike" noProof="0" dirty="0">
                          <a:effectLst/>
                        </a:rPr>
                      </a:br>
                      <a:r>
                        <a:rPr lang="en-US" sz="1200" u="none" strike="noStrike" noProof="0" dirty="0">
                          <a:effectLst/>
                        </a:rPr>
                        <a:t>class modelling / C++ coding / testing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D203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113369766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17/01/2018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10h15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12h15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Dupouy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>
                          <a:effectLst/>
                        </a:rPr>
                        <a:t>Practical work on landing gear monitoring system</a:t>
                      </a:r>
                      <a:br>
                        <a:rPr lang="en-US" sz="1200" u="none" strike="noStrike" noProof="0" dirty="0">
                          <a:effectLst/>
                        </a:rPr>
                      </a:br>
                      <a:r>
                        <a:rPr lang="en-US" sz="1200" u="none" strike="noStrike" noProof="0" dirty="0">
                          <a:effectLst/>
                        </a:rPr>
                        <a:t>class modelling / C++ coding / testing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D205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207851097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17/01/2018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13h15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15h15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Dupouy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>
                          <a:effectLst/>
                        </a:rPr>
                        <a:t>Practical work on landing gear monitoring system</a:t>
                      </a:r>
                      <a:br>
                        <a:rPr lang="en-US" sz="1200" u="none" strike="noStrike" noProof="0" dirty="0">
                          <a:effectLst/>
                        </a:rPr>
                      </a:br>
                      <a:r>
                        <a:rPr lang="en-US" sz="1200" u="none" strike="noStrike" noProof="0" dirty="0">
                          <a:effectLst/>
                        </a:rPr>
                        <a:t>class modelling / C++ coding / testing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D205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135173315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22/01/2018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10h15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12h15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Dupouy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>
                          <a:effectLst/>
                        </a:rPr>
                        <a:t>Practical work on landing gear monitoring system</a:t>
                      </a:r>
                      <a:br>
                        <a:rPr lang="en-US" sz="1200" u="none" strike="noStrike" noProof="0" dirty="0">
                          <a:effectLst/>
                        </a:rPr>
                      </a:br>
                      <a:r>
                        <a:rPr lang="en-US" sz="1200" u="none" strike="noStrike" noProof="0" dirty="0">
                          <a:effectLst/>
                        </a:rPr>
                        <a:t>class modelling / C++ coding / testing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D205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1885874958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22/01/2018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13h15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15h15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Dupouy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noProof="0" dirty="0" smtClean="0">
                          <a:effectLst/>
                        </a:rPr>
                        <a:t>Exam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D205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ctr"/>
                </a:tc>
                <a:extLst>
                  <a:ext uri="{0D108BD9-81ED-4DB2-BD59-A6C34878D82A}">
                    <a16:rowId xmlns:a16="http://schemas.microsoft.com/office/drawing/2014/main" val="64036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8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Example of modified objectives in DO332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5486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184" y="984135"/>
            <a:ext cx="4320480" cy="252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0708" tIns="76176" rIns="71415" bIns="7617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/>
              <a:t>1.Memory allocation</a:t>
            </a:r>
            <a:endParaRPr lang="fr-FR" sz="1100" dirty="0" smtClean="0"/>
          </a:p>
          <a:p>
            <a:r>
              <a:rPr lang="en-US" sz="1100" dirty="0" smtClean="0"/>
              <a:t>OO languages brings dynamic memory allocation.</a:t>
            </a:r>
          </a:p>
          <a:p>
            <a:r>
              <a:rPr lang="en-US" sz="1100" dirty="0" smtClean="0"/>
              <a:t>But on critical system, the memory allocation has to be controlled to prevent memory leaks. </a:t>
            </a:r>
          </a:p>
          <a:p>
            <a:r>
              <a:rPr lang="en-US" sz="1100" dirty="0" smtClean="0"/>
              <a:t>In DO332, dynamic memory is not forbidden, but the choice depends on the effort on resources analysis (memory analysis).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 if the runtime brings a garbage collector, so the effort is on the runtime certification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If not (this is the case of C++), you have to make memory analysis.</a:t>
            </a:r>
          </a:p>
          <a:p>
            <a:r>
              <a:rPr lang="en-US" sz="1100" dirty="0" smtClean="0">
                <a:sym typeface="Wingdings" panose="05000000000000000000" pitchFamily="2" charset="2"/>
              </a:rPr>
              <a:t>     to reduce this, we often use static allocation.</a:t>
            </a:r>
          </a:p>
          <a:p>
            <a:r>
              <a:rPr lang="en-US" sz="1100" dirty="0" smtClean="0">
                <a:sym typeface="Wingdings" panose="05000000000000000000" pitchFamily="2" charset="2"/>
              </a:rPr>
              <a:t>     Another </a:t>
            </a:r>
            <a:r>
              <a:rPr lang="en-US" sz="1100" dirty="0" smtClean="0">
                <a:sym typeface="Wingdings" panose="05000000000000000000" pitchFamily="2" charset="2"/>
              </a:rPr>
              <a:t>way, </a:t>
            </a:r>
            <a:r>
              <a:rPr lang="en-US" sz="1100" dirty="0" smtClean="0">
                <a:sym typeface="Wingdings" panose="05000000000000000000" pitchFamily="2" charset="2"/>
              </a:rPr>
              <a:t>is to make object creation at the start of the software</a:t>
            </a:r>
            <a:endParaRPr lang="fr-FR" sz="11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67944" y="2102147"/>
            <a:ext cx="4608512" cy="235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0708" tIns="76176" rIns="71415" bIns="7617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b="1" dirty="0" smtClean="0"/>
              <a:t>2.Inheritance issue</a:t>
            </a:r>
            <a:endParaRPr lang="fr-FR" sz="1100" dirty="0"/>
          </a:p>
          <a:p>
            <a:r>
              <a:rPr lang="fr-FR" sz="1100" dirty="0" smtClean="0"/>
              <a:t>In certification, </a:t>
            </a:r>
            <a:r>
              <a:rPr lang="fr-FR" sz="1100" dirty="0" err="1" smtClean="0"/>
              <a:t>dead</a:t>
            </a:r>
            <a:r>
              <a:rPr lang="fr-FR" sz="1100" dirty="0" smtClean="0"/>
              <a:t> code </a:t>
            </a:r>
            <a:r>
              <a:rPr lang="fr-FR" sz="1100" dirty="0" err="1" smtClean="0"/>
              <a:t>is</a:t>
            </a:r>
            <a:r>
              <a:rPr lang="fr-FR" sz="1100" dirty="0" smtClean="0"/>
              <a:t> not </a:t>
            </a:r>
            <a:r>
              <a:rPr lang="fr-FR" sz="1100" dirty="0" err="1" smtClean="0"/>
              <a:t>allowed</a:t>
            </a:r>
            <a:r>
              <a:rPr lang="fr-FR" sz="1100" dirty="0" smtClean="0"/>
              <a:t>. All the </a:t>
            </a:r>
            <a:r>
              <a:rPr lang="fr-FR" sz="1100" dirty="0" err="1" smtClean="0"/>
              <a:t>functions</a:t>
            </a:r>
            <a:r>
              <a:rPr lang="fr-FR" sz="1100" dirty="0" smtClean="0"/>
              <a:t> have to </a:t>
            </a:r>
            <a:r>
              <a:rPr lang="fr-FR" sz="1100" dirty="0" err="1" smtClean="0"/>
              <a:t>be</a:t>
            </a:r>
            <a:r>
              <a:rPr lang="fr-FR" sz="1100" dirty="0" smtClean="0"/>
              <a:t> </a:t>
            </a:r>
            <a:r>
              <a:rPr lang="fr-FR" sz="1100" dirty="0" err="1" smtClean="0"/>
              <a:t>used,tested</a:t>
            </a:r>
            <a:r>
              <a:rPr lang="fr-FR" sz="1100" dirty="0" smtClean="0"/>
              <a:t> and </a:t>
            </a:r>
            <a:r>
              <a:rPr lang="fr-FR" sz="1100" dirty="0" err="1" smtClean="0"/>
              <a:t>documented</a:t>
            </a:r>
            <a:r>
              <a:rPr lang="fr-FR" sz="1100" dirty="0" smtClean="0"/>
              <a:t>.</a:t>
            </a:r>
          </a:p>
          <a:p>
            <a:r>
              <a:rPr lang="fr-FR" sz="1100" dirty="0" smtClean="0"/>
              <a:t>In OO </a:t>
            </a:r>
            <a:r>
              <a:rPr lang="fr-FR" sz="1100" dirty="0" err="1" smtClean="0"/>
              <a:t>languages</a:t>
            </a:r>
            <a:r>
              <a:rPr lang="fr-FR" sz="1100" dirty="0" smtClean="0"/>
              <a:t>, the </a:t>
            </a:r>
            <a:r>
              <a:rPr lang="fr-FR" sz="1100" dirty="0" err="1" smtClean="0"/>
              <a:t>inheritances</a:t>
            </a:r>
            <a:r>
              <a:rPr lang="fr-FR" sz="1100" dirty="0" smtClean="0"/>
              <a:t> </a:t>
            </a:r>
            <a:r>
              <a:rPr lang="fr-FR" sz="1100" dirty="0" err="1" smtClean="0"/>
              <a:t>principles</a:t>
            </a:r>
            <a:r>
              <a:rPr lang="fr-FR" sz="1100" dirty="0" smtClean="0"/>
              <a:t> </a:t>
            </a:r>
            <a:r>
              <a:rPr lang="fr-FR" sz="1100" dirty="0" err="1" smtClean="0"/>
              <a:t>allows</a:t>
            </a:r>
            <a:r>
              <a:rPr lang="fr-FR" sz="1100" dirty="0" smtClean="0"/>
              <a:t> to have </a:t>
            </a:r>
            <a:r>
              <a:rPr lang="fr-FR" sz="1100" dirty="0" err="1" smtClean="0"/>
              <a:t>subclasses</a:t>
            </a:r>
            <a:r>
              <a:rPr lang="fr-FR" sz="1100" dirty="0" smtClean="0"/>
              <a:t> </a:t>
            </a:r>
            <a:r>
              <a:rPr lang="fr-FR" sz="1100" dirty="0" err="1" smtClean="0"/>
              <a:t>which</a:t>
            </a:r>
            <a:r>
              <a:rPr lang="fr-FR" sz="1100" dirty="0" smtClean="0"/>
              <a:t> </a:t>
            </a:r>
            <a:r>
              <a:rPr lang="fr-FR" sz="1100" dirty="0" err="1" smtClean="0"/>
              <a:t>get</a:t>
            </a:r>
            <a:r>
              <a:rPr lang="fr-FR" sz="1100" dirty="0" smtClean="0"/>
              <a:t> all the </a:t>
            </a:r>
            <a:r>
              <a:rPr lang="fr-FR" sz="1100" dirty="0" err="1" smtClean="0"/>
              <a:t>methods</a:t>
            </a:r>
            <a:r>
              <a:rPr lang="fr-FR" sz="1100" dirty="0" smtClean="0"/>
              <a:t> and </a:t>
            </a:r>
            <a:r>
              <a:rPr lang="fr-FR" sz="1100" dirty="0" err="1" smtClean="0"/>
              <a:t>properties</a:t>
            </a:r>
            <a:r>
              <a:rPr lang="fr-FR" sz="1100" dirty="0" smtClean="0"/>
              <a:t> of the </a:t>
            </a:r>
            <a:r>
              <a:rPr lang="fr-FR" sz="1100" dirty="0" err="1" smtClean="0"/>
              <a:t>superclass</a:t>
            </a:r>
            <a:r>
              <a:rPr lang="fr-FR" sz="1100" dirty="0" smtClean="0"/>
              <a:t>, </a:t>
            </a:r>
            <a:r>
              <a:rPr lang="fr-FR" sz="1100" dirty="0" err="1" smtClean="0"/>
              <a:t>even</a:t>
            </a:r>
            <a:r>
              <a:rPr lang="fr-FR" sz="1100" dirty="0" smtClean="0"/>
              <a:t> if the </a:t>
            </a:r>
            <a:r>
              <a:rPr lang="fr-FR" sz="1100" dirty="0" err="1" smtClean="0"/>
              <a:t>subclass</a:t>
            </a:r>
            <a:r>
              <a:rPr lang="fr-FR" sz="1100" dirty="0" smtClean="0"/>
              <a:t> </a:t>
            </a:r>
            <a:r>
              <a:rPr lang="fr-FR" sz="1100" dirty="0" err="1" smtClean="0"/>
              <a:t>don’t</a:t>
            </a:r>
            <a:r>
              <a:rPr lang="fr-FR" sz="1100" dirty="0" smtClean="0"/>
              <a:t> use </a:t>
            </a:r>
            <a:r>
              <a:rPr lang="fr-FR" sz="1100" dirty="0" err="1" smtClean="0"/>
              <a:t>it</a:t>
            </a:r>
            <a:r>
              <a:rPr lang="fr-FR" sz="1100" dirty="0" smtClean="0"/>
              <a:t>. </a:t>
            </a:r>
            <a:r>
              <a:rPr lang="fr-FR" sz="1100" dirty="0" err="1" smtClean="0"/>
              <a:t>Moreover</a:t>
            </a:r>
            <a:r>
              <a:rPr lang="fr-FR" sz="1100" dirty="0" smtClean="0"/>
              <a:t>, </a:t>
            </a:r>
            <a:r>
              <a:rPr lang="fr-FR" sz="1100" dirty="0" err="1" smtClean="0"/>
              <a:t>it</a:t>
            </a:r>
            <a:r>
              <a:rPr lang="fr-FR" sz="1100" dirty="0" smtClean="0"/>
              <a:t> </a:t>
            </a:r>
            <a:r>
              <a:rPr lang="fr-FR" sz="1100" dirty="0" err="1" smtClean="0"/>
              <a:t>can</a:t>
            </a:r>
            <a:r>
              <a:rPr lang="fr-FR" sz="1100" dirty="0" smtClean="0"/>
              <a:t> </a:t>
            </a:r>
            <a:r>
              <a:rPr lang="fr-FR" sz="1100" dirty="0" err="1" smtClean="0"/>
              <a:t>become</a:t>
            </a:r>
            <a:r>
              <a:rPr lang="fr-FR" sz="1100" dirty="0" smtClean="0"/>
              <a:t> </a:t>
            </a:r>
            <a:r>
              <a:rPr lang="fr-FR" sz="1100" dirty="0" err="1" smtClean="0"/>
              <a:t>less</a:t>
            </a:r>
            <a:r>
              <a:rPr lang="fr-FR" sz="1100" dirty="0" smtClean="0"/>
              <a:t> </a:t>
            </a:r>
            <a:r>
              <a:rPr lang="fr-FR" sz="1100" dirty="0" err="1" smtClean="0"/>
              <a:t>readable</a:t>
            </a:r>
            <a:r>
              <a:rPr lang="fr-FR" sz="1100" dirty="0" smtClean="0"/>
              <a:t>.</a:t>
            </a:r>
          </a:p>
          <a:p>
            <a:r>
              <a:rPr lang="fr-FR" sz="1100" dirty="0" smtClean="0"/>
              <a:t>One of the good practice in DO332 </a:t>
            </a:r>
            <a:r>
              <a:rPr lang="fr-FR" sz="1100" dirty="0" err="1" smtClean="0"/>
              <a:t>is</a:t>
            </a:r>
            <a:r>
              <a:rPr lang="fr-FR" sz="1100" dirty="0" smtClean="0"/>
              <a:t> the « </a:t>
            </a:r>
            <a:r>
              <a:rPr lang="fr-FR" sz="1100" dirty="0" err="1" smtClean="0"/>
              <a:t>Liskov</a:t>
            </a:r>
            <a:r>
              <a:rPr lang="fr-FR" sz="1100" dirty="0" smtClean="0"/>
              <a:t> </a:t>
            </a:r>
            <a:r>
              <a:rPr lang="fr-FR" sz="1100" dirty="0" err="1" smtClean="0"/>
              <a:t>principle</a:t>
            </a:r>
            <a:r>
              <a:rPr lang="fr-FR" sz="1100" dirty="0" smtClean="0"/>
              <a:t> » : </a:t>
            </a:r>
          </a:p>
          <a:p>
            <a:pPr marL="171450" indent="-171450">
              <a:buFontTx/>
              <a:buChar char="-"/>
            </a:pPr>
            <a:r>
              <a:rPr lang="fr-FR" sz="1100" dirty="0" smtClean="0"/>
              <a:t>The </a:t>
            </a:r>
            <a:r>
              <a:rPr lang="fr-FR" sz="1100" dirty="0" err="1" smtClean="0"/>
              <a:t>subclass</a:t>
            </a:r>
            <a:r>
              <a:rPr lang="fr-FR" sz="1100" dirty="0" smtClean="0"/>
              <a:t> </a:t>
            </a:r>
            <a:r>
              <a:rPr lang="fr-FR" sz="1100" dirty="0" err="1" smtClean="0"/>
              <a:t>can</a:t>
            </a:r>
            <a:r>
              <a:rPr lang="fr-FR" sz="1100" dirty="0" smtClean="0"/>
              <a:t> </a:t>
            </a:r>
            <a:r>
              <a:rPr lang="fr-FR" sz="1100" dirty="0" err="1" smtClean="0"/>
              <a:t>be</a:t>
            </a:r>
            <a:r>
              <a:rPr lang="fr-FR" sz="1100" dirty="0" smtClean="0"/>
              <a:t> substitute by </a:t>
            </a:r>
            <a:r>
              <a:rPr lang="fr-FR" sz="1100" dirty="0" err="1" smtClean="0"/>
              <a:t>it</a:t>
            </a:r>
            <a:r>
              <a:rPr lang="fr-FR" sz="1100" dirty="0" smtClean="0"/>
              <a:t> </a:t>
            </a:r>
            <a:r>
              <a:rPr lang="fr-FR" sz="1100" dirty="0" err="1" smtClean="0"/>
              <a:t>superclass</a:t>
            </a:r>
            <a:r>
              <a:rPr lang="fr-FR" sz="1100" dirty="0" smtClean="0"/>
              <a:t> and </a:t>
            </a:r>
            <a:r>
              <a:rPr lang="fr-FR" sz="1100" dirty="0" err="1" smtClean="0"/>
              <a:t>so</a:t>
            </a:r>
            <a:r>
              <a:rPr lang="fr-FR" sz="1100" dirty="0" smtClean="0"/>
              <a:t> on.</a:t>
            </a:r>
          </a:p>
          <a:p>
            <a:pPr marL="171450" indent="-171450">
              <a:buFontTx/>
              <a:buChar char="-"/>
            </a:pPr>
            <a:r>
              <a:rPr lang="fr-FR" sz="1100" dirty="0" smtClean="0"/>
              <a:t>It </a:t>
            </a:r>
            <a:r>
              <a:rPr lang="fr-FR" sz="1100" dirty="0" err="1" smtClean="0"/>
              <a:t>means</a:t>
            </a:r>
            <a:r>
              <a:rPr lang="fr-FR" sz="1100" dirty="0" smtClean="0"/>
              <a:t> </a:t>
            </a:r>
            <a:r>
              <a:rPr lang="fr-FR" sz="1100" dirty="0" err="1" smtClean="0"/>
              <a:t>that</a:t>
            </a:r>
            <a:r>
              <a:rPr lang="fr-FR" sz="1100" dirty="0" smtClean="0"/>
              <a:t> the </a:t>
            </a:r>
            <a:r>
              <a:rPr lang="fr-FR" sz="1100" dirty="0" err="1" smtClean="0"/>
              <a:t>whole</a:t>
            </a:r>
            <a:r>
              <a:rPr lang="fr-FR" sz="1100" dirty="0" smtClean="0"/>
              <a:t> </a:t>
            </a:r>
            <a:r>
              <a:rPr lang="fr-FR" sz="1100" dirty="0" err="1" smtClean="0"/>
              <a:t>properties</a:t>
            </a:r>
            <a:r>
              <a:rPr lang="fr-FR" sz="1100" dirty="0" smtClean="0"/>
              <a:t> and </a:t>
            </a:r>
            <a:r>
              <a:rPr lang="fr-FR" sz="1100" dirty="0" err="1" smtClean="0"/>
              <a:t>methods</a:t>
            </a:r>
            <a:r>
              <a:rPr lang="fr-FR" sz="1100" dirty="0" smtClean="0"/>
              <a:t> have the </a:t>
            </a:r>
            <a:r>
              <a:rPr lang="fr-FR" sz="1100" dirty="0" err="1" smtClean="0"/>
              <a:t>same</a:t>
            </a:r>
            <a:r>
              <a:rPr lang="fr-FR" sz="1100" dirty="0" smtClean="0"/>
              <a:t> </a:t>
            </a:r>
            <a:r>
              <a:rPr lang="fr-FR" sz="1100" dirty="0" err="1" smtClean="0"/>
              <a:t>behavior</a:t>
            </a:r>
            <a:r>
              <a:rPr lang="fr-FR" sz="1100" dirty="0" smtClean="0"/>
              <a:t>.</a:t>
            </a:r>
          </a:p>
          <a:p>
            <a:r>
              <a:rPr lang="fr-FR" sz="1100" dirty="0" err="1" smtClean="0"/>
              <a:t>Example</a:t>
            </a:r>
            <a:r>
              <a:rPr lang="fr-FR" sz="1100" dirty="0" smtClean="0"/>
              <a:t> FAQ#21 and 22 in DO332</a:t>
            </a:r>
            <a:endParaRPr lang="fr-FR" sz="1100" dirty="0" smtClean="0"/>
          </a:p>
          <a:p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16917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Example of modified objectives in DO332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5486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15566"/>
            <a:ext cx="6808692" cy="22357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310" y="3250627"/>
            <a:ext cx="6198958" cy="13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Example of modified objectives in DO332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5486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7937"/>
            <a:ext cx="6808692" cy="17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Example of modified objectives in DO332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5486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67583"/>
            <a:ext cx="6910314" cy="36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Example of modified objectives in DO332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5486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31" y="1834968"/>
            <a:ext cx="7011937" cy="14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Example of modified objectives in DO332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5486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73348"/>
            <a:ext cx="6808692" cy="32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Example of modified objectives in DO332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5486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26" y="1491984"/>
            <a:ext cx="6148147" cy="21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To go further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539552" y="915566"/>
            <a:ext cx="81869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DO332 is available on the intranet of ENAC</a:t>
            </a:r>
          </a:p>
          <a:p>
            <a:r>
              <a:rPr lang="en-US" dirty="0" smtClean="0"/>
              <a:t>To go forward, look at the FAQ and ask explanation if any need</a:t>
            </a:r>
          </a:p>
          <a:p>
            <a:endParaRPr lang="en-US" dirty="0"/>
          </a:p>
          <a:p>
            <a:endParaRPr lang="en-US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To </a:t>
            </a:r>
            <a:r>
              <a:rPr lang="fr-FR" dirty="0" err="1" smtClean="0"/>
              <a:t>learn</a:t>
            </a:r>
            <a:r>
              <a:rPr lang="fr-FR" dirty="0" smtClean="0"/>
              <a:t> more about DO178: http://www.do178site.com/do178b_questions.php</a:t>
            </a:r>
            <a:endParaRPr lang="en-US" dirty="0" smtClean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0813" y="2643758"/>
            <a:ext cx="102446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33784"/>
              </p:ext>
            </p:extLst>
          </p:nvPr>
        </p:nvGraphicFramePr>
        <p:xfrm>
          <a:off x="-3817938" y="2081213"/>
          <a:ext cx="12330113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Objet d’environnement du Gestionnaire de liaisons" showAsIcon="1" r:id="rId4" imgW="6059160" imgH="685800" progId="Package">
                  <p:embed/>
                </p:oleObj>
              </mc:Choice>
              <mc:Fallback>
                <p:oleObj name="Objet d’environnement du Gestionnaire de liaisons" showAsIcon="1" r:id="rId4" imgW="60591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817938" y="2081213"/>
                        <a:ext cx="12330113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5696" y="1923678"/>
            <a:ext cx="595840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5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Fundamentals of C++</a:t>
            </a:r>
          </a:p>
        </p:txBody>
      </p:sp>
    </p:spTree>
    <p:extLst>
      <p:ext uri="{BB962C8B-B14F-4D97-AF65-F5344CB8AC3E}">
        <p14:creationId xmlns:p14="http://schemas.microsoft.com/office/powerpoint/2010/main" val="32207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Basics : What is C++ programming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552" y="843558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C++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viewed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as a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procedural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some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constructs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some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which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are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added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oriented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programming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some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improved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procedural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syntax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well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written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C++ program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will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reflect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elements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both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oriented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programming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style and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classic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procedural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programming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C++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actually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an extensible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new types in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such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way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they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act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just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the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predefined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types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which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are part of the standard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C++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for large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scale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software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development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FR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The goal of C++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programming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was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support data abstraction and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oriented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concepts to C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556467" y="843558"/>
            <a:ext cx="6970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Main pedagogical objectives: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To get acquainted with the basis of object coding for critical software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To be able to realize simple coding using C++</a:t>
            </a:r>
          </a:p>
          <a:p>
            <a:endParaRPr lang="en-US" sz="1600" dirty="0" smtClean="0"/>
          </a:p>
          <a:p>
            <a:r>
              <a:rPr lang="en-US" sz="1600" b="1" dirty="0" smtClean="0"/>
              <a:t>Detailed pedagogical objectives: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To get acquainted with critical software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To get acquainted with DO178C norm and related refinements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To get acquainted with DO178C process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To get acquainted with DO332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US" sz="1600" dirty="0" smtClean="0"/>
              <a:t> To get acquainted with the concept of Configuration management</a:t>
            </a:r>
            <a:br>
              <a:rPr lang="en-US" sz="1600" dirty="0" smtClean="0"/>
            </a:br>
            <a:r>
              <a:rPr lang="en-US" sz="1600" dirty="0" smtClean="0"/>
              <a:t> and Modification management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To get acquainted with the use of manual coding versus automatic coding</a:t>
            </a:r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E0188-762E-4A3B-B7BE-2A284C4054B1}" type="slidenum">
              <a:rPr lang="en-US"/>
              <a:pPr/>
              <a:t>30</a:t>
            </a:fld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915566"/>
            <a:ext cx="8153400" cy="3888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Object oriented programming (OOP)</a:t>
            </a:r>
          </a:p>
          <a:p>
            <a:pPr lvl="1">
              <a:lnSpc>
                <a:spcPct val="90000"/>
              </a:lnSpc>
            </a:pPr>
            <a:r>
              <a:rPr lang="en-US" sz="1000" b="1" dirty="0"/>
              <a:t>Model real-world objects with software counterparts</a:t>
            </a:r>
          </a:p>
          <a:p>
            <a:pPr lvl="1">
              <a:lnSpc>
                <a:spcPct val="90000"/>
              </a:lnSpc>
            </a:pPr>
            <a:r>
              <a:rPr lang="en-US" sz="1000" u="sng" dirty="0"/>
              <a:t>Attributes (state) - properties of objects</a:t>
            </a:r>
          </a:p>
          <a:p>
            <a:pPr lvl="2">
              <a:lnSpc>
                <a:spcPct val="90000"/>
              </a:lnSpc>
            </a:pPr>
            <a:r>
              <a:rPr lang="en-US" sz="1000" dirty="0"/>
              <a:t>Size, shape, color, weight, etc.</a:t>
            </a:r>
          </a:p>
          <a:p>
            <a:pPr lvl="1">
              <a:lnSpc>
                <a:spcPct val="90000"/>
              </a:lnSpc>
            </a:pPr>
            <a:r>
              <a:rPr lang="en-US" sz="1000" u="sng" dirty="0"/>
              <a:t>Behaviors (operations) - actions</a:t>
            </a:r>
          </a:p>
          <a:p>
            <a:pPr lvl="2">
              <a:lnSpc>
                <a:spcPct val="90000"/>
              </a:lnSpc>
            </a:pPr>
            <a:r>
              <a:rPr lang="en-US" sz="1000" dirty="0"/>
              <a:t>A ball rolls, bounces, inflates and deflates</a:t>
            </a:r>
          </a:p>
          <a:p>
            <a:pPr lvl="2">
              <a:lnSpc>
                <a:spcPct val="90000"/>
              </a:lnSpc>
            </a:pPr>
            <a:r>
              <a:rPr lang="en-US" sz="1000" dirty="0"/>
              <a:t>Objects can perform actions as well</a:t>
            </a:r>
          </a:p>
          <a:p>
            <a:pPr lvl="1">
              <a:lnSpc>
                <a:spcPct val="90000"/>
              </a:lnSpc>
            </a:pPr>
            <a:r>
              <a:rPr lang="en-US" sz="1000" u="sng" dirty="0"/>
              <a:t>Inheritance</a:t>
            </a:r>
          </a:p>
          <a:p>
            <a:pPr lvl="2">
              <a:lnSpc>
                <a:spcPct val="90000"/>
              </a:lnSpc>
            </a:pPr>
            <a:r>
              <a:rPr lang="en-US" sz="1000" dirty="0"/>
              <a:t>New classes of objects absorb characteristics from existing classes</a:t>
            </a:r>
          </a:p>
          <a:p>
            <a:pPr lvl="1">
              <a:lnSpc>
                <a:spcPct val="90000"/>
              </a:lnSpc>
            </a:pPr>
            <a:r>
              <a:rPr lang="en-US" sz="1000" u="sng" dirty="0"/>
              <a:t>Objects</a:t>
            </a:r>
          </a:p>
          <a:p>
            <a:pPr lvl="2">
              <a:lnSpc>
                <a:spcPct val="90000"/>
              </a:lnSpc>
            </a:pPr>
            <a:r>
              <a:rPr lang="en-US" sz="1000" dirty="0"/>
              <a:t>Encapsulate data and functions</a:t>
            </a:r>
          </a:p>
          <a:p>
            <a:pPr lvl="2">
              <a:lnSpc>
                <a:spcPct val="90000"/>
              </a:lnSpc>
            </a:pPr>
            <a:r>
              <a:rPr lang="en-US" sz="1000" dirty="0"/>
              <a:t>Information hiding</a:t>
            </a:r>
          </a:p>
          <a:p>
            <a:pPr lvl="3">
              <a:lnSpc>
                <a:spcPct val="90000"/>
              </a:lnSpc>
            </a:pPr>
            <a:r>
              <a:rPr lang="en-US" sz="1000" dirty="0"/>
              <a:t>Communicate across well-defined interfaces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C++ Basics : Object Oriented Approach</a:t>
            </a:r>
            <a:br>
              <a:rPr lang="en-US" dirty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365A1-983E-420F-B7F7-F304EFC9D1F1}" type="slidenum">
              <a:rPr lang="en-US"/>
              <a:pPr/>
              <a:t>31</a:t>
            </a:fld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User-defined types (classes, components)</a:t>
            </a:r>
          </a:p>
          <a:p>
            <a:pPr lvl="1"/>
            <a:r>
              <a:rPr lang="en-US" u="sng" dirty="0"/>
              <a:t>Data members</a:t>
            </a:r>
          </a:p>
          <a:p>
            <a:pPr lvl="2"/>
            <a:r>
              <a:rPr lang="en-US" dirty="0"/>
              <a:t>Data components of class</a:t>
            </a:r>
          </a:p>
          <a:p>
            <a:pPr lvl="1"/>
            <a:r>
              <a:rPr lang="en-US" u="sng" dirty="0"/>
              <a:t>Member functions</a:t>
            </a:r>
          </a:p>
          <a:p>
            <a:pPr lvl="2"/>
            <a:r>
              <a:rPr lang="en-US" dirty="0"/>
              <a:t>Function components of class</a:t>
            </a:r>
          </a:p>
          <a:p>
            <a:pPr lvl="1"/>
            <a:r>
              <a:rPr lang="en-US" u="sng" dirty="0"/>
              <a:t>Association</a:t>
            </a:r>
          </a:p>
          <a:p>
            <a:pPr lvl="1"/>
            <a:r>
              <a:rPr lang="en-US" u="sng" dirty="0"/>
              <a:t>Reuse classes</a:t>
            </a:r>
          </a:p>
          <a:p>
            <a:pPr lvl="2"/>
            <a:endParaRPr lang="en-US" dirty="0"/>
          </a:p>
        </p:txBody>
      </p:sp>
      <p:sp>
        <p:nvSpPr>
          <p:cNvPr id="6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C++ Basics : Object Oriented Approach</a:t>
            </a:r>
            <a:br>
              <a:rPr lang="en-US" dirty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97BE-E78C-48F0-8FAB-BD7F6B03A6E4}" type="slidenum">
              <a:rPr lang="en-US"/>
              <a:pPr/>
              <a:t>32</a:t>
            </a:fld>
            <a:endParaRPr 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Unified Modeling Language (UML)</a:t>
            </a:r>
          </a:p>
          <a:p>
            <a:pPr lvl="1"/>
            <a:r>
              <a:rPr lang="en-US" dirty="0"/>
              <a:t>2001: Object Management Group (OMG)</a:t>
            </a:r>
          </a:p>
          <a:p>
            <a:pPr lvl="1"/>
            <a:r>
              <a:rPr lang="en-US" dirty="0"/>
              <a:t>Model object-oriented systems </a:t>
            </a:r>
          </a:p>
          <a:p>
            <a:pPr lvl="1"/>
            <a:r>
              <a:rPr lang="en-US" dirty="0"/>
              <a:t>Complex, feature-rich graphical language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3238" y="411163"/>
            <a:ext cx="8389937" cy="720725"/>
          </a:xfrm>
        </p:spPr>
        <p:txBody>
          <a:bodyPr/>
          <a:lstStyle/>
          <a:p>
            <a:pPr lvl="0"/>
            <a:r>
              <a:rPr lang="en-US" dirty="0"/>
              <a:t>C++ Basics : Object Oriented Approach</a:t>
            </a:r>
            <a:br>
              <a:rPr lang="en-US" dirty="0"/>
            </a:b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987574"/>
            <a:ext cx="7921625" cy="363681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#include&lt;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iostream.h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main()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=0;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double x=2.3;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char s[ ] ="Hello";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&lt;&lt;x&lt;&lt;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&lt;&lt;s&lt;&lt;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1.cpp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Lexical elements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1" y="1131889"/>
            <a:ext cx="3024386" cy="3492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Identifiers: case sensitive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nCount</a:t>
            </a:r>
            <a:r>
              <a:rPr lang="en-US" altLang="zh-CN" dirty="0"/>
              <a:t>, </a:t>
            </a:r>
            <a:r>
              <a:rPr lang="en-US" altLang="zh-CN" dirty="0" err="1"/>
              <a:t>strName</a:t>
            </a:r>
            <a:r>
              <a:rPr lang="en-US" altLang="zh-CN" dirty="0"/>
              <a:t>, </a:t>
            </a:r>
            <a:r>
              <a:rPr lang="en-US" altLang="zh-CN" dirty="0" err="1"/>
              <a:t>Strname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/>
              <a:t>Reservered</a:t>
            </a:r>
            <a:r>
              <a:rPr lang="en-US" altLang="zh-CN" dirty="0"/>
              <a:t>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if, else, while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+, ==, &amp;, &amp;&amp;, </a:t>
            </a:r>
            <a:r>
              <a:rPr lang="en-US" altLang="zh-CN" dirty="0">
                <a:latin typeface="Arial" pitchFamily="34" charset="0"/>
              </a:rPr>
              <a:t>‘</a:t>
            </a:r>
            <a:r>
              <a:rPr lang="en-US" altLang="zh-CN" dirty="0"/>
              <a:t>? :</a:t>
            </a:r>
            <a:r>
              <a:rPr lang="en-US" altLang="zh-CN" dirty="0">
                <a:latin typeface="Arial" pitchFamily="34" charset="0"/>
              </a:rPr>
              <a:t>’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Preprocessor Directives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#include, #if, 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06" y="267494"/>
            <a:ext cx="3753755" cy="4279404"/>
          </a:xfrm>
          <a:prstGeom prst="rect">
            <a:avLst/>
          </a:prstGeom>
        </p:spPr>
      </p:pic>
      <p:cxnSp>
        <p:nvCxnSpPr>
          <p:cNvPr id="4" name="Connecteur droit avec flèche 3"/>
          <p:cNvCxnSpPr>
            <a:cxnSpLocks/>
          </p:cNvCxnSpPr>
          <p:nvPr/>
        </p:nvCxnSpPr>
        <p:spPr>
          <a:xfrm flipV="1">
            <a:off x="3203848" y="1131888"/>
            <a:ext cx="2808312" cy="2447974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143000" y="228601"/>
            <a:ext cx="7696200" cy="660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8196" name="Rectangle 116"/>
          <p:cNvSpPr>
            <a:spLocks noChangeArrowheads="1"/>
          </p:cNvSpPr>
          <p:nvPr/>
        </p:nvSpPr>
        <p:spPr bwMode="auto">
          <a:xfrm>
            <a:off x="467544" y="267494"/>
            <a:ext cx="8229600" cy="5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Primitive Data Types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71744" name="Group 64"/>
          <p:cNvGraphicFramePr>
            <a:graphicFrameLocks noGrp="1"/>
          </p:cNvGraphicFramePr>
          <p:nvPr>
            <p:ph type="tbl" idx="4294967295"/>
          </p:nvPr>
        </p:nvGraphicFramePr>
        <p:xfrm>
          <a:off x="683568" y="771550"/>
          <a:ext cx="7920880" cy="3887724"/>
        </p:xfrm>
        <a:graphic>
          <a:graphicData uri="http://schemas.openxmlformats.org/drawingml/2006/table">
            <a:tbl>
              <a:tblPr/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Name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Size (bytes)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Description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Range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char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character or eight bit integer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signed: -128..127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unsigned: 0..255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short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2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sixteen bit integer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signed: -32768..32767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unsigned: 0..65535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long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4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thirty-two bit integer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 signed: -2</a:t>
                      </a:r>
                      <a:r>
                        <a:rPr kumimoji="0" lang="en-US" altLang="zh-CN" sz="11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31 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.. 2</a:t>
                      </a:r>
                      <a:r>
                        <a:rPr kumimoji="0" lang="en-US" altLang="zh-CN" sz="11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31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-1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unsigned: 0 .. 2</a:t>
                      </a:r>
                      <a:r>
                        <a:rPr kumimoji="0" lang="en-US" altLang="zh-CN" sz="11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32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int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* (4)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system dependent, likely four bytes or thirty-two bits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signed: -32768..32767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unsigned: 0..65535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float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4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floating point number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3.4e +/- 38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(7 digits) 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double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8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double precision floating point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1.7e +/- 308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(15 digits)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long double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10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long double precision floating point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1.2e +/- 4932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(19 digits)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bool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boolean value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false → 0, true → 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{0,1}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SimSun" pitchFamily="2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Variables declaration &amp; assignments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3285"/>
            <a:ext cx="8116888" cy="321870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#include&lt;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iostream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main()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i,j,k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l;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=10;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j=k=l=20;  //j=(k=(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=20))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&lt;&lt;"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="&lt;&lt;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&lt;&lt;"k="&lt;&lt;k&lt;&lt;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&lt;&lt;"l="&lt;&lt;l&lt;&lt;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+=10;     //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+ 10;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++;       //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+ 1;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&lt;&lt; "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="&lt;&lt;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 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2.cpp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Expressions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Boolean expressions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== , != , &gt;, &gt;=, &lt; , &lt;=, </a:t>
            </a:r>
            <a:r>
              <a:rPr lang="en-US" altLang="zh-CN" sz="1400" dirty="0">
                <a:latin typeface="Arial" pitchFamily="34" charset="0"/>
              </a:rPr>
              <a:t>…</a:t>
            </a:r>
            <a:endParaRPr lang="en-US" altLang="zh-CN" sz="1400" dirty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&amp;&amp; , || </a:t>
            </a:r>
            <a:r>
              <a:rPr lang="en-US" altLang="zh-CN" sz="1400" dirty="0">
                <a:latin typeface="Arial" pitchFamily="34" charset="0"/>
              </a:rPr>
              <a:t>…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Arithmetic expression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+ , - , *, / ,% </a:t>
            </a:r>
            <a:r>
              <a:rPr lang="en-US" altLang="zh-CN" sz="1400" dirty="0">
                <a:latin typeface="Arial" pitchFamily="34" charset="0"/>
              </a:rPr>
              <a:t>…</a:t>
            </a:r>
            <a:endParaRPr lang="en-US" altLang="zh-CN" sz="1400" dirty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&amp;, | </a:t>
            </a:r>
            <a:r>
              <a:rPr lang="en-US" altLang="zh-CN" sz="1400" dirty="0">
                <a:latin typeface="Arial" pitchFamily="34" charset="0"/>
              </a:rPr>
              <a:t>…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Assignment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? 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Expressions have values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of expressions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fr-FR" sz="2800" dirty="0"/>
              <a:t>  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7 &amp;&amp; 8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   7 &amp; 8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   7 / 8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   7 % 8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   7 &gt;&gt; 1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fr-FR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&gt; 127 ? true : false)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&gt; 127 ? i-127 :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r-FR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fr-FR" altLang="zh-CN" sz="1400" dirty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fr-FR" altLang="zh-CN" sz="1400" b="1" dirty="0"/>
              <a:t>    </a:t>
            </a:r>
            <a:r>
              <a:rPr lang="fr-FR" altLang="zh-CN" sz="1400" b="1" dirty="0">
                <a:solidFill>
                  <a:schemeClr val="accent1">
                    <a:lumMod val="75000"/>
                  </a:schemeClr>
                </a:solidFill>
              </a:rPr>
              <a:t>3.cpp  4.cpp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4" descr="img2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1" y="0"/>
            <a:ext cx="4981575" cy="5113735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Synopsis of the course on DO178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9592" y="1131590"/>
            <a:ext cx="75608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Difference between software and critical software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Different DO norms for different purpose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DO178C: Purpose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DO178C: Historic and refinements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DO178C: Different levels of criticism (DAL A to E)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DO178C: Process and Life Cycle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Manual coding versus Automatic coding</a:t>
            </a:r>
            <a:endParaRPr lang="fr-FR" sz="1600" dirty="0" smtClean="0"/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Overview on modification management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Overview on configuration management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DO178C : Objectives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DO178C : Zoom on DO332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DO332: main principles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sz="1600" dirty="0" smtClean="0"/>
              <a:t>DO332: FAQ</a:t>
            </a:r>
          </a:p>
        </p:txBody>
      </p:sp>
      <p:pic>
        <p:nvPicPr>
          <p:cNvPr id="4" name="Picture 4" descr="Résultat de recherche d'images pour &quot;bonhomme blanc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55526"/>
            <a:ext cx="1831061" cy="1025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Assignments</a:t>
            </a:r>
          </a:p>
          <a:p>
            <a:pPr eaLnBrk="1" hangingPunct="1"/>
            <a:r>
              <a:rPr lang="en-US" altLang="zh-CN"/>
              <a:t>Conditional</a:t>
            </a:r>
          </a:p>
          <a:p>
            <a:pPr eaLnBrk="1" hangingPunct="1"/>
            <a:r>
              <a:rPr lang="en-US" altLang="zh-CN"/>
              <a:t>Loop</a:t>
            </a:r>
          </a:p>
          <a:p>
            <a:pPr eaLnBrk="1" hangingPunct="1"/>
            <a:r>
              <a:rPr lang="en-US" altLang="zh-CN"/>
              <a:t>Goto,break,continue</a:t>
            </a:r>
          </a:p>
          <a:p>
            <a:pPr eaLnBrk="1" hangingPunct="1"/>
            <a:r>
              <a:rPr lang="en-US" altLang="zh-CN"/>
              <a:t>Compound statement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Conditional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if A B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if A B else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If ( I &gt; 10) {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&gt; 10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”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;} else  {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&lt; 10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”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                      5.cpp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Loop, for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 (A;B;C) D</a:t>
            </a:r>
          </a:p>
          <a:p>
            <a:pPr lvl="1" eaLnBrk="1" hangingPunct="1"/>
            <a:r>
              <a:rPr lang="en-US" altLang="zh-CN" dirty="0"/>
              <a:t> 1  execute A</a:t>
            </a:r>
          </a:p>
          <a:p>
            <a:pPr lvl="1" eaLnBrk="1" hangingPunct="1"/>
            <a:r>
              <a:rPr lang="en-US" altLang="zh-CN" dirty="0"/>
              <a:t> 2  execute B </a:t>
            </a:r>
          </a:p>
          <a:p>
            <a:pPr lvl="1" eaLnBrk="1" hangingPunct="1"/>
            <a:r>
              <a:rPr lang="en-US" altLang="zh-CN" dirty="0"/>
              <a:t> 3  if the value of B is false(==0), exit to D</a:t>
            </a:r>
          </a:p>
          <a:p>
            <a:pPr lvl="1" eaLnBrk="1" hangingPunct="1"/>
            <a:r>
              <a:rPr lang="en-US" altLang="zh-CN" dirty="0"/>
              <a:t> 4  execute C, </a:t>
            </a:r>
            <a:r>
              <a:rPr lang="en-US" altLang="zh-CN" dirty="0" err="1"/>
              <a:t>goto</a:t>
            </a:r>
            <a:r>
              <a:rPr lang="en-US" altLang="zh-CN" dirty="0"/>
              <a:t> 2</a:t>
            </a:r>
          </a:p>
          <a:p>
            <a:pPr eaLnBrk="1" hangingPunct="1"/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r>
              <a:rPr lang="en-US" altLang="zh-CN" dirty="0" err="1"/>
              <a:t>cout</a:t>
            </a:r>
            <a:r>
              <a:rPr lang="en-US" altLang="zh-CN" dirty="0"/>
              <a:t> &lt;&lt; A[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;} </a:t>
            </a:r>
          </a:p>
          <a:p>
            <a:pPr lvl="1" eaLnBrk="1" hangingPunct="1"/>
            <a:r>
              <a:rPr lang="en-US" altLang="zh-CN" dirty="0"/>
              <a:t> for(;;) {</a:t>
            </a:r>
            <a:r>
              <a:rPr lang="en-US" altLang="zh-CN" dirty="0">
                <a:latin typeface="Arial" pitchFamily="34" charset="0"/>
              </a:rPr>
              <a:t>…</a:t>
            </a: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Loop, while &amp; do while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while A B</a:t>
            </a:r>
          </a:p>
          <a:p>
            <a:pPr lvl="1" eaLnBrk="1" hangingPunct="1"/>
            <a:r>
              <a:rPr lang="en-US" altLang="zh-CN"/>
              <a:t>While (i&gt;10) { x-=4;i--;}</a:t>
            </a:r>
          </a:p>
          <a:p>
            <a:pPr eaLnBrk="1" hangingPunct="1"/>
            <a:r>
              <a:rPr lang="en-US" altLang="zh-CN"/>
              <a:t>do A while B </a:t>
            </a:r>
          </a:p>
          <a:p>
            <a:pPr lvl="1" eaLnBrk="1" hangingPunct="1"/>
            <a:r>
              <a:rPr lang="en-US" altLang="zh-CN"/>
              <a:t>do {x -=4;i--} while (i&gt;10);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Goto,break,continue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For (; ;){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If (a==b) break;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-----------------------------------------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-----------------------------------------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For (;;){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{B}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If (a==b) continue;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{A}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switch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switch (grade){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case </a:t>
            </a:r>
            <a:r>
              <a:rPr lang="en-US" altLang="zh-CN" sz="1400" dirty="0">
                <a:latin typeface="Arial" pitchFamily="34" charset="0"/>
              </a:rPr>
              <a:t>‘</a:t>
            </a:r>
            <a:r>
              <a:rPr lang="en-US" altLang="zh-CN" sz="1400" dirty="0"/>
              <a:t>A</a:t>
            </a:r>
            <a:r>
              <a:rPr lang="en-US" altLang="zh-CN" sz="1400" dirty="0">
                <a:latin typeface="Arial" pitchFamily="34" charset="0"/>
              </a:rPr>
              <a:t>’</a:t>
            </a:r>
            <a:r>
              <a:rPr lang="en-US" altLang="zh-CN" sz="1400" dirty="0"/>
              <a:t>:++</a:t>
            </a:r>
            <a:r>
              <a:rPr lang="en-US" altLang="zh-CN" sz="1400" dirty="0" err="1"/>
              <a:t>nACount;break</a:t>
            </a:r>
            <a:r>
              <a:rPr lang="en-US" altLang="zh-CN" sz="1400" dirty="0"/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case </a:t>
            </a:r>
            <a:r>
              <a:rPr lang="en-US" altLang="zh-CN" sz="1400" dirty="0">
                <a:latin typeface="Arial" pitchFamily="34" charset="0"/>
              </a:rPr>
              <a:t>‘</a:t>
            </a:r>
            <a:r>
              <a:rPr lang="en-US" altLang="zh-CN" sz="1400" dirty="0"/>
              <a:t>B</a:t>
            </a:r>
            <a:r>
              <a:rPr lang="en-US" altLang="zh-CN" sz="1400" dirty="0">
                <a:latin typeface="Arial" pitchFamily="34" charset="0"/>
              </a:rPr>
              <a:t>’</a:t>
            </a:r>
            <a:r>
              <a:rPr lang="en-US" altLang="zh-CN" sz="1400" dirty="0"/>
              <a:t>:++</a:t>
            </a:r>
            <a:r>
              <a:rPr lang="en-US" altLang="zh-CN" sz="1400" dirty="0" err="1"/>
              <a:t>nBCount;break</a:t>
            </a:r>
            <a:r>
              <a:rPr lang="en-US" altLang="zh-CN" sz="1400" dirty="0"/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case </a:t>
            </a:r>
            <a:r>
              <a:rPr lang="en-US" altLang="zh-CN" sz="1400" dirty="0">
                <a:latin typeface="Arial" pitchFamily="34" charset="0"/>
              </a:rPr>
              <a:t>‘</a:t>
            </a:r>
            <a:r>
              <a:rPr lang="en-US" altLang="zh-CN" sz="1400" dirty="0"/>
              <a:t>C</a:t>
            </a:r>
            <a:r>
              <a:rPr lang="en-US" altLang="zh-CN" sz="1400" dirty="0">
                <a:latin typeface="Arial" pitchFamily="34" charset="0"/>
              </a:rPr>
              <a:t>’</a:t>
            </a:r>
            <a:r>
              <a:rPr lang="en-US" altLang="zh-CN" sz="1400" dirty="0"/>
              <a:t>:++</a:t>
            </a:r>
            <a:r>
              <a:rPr lang="en-US" altLang="zh-CN" sz="1400" dirty="0" err="1"/>
              <a:t>nCCount;break</a:t>
            </a:r>
            <a:r>
              <a:rPr lang="en-US" altLang="zh-CN" sz="1400" dirty="0"/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case </a:t>
            </a:r>
            <a:r>
              <a:rPr lang="en-US" altLang="zh-CN" sz="1400" dirty="0">
                <a:latin typeface="Arial" pitchFamily="34" charset="0"/>
              </a:rPr>
              <a:t>‘</a:t>
            </a:r>
            <a:r>
              <a:rPr lang="en-US" altLang="zh-CN" sz="1400" dirty="0"/>
              <a:t>D</a:t>
            </a:r>
            <a:r>
              <a:rPr lang="en-US" altLang="zh-CN" sz="1400" dirty="0">
                <a:latin typeface="Arial" pitchFamily="34" charset="0"/>
              </a:rPr>
              <a:t>’</a:t>
            </a:r>
            <a:r>
              <a:rPr lang="en-US" altLang="zh-CN" sz="1400" dirty="0"/>
              <a:t>:++</a:t>
            </a:r>
            <a:r>
              <a:rPr lang="en-US" altLang="zh-CN" sz="1400" dirty="0" err="1"/>
              <a:t>nDCount;break</a:t>
            </a:r>
            <a:r>
              <a:rPr lang="en-US" altLang="zh-CN" sz="1400" dirty="0"/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default: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</a:t>
            </a:r>
            <a:r>
              <a:rPr lang="en-US" altLang="zh-CN" sz="1400" dirty="0">
                <a:latin typeface="Arial" pitchFamily="34" charset="0"/>
              </a:rPr>
              <a:t>“</a:t>
            </a:r>
            <a:r>
              <a:rPr lang="en-US" altLang="zh-CN" sz="1400" dirty="0"/>
              <a:t>Something wrong\n</a:t>
            </a:r>
            <a:r>
              <a:rPr lang="en-US" altLang="zh-CN" sz="1400" dirty="0">
                <a:latin typeface="Arial" pitchFamily="34" charset="0"/>
              </a:rPr>
              <a:t>”</a:t>
            </a:r>
            <a:r>
              <a:rPr lang="en-US" altLang="zh-CN" sz="1400" dirty="0"/>
              <a:t>;break;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}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Try: write a program using the code segment. Then remove several of the </a:t>
            </a:r>
            <a:r>
              <a:rPr lang="en-US" altLang="zh-CN" sz="1400" dirty="0">
                <a:latin typeface="Arial" pitchFamily="34" charset="0"/>
              </a:rPr>
              <a:t>‘</a:t>
            </a:r>
            <a:r>
              <a:rPr lang="en-US" altLang="zh-CN" sz="1400" dirty="0"/>
              <a:t>break</a:t>
            </a:r>
            <a:r>
              <a:rPr lang="en-US" altLang="zh-CN" sz="1400" dirty="0">
                <a:latin typeface="Arial" pitchFamily="34" charset="0"/>
              </a:rPr>
              <a:t>’</a:t>
            </a:r>
            <a:r>
              <a:rPr lang="en-US" altLang="zh-CN" sz="1400" dirty="0"/>
              <a:t>s and see the difference</a:t>
            </a:r>
          </a:p>
          <a:p>
            <a:pPr eaLnBrk="1" hangingPunct="1">
              <a:lnSpc>
                <a:spcPct val="90000"/>
              </a:lnSpc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Can not define a function within another function*</a:t>
            </a:r>
          </a:p>
          <a:p>
            <a:pPr eaLnBrk="1" hangingPunct="1"/>
            <a:r>
              <a:rPr lang="en-US" altLang="zh-CN"/>
              <a:t>Parameters passed by value or reference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#include&lt;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iostream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using namespace std;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square 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main ()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{ 	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z = 4;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&lt;&lt; square(z);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square 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x)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 	x = (x*x); return x; } 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6.cpp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Pass by value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swap1(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x,int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y)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{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temp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=x;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	x = y;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	y=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temp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Pass by reference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swap2(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x,int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&amp; y)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{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temp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=x;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	x = y;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	y=</a:t>
            </a:r>
            <a:r>
              <a:rPr lang="fr-FR" altLang="zh-CN" sz="1400" dirty="0" err="1">
                <a:solidFill>
                  <a:schemeClr val="bg1">
                    <a:lumMod val="50000"/>
                  </a:schemeClr>
                </a:solidFill>
              </a:rPr>
              <a:t>temp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</a:rPr>
              <a:t>}         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fr-FR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fr-FR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fr-FR" altLang="zh-CN" dirty="0"/>
              <a:t>7.cpp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123478"/>
            <a:ext cx="14763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software and critical software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915566"/>
            <a:ext cx="70567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Software: the programs used to direct the operation of a computer, as well as documentation giving instructions on how to use them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Critical software:</a:t>
            </a:r>
          </a:p>
          <a:p>
            <a:r>
              <a:rPr lang="en-US" dirty="0" smtClean="0">
                <a:sym typeface="Wingdings" pitchFamily="2" charset="2"/>
              </a:rPr>
              <a:t> No failures accepted, i.e. initial safety analysis is led to define the acceptable level of failures for the system (measured as probability &lt; 10</a:t>
            </a:r>
            <a:r>
              <a:rPr lang="en-US" baseline="30000" dirty="0" smtClean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)</a:t>
            </a:r>
            <a:endParaRPr lang="en-US" dirty="0" smtClean="0"/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Definition of a process (full life cycle) to get no failures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Definition of a norm </a:t>
            </a:r>
            <a:r>
              <a:rPr lang="en-US" dirty="0" err="1" smtClean="0">
                <a:sym typeface="Wingdings" pitchFamily="2" charset="2"/>
              </a:rPr>
              <a:t>precognizing</a:t>
            </a:r>
            <a:r>
              <a:rPr lang="en-US" dirty="0" smtClean="0">
                <a:sym typeface="Wingdings" pitchFamily="2" charset="2"/>
              </a:rPr>
              <a:t> objectives and activities to be performed</a:t>
            </a:r>
          </a:p>
          <a:p>
            <a:r>
              <a:rPr lang="en-US" baseline="30000" dirty="0" smtClean="0">
                <a:sym typeface="Wingdings" pitchFamily="2" charset="2"/>
              </a:rPr>
              <a:t> </a:t>
            </a:r>
            <a:endParaRPr lang="en-US" baseline="30000" dirty="0"/>
          </a:p>
        </p:txBody>
      </p:sp>
      <p:sp>
        <p:nvSpPr>
          <p:cNvPr id="18434" name="AutoShape 2" descr="Résultat de recherche d'images pour &quot;bonhomme blanc definition&quot;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36" name="AutoShape 4" descr="Résultat de recherche d'images pour &quot;bonhomme blanc definition&quot;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38" name="AutoShape 6" descr="Résultat de recherche d'images pour &quot;bonhomme blanc logiciel&quot;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Array in C/C++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Definition </a:t>
            </a:r>
          </a:p>
          <a:p>
            <a:pPr lvl="1" eaLnBrk="1" hangingPunct="1"/>
            <a:r>
              <a:rPr lang="en-US" altLang="zh-CN"/>
              <a:t>Int a[10];   //int[10] a;</a:t>
            </a:r>
          </a:p>
          <a:p>
            <a:pPr lvl="1" eaLnBrk="1" hangingPunct="1"/>
            <a:r>
              <a:rPr lang="en-US" altLang="zh-CN"/>
              <a:t>Char b[12];</a:t>
            </a:r>
          </a:p>
          <a:p>
            <a:pPr eaLnBrk="1" hangingPunct="1"/>
            <a:r>
              <a:rPr lang="en-US" altLang="zh-CN"/>
              <a:t>No bounds checking</a:t>
            </a:r>
          </a:p>
          <a:p>
            <a:pPr lvl="1" eaLnBrk="1" hangingPunct="1"/>
            <a:r>
              <a:rPr lang="en-US" altLang="zh-CN"/>
              <a:t>The cause of many problems in C/C++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Array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699542"/>
            <a:ext cx="7580312" cy="3528392"/>
          </a:xfrm>
        </p:spPr>
        <p:txBody>
          <a:bodyPr/>
          <a:lstStyle/>
          <a:p>
            <a:pPr eaLnBrk="1" hangingPunct="1"/>
            <a:r>
              <a:rPr lang="en-US" altLang="zh-CN" sz="1400" dirty="0" err="1"/>
              <a:t>Int</a:t>
            </a:r>
            <a:r>
              <a:rPr lang="en-US" altLang="zh-CN" sz="1400" dirty="0"/>
              <a:t> x[7];</a:t>
            </a:r>
          </a:p>
          <a:p>
            <a:pPr eaLnBrk="1" hangingPunct="1"/>
            <a:endParaRPr lang="en-US" altLang="zh-CN" sz="1400" dirty="0"/>
          </a:p>
          <a:p>
            <a:pPr eaLnBrk="1" hangingPunct="1"/>
            <a:endParaRPr lang="en-US" altLang="zh-CN" sz="1400" dirty="0"/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en-US" altLang="zh-CN" sz="1400" dirty="0" err="1"/>
              <a:t>Int</a:t>
            </a:r>
            <a:r>
              <a:rPr lang="en-US" altLang="zh-CN" sz="1400" dirty="0"/>
              <a:t> score[3][3]={{1,2,3},{2,3,4}{3,5,6}};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pic>
        <p:nvPicPr>
          <p:cNvPr id="27652" name="Picture 4" descr="untitl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640" y="1131590"/>
            <a:ext cx="6705600" cy="1037035"/>
          </a:xfr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Array: confusing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 is the result of the program.</a:t>
            </a:r>
          </a:p>
          <a:p>
            <a:pPr eaLnBrk="1" hangingPunct="1"/>
            <a:r>
              <a:rPr lang="en-US" altLang="zh-CN" dirty="0"/>
              <a:t>So, array is passed by reference?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8.cpp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Pointer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</a:t>
            </a:r>
          </a:p>
          <a:p>
            <a:pPr lvl="1" eaLnBrk="1" hangingPunct="1"/>
            <a:r>
              <a:rPr lang="en-US" altLang="zh-CN" dirty="0" err="1"/>
              <a:t>int</a:t>
            </a:r>
            <a:r>
              <a:rPr lang="en-US" altLang="zh-CN" dirty="0"/>
              <a:t> *p, char * s;</a:t>
            </a:r>
          </a:p>
          <a:p>
            <a:pPr eaLnBrk="1" hangingPunct="1"/>
            <a:r>
              <a:rPr lang="en-US" altLang="zh-CN" dirty="0"/>
              <a:t>The value of a pointer is just an address. </a:t>
            </a:r>
          </a:p>
          <a:p>
            <a:pPr eaLnBrk="1" hangingPunct="1"/>
            <a:r>
              <a:rPr lang="en-US" altLang="zh-CN" dirty="0"/>
              <a:t>Why pointers?</a:t>
            </a:r>
          </a:p>
          <a:p>
            <a:pPr eaLnBrk="1" hangingPunct="1"/>
            <a:r>
              <a:rPr lang="en-US" altLang="zh-CN" dirty="0"/>
              <a:t>Dereferencing (*) </a:t>
            </a:r>
          </a:p>
          <a:p>
            <a:pPr lvl="1" eaLnBrk="1" hangingPunct="1"/>
            <a:r>
              <a:rPr lang="en-US" altLang="zh-CN" dirty="0"/>
              <a:t>Get the content  </a:t>
            </a:r>
          </a:p>
          <a:p>
            <a:pPr eaLnBrk="1" hangingPunct="1"/>
            <a:r>
              <a:rPr lang="en-US" altLang="zh-CN" dirty="0"/>
              <a:t>Referencing (&amp;)</a:t>
            </a:r>
          </a:p>
          <a:p>
            <a:pPr lvl="1" eaLnBrk="1" hangingPunct="1"/>
            <a:r>
              <a:rPr lang="en-US" altLang="zh-CN" dirty="0"/>
              <a:t>Get the address of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 of pointer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/>
              <a:t>int</a:t>
            </a:r>
            <a:r>
              <a:rPr lang="en-US" altLang="zh-CN" sz="1400" dirty="0"/>
              <a:t> *p;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/>
              <a:t>Int</a:t>
            </a:r>
            <a:r>
              <a:rPr lang="en-US" altLang="zh-CN" sz="1400" dirty="0"/>
              <a:t> a;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a=10;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p=&amp;a;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*p=7; 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/>
              <a:t>Int</a:t>
            </a:r>
            <a:r>
              <a:rPr lang="en-US" altLang="zh-CN" sz="1400" dirty="0"/>
              <a:t> b=*p; 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hlink"/>
                </a:solidFill>
              </a:rPr>
              <a:t>You must initialize a pointer before you use it </a:t>
            </a:r>
            <a:r>
              <a:rPr lang="en-US" altLang="zh-CN" sz="1400" dirty="0"/>
              <a:t> 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                                81.cpp  82.cpp</a:t>
            </a: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Array and pointer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9.cpp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arithmetic of pointer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Suppose n is an integer and p1 and p2 are pointers</a:t>
            </a:r>
          </a:p>
          <a:p>
            <a:pPr eaLnBrk="1" hangingPunct="1"/>
            <a:r>
              <a:rPr lang="en-US" altLang="zh-CN"/>
              <a:t>p1+n</a:t>
            </a:r>
          </a:p>
          <a:p>
            <a:pPr eaLnBrk="1" hangingPunct="1"/>
            <a:r>
              <a:rPr lang="en-US" altLang="zh-CN"/>
              <a:t>p1-n</a:t>
            </a:r>
          </a:p>
          <a:p>
            <a:pPr eaLnBrk="1" hangingPunct="1"/>
            <a:r>
              <a:rPr lang="en-US" altLang="zh-CN"/>
              <a:t>p1-p2</a:t>
            </a:r>
          </a:p>
          <a:p>
            <a:pPr lvl="2" eaLnBrk="1" hangingPunct="1"/>
            <a:r>
              <a:rPr lang="en-US" altLang="zh-CN"/>
              <a:t>                  91.cpp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Strings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</a:p>
          <a:p>
            <a:pPr lvl="1" eaLnBrk="1" hangingPunct="1"/>
            <a:r>
              <a:rPr lang="en-US" altLang="zh-CN" dirty="0"/>
              <a:t>A string is an array of chars end with </a:t>
            </a:r>
            <a:r>
              <a:rPr lang="en-US" altLang="zh-CN" dirty="0">
                <a:latin typeface="Arial" pitchFamily="34" charset="0"/>
              </a:rPr>
              <a:t>‘</a:t>
            </a:r>
            <a:r>
              <a:rPr lang="en-US" altLang="zh-CN" dirty="0"/>
              <a:t>\0</a:t>
            </a:r>
            <a:r>
              <a:rPr lang="en-US" altLang="zh-CN" dirty="0">
                <a:latin typeface="Arial" pitchFamily="34" charset="0"/>
              </a:rPr>
              <a:t>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char name[]=</a:t>
            </a:r>
            <a:r>
              <a:rPr lang="en-US" altLang="zh-CN" dirty="0">
                <a:latin typeface="Arial" pitchFamily="34" charset="0"/>
              </a:rPr>
              <a:t>“</a:t>
            </a:r>
            <a:r>
              <a:rPr lang="en-US" altLang="zh-CN" dirty="0"/>
              <a:t>ABC</a:t>
            </a:r>
            <a:r>
              <a:rPr lang="en-US" altLang="zh-CN" dirty="0">
                <a:latin typeface="Arial" pitchFamily="34" charset="0"/>
              </a:rPr>
              <a:t>”</a:t>
            </a:r>
            <a:r>
              <a:rPr lang="en-US" altLang="zh-CN" dirty="0"/>
              <a:t>;</a:t>
            </a:r>
          </a:p>
          <a:p>
            <a:pPr lvl="1" eaLnBrk="1" hangingPunct="1"/>
            <a:r>
              <a:rPr lang="en-US" altLang="zh-CN" dirty="0"/>
              <a:t>char </a:t>
            </a:r>
            <a:r>
              <a:rPr lang="en-US" altLang="zh-CN" dirty="0" err="1"/>
              <a:t>school_name</a:t>
            </a:r>
            <a:r>
              <a:rPr lang="en-US" altLang="zh-CN" dirty="0"/>
              <a:t>[]={</a:t>
            </a:r>
            <a:r>
              <a:rPr lang="en-US" altLang="zh-CN" dirty="0">
                <a:latin typeface="Arial" pitchFamily="34" charset="0"/>
              </a:rPr>
              <a:t>‘</a:t>
            </a:r>
            <a:r>
              <a:rPr lang="en-US" altLang="zh-CN" dirty="0"/>
              <a:t>N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en-US" altLang="zh-CN" dirty="0"/>
              <a:t>Y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en-US" altLang="zh-CN" dirty="0"/>
              <a:t>U};</a:t>
            </a:r>
          </a:p>
          <a:p>
            <a:pPr eaLnBrk="1" hangingPunct="1"/>
            <a:r>
              <a:rPr lang="en-US" altLang="zh-CN" dirty="0"/>
              <a:t>C++ library: string class</a:t>
            </a:r>
          </a:p>
          <a:p>
            <a:pPr lvl="2" eaLnBrk="1" hangingPunct="1"/>
            <a:endParaRPr lang="en-US" altLang="zh-CN" dirty="0"/>
          </a:p>
          <a:p>
            <a:pPr lvl="2" eaLnBrk="1" hangingPunct="1"/>
            <a:r>
              <a:rPr lang="en-US" altLang="zh-CN" dirty="0"/>
              <a:t>              10.cpp  101.cpp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allocating memory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new , delete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/>
              <a:t>int</a:t>
            </a:r>
            <a:r>
              <a:rPr lang="en-US" altLang="zh-CN" sz="1400" dirty="0"/>
              <a:t> *p=new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/>
              <a:t>int</a:t>
            </a:r>
            <a:r>
              <a:rPr lang="en-US" altLang="zh-CN" sz="1400" dirty="0"/>
              <a:t> *p=new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[12];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delete p;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delete []p;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/>
              <a:t>malloc</a:t>
            </a:r>
            <a:r>
              <a:rPr lang="en-US" altLang="zh-CN" sz="1400" dirty="0"/>
              <a:t>,…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11.cpp (difference between different implementations)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4" name="Titre 8"/>
          <p:cNvSpPr txBox="1">
            <a:spLocks/>
          </p:cNvSpPr>
          <p:nvPr/>
        </p:nvSpPr>
        <p:spPr bwMode="gray">
          <a:xfrm>
            <a:off x="2123728" y="1203598"/>
            <a:ext cx="5328592" cy="5760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C++ programming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basics</a:t>
            </a: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66802"/>
              </p:ext>
            </p:extLst>
          </p:nvPr>
        </p:nvGraphicFramePr>
        <p:xfrm>
          <a:off x="1043607" y="1635646"/>
          <a:ext cx="7344817" cy="12973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u="none" strike="noStrike" dirty="0"/>
                        <a:t>4 h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dirty="0" smtClean="0"/>
                        <a:t> Course on C++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2h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Fundamentals of C++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1h10min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Class &amp; inheritance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40min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600" dirty="0" smtClean="0"/>
                        <a:t>Overloading &amp; overriding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10min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600" dirty="0" smtClean="0"/>
                        <a:t>Error handling,</a:t>
                      </a:r>
                      <a:r>
                        <a:rPr lang="en-US" altLang="zh-CN" sz="1600" dirty="0" smtClean="0">
                          <a:latin typeface="Arial" pitchFamily="34" charset="0"/>
                        </a:rPr>
                        <a:t>…</a:t>
                      </a:r>
                      <a:endParaRPr lang="en-US" altLang="zh-CN" sz="16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79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à coins arrondis 16"/>
          <p:cNvSpPr/>
          <p:nvPr/>
        </p:nvSpPr>
        <p:spPr>
          <a:xfrm>
            <a:off x="4499992" y="339502"/>
            <a:ext cx="2016224" cy="13681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7884368" y="1779662"/>
            <a:ext cx="1080120" cy="1800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516216" y="411510"/>
            <a:ext cx="2016224" cy="13681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DO norms for different purpose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39254" y="843558"/>
            <a:ext cx="53437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DO178 and all refinements (cf. next slide)</a:t>
            </a:r>
          </a:p>
          <a:p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Software Architecture, Development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DO254 / DO160</a:t>
            </a:r>
          </a:p>
          <a:p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VLSI Design and Verification for</a:t>
            </a:r>
            <a:br>
              <a:rPr lang="en-US" smtClean="0"/>
            </a:br>
            <a:r>
              <a:rPr lang="en-US" smtClean="0"/>
              <a:t>FPGA, ASIC and SoC Components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ARP4754</a:t>
            </a:r>
          </a:p>
          <a:p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System-level Design, Verification and Validation</a:t>
            </a:r>
          </a:p>
        </p:txBody>
      </p:sp>
      <p:pic>
        <p:nvPicPr>
          <p:cNvPr id="1126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7694"/>
            <a:ext cx="1440160" cy="1440160"/>
          </a:xfrm>
          <a:prstGeom prst="rect">
            <a:avLst/>
          </a:prstGeom>
          <a:noFill/>
        </p:spPr>
      </p:pic>
      <p:sp>
        <p:nvSpPr>
          <p:cNvPr id="11270" name="AutoShape 6" descr="Afficher l'image d'origine"/>
          <p:cNvSpPr>
            <a:spLocks noChangeAspect="1" noChangeArrowheads="1"/>
          </p:cNvSpPr>
          <p:nvPr/>
        </p:nvSpPr>
        <p:spPr bwMode="auto">
          <a:xfrm>
            <a:off x="63500" y="-136525"/>
            <a:ext cx="2095500" cy="1676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11510"/>
            <a:ext cx="1663477" cy="127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4" cstate="print"/>
          <a:srcRect t="13816" r="30665" b="7354"/>
          <a:stretch>
            <a:fillRect/>
          </a:stretch>
        </p:blipFill>
        <p:spPr bwMode="auto">
          <a:xfrm>
            <a:off x="6156176" y="3435846"/>
            <a:ext cx="160859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 l="22786" t="11366" r="16148" b="22062"/>
          <a:stretch>
            <a:fillRect/>
          </a:stretch>
        </p:blipFill>
        <p:spPr bwMode="auto">
          <a:xfrm>
            <a:off x="6566454" y="476459"/>
            <a:ext cx="1893978" cy="11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 l="30351" t="14297" r="48783" b="11357"/>
          <a:stretch>
            <a:fillRect/>
          </a:stretch>
        </p:blipFill>
        <p:spPr bwMode="auto">
          <a:xfrm>
            <a:off x="8028361" y="1851670"/>
            <a:ext cx="79196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13285"/>
            <a:ext cx="7732712" cy="345876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struct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 person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{   long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nId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    char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strName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[30];	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nAge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    float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fSalary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    char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strAddress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[100];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    char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strPhone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[20];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};   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struct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Courier New" pitchFamily="49" charset="0"/>
              </a:rPr>
              <a:t> person a ,  b, c;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struct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person *p;               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latin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latin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latin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latin typeface="Times New Roman" pitchFamily="18" charset="0"/>
              </a:rPr>
              <a:t> 12.cpp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union num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x;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float y;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                       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/>
              <a:t>13.cpp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 in a stucture: operations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 err="1"/>
              <a:t>struct</a:t>
            </a:r>
            <a:r>
              <a:rPr lang="en-US" altLang="zh-CN" sz="1400" dirty="0"/>
              <a:t> box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    double </a:t>
            </a:r>
            <a:r>
              <a:rPr lang="en-US" altLang="zh-CN" sz="1400" dirty="0" err="1"/>
              <a:t>dLength,dWidth,dHeight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    double </a:t>
            </a:r>
            <a:r>
              <a:rPr lang="en-US" altLang="zh-CN" sz="1400" dirty="0" err="1"/>
              <a:t>dVolume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chemeClr val="hlink"/>
                </a:solidFill>
              </a:rPr>
              <a:t>double </a:t>
            </a:r>
            <a:r>
              <a:rPr lang="en-US" altLang="zh-CN" sz="1400" dirty="0" err="1">
                <a:solidFill>
                  <a:schemeClr val="hlink"/>
                </a:solidFill>
              </a:rPr>
              <a:t>get_vol</a:t>
            </a:r>
            <a:r>
              <a:rPr lang="en-US" altLang="zh-CN" sz="1400" dirty="0">
                <a:solidFill>
                  <a:schemeClr val="hlink"/>
                </a:solidFill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hlink"/>
                </a:solidFill>
              </a:rPr>
              <a:t>      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hlink"/>
                </a:solidFill>
              </a:rPr>
              <a:t>         return </a:t>
            </a:r>
            <a:r>
              <a:rPr lang="en-US" altLang="zh-CN" sz="1400" dirty="0" err="1">
                <a:solidFill>
                  <a:schemeClr val="hlink"/>
                </a:solidFill>
              </a:rPr>
              <a:t>dLength</a:t>
            </a:r>
            <a:r>
              <a:rPr lang="en-US" altLang="zh-CN" sz="1400" dirty="0">
                <a:solidFill>
                  <a:schemeClr val="hlink"/>
                </a:solidFill>
              </a:rPr>
              <a:t> * </a:t>
            </a:r>
            <a:r>
              <a:rPr lang="en-US" altLang="zh-CN" sz="1400" dirty="0" err="1">
                <a:solidFill>
                  <a:schemeClr val="hlink"/>
                </a:solidFill>
              </a:rPr>
              <a:t>dWidth</a:t>
            </a:r>
            <a:r>
              <a:rPr lang="en-US" altLang="zh-CN" sz="1400" dirty="0">
                <a:solidFill>
                  <a:schemeClr val="hlink"/>
                </a:solidFill>
              </a:rPr>
              <a:t> * </a:t>
            </a:r>
            <a:r>
              <a:rPr lang="en-US" altLang="zh-CN" sz="1400" dirty="0" err="1">
                <a:solidFill>
                  <a:schemeClr val="hlink"/>
                </a:solidFill>
              </a:rPr>
              <a:t>dHeight</a:t>
            </a:r>
            <a:r>
              <a:rPr lang="en-US" altLang="zh-CN" sz="1400" dirty="0">
                <a:solidFill>
                  <a:schemeClr val="hlink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hlink"/>
                </a:solidFill>
              </a:rPr>
              <a:t>       }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}         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14.cpp   141.cpp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Class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class box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double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dLength,dWidth,dHeight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double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dVolume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public: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double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vol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(){return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dLength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dWidth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dHeight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/>
              <a:t>15.cpp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Public vs. private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Public functions and variables are accessible from anywhere the object is visible</a:t>
            </a:r>
          </a:p>
          <a:p>
            <a:pPr eaLnBrk="1" hangingPunct="1"/>
            <a:r>
              <a:rPr lang="en-US" altLang="zh-CN"/>
              <a:t> Private functions and variable are only accessible from the members of the same class and </a:t>
            </a:r>
            <a:r>
              <a:rPr lang="en-US" altLang="zh-CN">
                <a:latin typeface="Arial" pitchFamily="34" charset="0"/>
              </a:rPr>
              <a:t>“</a:t>
            </a:r>
            <a:r>
              <a:rPr lang="en-US" altLang="zh-CN"/>
              <a:t>friend</a:t>
            </a:r>
            <a:r>
              <a:rPr lang="en-US" altLang="zh-CN">
                <a:latin typeface="Arial" pitchFamily="34" charset="0"/>
              </a:rPr>
              <a:t>”</a:t>
            </a:r>
            <a:endParaRPr lang="en-US" altLang="zh-CN"/>
          </a:p>
          <a:p>
            <a:pPr eaLnBrk="1" hangingPunct="1"/>
            <a:r>
              <a:rPr lang="en-US" altLang="zh-CN"/>
              <a:t>Protected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class box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double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dLength,dWidth,dHeight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double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dVolume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public: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double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vol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() 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double box::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vol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dLength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dWidth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dHeight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;}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}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16.cpp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Constructors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special member function with the same name of the class</a:t>
            </a:r>
          </a:p>
          <a:p>
            <a:pPr eaLnBrk="1" hangingPunct="1"/>
            <a:r>
              <a:rPr lang="en-US" altLang="zh-CN" dirty="0"/>
              <a:t>No return type (not void)</a:t>
            </a:r>
          </a:p>
          <a:p>
            <a:pPr eaLnBrk="1" hangingPunct="1"/>
            <a:r>
              <a:rPr lang="en-US" altLang="zh-CN" dirty="0"/>
              <a:t>Executed when an instance of the class is the created</a:t>
            </a:r>
          </a:p>
          <a:p>
            <a:pPr eaLnBrk="1" hangingPunct="1"/>
            <a:r>
              <a:rPr lang="en-US" altLang="zh-CN" dirty="0"/>
              <a:t>17.cpp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Deconstructors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special member function with no parameters</a:t>
            </a:r>
          </a:p>
          <a:p>
            <a:pPr eaLnBrk="1" hangingPunct="1"/>
            <a:r>
              <a:rPr lang="en-US" altLang="zh-CN"/>
              <a:t>Executed when the class is destroyed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/>
          </a:p>
          <a:p>
            <a:pPr lvl="2" eaLnBrk="1" hangingPunct="1"/>
            <a:r>
              <a:rPr lang="en-US" altLang="zh-CN"/>
              <a:t>18.cpp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Tricky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 is the result of the program</a:t>
            </a:r>
          </a:p>
          <a:p>
            <a:pPr lvl="1" eaLnBrk="1" hangingPunct="1"/>
            <a:r>
              <a:rPr lang="en-US" altLang="zh-CN" dirty="0"/>
              <a:t>19.cpp</a:t>
            </a:r>
          </a:p>
          <a:p>
            <a:pPr eaLnBrk="1" hangingPunct="1"/>
            <a:r>
              <a:rPr lang="en-US" altLang="zh-CN" dirty="0"/>
              <a:t>How many times the constructor executed?</a:t>
            </a:r>
          </a:p>
          <a:p>
            <a:pPr eaLnBrk="1" hangingPunct="1"/>
            <a:r>
              <a:rPr lang="en-US" altLang="zh-CN" dirty="0"/>
              <a:t>How many times the </a:t>
            </a:r>
            <a:r>
              <a:rPr lang="en-US" altLang="zh-CN" dirty="0" err="1"/>
              <a:t>deconstructor</a:t>
            </a:r>
            <a:r>
              <a:rPr lang="en-US" altLang="zh-CN" dirty="0"/>
              <a:t> executed</a:t>
            </a:r>
          </a:p>
          <a:p>
            <a:pPr eaLnBrk="1" hangingPunct="1"/>
            <a:r>
              <a:rPr lang="en-US" altLang="zh-CN" dirty="0"/>
              <a:t>Examples   20.cpp  21.cpp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Empty constructor &amp; Copy constructor</a:t>
            </a:r>
            <a:endParaRPr lang="en-US" altLang="zh-C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13285"/>
            <a:ext cx="7772400" cy="34587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Empty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default </a:t>
            </a:r>
            <a:r>
              <a:rPr lang="en-US" altLang="zh-CN" dirty="0" err="1"/>
              <a:t>constuctor</a:t>
            </a:r>
            <a:r>
              <a:rPr lang="en-US" altLang="zh-CN" dirty="0"/>
              <a:t> with no parameters when an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Do nothing: e.g. </a:t>
            </a:r>
            <a:r>
              <a:rPr lang="en-US" altLang="zh-CN" dirty="0" err="1"/>
              <a:t>Examp</a:t>
            </a:r>
            <a:r>
              <a:rPr lang="en-US" altLang="zh-CN" dirty="0"/>
              <a:t>::</a:t>
            </a:r>
            <a:r>
              <a:rPr lang="en-US" altLang="zh-CN" dirty="0" err="1"/>
              <a:t>Examp</a:t>
            </a:r>
            <a:r>
              <a:rPr lang="en-US" altLang="zh-CN" dirty="0"/>
              <a:t>(){}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Copy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Copy an object (shallow copy)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default constructor when an object is copied (call by value, return an object, initialized to be the copy of another object)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22.cpp  {try not to pass an object by value)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Purpose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28" y="1088613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DO-178C, Software Considerations in Airborne Systems and Equipment Certification </a:t>
            </a:r>
            <a:r>
              <a:rPr lang="en-US" dirty="0" smtClean="0"/>
              <a:t>provides guidance for developing airborne software</a:t>
            </a:r>
            <a:endParaRPr lang="fr-FR" dirty="0" smtClean="0"/>
          </a:p>
          <a:p>
            <a:endParaRPr lang="en-US" b="1" dirty="0" smtClean="0"/>
          </a:p>
          <a:p>
            <a:r>
              <a:rPr lang="en-US" dirty="0" smtClean="0"/>
              <a:t>DO-178C is the primary document by which the certification authorities such as FAA or EASA approve all commercial software-based aerospace systems</a:t>
            </a:r>
          </a:p>
          <a:p>
            <a:endParaRPr lang="en-US" dirty="0" smtClean="0"/>
          </a:p>
          <a:p>
            <a:r>
              <a:rPr lang="en-US" dirty="0" smtClean="0"/>
              <a:t>DO-178C was published by RTCA (</a:t>
            </a:r>
            <a:r>
              <a:rPr lang="fr-FR" dirty="0" smtClean="0"/>
              <a:t>Radio </a:t>
            </a:r>
            <a:r>
              <a:rPr lang="fr-FR" dirty="0" err="1" smtClean="0"/>
              <a:t>Technical</a:t>
            </a:r>
            <a:r>
              <a:rPr lang="fr-FR" dirty="0" smtClean="0"/>
              <a:t> Commission for </a:t>
            </a:r>
            <a:r>
              <a:rPr lang="fr-FR" dirty="0" err="1" smtClean="0"/>
              <a:t>Aeronautics</a:t>
            </a:r>
            <a:r>
              <a:rPr lang="fr-FR" dirty="0" smtClean="0"/>
              <a:t>)  </a:t>
            </a:r>
            <a:r>
              <a:rPr lang="en-US" dirty="0" smtClean="0"/>
              <a:t>Incorporated, in a joint effort with EUROCAE</a:t>
            </a:r>
            <a:r>
              <a:rPr lang="en-GB" dirty="0" smtClean="0"/>
              <a:t> (The European Organisation for Civil Aviation Equipment)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DO-178C/ED-12C was completed in November 2011</a:t>
            </a:r>
          </a:p>
        </p:txBody>
      </p:sp>
      <p:pic>
        <p:nvPicPr>
          <p:cNvPr id="4" name="Picture 18" descr="http://tse4.mm.bing.net/th?id=OIP.M0459c5b492e7eb324e5e82f9409653fco0&amp;w=230&amp;h=170&amp;rs=1&amp;pcl=dddddd&amp;pid=1.1"/>
          <p:cNvPicPr>
            <a:picLocks noChangeAspect="1" noChangeArrowheads="1"/>
          </p:cNvPicPr>
          <p:nvPr/>
        </p:nvPicPr>
        <p:blipFill>
          <a:blip r:embed="rId2" cstate="print"/>
          <a:srcRect l="16113" r="21436"/>
          <a:stretch>
            <a:fillRect/>
          </a:stretch>
        </p:blipFill>
        <p:spPr bwMode="auto">
          <a:xfrm>
            <a:off x="6876256" y="3291830"/>
            <a:ext cx="1262910" cy="1214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Inheritance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Base class</a:t>
            </a:r>
          </a:p>
          <a:p>
            <a:pPr eaLnBrk="1" hangingPunct="1"/>
            <a:r>
              <a:rPr lang="en-US" altLang="zh-CN"/>
              <a:t>Derived class</a:t>
            </a:r>
          </a:p>
          <a:p>
            <a:pPr lvl="2" eaLnBrk="1" hangingPunct="1"/>
            <a:r>
              <a:rPr lang="en-US" altLang="zh-CN"/>
              <a:t>                   23.cpp</a:t>
            </a:r>
          </a:p>
          <a:p>
            <a:pPr eaLnBrk="1" hangingPunct="1"/>
            <a:r>
              <a:rPr lang="en-US" altLang="zh-CN"/>
              <a:t>Protected members </a:t>
            </a:r>
          </a:p>
          <a:p>
            <a:pPr lvl="2" eaLnBrk="1" hangingPunct="1"/>
            <a:r>
              <a:rPr lang="en-US" altLang="zh-CN"/>
              <a:t>                     24.cpp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Constructors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 28.cpp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Inheritance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648" y="987574"/>
            <a:ext cx="5635625" cy="3469481"/>
            <a:chOff x="-3" y="-3"/>
            <a:chExt cx="2972" cy="32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2966" cy="3230"/>
              <a:chOff x="0" y="0"/>
              <a:chExt cx="2966" cy="323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88" cy="323"/>
                <a:chOff x="0" y="0"/>
                <a:chExt cx="988" cy="323"/>
              </a:xfrm>
            </p:grpSpPr>
            <p:sp>
              <p:nvSpPr>
                <p:cNvPr id="5025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02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endParaRPr lang="en-US" sz="2000">
                    <a:latin typeface="Arial" pitchFamily="34" charset="0"/>
                  </a:endParaRPr>
                </a:p>
              </p:txBody>
            </p:sp>
            <p:sp>
              <p:nvSpPr>
                <p:cNvPr id="5025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88" y="0"/>
                <a:ext cx="989" cy="323"/>
                <a:chOff x="988" y="0"/>
                <a:chExt cx="989" cy="323"/>
              </a:xfrm>
            </p:grpSpPr>
            <p:sp>
              <p:nvSpPr>
                <p:cNvPr id="50251" name="Rectangle 10"/>
                <p:cNvSpPr>
                  <a:spLocks noChangeArrowheads="1"/>
                </p:cNvSpPr>
                <p:nvPr/>
              </p:nvSpPr>
              <p:spPr bwMode="auto">
                <a:xfrm>
                  <a:off x="1031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base</a:t>
                  </a:r>
                </a:p>
              </p:txBody>
            </p:sp>
            <p:sp>
              <p:nvSpPr>
                <p:cNvPr id="50252" name="Rectangle 11"/>
                <p:cNvSpPr>
                  <a:spLocks noChangeArrowheads="1"/>
                </p:cNvSpPr>
                <p:nvPr/>
              </p:nvSpPr>
              <p:spPr bwMode="auto">
                <a:xfrm>
                  <a:off x="988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977" y="0"/>
                <a:ext cx="989" cy="323"/>
                <a:chOff x="1977" y="0"/>
                <a:chExt cx="989" cy="323"/>
              </a:xfrm>
            </p:grpSpPr>
            <p:sp>
              <p:nvSpPr>
                <p:cNvPr id="5024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0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derived</a:t>
                  </a:r>
                </a:p>
              </p:txBody>
            </p:sp>
            <p:sp>
              <p:nvSpPr>
                <p:cNvPr id="50250" name="Rectangle 14"/>
                <p:cNvSpPr>
                  <a:spLocks noChangeArrowheads="1"/>
                </p:cNvSpPr>
                <p:nvPr/>
              </p:nvSpPr>
              <p:spPr bwMode="auto">
                <a:xfrm>
                  <a:off x="1977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323"/>
                <a:ext cx="988" cy="969"/>
                <a:chOff x="0" y="323"/>
                <a:chExt cx="988" cy="969"/>
              </a:xfrm>
            </p:grpSpPr>
            <p:sp>
              <p:nvSpPr>
                <p:cNvPr id="50247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23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Public inheritance</a:t>
                  </a:r>
                </a:p>
              </p:txBody>
            </p:sp>
            <p:sp>
              <p:nvSpPr>
                <p:cNvPr id="5024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23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988" y="323"/>
                <a:ext cx="989" cy="323"/>
                <a:chOff x="988" y="323"/>
                <a:chExt cx="989" cy="323"/>
              </a:xfrm>
            </p:grpSpPr>
            <p:sp>
              <p:nvSpPr>
                <p:cNvPr id="50245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1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public</a:t>
                  </a:r>
                </a:p>
              </p:txBody>
            </p:sp>
            <p:sp>
              <p:nvSpPr>
                <p:cNvPr id="5024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8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1977" y="323"/>
                <a:ext cx="989" cy="323"/>
                <a:chOff x="1977" y="323"/>
                <a:chExt cx="989" cy="323"/>
              </a:xfrm>
            </p:grpSpPr>
            <p:sp>
              <p:nvSpPr>
                <p:cNvPr id="50243" name="Rectangle 22"/>
                <p:cNvSpPr>
                  <a:spLocks noChangeArrowheads="1"/>
                </p:cNvSpPr>
                <p:nvPr/>
              </p:nvSpPr>
              <p:spPr bwMode="auto">
                <a:xfrm>
                  <a:off x="2020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public</a:t>
                  </a:r>
                </a:p>
              </p:txBody>
            </p:sp>
            <p:sp>
              <p:nvSpPr>
                <p:cNvPr id="50244" name="Rectangle 23"/>
                <p:cNvSpPr>
                  <a:spLocks noChangeArrowheads="1"/>
                </p:cNvSpPr>
                <p:nvPr/>
              </p:nvSpPr>
              <p:spPr bwMode="auto">
                <a:xfrm>
                  <a:off x="1977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988" y="646"/>
                <a:ext cx="989" cy="323"/>
                <a:chOff x="988" y="646"/>
                <a:chExt cx="989" cy="323"/>
              </a:xfrm>
            </p:grpSpPr>
            <p:sp>
              <p:nvSpPr>
                <p:cNvPr id="50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031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protected</a:t>
                  </a:r>
                </a:p>
              </p:txBody>
            </p:sp>
            <p:sp>
              <p:nvSpPr>
                <p:cNvPr id="5024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8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1977" y="646"/>
                <a:ext cx="989" cy="323"/>
                <a:chOff x="1977" y="646"/>
                <a:chExt cx="989" cy="323"/>
              </a:xfrm>
            </p:grpSpPr>
            <p:sp>
              <p:nvSpPr>
                <p:cNvPr id="50239" name="Rectangle 28"/>
                <p:cNvSpPr>
                  <a:spLocks noChangeArrowheads="1"/>
                </p:cNvSpPr>
                <p:nvPr/>
              </p:nvSpPr>
              <p:spPr bwMode="auto">
                <a:xfrm>
                  <a:off x="2020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protected</a:t>
                  </a:r>
                </a:p>
              </p:txBody>
            </p:sp>
            <p:sp>
              <p:nvSpPr>
                <p:cNvPr id="50240" name="Rectangle 29"/>
                <p:cNvSpPr>
                  <a:spLocks noChangeArrowheads="1"/>
                </p:cNvSpPr>
                <p:nvPr/>
              </p:nvSpPr>
              <p:spPr bwMode="auto">
                <a:xfrm>
                  <a:off x="1977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988" y="969"/>
                <a:ext cx="989" cy="323"/>
                <a:chOff x="988" y="969"/>
                <a:chExt cx="989" cy="323"/>
              </a:xfrm>
            </p:grpSpPr>
            <p:sp>
              <p:nvSpPr>
                <p:cNvPr id="50237" name="Rectangle 31"/>
                <p:cNvSpPr>
                  <a:spLocks noChangeArrowheads="1"/>
                </p:cNvSpPr>
                <p:nvPr/>
              </p:nvSpPr>
              <p:spPr bwMode="auto">
                <a:xfrm>
                  <a:off x="1031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private</a:t>
                  </a:r>
                </a:p>
              </p:txBody>
            </p:sp>
            <p:sp>
              <p:nvSpPr>
                <p:cNvPr id="50238" name="Rectangle 32"/>
                <p:cNvSpPr>
                  <a:spLocks noChangeArrowheads="1"/>
                </p:cNvSpPr>
                <p:nvPr/>
              </p:nvSpPr>
              <p:spPr bwMode="auto">
                <a:xfrm>
                  <a:off x="988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1977" y="969"/>
                <a:ext cx="989" cy="323"/>
                <a:chOff x="1977" y="969"/>
                <a:chExt cx="989" cy="323"/>
              </a:xfrm>
            </p:grpSpPr>
            <p:sp>
              <p:nvSpPr>
                <p:cNvPr id="50235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0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N/A</a:t>
                  </a:r>
                </a:p>
              </p:txBody>
            </p:sp>
            <p:sp>
              <p:nvSpPr>
                <p:cNvPr id="50236" name="Rectangle 35"/>
                <p:cNvSpPr>
                  <a:spLocks noChangeArrowheads="1"/>
                </p:cNvSpPr>
                <p:nvPr/>
              </p:nvSpPr>
              <p:spPr bwMode="auto">
                <a:xfrm>
                  <a:off x="1977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0" y="1292"/>
                <a:ext cx="988" cy="969"/>
                <a:chOff x="0" y="1292"/>
                <a:chExt cx="988" cy="969"/>
              </a:xfrm>
            </p:grpSpPr>
            <p:sp>
              <p:nvSpPr>
                <p:cNvPr id="50233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92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Private inheritance</a:t>
                  </a:r>
                </a:p>
              </p:txBody>
            </p:sp>
            <p:sp>
              <p:nvSpPr>
                <p:cNvPr id="50234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292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9"/>
              <p:cNvGrpSpPr>
                <a:grpSpLocks/>
              </p:cNvGrpSpPr>
              <p:nvPr/>
            </p:nvGrpSpPr>
            <p:grpSpPr bwMode="auto">
              <a:xfrm>
                <a:off x="988" y="1292"/>
                <a:ext cx="989" cy="323"/>
                <a:chOff x="988" y="1292"/>
                <a:chExt cx="989" cy="323"/>
              </a:xfrm>
            </p:grpSpPr>
            <p:sp>
              <p:nvSpPr>
                <p:cNvPr id="50231" name="Rectangle 40"/>
                <p:cNvSpPr>
                  <a:spLocks noChangeArrowheads="1"/>
                </p:cNvSpPr>
                <p:nvPr/>
              </p:nvSpPr>
              <p:spPr bwMode="auto">
                <a:xfrm>
                  <a:off x="1031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public</a:t>
                  </a:r>
                </a:p>
              </p:txBody>
            </p:sp>
            <p:sp>
              <p:nvSpPr>
                <p:cNvPr id="50232" name="Rectangle 41"/>
                <p:cNvSpPr>
                  <a:spLocks noChangeArrowheads="1"/>
                </p:cNvSpPr>
                <p:nvPr/>
              </p:nvSpPr>
              <p:spPr bwMode="auto">
                <a:xfrm>
                  <a:off x="988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2"/>
              <p:cNvGrpSpPr>
                <a:grpSpLocks/>
              </p:cNvGrpSpPr>
              <p:nvPr/>
            </p:nvGrpSpPr>
            <p:grpSpPr bwMode="auto">
              <a:xfrm>
                <a:off x="1977" y="1292"/>
                <a:ext cx="989" cy="323"/>
                <a:chOff x="1977" y="1292"/>
                <a:chExt cx="989" cy="323"/>
              </a:xfrm>
            </p:grpSpPr>
            <p:sp>
              <p:nvSpPr>
                <p:cNvPr id="50229" name="Rectangle 43"/>
                <p:cNvSpPr>
                  <a:spLocks noChangeArrowheads="1"/>
                </p:cNvSpPr>
                <p:nvPr/>
              </p:nvSpPr>
              <p:spPr bwMode="auto">
                <a:xfrm>
                  <a:off x="2020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private</a:t>
                  </a:r>
                </a:p>
              </p:txBody>
            </p:sp>
            <p:sp>
              <p:nvSpPr>
                <p:cNvPr id="50230" name="Rectangle 44"/>
                <p:cNvSpPr>
                  <a:spLocks noChangeArrowheads="1"/>
                </p:cNvSpPr>
                <p:nvPr/>
              </p:nvSpPr>
              <p:spPr bwMode="auto">
                <a:xfrm>
                  <a:off x="1977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5"/>
              <p:cNvGrpSpPr>
                <a:grpSpLocks/>
              </p:cNvGrpSpPr>
              <p:nvPr/>
            </p:nvGrpSpPr>
            <p:grpSpPr bwMode="auto">
              <a:xfrm>
                <a:off x="988" y="1615"/>
                <a:ext cx="989" cy="323"/>
                <a:chOff x="988" y="1615"/>
                <a:chExt cx="989" cy="323"/>
              </a:xfrm>
            </p:grpSpPr>
            <p:sp>
              <p:nvSpPr>
                <p:cNvPr id="50227" name="Rectangle 46"/>
                <p:cNvSpPr>
                  <a:spLocks noChangeArrowheads="1"/>
                </p:cNvSpPr>
                <p:nvPr/>
              </p:nvSpPr>
              <p:spPr bwMode="auto">
                <a:xfrm>
                  <a:off x="1031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protected</a:t>
                  </a:r>
                </a:p>
              </p:txBody>
            </p:sp>
            <p:sp>
              <p:nvSpPr>
                <p:cNvPr id="50228" name="Rectangle 47"/>
                <p:cNvSpPr>
                  <a:spLocks noChangeArrowheads="1"/>
                </p:cNvSpPr>
                <p:nvPr/>
              </p:nvSpPr>
              <p:spPr bwMode="auto">
                <a:xfrm>
                  <a:off x="988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8"/>
              <p:cNvGrpSpPr>
                <a:grpSpLocks/>
              </p:cNvGrpSpPr>
              <p:nvPr/>
            </p:nvGrpSpPr>
            <p:grpSpPr bwMode="auto">
              <a:xfrm>
                <a:off x="1977" y="1615"/>
                <a:ext cx="989" cy="323"/>
                <a:chOff x="1977" y="1615"/>
                <a:chExt cx="989" cy="323"/>
              </a:xfrm>
            </p:grpSpPr>
            <p:sp>
              <p:nvSpPr>
                <p:cNvPr id="50225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0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private</a:t>
                  </a:r>
                </a:p>
              </p:txBody>
            </p:sp>
            <p:sp>
              <p:nvSpPr>
                <p:cNvPr id="50226" name="Rectangle 50"/>
                <p:cNvSpPr>
                  <a:spLocks noChangeArrowheads="1"/>
                </p:cNvSpPr>
                <p:nvPr/>
              </p:nvSpPr>
              <p:spPr bwMode="auto">
                <a:xfrm>
                  <a:off x="1977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1"/>
              <p:cNvGrpSpPr>
                <a:grpSpLocks/>
              </p:cNvGrpSpPr>
              <p:nvPr/>
            </p:nvGrpSpPr>
            <p:grpSpPr bwMode="auto">
              <a:xfrm>
                <a:off x="988" y="1938"/>
                <a:ext cx="989" cy="323"/>
                <a:chOff x="988" y="1938"/>
                <a:chExt cx="989" cy="323"/>
              </a:xfrm>
            </p:grpSpPr>
            <p:sp>
              <p:nvSpPr>
                <p:cNvPr id="50223" name="Rectangle 52"/>
                <p:cNvSpPr>
                  <a:spLocks noChangeArrowheads="1"/>
                </p:cNvSpPr>
                <p:nvPr/>
              </p:nvSpPr>
              <p:spPr bwMode="auto">
                <a:xfrm>
                  <a:off x="1031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private	</a:t>
                  </a:r>
                </a:p>
              </p:txBody>
            </p:sp>
            <p:sp>
              <p:nvSpPr>
                <p:cNvPr id="50224" name="Rectangle 53"/>
                <p:cNvSpPr>
                  <a:spLocks noChangeArrowheads="1"/>
                </p:cNvSpPr>
                <p:nvPr/>
              </p:nvSpPr>
              <p:spPr bwMode="auto">
                <a:xfrm>
                  <a:off x="988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4"/>
              <p:cNvGrpSpPr>
                <a:grpSpLocks/>
              </p:cNvGrpSpPr>
              <p:nvPr/>
            </p:nvGrpSpPr>
            <p:grpSpPr bwMode="auto">
              <a:xfrm>
                <a:off x="1977" y="1938"/>
                <a:ext cx="989" cy="323"/>
                <a:chOff x="1977" y="1938"/>
                <a:chExt cx="989" cy="323"/>
              </a:xfrm>
            </p:grpSpPr>
            <p:sp>
              <p:nvSpPr>
                <p:cNvPr id="50221" name="Rectangle 55"/>
                <p:cNvSpPr>
                  <a:spLocks noChangeArrowheads="1"/>
                </p:cNvSpPr>
                <p:nvPr/>
              </p:nvSpPr>
              <p:spPr bwMode="auto">
                <a:xfrm>
                  <a:off x="2020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N/A</a:t>
                  </a:r>
                </a:p>
              </p:txBody>
            </p:sp>
            <p:sp>
              <p:nvSpPr>
                <p:cNvPr id="50222" name="Rectangle 56"/>
                <p:cNvSpPr>
                  <a:spLocks noChangeArrowheads="1"/>
                </p:cNvSpPr>
                <p:nvPr/>
              </p:nvSpPr>
              <p:spPr bwMode="auto">
                <a:xfrm>
                  <a:off x="1977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57"/>
              <p:cNvGrpSpPr>
                <a:grpSpLocks/>
              </p:cNvGrpSpPr>
              <p:nvPr/>
            </p:nvGrpSpPr>
            <p:grpSpPr bwMode="auto">
              <a:xfrm>
                <a:off x="0" y="2261"/>
                <a:ext cx="988" cy="969"/>
                <a:chOff x="0" y="2261"/>
                <a:chExt cx="988" cy="969"/>
              </a:xfrm>
            </p:grpSpPr>
            <p:sp>
              <p:nvSpPr>
                <p:cNvPr id="50219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61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Protected</a:t>
                  </a:r>
                </a:p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inheritance</a:t>
                  </a:r>
                </a:p>
              </p:txBody>
            </p:sp>
            <p:sp>
              <p:nvSpPr>
                <p:cNvPr id="50220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61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60"/>
              <p:cNvGrpSpPr>
                <a:grpSpLocks/>
              </p:cNvGrpSpPr>
              <p:nvPr/>
            </p:nvGrpSpPr>
            <p:grpSpPr bwMode="auto">
              <a:xfrm>
                <a:off x="988" y="2261"/>
                <a:ext cx="989" cy="323"/>
                <a:chOff x="988" y="2261"/>
                <a:chExt cx="989" cy="323"/>
              </a:xfrm>
            </p:grpSpPr>
            <p:sp>
              <p:nvSpPr>
                <p:cNvPr id="50217" name="Rectangle 61"/>
                <p:cNvSpPr>
                  <a:spLocks noChangeArrowheads="1"/>
                </p:cNvSpPr>
                <p:nvPr/>
              </p:nvSpPr>
              <p:spPr bwMode="auto">
                <a:xfrm>
                  <a:off x="1031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public</a:t>
                  </a:r>
                </a:p>
              </p:txBody>
            </p:sp>
            <p:sp>
              <p:nvSpPr>
                <p:cNvPr id="50218" name="Rectangle 62"/>
                <p:cNvSpPr>
                  <a:spLocks noChangeArrowheads="1"/>
                </p:cNvSpPr>
                <p:nvPr/>
              </p:nvSpPr>
              <p:spPr bwMode="auto">
                <a:xfrm>
                  <a:off x="988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3"/>
              <p:cNvGrpSpPr>
                <a:grpSpLocks/>
              </p:cNvGrpSpPr>
              <p:nvPr/>
            </p:nvGrpSpPr>
            <p:grpSpPr bwMode="auto">
              <a:xfrm>
                <a:off x="1977" y="2261"/>
                <a:ext cx="989" cy="323"/>
                <a:chOff x="1977" y="2261"/>
                <a:chExt cx="989" cy="323"/>
              </a:xfrm>
            </p:grpSpPr>
            <p:sp>
              <p:nvSpPr>
                <p:cNvPr id="50215" name="Rectangle 64"/>
                <p:cNvSpPr>
                  <a:spLocks noChangeArrowheads="1"/>
                </p:cNvSpPr>
                <p:nvPr/>
              </p:nvSpPr>
              <p:spPr bwMode="auto">
                <a:xfrm>
                  <a:off x="2020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protected</a:t>
                  </a:r>
                </a:p>
              </p:txBody>
            </p:sp>
            <p:sp>
              <p:nvSpPr>
                <p:cNvPr id="50216" name="Rectangle 65"/>
                <p:cNvSpPr>
                  <a:spLocks noChangeArrowheads="1"/>
                </p:cNvSpPr>
                <p:nvPr/>
              </p:nvSpPr>
              <p:spPr bwMode="auto">
                <a:xfrm>
                  <a:off x="1977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6"/>
              <p:cNvGrpSpPr>
                <a:grpSpLocks/>
              </p:cNvGrpSpPr>
              <p:nvPr/>
            </p:nvGrpSpPr>
            <p:grpSpPr bwMode="auto">
              <a:xfrm>
                <a:off x="988" y="2584"/>
                <a:ext cx="989" cy="323"/>
                <a:chOff x="988" y="2584"/>
                <a:chExt cx="989" cy="323"/>
              </a:xfrm>
            </p:grpSpPr>
            <p:sp>
              <p:nvSpPr>
                <p:cNvPr id="50213" name="Rectangle 67"/>
                <p:cNvSpPr>
                  <a:spLocks noChangeArrowheads="1"/>
                </p:cNvSpPr>
                <p:nvPr/>
              </p:nvSpPr>
              <p:spPr bwMode="auto">
                <a:xfrm>
                  <a:off x="1031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protected</a:t>
                  </a:r>
                </a:p>
              </p:txBody>
            </p:sp>
            <p:sp>
              <p:nvSpPr>
                <p:cNvPr id="50214" name="Rectangle 68"/>
                <p:cNvSpPr>
                  <a:spLocks noChangeArrowheads="1"/>
                </p:cNvSpPr>
                <p:nvPr/>
              </p:nvSpPr>
              <p:spPr bwMode="auto">
                <a:xfrm>
                  <a:off x="988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69"/>
              <p:cNvGrpSpPr>
                <a:grpSpLocks/>
              </p:cNvGrpSpPr>
              <p:nvPr/>
            </p:nvGrpSpPr>
            <p:grpSpPr bwMode="auto">
              <a:xfrm>
                <a:off x="1977" y="2584"/>
                <a:ext cx="989" cy="323"/>
                <a:chOff x="1977" y="2584"/>
                <a:chExt cx="989" cy="323"/>
              </a:xfrm>
            </p:grpSpPr>
            <p:sp>
              <p:nvSpPr>
                <p:cNvPr id="50211" name="Rectangle 70"/>
                <p:cNvSpPr>
                  <a:spLocks noChangeArrowheads="1"/>
                </p:cNvSpPr>
                <p:nvPr/>
              </p:nvSpPr>
              <p:spPr bwMode="auto">
                <a:xfrm>
                  <a:off x="2020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protected</a:t>
                  </a:r>
                </a:p>
              </p:txBody>
            </p:sp>
            <p:sp>
              <p:nvSpPr>
                <p:cNvPr id="50212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7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72"/>
              <p:cNvGrpSpPr>
                <a:grpSpLocks/>
              </p:cNvGrpSpPr>
              <p:nvPr/>
            </p:nvGrpSpPr>
            <p:grpSpPr bwMode="auto">
              <a:xfrm>
                <a:off x="988" y="2907"/>
                <a:ext cx="989" cy="323"/>
                <a:chOff x="988" y="2907"/>
                <a:chExt cx="989" cy="323"/>
              </a:xfrm>
            </p:grpSpPr>
            <p:sp>
              <p:nvSpPr>
                <p:cNvPr id="50209" name="Rectangle 73"/>
                <p:cNvSpPr>
                  <a:spLocks noChangeArrowheads="1"/>
                </p:cNvSpPr>
                <p:nvPr/>
              </p:nvSpPr>
              <p:spPr bwMode="auto">
                <a:xfrm>
                  <a:off x="1031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private</a:t>
                  </a:r>
                </a:p>
              </p:txBody>
            </p:sp>
            <p:sp>
              <p:nvSpPr>
                <p:cNvPr id="50210" name="Rectangle 74"/>
                <p:cNvSpPr>
                  <a:spLocks noChangeArrowheads="1"/>
                </p:cNvSpPr>
                <p:nvPr/>
              </p:nvSpPr>
              <p:spPr bwMode="auto">
                <a:xfrm>
                  <a:off x="988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5"/>
              <p:cNvGrpSpPr>
                <a:grpSpLocks/>
              </p:cNvGrpSpPr>
              <p:nvPr/>
            </p:nvGrpSpPr>
            <p:grpSpPr bwMode="auto">
              <a:xfrm>
                <a:off x="1977" y="2907"/>
                <a:ext cx="989" cy="323"/>
                <a:chOff x="1977" y="2907"/>
                <a:chExt cx="989" cy="323"/>
              </a:xfrm>
            </p:grpSpPr>
            <p:sp>
              <p:nvSpPr>
                <p:cNvPr id="50207" name="Rectangle 76"/>
                <p:cNvSpPr>
                  <a:spLocks noChangeArrowheads="1"/>
                </p:cNvSpPr>
                <p:nvPr/>
              </p:nvSpPr>
              <p:spPr bwMode="auto">
                <a:xfrm>
                  <a:off x="2020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pitchFamily="34" charset="0"/>
                    </a:rPr>
                    <a:t>N/A</a:t>
                  </a:r>
                </a:p>
              </p:txBody>
            </p:sp>
            <p:sp>
              <p:nvSpPr>
                <p:cNvPr id="50208" name="Rectangle 77"/>
                <p:cNvSpPr>
                  <a:spLocks noChangeArrowheads="1"/>
                </p:cNvSpPr>
                <p:nvPr/>
              </p:nvSpPr>
              <p:spPr bwMode="auto">
                <a:xfrm>
                  <a:off x="1977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0182" name="Rectangle 78"/>
            <p:cNvSpPr>
              <a:spLocks noChangeArrowheads="1"/>
            </p:cNvSpPr>
            <p:nvPr/>
          </p:nvSpPr>
          <p:spPr bwMode="auto">
            <a:xfrm>
              <a:off x="-3" y="-3"/>
              <a:ext cx="2972" cy="323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Static members in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Static variables</a:t>
            </a:r>
          </a:p>
          <a:p>
            <a:pPr lvl="1" eaLnBrk="1" hangingPunct="1"/>
            <a:r>
              <a:rPr lang="en-US" altLang="zh-CN" dirty="0"/>
              <a:t>Shared by all objects</a:t>
            </a:r>
          </a:p>
          <a:p>
            <a:pPr eaLnBrk="1" hangingPunct="1"/>
            <a:r>
              <a:rPr lang="en-US" altLang="zh-CN" dirty="0"/>
              <a:t>Static functions</a:t>
            </a:r>
          </a:p>
          <a:p>
            <a:pPr lvl="1" eaLnBrk="1" hangingPunct="1"/>
            <a:r>
              <a:rPr lang="en-US" altLang="zh-CN" dirty="0"/>
              <a:t>Have access to static members only</a:t>
            </a:r>
          </a:p>
          <a:p>
            <a:pPr eaLnBrk="1" hangingPunct="1"/>
            <a:r>
              <a:rPr lang="en-US" altLang="zh-CN" dirty="0"/>
              <a:t>Static members can be accessed by the class name</a:t>
            </a:r>
          </a:p>
          <a:p>
            <a:pPr eaLnBrk="1" hangingPunct="1"/>
            <a:r>
              <a:rPr lang="en-US" altLang="zh-CN" dirty="0"/>
              <a:t>29.cpp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Friend functions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Have access to the private members of a class.</a:t>
            </a:r>
          </a:p>
          <a:p>
            <a:pPr eaLnBrk="1" hangingPunct="1"/>
            <a:r>
              <a:rPr lang="en-US" altLang="zh-CN" dirty="0"/>
              <a:t>Must be declared as friend in that class.</a:t>
            </a:r>
          </a:p>
          <a:p>
            <a:pPr eaLnBrk="1" hangingPunct="1"/>
            <a:r>
              <a:rPr lang="en-US" altLang="zh-CN" dirty="0"/>
              <a:t>Why friend functions?</a:t>
            </a:r>
          </a:p>
          <a:p>
            <a:pPr lvl="1" eaLnBrk="1" hangingPunct="1"/>
            <a:r>
              <a:rPr lang="en-US" altLang="zh-CN" dirty="0"/>
              <a:t>efficiency </a:t>
            </a:r>
          </a:p>
          <a:p>
            <a:pPr lvl="2" eaLnBrk="1" hangingPunct="1"/>
            <a:r>
              <a:rPr lang="en-US" altLang="zh-CN" dirty="0"/>
              <a:t>           30.cpp   31.cpp  32.cpp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Friend class	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class can be declared as the friend of another class.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66802"/>
              </p:ext>
            </p:extLst>
          </p:nvPr>
        </p:nvGraphicFramePr>
        <p:xfrm>
          <a:off x="1043607" y="1635646"/>
          <a:ext cx="7344817" cy="12973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u="none" strike="noStrike" dirty="0"/>
                        <a:t>4 h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dirty="0" smtClean="0"/>
                        <a:t> Course on C++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2h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Fundamentals of C++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1h10min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Class &amp; inheritance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40min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Overloading &amp; overriding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10min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600" dirty="0" smtClean="0"/>
                        <a:t>Error handling,</a:t>
                      </a:r>
                      <a:r>
                        <a:rPr lang="en-US" altLang="zh-CN" sz="1600" dirty="0" smtClean="0">
                          <a:latin typeface="Arial" pitchFamily="34" charset="0"/>
                        </a:rPr>
                        <a:t>…</a:t>
                      </a:r>
                      <a:endParaRPr lang="en-US" altLang="zh-CN" sz="16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re 8"/>
          <p:cNvSpPr txBox="1">
            <a:spLocks/>
          </p:cNvSpPr>
          <p:nvPr/>
        </p:nvSpPr>
        <p:spPr bwMode="gray">
          <a:xfrm>
            <a:off x="2123728" y="1203598"/>
            <a:ext cx="5328592" cy="5760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C++ programming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basics</a:t>
            </a: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07983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 overloading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Define several functions of the same name, differ by parameters.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void Show()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void Show(char *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Void show(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        33.cpp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Function overloading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400" dirty="0"/>
              <a:t>Must have different parameters</a:t>
            </a:r>
          </a:p>
          <a:p>
            <a:pPr lvl="1" eaLnBrk="1" hangingPunct="1"/>
            <a:r>
              <a:rPr lang="en-US" altLang="zh-CN" sz="1400" dirty="0" err="1"/>
              <a:t>int</a:t>
            </a:r>
            <a:r>
              <a:rPr lang="en-US" altLang="zh-CN" sz="1400" dirty="0"/>
              <a:t> func1(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b);</a:t>
            </a:r>
          </a:p>
          <a:p>
            <a:pPr lvl="1" eaLnBrk="1" hangingPunct="1"/>
            <a:r>
              <a:rPr lang="en-US" altLang="zh-CN" sz="1400" dirty="0"/>
              <a:t>double func1(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b);</a:t>
            </a:r>
          </a:p>
          <a:p>
            <a:pPr lvl="1" eaLnBrk="1" hangingPunct="1"/>
            <a:r>
              <a:rPr lang="en-US" altLang="zh-CN" sz="1400" dirty="0"/>
              <a:t>void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value);</a:t>
            </a:r>
          </a:p>
          <a:p>
            <a:pPr lvl="1" eaLnBrk="1" hangingPunct="1"/>
            <a:r>
              <a:rPr lang="en-US" altLang="zh-CN" sz="1400" dirty="0"/>
              <a:t>void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&amp;value);</a:t>
            </a:r>
          </a:p>
          <a:p>
            <a:pPr eaLnBrk="1" hangingPunct="1"/>
            <a:r>
              <a:rPr lang="en-US" altLang="zh-CN" sz="1400" dirty="0"/>
              <a:t>Static binding</a:t>
            </a:r>
          </a:p>
          <a:p>
            <a:pPr lvl="1" eaLnBrk="1" hangingPunct="1"/>
            <a:r>
              <a:rPr lang="en-US" altLang="zh-CN" sz="1400" dirty="0"/>
              <a:t>The compilers determine which function is called.</a:t>
            </a:r>
          </a:p>
          <a:p>
            <a:pPr eaLnBrk="1" hangingPunct="1"/>
            <a:r>
              <a:rPr lang="en-US" altLang="zh-CN" sz="1400" dirty="0"/>
              <a:t>(Often used for the multiple constructors)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Operator overloading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Define new operations for operators (enable them to work with class objects).</a:t>
            </a:r>
          </a:p>
          <a:p>
            <a:pPr eaLnBrk="1" hangingPunct="1"/>
            <a:r>
              <a:rPr lang="en-US" altLang="zh-CN" dirty="0"/>
              <a:t>+ - * / = &lt; &gt; += -= *= /= &lt;&lt; &gt;&gt; &lt;&lt;= &gt;&gt;= == != &lt;= &gt;= ++ -- % &amp; ^ ! | ~ &amp;= ^= |= &amp;&amp; || %= [] () new delete </a:t>
            </a:r>
          </a:p>
          <a:p>
            <a:pPr eaLnBrk="1" hangingPunct="1"/>
            <a:r>
              <a:rPr lang="en-US" altLang="zh-CN" dirty="0"/>
              <a:t>Class date x ,y </a:t>
            </a:r>
          </a:p>
          <a:p>
            <a:pPr lvl="1" eaLnBrk="1" hangingPunct="1"/>
            <a:r>
              <a:rPr lang="en-US" altLang="zh-CN" dirty="0"/>
              <a:t>     </a:t>
            </a:r>
            <a:r>
              <a:rPr lang="en-US" altLang="zh-CN" dirty="0" err="1"/>
              <a:t>x+y</a:t>
            </a:r>
            <a:r>
              <a:rPr lang="en-US" altLang="zh-CN" dirty="0"/>
              <a:t> x-y x&gt;y, </a:t>
            </a:r>
            <a:r>
              <a:rPr lang="en-US" altLang="zh-CN" dirty="0" err="1"/>
              <a:t>x&amp;y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Historic and refinements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 l="39568" t="26534" r="21845" b="39405"/>
          <a:stretch>
            <a:fillRect/>
          </a:stretch>
        </p:blipFill>
        <p:spPr bwMode="auto">
          <a:xfrm>
            <a:off x="179512" y="781410"/>
            <a:ext cx="7272808" cy="387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699730" y="1491630"/>
            <a:ext cx="6623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Basis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17509" y="1995686"/>
            <a:ext cx="18469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Add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V&amp;V </a:t>
            </a:r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principles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8304" y="2571750"/>
            <a:ext cx="16738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Guidance </a:t>
            </a:r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instead</a:t>
            </a:r>
            <a:endParaRPr lang="fr-F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</a:t>
            </a:r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rules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30475" y="3416682"/>
            <a:ext cx="13179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Clarifications</a:t>
            </a:r>
          </a:p>
          <a:p>
            <a:pPr algn="ctr"/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 DO178B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0740" y="4011910"/>
            <a:ext cx="2683748" cy="6848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Dedicated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CNS/ATM</a:t>
            </a:r>
          </a:p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Context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105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(communication, navigation</a:t>
            </a:r>
          </a:p>
          <a:p>
            <a:pPr algn="ctr"/>
            <a:r>
              <a:rPr lang="fr-FR" sz="105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systems</a:t>
            </a:r>
            <a:r>
              <a:rPr lang="fr-FR" sz="105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and air </a:t>
            </a:r>
            <a:r>
              <a:rPr lang="fr-FR" sz="105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traffic</a:t>
            </a:r>
            <a:r>
              <a:rPr lang="fr-FR" sz="105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management) </a:t>
            </a:r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Special member functions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3285"/>
            <a:ext cx="8269288" cy="30861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Ret_type</a:t>
            </a:r>
            <a:r>
              <a:rPr lang="en-US" altLang="zh-CN" dirty="0"/>
              <a:t> </a:t>
            </a:r>
            <a:r>
              <a:rPr lang="en-US" altLang="zh-CN" dirty="0" err="1"/>
              <a:t>class_name</a:t>
            </a:r>
            <a:r>
              <a:rPr lang="en-US" altLang="zh-CN" dirty="0"/>
              <a:t>::operator&lt;&gt;(</a:t>
            </a:r>
            <a:r>
              <a:rPr lang="en-US" altLang="zh-CN" dirty="0" err="1"/>
              <a:t>arg_list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dirty="0"/>
              <a:t>34.cpp</a:t>
            </a:r>
          </a:p>
          <a:p>
            <a:pPr eaLnBrk="1" hangingPunct="1"/>
            <a:r>
              <a:rPr lang="en-US" altLang="zh-CN" dirty="0"/>
              <a:t> 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Overloading summary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Same name</a:t>
            </a:r>
          </a:p>
          <a:p>
            <a:pPr eaLnBrk="1" hangingPunct="1"/>
            <a:r>
              <a:rPr lang="en-US" altLang="zh-CN" dirty="0"/>
              <a:t>Different parameters</a:t>
            </a:r>
          </a:p>
          <a:p>
            <a:pPr eaLnBrk="1" hangingPunct="1"/>
            <a:r>
              <a:rPr lang="en-US" altLang="zh-CN" dirty="0"/>
              <a:t>Static binding (compile time)</a:t>
            </a:r>
          </a:p>
          <a:p>
            <a:pPr eaLnBrk="1" hangingPunct="1"/>
            <a:r>
              <a:rPr lang="en-US" altLang="zh-CN" dirty="0"/>
              <a:t>Anywhere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 function &amp; overriding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Define a member function to be virtual</a:t>
            </a:r>
          </a:p>
          <a:p>
            <a:pPr eaLnBrk="1" hangingPunct="1"/>
            <a:r>
              <a:rPr lang="en-US" altLang="zh-CN" dirty="0"/>
              <a:t>Use pointer/reference/member functions to call virtual functions</a:t>
            </a:r>
          </a:p>
          <a:p>
            <a:pPr eaLnBrk="1" hangingPunct="1"/>
            <a:r>
              <a:rPr lang="en-US" altLang="zh-CN" dirty="0"/>
              <a:t>Dynamic binding</a:t>
            </a:r>
          </a:p>
          <a:p>
            <a:pPr lvl="1" eaLnBrk="1" hangingPunct="1"/>
            <a:r>
              <a:rPr lang="en-US" altLang="zh-CN" dirty="0"/>
              <a:t>Time consuming</a:t>
            </a:r>
          </a:p>
          <a:p>
            <a:pPr eaLnBrk="1" hangingPunct="1"/>
            <a:r>
              <a:rPr lang="en-US" altLang="zh-CN" dirty="0"/>
              <a:t>The constructor cannot be virtual </a:t>
            </a:r>
          </a:p>
          <a:p>
            <a:pPr eaLnBrk="1" hangingPunct="1"/>
            <a:r>
              <a:rPr lang="en-US" altLang="zh-CN" dirty="0"/>
              <a:t>Must be a member function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 functions examples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By  pointers  42.cpp</a:t>
            </a:r>
          </a:p>
          <a:p>
            <a:pPr eaLnBrk="1" hangingPunct="1"/>
            <a:r>
              <a:rPr lang="en-US" altLang="zh-CN" dirty="0"/>
              <a:t>By  reference </a:t>
            </a:r>
          </a:p>
          <a:p>
            <a:pPr eaLnBrk="1" hangingPunct="1"/>
            <a:r>
              <a:rPr lang="en-US" altLang="zh-CN" dirty="0"/>
              <a:t>By member function of the base class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Overloading &amp; overriding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Polymorphism</a:t>
            </a:r>
          </a:p>
          <a:p>
            <a:pPr eaLnBrk="1" hangingPunct="1"/>
            <a:r>
              <a:rPr lang="en-US" altLang="zh-CN" dirty="0"/>
              <a:t>Static and dynamic</a:t>
            </a:r>
          </a:p>
          <a:p>
            <a:pPr lvl="1" eaLnBrk="1" hangingPunct="1"/>
            <a:r>
              <a:rPr lang="en-US" altLang="zh-CN" dirty="0"/>
              <a:t>Compile time and running time</a:t>
            </a:r>
          </a:p>
          <a:p>
            <a:pPr eaLnBrk="1" hangingPunct="1"/>
            <a:r>
              <a:rPr lang="en-US" altLang="zh-CN" dirty="0"/>
              <a:t>Parameters</a:t>
            </a:r>
          </a:p>
          <a:p>
            <a:pPr eaLnBrk="1" hangingPunct="1"/>
            <a:r>
              <a:rPr lang="en-US" altLang="zh-CN" dirty="0"/>
              <a:t>Anywhere / between the base and derived class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Pure virtual functions &amp; abstract class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Pure virtual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 function declared without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Times New Roman" pitchFamily="18" charset="0"/>
              </a:rPr>
              <a:t>virtual ret_type func_name(arg_list)= 0;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Abstract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 class contains one or more pure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Can not be instantiated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Can be used to define pointers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66802"/>
              </p:ext>
            </p:extLst>
          </p:nvPr>
        </p:nvGraphicFramePr>
        <p:xfrm>
          <a:off x="1043607" y="1635646"/>
          <a:ext cx="7344817" cy="12973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u="none" strike="noStrike" dirty="0"/>
                        <a:t>4 h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dirty="0" smtClean="0"/>
                        <a:t> Course on C++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2h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Fundamentals of C++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1h10min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Class &amp; inheritance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40min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600" dirty="0" smtClean="0"/>
                        <a:t>Overloading &amp; overriding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10min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Error handling,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…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re 8"/>
          <p:cNvSpPr txBox="1">
            <a:spLocks/>
          </p:cNvSpPr>
          <p:nvPr/>
        </p:nvSpPr>
        <p:spPr bwMode="gray">
          <a:xfrm>
            <a:off x="2123728" y="1203598"/>
            <a:ext cx="5328592" cy="5760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C++ programming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basics</a:t>
            </a: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07983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Exceptions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try </a:t>
            </a:r>
          </a:p>
          <a:p>
            <a:pPr eaLnBrk="1" hangingPunct="1"/>
            <a:r>
              <a:rPr lang="en-US" altLang="zh-CN" b="1"/>
              <a:t>{</a:t>
            </a:r>
            <a:r>
              <a:rPr lang="en-US" altLang="zh-CN"/>
              <a:t> // code to be tried 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 b="1"/>
              <a:t>throw </a:t>
            </a:r>
            <a:r>
              <a:rPr lang="en-US" altLang="zh-CN"/>
              <a:t>exception</a:t>
            </a:r>
            <a:r>
              <a:rPr lang="en-US" altLang="zh-CN" b="1"/>
              <a:t>; }</a:t>
            </a:r>
          </a:p>
          <a:p>
            <a:pPr eaLnBrk="1" hangingPunct="1"/>
            <a:r>
              <a:rPr lang="en-US" altLang="zh-CN" b="1"/>
              <a:t> catch (</a:t>
            </a:r>
            <a:r>
              <a:rPr lang="en-US" altLang="zh-CN"/>
              <a:t>type </a:t>
            </a:r>
            <a:r>
              <a:rPr lang="en-US" altLang="zh-CN">
                <a:latin typeface="Arial" pitchFamily="34" charset="0"/>
              </a:rPr>
              <a:t> </a:t>
            </a:r>
            <a:r>
              <a:rPr lang="en-US" altLang="zh-CN"/>
              <a:t>exception</a:t>
            </a:r>
            <a:r>
              <a:rPr lang="en-US" altLang="zh-CN" b="1"/>
              <a:t>)</a:t>
            </a:r>
          </a:p>
          <a:p>
            <a:pPr eaLnBrk="1" hangingPunct="1"/>
            <a:r>
              <a:rPr lang="en-US" altLang="zh-CN" b="1"/>
              <a:t> {</a:t>
            </a:r>
            <a:r>
              <a:rPr lang="en-US" altLang="zh-CN"/>
              <a:t> // code to be executed in case of exception </a:t>
            </a:r>
            <a:r>
              <a:rPr lang="en-US" altLang="zh-CN" b="1"/>
              <a:t>}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 of exception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54.cpp</a:t>
            </a:r>
          </a:p>
          <a:p>
            <a:pPr eaLnBrk="1" hangingPunct="1"/>
            <a:r>
              <a:rPr lang="en-US" altLang="zh-CN"/>
              <a:t>throw out an object.</a:t>
            </a:r>
          </a:p>
          <a:p>
            <a:pPr eaLnBrk="1" hangingPunct="1"/>
            <a:r>
              <a:rPr lang="en-US" altLang="zh-CN"/>
              <a:t>55.cpp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Uncaught exception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Uncaught exceptions will be thrown into outer scope. </a:t>
            </a:r>
          </a:p>
          <a:p>
            <a:pPr eaLnBrk="1" hangingPunct="1"/>
            <a:r>
              <a:rPr lang="en-US" altLang="zh-CN"/>
              <a:t>If no catch, usually program will terminate. </a:t>
            </a:r>
          </a:p>
          <a:p>
            <a:pPr eaLnBrk="1" hangingPunct="1"/>
            <a:r>
              <a:rPr lang="en-US" altLang="zh-CN"/>
              <a:t>Void terminate();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DO178C : Historic and refinements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 l="39568" t="60167" r="21845" b="2429"/>
          <a:stretch>
            <a:fillRect/>
          </a:stretch>
        </p:blipFill>
        <p:spPr bwMode="auto">
          <a:xfrm>
            <a:off x="179512" y="699542"/>
            <a:ext cx="688547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689252" y="699542"/>
            <a:ext cx="24192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Clarifications + </a:t>
            </a:r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dedicated</a:t>
            </a:r>
            <a:endParaRPr lang="fr-F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DO330 for </a:t>
            </a:r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qulification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90046" y="1491630"/>
            <a:ext cx="109837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Evolutions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8304" y="2283718"/>
            <a:ext cx="109837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Evolutions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42675" y="2859782"/>
            <a:ext cx="16337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Dedicated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</a:t>
            </a:r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</a:t>
            </a:r>
            <a:endParaRPr lang="fr-F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qulification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17387" y="3363838"/>
            <a:ext cx="19030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Dedicated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model</a:t>
            </a:r>
          </a:p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based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development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8264" y="3867894"/>
            <a:ext cx="169469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Dedicated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OOT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4764" y="4227934"/>
            <a:ext cx="15776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Dedicated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</a:t>
            </a:r>
          </a:p>
          <a:p>
            <a:pPr algn="ctr"/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formal</a:t>
            </a:r>
            <a:r>
              <a:rPr lang="fr-F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methods</a:t>
            </a:r>
            <a:endParaRPr lang="fr-F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quarter" idx="10"/>
          </p:nvPr>
        </p:nvSpPr>
        <p:spPr>
          <a:xfrm>
            <a:off x="-1" y="4911725"/>
            <a:ext cx="503239" cy="231776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solidFill>
                  <a:schemeClr val="bg1">
                    <a:alpha val="0"/>
                  </a:schemeClr>
                </a:solidFill>
                <a:latin typeface="+mn-lt"/>
                <a:ea typeface="+mn-ea"/>
              </a:rPr>
              <a:t>Jour/mois/année</a:t>
            </a:r>
            <a:endParaRPr lang="fr-FR" dirty="0">
              <a:solidFill>
                <a:schemeClr val="bg1">
                  <a:alpha val="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499992" y="4083918"/>
            <a:ext cx="45365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600" i="1" dirty="0" err="1">
                <a:solidFill>
                  <a:schemeClr val="accent2"/>
                </a:solidFill>
                <a:cs typeface="Arial" pitchFamily="34" charset="0"/>
              </a:rPr>
              <a:t>Powered</a:t>
            </a:r>
            <a:r>
              <a:rPr lang="fr-FR" sz="1600" i="1" dirty="0">
                <a:solidFill>
                  <a:schemeClr val="accent2"/>
                </a:solidFill>
                <a:cs typeface="Arial" pitchFamily="34" charset="0"/>
              </a:rPr>
              <a:t> by trust</a:t>
            </a:r>
            <a:r>
              <a:rPr lang="fr-FR" sz="1600" dirty="0">
                <a:solidFill>
                  <a:schemeClr val="accent2"/>
                </a:solidFill>
                <a:cs typeface="Arial" pitchFamily="34" charset="0"/>
              </a:rPr>
              <a:t> : la confiance est notre moteur</a:t>
            </a:r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395536" y="4768404"/>
            <a:ext cx="7741170" cy="17961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Safran Engineering Services/ Confidentiel / Juin 2016/ Commerce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que_PPT_Safran_groupe_FR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9FEBAFEE-789F-4B4B-A955-180A88C16476}"/>
    </a:ext>
  </a:extLst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A64F7CE6-798D-5544-9AAD-037B5F311AA9}"/>
    </a:ext>
  </a:extLst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9E49857E-A6D7-DA43-B0D1-2B14EFF76088}"/>
    </a:ext>
  </a:extLst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040BD52E-803D-5A49-B7E3-A8DA966FE178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Masque_PPT_Safran_groupe_FR</Template>
  <TotalTime>0</TotalTime>
  <Words>3712</Words>
  <Application>Microsoft Office PowerPoint</Application>
  <PresentationFormat>Affichage à l'écran (16:9)</PresentationFormat>
  <Paragraphs>961</Paragraphs>
  <Slides>90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90</vt:i4>
      </vt:variant>
    </vt:vector>
  </HeadingPairs>
  <TitlesOfParts>
    <vt:vector size="106" baseType="lpstr">
      <vt:lpstr>Arial Unicode MS</vt:lpstr>
      <vt:lpstr>SimSun</vt:lpstr>
      <vt:lpstr>Arial</vt:lpstr>
      <vt:lpstr>Arial Black</vt:lpstr>
      <vt:lpstr>Calibri</vt:lpstr>
      <vt:lpstr>Courier New</vt:lpstr>
      <vt:lpstr>Symbol</vt:lpstr>
      <vt:lpstr>Tahoma</vt:lpstr>
      <vt:lpstr>Times New Roman</vt:lpstr>
      <vt:lpstr>Wingdings</vt:lpstr>
      <vt:lpstr>Wingdings 2</vt:lpstr>
      <vt:lpstr>Masque_PPT_Safran_groupe_FR</vt:lpstr>
      <vt:lpstr>SAFRAN_Orange</vt:lpstr>
      <vt:lpstr>SAFRAN_Vert_foncé</vt:lpstr>
      <vt:lpstr>SAFRAN_Vert</vt:lpstr>
      <vt:lpstr>Package</vt:lpstr>
      <vt:lpstr>SAFRAN engineering services  C++ programming under DO178 - 332</vt:lpstr>
      <vt:lpstr>C++ programming under DO178 / DO332 Course organization</vt:lpstr>
      <vt:lpstr>Objectives</vt:lpstr>
      <vt:lpstr>DO178C : Synopsis of the course on DO178</vt:lpstr>
      <vt:lpstr>Difference between software and critical software</vt:lpstr>
      <vt:lpstr>Different DO norms for different purpose</vt:lpstr>
      <vt:lpstr>DO178C : Purpose</vt:lpstr>
      <vt:lpstr>DO178C : Historic and refinements</vt:lpstr>
      <vt:lpstr>DO178C : Historic and refinements</vt:lpstr>
      <vt:lpstr>DO178C : Different levels of criticism (DAL A to E)</vt:lpstr>
      <vt:lpstr>Overview on modification management</vt:lpstr>
      <vt:lpstr>Overview on configuration management and modification management</vt:lpstr>
      <vt:lpstr>Overview on configuration management and modification management</vt:lpstr>
      <vt:lpstr>DO178C : Process</vt:lpstr>
      <vt:lpstr>Manual coding versus Automatic coding</vt:lpstr>
      <vt:lpstr>DO178C : Coding Process description</vt:lpstr>
      <vt:lpstr>DO178C : Coding Process verification</vt:lpstr>
      <vt:lpstr>DO178C : Objectives</vt:lpstr>
      <vt:lpstr>DO178C : Zoom on DO332</vt:lpstr>
      <vt:lpstr>DO178C : Example of modified objectives in DO332</vt:lpstr>
      <vt:lpstr>DO178C : Example of modified objectives in DO332</vt:lpstr>
      <vt:lpstr>DO178C : Example of modified objectives in DO332</vt:lpstr>
      <vt:lpstr>DO178C : Example of modified objectives in DO332</vt:lpstr>
      <vt:lpstr>DO178C : Example of modified objectives in DO332</vt:lpstr>
      <vt:lpstr>DO178C : Example of modified objectives in DO332</vt:lpstr>
      <vt:lpstr>DO178C : Example of modified objectives in DO332</vt:lpstr>
      <vt:lpstr>DO178C : To go further</vt:lpstr>
      <vt:lpstr>Course organization</vt:lpstr>
      <vt:lpstr>C++ Basics : What is C++ programming</vt:lpstr>
      <vt:lpstr>C++ Basics : Object Oriented Approach </vt:lpstr>
      <vt:lpstr>C++ Basics : Object Oriented Approach </vt:lpstr>
      <vt:lpstr>C++ Basics : Object Oriented Approach </vt:lpstr>
      <vt:lpstr>An example</vt:lpstr>
      <vt:lpstr>Lexical elements</vt:lpstr>
      <vt:lpstr>Présentation PowerPoint</vt:lpstr>
      <vt:lpstr>Variables declaration &amp; assignments</vt:lpstr>
      <vt:lpstr>Expressions</vt:lpstr>
      <vt:lpstr>Example of expressions</vt:lpstr>
      <vt:lpstr>Présentation PowerPoint</vt:lpstr>
      <vt:lpstr>Statements</vt:lpstr>
      <vt:lpstr>Conditional</vt:lpstr>
      <vt:lpstr>Loop, for</vt:lpstr>
      <vt:lpstr>Loop, while &amp; do while</vt:lpstr>
      <vt:lpstr>Goto,break,continue</vt:lpstr>
      <vt:lpstr>switch</vt:lpstr>
      <vt:lpstr>functions</vt:lpstr>
      <vt:lpstr>Example </vt:lpstr>
      <vt:lpstr>Pass by value</vt:lpstr>
      <vt:lpstr>Pass by reference</vt:lpstr>
      <vt:lpstr>Array in C/C++</vt:lpstr>
      <vt:lpstr>Array</vt:lpstr>
      <vt:lpstr>Array: confusing</vt:lpstr>
      <vt:lpstr>Pointer</vt:lpstr>
      <vt:lpstr>Examples of pointer</vt:lpstr>
      <vt:lpstr>Array and pointer</vt:lpstr>
      <vt:lpstr>arithmetic of pointer</vt:lpstr>
      <vt:lpstr>Strings </vt:lpstr>
      <vt:lpstr>Dynamic allocating memory</vt:lpstr>
      <vt:lpstr>Course organization</vt:lpstr>
      <vt:lpstr>Struct:</vt:lpstr>
      <vt:lpstr>union</vt:lpstr>
      <vt:lpstr>More in a stucture: operations</vt:lpstr>
      <vt:lpstr>Class </vt:lpstr>
      <vt:lpstr>Public vs. private </vt:lpstr>
      <vt:lpstr>class</vt:lpstr>
      <vt:lpstr>Constructors</vt:lpstr>
      <vt:lpstr>Deconstructors </vt:lpstr>
      <vt:lpstr>Tricky </vt:lpstr>
      <vt:lpstr>Empty constructor &amp; Copy constructor</vt:lpstr>
      <vt:lpstr>Inheritance</vt:lpstr>
      <vt:lpstr>Constructors </vt:lpstr>
      <vt:lpstr>Inheritance </vt:lpstr>
      <vt:lpstr>Static members in class</vt:lpstr>
      <vt:lpstr>Friend functions</vt:lpstr>
      <vt:lpstr>Friend class </vt:lpstr>
      <vt:lpstr>Course organization</vt:lpstr>
      <vt:lpstr>Function overloading</vt:lpstr>
      <vt:lpstr>Function overloading</vt:lpstr>
      <vt:lpstr>Operator overloading</vt:lpstr>
      <vt:lpstr>Special member functions</vt:lpstr>
      <vt:lpstr>Overloading summary </vt:lpstr>
      <vt:lpstr>Virtual function &amp; overriding</vt:lpstr>
      <vt:lpstr>Virtual functions examples</vt:lpstr>
      <vt:lpstr>Overloading &amp; overriding</vt:lpstr>
      <vt:lpstr>Pure virtual functions &amp; abstract class</vt:lpstr>
      <vt:lpstr>Course organization</vt:lpstr>
      <vt:lpstr>Exceptions</vt:lpstr>
      <vt:lpstr>Examples of exception</vt:lpstr>
      <vt:lpstr>Uncaught exception</vt:lpstr>
      <vt:lpstr>Présentation PowerPoint</vt:lpstr>
    </vt:vector>
  </TitlesOfParts>
  <Manager>SAFRAN</Manager>
  <Company>Safran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ELECTRICAL and POWER AIRbuS Focus group monthly meeting</dc:title>
  <dc:subject>SAFRAN</dc:subject>
  <dc:creator>K006739</dc:creator>
  <cp:lastModifiedBy>MANON Philippe</cp:lastModifiedBy>
  <cp:revision>292</cp:revision>
  <dcterms:created xsi:type="dcterms:W3CDTF">2016-05-24T12:00:07Z</dcterms:created>
  <dcterms:modified xsi:type="dcterms:W3CDTF">2017-12-11T14:36:25Z</dcterms:modified>
</cp:coreProperties>
</file>