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67" r:id="rId1"/>
    <p:sldMasterId id="2147483898" r:id="rId2"/>
    <p:sldMasterId id="2147483907" r:id="rId3"/>
    <p:sldMasterId id="2147483916" r:id="rId4"/>
  </p:sldMasterIdLst>
  <p:notesMasterIdLst>
    <p:notesMasterId r:id="rId36"/>
  </p:notesMasterIdLst>
  <p:sldIdLst>
    <p:sldId id="548" r:id="rId5"/>
    <p:sldId id="547" r:id="rId6"/>
    <p:sldId id="529" r:id="rId7"/>
    <p:sldId id="521" r:id="rId8"/>
    <p:sldId id="522" r:id="rId9"/>
    <p:sldId id="523" r:id="rId10"/>
    <p:sldId id="546" r:id="rId11"/>
    <p:sldId id="524" r:id="rId12"/>
    <p:sldId id="525" r:id="rId13"/>
    <p:sldId id="526" r:id="rId14"/>
    <p:sldId id="527" r:id="rId15"/>
    <p:sldId id="528" r:id="rId16"/>
    <p:sldId id="545" r:id="rId17"/>
    <p:sldId id="532" r:id="rId18"/>
    <p:sldId id="530" r:id="rId19"/>
    <p:sldId id="531" r:id="rId20"/>
    <p:sldId id="533" r:id="rId21"/>
    <p:sldId id="534" r:id="rId22"/>
    <p:sldId id="535" r:id="rId23"/>
    <p:sldId id="549" r:id="rId24"/>
    <p:sldId id="550" r:id="rId25"/>
    <p:sldId id="537" r:id="rId26"/>
    <p:sldId id="551" r:id="rId27"/>
    <p:sldId id="538" r:id="rId28"/>
    <p:sldId id="552" r:id="rId29"/>
    <p:sldId id="543" r:id="rId30"/>
    <p:sldId id="539" r:id="rId31"/>
    <p:sldId id="540" r:id="rId32"/>
    <p:sldId id="541" r:id="rId33"/>
    <p:sldId id="542" r:id="rId34"/>
    <p:sldId id="544" r:id="rId35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548"/>
            <p14:sldId id="547"/>
            <p14:sldId id="529"/>
            <p14:sldId id="521"/>
            <p14:sldId id="522"/>
            <p14:sldId id="523"/>
            <p14:sldId id="546"/>
            <p14:sldId id="524"/>
            <p14:sldId id="525"/>
            <p14:sldId id="526"/>
            <p14:sldId id="527"/>
            <p14:sldId id="528"/>
            <p14:sldId id="545"/>
            <p14:sldId id="532"/>
            <p14:sldId id="530"/>
            <p14:sldId id="531"/>
            <p14:sldId id="533"/>
            <p14:sldId id="534"/>
            <p14:sldId id="535"/>
            <p14:sldId id="549"/>
            <p14:sldId id="550"/>
            <p14:sldId id="537"/>
            <p14:sldId id="551"/>
            <p14:sldId id="538"/>
            <p14:sldId id="552"/>
            <p14:sldId id="543"/>
            <p14:sldId id="539"/>
            <p14:sldId id="540"/>
            <p14:sldId id="541"/>
            <p14:sldId id="542"/>
            <p14:sldId id="544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83372" autoAdjust="0"/>
  </p:normalViewPr>
  <p:slideViewPr>
    <p:cSldViewPr showGuides="1">
      <p:cViewPr varScale="1">
        <p:scale>
          <a:sx n="82" d="100"/>
          <a:sy n="82" d="100"/>
        </p:scale>
        <p:origin x="726" y="84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16/01/2018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798" r:id="rId6"/>
    <p:sldLayoutId id="2147483814" r:id="rId7"/>
    <p:sldLayoutId id="2147483815" r:id="rId8"/>
    <p:sldLayoutId id="214748392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err="1" smtClean="0"/>
              <a:t>Safran</a:t>
            </a:r>
            <a:r>
              <a:rPr lang="en-US" smtClean="0"/>
              <a:t> Electrical and Power / Confidentiel / May 2016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03238" y="3003798"/>
            <a:ext cx="8137525" cy="803105"/>
          </a:xfrm>
        </p:spPr>
        <p:txBody>
          <a:bodyPr/>
          <a:lstStyle/>
          <a:p>
            <a:r>
              <a:rPr lang="en-US" dirty="0" smtClean="0"/>
              <a:t>SAFRAN engineering services</a:t>
            </a:r>
            <a:br>
              <a:rPr lang="en-US" dirty="0" smtClean="0"/>
            </a:br>
            <a:r>
              <a:rPr lang="en-US" sz="2000" dirty="0" smtClean="0"/>
              <a:t> programming under DO178 - 332</a:t>
            </a:r>
            <a:endParaRPr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 smtClean="0"/>
              <a:t>Olivier DUPOUY</a:t>
            </a:r>
            <a:endParaRPr lang="fr-FR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7494"/>
            <a:ext cx="6635566" cy="255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6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requirements</a:t>
            </a:r>
          </a:p>
          <a:p>
            <a:pPr lvl="2"/>
            <a:r>
              <a:rPr lang="en-US" dirty="0"/>
              <a:t>Based on system analysis and safety assessment</a:t>
            </a:r>
          </a:p>
          <a:p>
            <a:pPr lvl="2"/>
            <a:r>
              <a:rPr lang="en-US" dirty="0"/>
              <a:t>Black-box view of the software component</a:t>
            </a:r>
          </a:p>
          <a:p>
            <a:pPr lvl="2"/>
            <a:r>
              <a:rPr lang="en-US" dirty="0"/>
              <a:t>System level considerations</a:t>
            </a:r>
          </a:p>
          <a:p>
            <a:pPr lvl="2"/>
            <a:r>
              <a:rPr lang="en-US" dirty="0"/>
              <a:t>Functional requirements by mode of operation</a:t>
            </a:r>
          </a:p>
          <a:p>
            <a:pPr lvl="2"/>
            <a:r>
              <a:rPr lang="en-US" dirty="0"/>
              <a:t>Performance criteria</a:t>
            </a:r>
          </a:p>
          <a:p>
            <a:pPr lvl="2"/>
            <a:r>
              <a:rPr lang="en-US" dirty="0"/>
              <a:t>Timing requirements</a:t>
            </a:r>
          </a:p>
          <a:p>
            <a:pPr lvl="2"/>
            <a:r>
              <a:rPr lang="en-US" dirty="0"/>
              <a:t>Memory size constraints</a:t>
            </a:r>
          </a:p>
          <a:p>
            <a:pPr lvl="2"/>
            <a:r>
              <a:rPr lang="en-US" dirty="0"/>
              <a:t>HW and SW interfaces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83518"/>
            <a:ext cx="3391018" cy="4016941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940871" y="987574"/>
            <a:ext cx="1655465" cy="7200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</a:t>
            </a:r>
            <a:r>
              <a:rPr lang="en-US" dirty="0" smtClean="0"/>
              <a:t>requirements and </a:t>
            </a:r>
            <a:r>
              <a:rPr lang="en-US" dirty="0"/>
              <a:t>Software Architecture</a:t>
            </a:r>
          </a:p>
          <a:p>
            <a:pPr lvl="2"/>
            <a:r>
              <a:rPr lang="en-US" dirty="0"/>
              <a:t>SW requirements</a:t>
            </a:r>
          </a:p>
          <a:p>
            <a:pPr lvl="2"/>
            <a:r>
              <a:rPr lang="en-US" dirty="0"/>
              <a:t>Derived from High-Level requirements</a:t>
            </a:r>
          </a:p>
          <a:p>
            <a:pPr lvl="2"/>
            <a:r>
              <a:rPr lang="en-US" dirty="0"/>
              <a:t>Design constraints</a:t>
            </a:r>
          </a:p>
          <a:p>
            <a:pPr lvl="3"/>
            <a:r>
              <a:rPr lang="en-US" dirty="0"/>
              <a:t>Task allocation</a:t>
            </a:r>
          </a:p>
          <a:p>
            <a:pPr lvl="3"/>
            <a:r>
              <a:rPr lang="en-US" dirty="0"/>
              <a:t>Algorithms</a:t>
            </a:r>
          </a:p>
          <a:p>
            <a:pPr lvl="3"/>
            <a:r>
              <a:rPr lang="en-US" dirty="0"/>
              <a:t>Data Structures</a:t>
            </a:r>
          </a:p>
          <a:p>
            <a:pPr lvl="2"/>
            <a:r>
              <a:rPr lang="en-US" dirty="0"/>
              <a:t>Input/output definitions</a:t>
            </a:r>
          </a:p>
          <a:p>
            <a:pPr lvl="2"/>
            <a:r>
              <a:rPr lang="en-US" dirty="0"/>
              <a:t>Data and Control flows</a:t>
            </a:r>
          </a:p>
          <a:p>
            <a:pPr lvl="2"/>
            <a:r>
              <a:rPr lang="en-US" dirty="0"/>
              <a:t>Resource management and scheduling </a:t>
            </a:r>
            <a:endParaRPr lang="en-US" dirty="0" smtClean="0"/>
          </a:p>
          <a:p>
            <a:pPr lvl="2"/>
            <a:r>
              <a:rPr lang="en-US" dirty="0" smtClean="0"/>
              <a:t>Design </a:t>
            </a:r>
            <a:r>
              <a:rPr lang="en-US" dirty="0"/>
              <a:t>Methods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62" y="483518"/>
            <a:ext cx="3391018" cy="4016941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220072" y="1707654"/>
            <a:ext cx="3816424" cy="7200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Source Code</a:t>
            </a:r>
          </a:p>
          <a:p>
            <a:pPr lvl="3"/>
            <a:r>
              <a:rPr lang="en-US" dirty="0"/>
              <a:t>Usually collection of </a:t>
            </a:r>
            <a:r>
              <a:rPr lang="en-US" dirty="0" smtClean="0"/>
              <a:t>“high-level</a:t>
            </a:r>
            <a:r>
              <a:rPr lang="en-US" dirty="0"/>
              <a:t>” language and assembly</a:t>
            </a:r>
          </a:p>
          <a:p>
            <a:pPr lvl="3"/>
            <a:r>
              <a:rPr lang="en-US" dirty="0"/>
              <a:t>Includes linker files, compile commands etc.</a:t>
            </a:r>
          </a:p>
          <a:p>
            <a:pPr lvl="2"/>
            <a:r>
              <a:rPr lang="en-US" dirty="0"/>
              <a:t>Executable</a:t>
            </a:r>
          </a:p>
          <a:p>
            <a:pPr lvl="3"/>
            <a:r>
              <a:rPr lang="en-US" dirty="0"/>
              <a:t>Completely target computer specific</a:t>
            </a:r>
          </a:p>
          <a:p>
            <a:pPr lvl="3"/>
            <a:r>
              <a:rPr lang="en-US" dirty="0" smtClean="0"/>
              <a:t>“machine </a:t>
            </a:r>
            <a:r>
              <a:rPr lang="en-US" dirty="0"/>
              <a:t>readable</a:t>
            </a:r>
            <a:r>
              <a:rPr lang="en-US" dirty="0" smtClean="0"/>
              <a:t>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Final output is the integrated </a:t>
            </a:r>
            <a:r>
              <a:rPr lang="en-US" dirty="0" smtClean="0"/>
              <a:t>system </a:t>
            </a:r>
            <a:r>
              <a:rPr lang="en-US" dirty="0"/>
              <a:t>on the target </a:t>
            </a:r>
            <a:r>
              <a:rPr lang="en-US" dirty="0" smtClean="0"/>
              <a:t>platform</a:t>
            </a:r>
          </a:p>
          <a:p>
            <a:pPr lvl="3"/>
            <a:r>
              <a:rPr lang="en-US" dirty="0" smtClean="0"/>
              <a:t>Cf. DO254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62" y="483518"/>
            <a:ext cx="3391018" cy="4016941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6369238" y="2460506"/>
            <a:ext cx="1655465" cy="162341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0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 smtClean="0"/>
              <a:t>Traceability</a:t>
            </a:r>
            <a:r>
              <a:rPr lang="fr-FR" dirty="0" smtClean="0"/>
              <a:t> &amp;</a:t>
            </a:r>
          </a:p>
          <a:p>
            <a:r>
              <a:rPr lang="fr-FR" dirty="0" err="1" smtClean="0"/>
              <a:t>Verification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0" dirty="0" smtClean="0"/>
              <a:t>Through </a:t>
            </a:r>
            <a:r>
              <a:rPr lang="en-US" b="0" dirty="0"/>
              <a:t>the complete product life-cycle (30+ years) </a:t>
            </a:r>
          </a:p>
          <a:p>
            <a:pPr lvl="2"/>
            <a:r>
              <a:rPr lang="en-US" b="0" dirty="0" smtClean="0"/>
              <a:t>From </a:t>
            </a:r>
            <a:r>
              <a:rPr lang="en-US" b="0" dirty="0"/>
              <a:t>requirements to byte code (Level A) </a:t>
            </a:r>
          </a:p>
          <a:p>
            <a:pPr lvl="2"/>
            <a:r>
              <a:rPr lang="fr-FR" b="0" dirty="0" smtClean="0"/>
              <a:t>Essential </a:t>
            </a:r>
            <a:r>
              <a:rPr lang="fr-FR" b="0" dirty="0"/>
              <a:t>for </a:t>
            </a:r>
            <a:r>
              <a:rPr lang="fr-FR" b="0" dirty="0" err="1"/>
              <a:t>maintainability</a:t>
            </a:r>
            <a:r>
              <a:rPr lang="fr-FR" b="0" dirty="0"/>
              <a:t> </a:t>
            </a:r>
          </a:p>
          <a:p>
            <a:pPr lvl="2"/>
            <a:r>
              <a:rPr lang="fr-FR" b="0" dirty="0" smtClean="0"/>
              <a:t>Back-annotation </a:t>
            </a:r>
            <a:r>
              <a:rPr lang="fr-FR" b="0" dirty="0"/>
              <a:t>of </a:t>
            </a:r>
            <a:r>
              <a:rPr lang="fr-FR" b="0" dirty="0" err="1"/>
              <a:t>errors</a:t>
            </a:r>
            <a:r>
              <a:rPr lang="fr-FR" b="0" dirty="0"/>
              <a:t> </a:t>
            </a:r>
          </a:p>
          <a:p>
            <a:pPr lvl="2"/>
            <a:r>
              <a:rPr lang="fr-FR" b="0" dirty="0" err="1" smtClean="0"/>
              <a:t>Typical</a:t>
            </a:r>
            <a:r>
              <a:rPr lang="fr-FR" b="0" dirty="0" smtClean="0"/>
              <a:t> </a:t>
            </a:r>
            <a:r>
              <a:rPr lang="fr-FR" b="0" dirty="0" err="1"/>
              <a:t>implementation</a:t>
            </a:r>
            <a:r>
              <a:rPr lang="fr-FR" b="0" dirty="0"/>
              <a:t>: </a:t>
            </a:r>
          </a:p>
          <a:p>
            <a:pPr lvl="3"/>
            <a:r>
              <a:rPr lang="fr-FR" b="0" dirty="0" smtClean="0"/>
              <a:t>Excel </a:t>
            </a:r>
          </a:p>
          <a:p>
            <a:pPr lvl="3"/>
            <a:r>
              <a:rPr lang="fr-FR" b="0" i="1" dirty="0" smtClean="0"/>
              <a:t>Doors </a:t>
            </a:r>
          </a:p>
          <a:p>
            <a:pPr lvl="3"/>
            <a:r>
              <a:rPr lang="fr-FR" i="1" dirty="0" smtClean="0"/>
              <a:t>PTC </a:t>
            </a:r>
            <a:r>
              <a:rPr lang="fr-FR" i="1" dirty="0" err="1" smtClean="0"/>
              <a:t>Integrity</a:t>
            </a:r>
            <a:endParaRPr lang="fr-FR" b="0" dirty="0"/>
          </a:p>
          <a:p>
            <a:pPr lvl="2"/>
            <a:r>
              <a:rPr lang="en-US" b="0" dirty="0" smtClean="0"/>
              <a:t>Code </a:t>
            </a:r>
            <a:r>
              <a:rPr lang="en-US" b="0" dirty="0"/>
              <a:t>generators usually gives extensive support </a:t>
            </a:r>
          </a:p>
          <a:p>
            <a:pPr lvl="2"/>
            <a:r>
              <a:rPr lang="en-US" b="0" dirty="0" smtClean="0"/>
              <a:t>Hard </a:t>
            </a:r>
            <a:r>
              <a:rPr lang="en-US" b="0" dirty="0"/>
              <a:t>in case of multiple development tools 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807890"/>
            <a:ext cx="2792363" cy="3569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64088" y="3651870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b="0" dirty="0" err="1" smtClean="0"/>
              <a:t>Two</a:t>
            </a:r>
            <a:r>
              <a:rPr lang="fr-FR" b="0" dirty="0" smtClean="0"/>
              <a:t> </a:t>
            </a:r>
            <a:r>
              <a:rPr lang="fr-FR" b="0" dirty="0" err="1"/>
              <a:t>purposes</a:t>
            </a:r>
            <a:r>
              <a:rPr lang="fr-FR" b="0" dirty="0"/>
              <a:t> </a:t>
            </a:r>
          </a:p>
          <a:p>
            <a:pPr lvl="3"/>
            <a:r>
              <a:rPr lang="fr-FR" b="0" dirty="0" err="1" smtClean="0"/>
              <a:t>Demonstrate</a:t>
            </a:r>
            <a:r>
              <a:rPr lang="fr-FR" b="0" dirty="0" smtClean="0"/>
              <a:t> </a:t>
            </a:r>
            <a:r>
              <a:rPr lang="fr-FR" b="0" dirty="0" err="1"/>
              <a:t>intended</a:t>
            </a:r>
            <a:r>
              <a:rPr lang="fr-FR" b="0" dirty="0"/>
              <a:t> </a:t>
            </a:r>
            <a:r>
              <a:rPr lang="fr-FR" b="0" dirty="0" err="1"/>
              <a:t>function</a:t>
            </a:r>
            <a:r>
              <a:rPr lang="fr-FR" b="0" dirty="0"/>
              <a:t> </a:t>
            </a:r>
          </a:p>
          <a:p>
            <a:pPr lvl="3"/>
            <a:r>
              <a:rPr lang="en-US" b="0" dirty="0" smtClean="0"/>
              <a:t>Demonstrate </a:t>
            </a:r>
            <a:r>
              <a:rPr lang="en-US" b="0" dirty="0"/>
              <a:t>(to the extent possible) the absence of unintended function </a:t>
            </a:r>
            <a:endParaRPr lang="en-US" b="0" dirty="0" smtClean="0"/>
          </a:p>
          <a:p>
            <a:pPr lvl="3"/>
            <a:endParaRPr lang="en-US" b="0" dirty="0"/>
          </a:p>
          <a:p>
            <a:pPr lvl="2"/>
            <a:r>
              <a:rPr lang="fr-FR" b="0" dirty="0" err="1" smtClean="0"/>
              <a:t>Consists</a:t>
            </a:r>
            <a:r>
              <a:rPr lang="fr-FR" b="0" dirty="0" smtClean="0"/>
              <a:t> </a:t>
            </a:r>
            <a:r>
              <a:rPr lang="fr-FR" b="0" dirty="0"/>
              <a:t>of </a:t>
            </a:r>
          </a:p>
          <a:p>
            <a:pPr lvl="3"/>
            <a:r>
              <a:rPr lang="fr-FR" b="0" dirty="0" err="1" smtClean="0"/>
              <a:t>Reviews</a:t>
            </a:r>
            <a:r>
              <a:rPr lang="fr-FR" b="0" dirty="0" smtClean="0"/>
              <a:t> </a:t>
            </a:r>
            <a:endParaRPr lang="fr-FR" b="0" dirty="0"/>
          </a:p>
          <a:p>
            <a:pPr lvl="3"/>
            <a:r>
              <a:rPr lang="fr-FR" b="0" dirty="0" err="1" smtClean="0"/>
              <a:t>Analysis</a:t>
            </a:r>
            <a:r>
              <a:rPr lang="fr-FR" b="0" dirty="0" smtClean="0"/>
              <a:t> </a:t>
            </a:r>
            <a:endParaRPr lang="fr-FR" b="0" dirty="0"/>
          </a:p>
          <a:p>
            <a:pPr lvl="3"/>
            <a:r>
              <a:rPr lang="fr-FR" b="0" dirty="0" err="1" smtClean="0"/>
              <a:t>Testing</a:t>
            </a:r>
            <a:r>
              <a:rPr lang="fr-FR" b="0" dirty="0" smtClean="0"/>
              <a:t> </a:t>
            </a:r>
          </a:p>
          <a:p>
            <a:pPr lvl="3"/>
            <a:endParaRPr lang="fr-FR" b="0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FAA or EASA representative needs to accept all part of the verification process. (e.g., test cases</a:t>
            </a:r>
            <a:r>
              <a:rPr lang="en-US" dirty="0" smtClean="0"/>
              <a:t>)</a:t>
            </a:r>
          </a:p>
          <a:p>
            <a:pPr lvl="2"/>
            <a:endParaRPr lang="en-US" b="0" dirty="0"/>
          </a:p>
          <a:p>
            <a:pPr lvl="2"/>
            <a:r>
              <a:rPr lang="en-US" dirty="0" smtClean="0"/>
              <a:t>Certification has legal issues : the developer is responsible!</a:t>
            </a:r>
            <a:endParaRPr lang="en-US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Safran Electrical and Power / </a:t>
            </a:r>
            <a:r>
              <a:rPr lang="en-US" dirty="0" err="1" smtClean="0"/>
              <a:t>Confidentiel</a:t>
            </a:r>
            <a:r>
              <a:rPr lang="en-US" dirty="0" smtClean="0"/>
              <a:t>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0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 err="1" smtClean="0"/>
              <a:t>Reviews</a:t>
            </a:r>
            <a:r>
              <a:rPr lang="fr-FR" b="0" dirty="0" smtClean="0"/>
              <a:t>: </a:t>
            </a:r>
            <a:endParaRPr lang="fr-FR" b="0" dirty="0"/>
          </a:p>
          <a:p>
            <a:pPr lvl="2"/>
            <a:r>
              <a:rPr lang="en-US" b="0" dirty="0" smtClean="0"/>
              <a:t>Qualitative </a:t>
            </a:r>
            <a:r>
              <a:rPr lang="en-US" b="0" dirty="0"/>
              <a:t>assessment of the process or product </a:t>
            </a:r>
          </a:p>
          <a:p>
            <a:pPr lvl="2"/>
            <a:r>
              <a:rPr lang="fr-FR" b="0" dirty="0" err="1" smtClean="0"/>
              <a:t>Typical</a:t>
            </a:r>
            <a:r>
              <a:rPr lang="fr-FR" b="0" dirty="0" smtClean="0"/>
              <a:t> </a:t>
            </a:r>
            <a:r>
              <a:rPr lang="fr-FR" b="0" dirty="0" err="1"/>
              <a:t>implementation</a:t>
            </a:r>
            <a:r>
              <a:rPr lang="fr-FR" b="0" dirty="0"/>
              <a:t>: checklist </a:t>
            </a:r>
          </a:p>
          <a:p>
            <a:pPr lvl="2"/>
            <a:r>
              <a:rPr lang="en-US" b="0" dirty="0" smtClean="0"/>
              <a:t>Applied </a:t>
            </a:r>
            <a:r>
              <a:rPr lang="en-US" b="0" dirty="0"/>
              <a:t>on all SW Development process step (HLR, LLR, </a:t>
            </a:r>
            <a:r>
              <a:rPr lang="en-US" b="0" dirty="0" smtClean="0"/>
              <a:t>SW Arch., SW Coding, </a:t>
            </a:r>
            <a:r>
              <a:rPr lang="en-US" b="0" dirty="0"/>
              <a:t>Test cases, etc.) </a:t>
            </a:r>
          </a:p>
          <a:p>
            <a:r>
              <a:rPr lang="fr-FR" b="0" dirty="0" err="1" smtClean="0"/>
              <a:t>Analysis</a:t>
            </a:r>
            <a:r>
              <a:rPr lang="fr-FR" b="0" dirty="0" smtClean="0"/>
              <a:t>: </a:t>
            </a:r>
            <a:endParaRPr lang="fr-FR" b="0" dirty="0"/>
          </a:p>
          <a:p>
            <a:pPr lvl="2"/>
            <a:r>
              <a:rPr lang="en-US" b="0" dirty="0" smtClean="0"/>
              <a:t>Provide </a:t>
            </a:r>
            <a:r>
              <a:rPr lang="en-US" b="0" dirty="0"/>
              <a:t>repeatable evidence of correctness </a:t>
            </a:r>
          </a:p>
          <a:p>
            <a:pPr lvl="2"/>
            <a:r>
              <a:rPr lang="en-US" b="0" dirty="0" smtClean="0"/>
              <a:t>Typical </a:t>
            </a:r>
            <a:r>
              <a:rPr lang="en-US" b="0" dirty="0"/>
              <a:t>implementation: timing, stack analysis, data flow and call-tree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9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761616"/>
            <a:ext cx="4680520" cy="3884309"/>
          </a:xfrm>
          <a:prstGeom prst="rect">
            <a:avLst/>
          </a:prstGeom>
        </p:spPr>
      </p:pic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971550" y="1131889"/>
            <a:ext cx="7921625" cy="3492500"/>
          </a:xfrm>
        </p:spPr>
        <p:txBody>
          <a:bodyPr/>
          <a:lstStyle/>
          <a:p>
            <a:r>
              <a:rPr lang="fr-FR" b="0" dirty="0" err="1" smtClean="0"/>
              <a:t>Testing</a:t>
            </a:r>
            <a:r>
              <a:rPr lang="fr-FR" b="0" dirty="0" smtClean="0"/>
              <a:t>: 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550" y="807442"/>
            <a:ext cx="7921625" cy="3492500"/>
          </a:xfrm>
        </p:spPr>
        <p:txBody>
          <a:bodyPr/>
          <a:lstStyle/>
          <a:p>
            <a:pPr lvl="2"/>
            <a:r>
              <a:rPr lang="fr-FR" b="0" dirty="0" smtClean="0"/>
              <a:t>Structural </a:t>
            </a:r>
            <a:r>
              <a:rPr lang="fr-FR" b="0" dirty="0" err="1"/>
              <a:t>Coverage</a:t>
            </a:r>
            <a:r>
              <a:rPr lang="fr-FR" b="0" dirty="0"/>
              <a:t> </a:t>
            </a:r>
          </a:p>
          <a:p>
            <a:pPr lvl="3"/>
            <a:r>
              <a:rPr lang="en-US" sz="1000" b="0" dirty="0" smtClean="0"/>
              <a:t>Determine </a:t>
            </a:r>
            <a:r>
              <a:rPr lang="en-US" sz="1000" b="0" dirty="0"/>
              <a:t>what software structure were not exercised </a:t>
            </a:r>
          </a:p>
          <a:p>
            <a:pPr lvl="2"/>
            <a:r>
              <a:rPr lang="fr-FR" b="0" dirty="0" smtClean="0"/>
              <a:t>Levels</a:t>
            </a:r>
            <a:r>
              <a:rPr lang="fr-FR" b="0" dirty="0"/>
              <a:t>: </a:t>
            </a:r>
          </a:p>
          <a:p>
            <a:pPr lvl="3"/>
            <a:r>
              <a:rPr lang="fr-FR" dirty="0" err="1"/>
              <a:t>Statement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 </a:t>
            </a:r>
            <a:endParaRPr lang="fr-FR" dirty="0" smtClean="0"/>
          </a:p>
          <a:p>
            <a:pPr lvl="3"/>
            <a:r>
              <a:rPr lang="fr-FR" b="0" dirty="0" err="1" smtClean="0"/>
              <a:t>Decision</a:t>
            </a:r>
            <a:r>
              <a:rPr lang="fr-FR" b="0" dirty="0" smtClean="0"/>
              <a:t> </a:t>
            </a:r>
            <a:r>
              <a:rPr lang="fr-FR" b="0" dirty="0" err="1"/>
              <a:t>Coverage</a:t>
            </a:r>
            <a:r>
              <a:rPr lang="fr-FR" b="0" dirty="0"/>
              <a:t> </a:t>
            </a:r>
            <a:r>
              <a:rPr lang="fr-FR" b="0" dirty="0" smtClean="0"/>
              <a:t> </a:t>
            </a:r>
          </a:p>
          <a:p>
            <a:pPr lvl="3"/>
            <a:r>
              <a:rPr lang="en-US" b="0" dirty="0" smtClean="0"/>
              <a:t>Modified Decision / Condition Coverage (MC/DC) </a:t>
            </a:r>
          </a:p>
          <a:p>
            <a:pPr lvl="4"/>
            <a:r>
              <a:rPr lang="en-US" sz="900" b="0" dirty="0" smtClean="0"/>
              <a:t>Each </a:t>
            </a:r>
            <a:r>
              <a:rPr lang="en-US" sz="900" b="0" dirty="0"/>
              <a:t>decision tries every possible outcome </a:t>
            </a:r>
          </a:p>
          <a:p>
            <a:pPr lvl="4"/>
            <a:r>
              <a:rPr lang="en-US" sz="900" b="0" dirty="0" smtClean="0"/>
              <a:t>Each </a:t>
            </a:r>
            <a:r>
              <a:rPr lang="en-US" sz="900" b="0" dirty="0"/>
              <a:t>condition in a decision takes on every possible outcome </a:t>
            </a:r>
          </a:p>
          <a:p>
            <a:pPr lvl="4"/>
            <a:r>
              <a:rPr lang="en-US" sz="900" b="0" dirty="0" smtClean="0"/>
              <a:t>Each </a:t>
            </a:r>
            <a:r>
              <a:rPr lang="en-US" sz="900" b="0" dirty="0"/>
              <a:t>entry and exit point is invoked </a:t>
            </a:r>
          </a:p>
          <a:p>
            <a:pPr lvl="4"/>
            <a:r>
              <a:rPr lang="en-US" sz="900" b="0" dirty="0" smtClean="0"/>
              <a:t>Each </a:t>
            </a:r>
            <a:r>
              <a:rPr lang="en-US" sz="900" b="0" dirty="0"/>
              <a:t>condition in a decision is shown to independently affect the outcome of the decision </a:t>
            </a:r>
          </a:p>
          <a:p>
            <a:pPr lvl="2"/>
            <a:r>
              <a:rPr lang="fr-FR" b="0" dirty="0" smtClean="0"/>
              <a:t>Gaps </a:t>
            </a:r>
            <a:endParaRPr lang="fr-FR" b="0" dirty="0"/>
          </a:p>
          <a:p>
            <a:pPr lvl="3"/>
            <a:r>
              <a:rPr lang="en-US" sz="1000" b="0" dirty="0" smtClean="0"/>
              <a:t>Complier </a:t>
            </a:r>
            <a:r>
              <a:rPr lang="en-US" sz="1000" b="0" dirty="0"/>
              <a:t>induced code (e.g., array bound checks) </a:t>
            </a:r>
          </a:p>
          <a:p>
            <a:pPr lvl="3"/>
            <a:r>
              <a:rPr lang="fr-FR" sz="1000" b="0" dirty="0" err="1" smtClean="0"/>
              <a:t>Deactivated</a:t>
            </a:r>
            <a:r>
              <a:rPr lang="fr-FR" sz="1000" b="0" dirty="0" smtClean="0"/>
              <a:t> </a:t>
            </a:r>
            <a:r>
              <a:rPr lang="fr-FR" sz="1000" b="0" dirty="0"/>
              <a:t>code </a:t>
            </a:r>
          </a:p>
          <a:p>
            <a:pPr lvl="3"/>
            <a:r>
              <a:rPr lang="fr-FR" sz="1000" b="0" dirty="0" smtClean="0"/>
              <a:t>Dead </a:t>
            </a:r>
            <a:r>
              <a:rPr lang="fr-FR" sz="1000" b="0" dirty="0"/>
              <a:t>code </a:t>
            </a:r>
          </a:p>
          <a:p>
            <a:pPr lvl="2"/>
            <a:r>
              <a:rPr lang="fr-FR" b="0" dirty="0" err="1" smtClean="0"/>
              <a:t>Performed</a:t>
            </a:r>
            <a:r>
              <a:rPr lang="fr-FR" b="0" dirty="0" smtClean="0"/>
              <a:t> </a:t>
            </a:r>
            <a:r>
              <a:rPr lang="fr-FR" b="0" dirty="0"/>
              <a:t>on source code, </a:t>
            </a:r>
          </a:p>
          <a:p>
            <a:pPr lvl="3"/>
            <a:r>
              <a:rPr lang="fr-FR" sz="1000" b="0" dirty="0" err="1" smtClean="0"/>
              <a:t>except</a:t>
            </a:r>
            <a:r>
              <a:rPr lang="fr-FR" sz="1000" b="0" dirty="0" smtClean="0"/>
              <a:t> </a:t>
            </a:r>
            <a:r>
              <a:rPr lang="fr-FR" sz="1000" b="0" dirty="0" err="1"/>
              <a:t>Level</a:t>
            </a:r>
            <a:r>
              <a:rPr lang="fr-FR" sz="1000" b="0" dirty="0"/>
              <a:t> A </a:t>
            </a:r>
          </a:p>
          <a:p>
            <a:pPr lvl="4"/>
            <a:r>
              <a:rPr lang="fr-FR" sz="1000" b="0" dirty="0" err="1" smtClean="0"/>
              <a:t>Correspondence</a:t>
            </a:r>
            <a:r>
              <a:rPr lang="fr-FR" sz="1000" b="0" dirty="0" smtClean="0"/>
              <a:t> </a:t>
            </a:r>
            <a:r>
              <a:rPr lang="fr-FR" sz="1000" b="0" dirty="0"/>
              <a:t>must </a:t>
            </a:r>
            <a:r>
              <a:rPr lang="fr-FR" sz="1000" b="0" dirty="0" err="1"/>
              <a:t>be</a:t>
            </a:r>
            <a:r>
              <a:rPr lang="fr-FR" sz="1000" b="0" dirty="0"/>
              <a:t> </a:t>
            </a:r>
            <a:r>
              <a:rPr lang="fr-FR" sz="1000" b="0" dirty="0" err="1"/>
              <a:t>shown</a:t>
            </a:r>
            <a:r>
              <a:rPr lang="fr-FR" sz="1000" b="0" dirty="0"/>
              <a:t> </a:t>
            </a:r>
          </a:p>
          <a:p>
            <a:pPr lvl="4"/>
            <a:r>
              <a:rPr lang="en-US" sz="1000" b="0" dirty="0" smtClean="0"/>
              <a:t>Complier </a:t>
            </a:r>
            <a:r>
              <a:rPr lang="en-US" sz="1000" b="0" dirty="0"/>
              <a:t>optimization can introduce new code </a:t>
            </a:r>
          </a:p>
          <a:p>
            <a:pPr lvl="2"/>
            <a:r>
              <a:rPr lang="en-US" b="0" dirty="0" smtClean="0"/>
              <a:t>In </a:t>
            </a:r>
            <a:r>
              <a:rPr lang="en-US" b="0" dirty="0"/>
              <a:t>addition, coverage of data and control coupling is required 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2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(1/3)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7" y="811967"/>
            <a:ext cx="6456626" cy="41360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0926" y="3003798"/>
            <a:ext cx="672741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DO-178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(1/3)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7" y="811967"/>
            <a:ext cx="6456626" cy="4136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920" y="3003798"/>
            <a:ext cx="3816424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(1/3)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7" y="811967"/>
            <a:ext cx="6456626" cy="41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(2/3)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806442"/>
            <a:ext cx="6552728" cy="41739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1920" y="3003798"/>
            <a:ext cx="3816424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(2/3)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806442"/>
            <a:ext cx="6552728" cy="41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(3/3)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6" y="805925"/>
            <a:ext cx="6480719" cy="41420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9912" y="3003798"/>
            <a:ext cx="388843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Verification</a:t>
            </a:r>
            <a:r>
              <a:rPr lang="fr-FR" dirty="0" smtClean="0"/>
              <a:t> –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(3/3)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6" y="805925"/>
            <a:ext cx="6480719" cy="41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dirty="0" smtClean="0"/>
              <a:t>Tools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final system.</a:t>
            </a:r>
          </a:p>
          <a:p>
            <a:pPr lvl="3"/>
            <a:r>
              <a:rPr lang="fr-FR" dirty="0" err="1" smtClean="0"/>
              <a:t>Especialy</a:t>
            </a:r>
            <a:r>
              <a:rPr lang="fr-FR" dirty="0" smtClean="0"/>
              <a:t>, SW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.</a:t>
            </a:r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verified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as the </a:t>
            </a:r>
            <a:r>
              <a:rPr lang="fr-FR" dirty="0" err="1" smtClean="0"/>
              <a:t>developed</a:t>
            </a:r>
            <a:r>
              <a:rPr lang="fr-FR" dirty="0" smtClean="0"/>
              <a:t> application.</a:t>
            </a:r>
          </a:p>
          <a:p>
            <a:pPr lvl="2"/>
            <a:endParaRPr lang="fr-FR" dirty="0" smtClean="0"/>
          </a:p>
          <a:p>
            <a:pPr lvl="2"/>
            <a:r>
              <a:rPr lang="fr-FR" dirty="0"/>
              <a:t>The </a:t>
            </a:r>
            <a:r>
              <a:rPr lang="fr-FR" dirty="0" smtClean="0"/>
              <a:t>DO-330 «</a:t>
            </a:r>
            <a:r>
              <a:rPr lang="fr-FR" dirty="0"/>
              <a:t> Software </a:t>
            </a:r>
            <a:r>
              <a:rPr lang="fr-FR" dirty="0" err="1"/>
              <a:t>Tool</a:t>
            </a:r>
            <a:r>
              <a:rPr lang="fr-FR" dirty="0"/>
              <a:t> Qualification </a:t>
            </a:r>
            <a:r>
              <a:rPr lang="fr-FR" dirty="0" err="1"/>
              <a:t>Considerations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 err="1" smtClean="0"/>
              <a:t>specifies</a:t>
            </a:r>
            <a:r>
              <a:rPr lang="fr-FR" dirty="0" smtClean="0"/>
              <a:t> 3 </a:t>
            </a:r>
            <a:r>
              <a:rPr lang="fr-FR" dirty="0" err="1" smtClean="0"/>
              <a:t>qualified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and 5 TQL.</a:t>
            </a:r>
          </a:p>
          <a:p>
            <a:pPr lvl="3"/>
            <a:r>
              <a:rPr lang="fr-FR" dirty="0" err="1" smtClean="0"/>
              <a:t>Corresponding</a:t>
            </a:r>
            <a:r>
              <a:rPr lang="fr-FR" dirty="0" smtClean="0"/>
              <a:t> more or </a:t>
            </a:r>
            <a:r>
              <a:rPr lang="fr-FR" dirty="0" err="1" smtClean="0"/>
              <a:t>less</a:t>
            </a:r>
            <a:r>
              <a:rPr lang="fr-FR" dirty="0" smtClean="0"/>
              <a:t> to DAL.</a:t>
            </a:r>
          </a:p>
          <a:p>
            <a:pPr lvl="3"/>
            <a:endParaRPr lang="fr-FR" dirty="0" smtClean="0"/>
          </a:p>
          <a:p>
            <a:pPr lvl="2"/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Scade</a:t>
            </a:r>
            <a:r>
              <a:rPr lang="fr-FR" dirty="0"/>
              <a:t> Suite, Matlab </a:t>
            </a:r>
            <a:r>
              <a:rPr lang="fr-FR" dirty="0" err="1"/>
              <a:t>Stateflow</a:t>
            </a:r>
            <a:r>
              <a:rPr lang="fr-FR" dirty="0"/>
              <a:t>, Wind River </a:t>
            </a:r>
            <a:r>
              <a:rPr lang="fr-FR" dirty="0" err="1"/>
              <a:t>Diab</a:t>
            </a:r>
            <a:r>
              <a:rPr lang="fr-FR" dirty="0"/>
              <a:t> </a:t>
            </a:r>
            <a:r>
              <a:rPr lang="fr-FR" dirty="0" smtClean="0"/>
              <a:t>compiler</a:t>
            </a:r>
          </a:p>
          <a:p>
            <a:pPr marL="0" lvl="2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DO-330 - Software </a:t>
            </a:r>
            <a:r>
              <a:rPr lang="fr-FR" dirty="0" err="1"/>
              <a:t>Tool</a:t>
            </a:r>
            <a:r>
              <a:rPr lang="fr-FR" dirty="0"/>
              <a:t> Qualification </a:t>
            </a:r>
            <a:r>
              <a:rPr lang="fr-FR" dirty="0" err="1" smtClean="0"/>
              <a:t>Considerations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7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1059582"/>
            <a:ext cx="7921625" cy="3492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of models for source code synthesis and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Early </a:t>
            </a:r>
            <a:r>
              <a:rPr lang="en-US" dirty="0"/>
              <a:t>model based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Matlab </a:t>
            </a:r>
            <a:r>
              <a:rPr lang="en-US" dirty="0"/>
              <a:t>Simulink (already used), AADL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DO-331 - </a:t>
            </a:r>
            <a:r>
              <a:rPr lang="en-US" dirty="0"/>
              <a:t>Model-Based Development and Verification Supplement to </a:t>
            </a:r>
            <a:r>
              <a:rPr lang="en-US" dirty="0" smtClean="0"/>
              <a:t>DO-178</a:t>
            </a:r>
            <a:br>
              <a:rPr lang="en-US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Oversees the OOP related techniques, including:</a:t>
            </a:r>
          </a:p>
          <a:p>
            <a:pPr lvl="2"/>
            <a:r>
              <a:rPr lang="en-US" dirty="0" smtClean="0"/>
              <a:t>parametric polymorphism</a:t>
            </a:r>
          </a:p>
          <a:p>
            <a:pPr lvl="2"/>
            <a:r>
              <a:rPr lang="en-US" dirty="0" smtClean="0"/>
              <a:t>Overloading</a:t>
            </a:r>
            <a:endParaRPr lang="en-US" dirty="0"/>
          </a:p>
          <a:p>
            <a:pPr lvl="2"/>
            <a:r>
              <a:rPr lang="en-US" dirty="0"/>
              <a:t>type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exception management</a:t>
            </a:r>
          </a:p>
          <a:p>
            <a:pPr lvl="2"/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management</a:t>
            </a:r>
          </a:p>
          <a:p>
            <a:pPr lvl="2"/>
            <a:r>
              <a:rPr lang="en-US" dirty="0" smtClean="0"/>
              <a:t>Virtualization</a:t>
            </a:r>
          </a:p>
          <a:p>
            <a:pPr lvl="2"/>
            <a:endParaRPr lang="en-US" dirty="0"/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DO-332 - </a:t>
            </a:r>
            <a:r>
              <a:rPr lang="en-US" dirty="0"/>
              <a:t>Object-Oriented Technology and Related Techniques </a:t>
            </a:r>
            <a:r>
              <a:rPr lang="en-US" dirty="0" smtClean="0"/>
              <a:t>Supplement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DO-178 </a:t>
            </a:r>
            <a:r>
              <a:rPr lang="en-US" dirty="0"/>
              <a:t>- Software Considerations in Airborne Systems and Equipment Certification</a:t>
            </a:r>
          </a:p>
          <a:p>
            <a:pPr lvl="2"/>
            <a:r>
              <a:rPr lang="en-US" dirty="0"/>
              <a:t>Standard of RTCA Incorporation (in Europe it is ED-12B and standard of EUROCAE)</a:t>
            </a:r>
          </a:p>
          <a:p>
            <a:pPr lvl="2"/>
            <a:r>
              <a:rPr lang="en-US" dirty="0"/>
              <a:t>Represents the avionics industry consensus to ensure software safety</a:t>
            </a:r>
          </a:p>
          <a:p>
            <a:pPr lvl="2"/>
            <a:r>
              <a:rPr lang="en-US" dirty="0"/>
              <a:t>Acceptable by FAA and EASA certification authorities</a:t>
            </a:r>
          </a:p>
          <a:p>
            <a:pPr lvl="2"/>
            <a:r>
              <a:rPr lang="en-US" dirty="0"/>
              <a:t>"The FAA and the civil aviation community recognize RTCA’S DO-178B as an acceptable means of compliance to the FAA regulations for SW aspects of certification."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DO-178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</a:t>
            </a:r>
            <a:r>
              <a:rPr lang="en-US" dirty="0"/>
              <a:t>used in many projects</a:t>
            </a:r>
          </a:p>
          <a:p>
            <a:r>
              <a:rPr lang="en-US" dirty="0" smtClean="0"/>
              <a:t>Mature </a:t>
            </a:r>
            <a:r>
              <a:rPr lang="en-US" dirty="0"/>
              <a:t>technologies available</a:t>
            </a:r>
          </a:p>
          <a:p>
            <a:r>
              <a:rPr lang="en-US" dirty="0" smtClean="0"/>
              <a:t>Defines </a:t>
            </a:r>
            <a:r>
              <a:rPr lang="en-US" dirty="0"/>
              <a:t>how certification credits can be earned by its use</a:t>
            </a:r>
          </a:p>
          <a:p>
            <a:r>
              <a:rPr lang="en-US" dirty="0" smtClean="0"/>
              <a:t>Can </a:t>
            </a:r>
            <a:r>
              <a:rPr lang="en-US" dirty="0"/>
              <a:t>be part of the Development process</a:t>
            </a:r>
          </a:p>
          <a:p>
            <a:r>
              <a:rPr lang="en-US" dirty="0" smtClean="0"/>
              <a:t>Typical tools:</a:t>
            </a:r>
            <a:endParaRPr lang="en-US" dirty="0"/>
          </a:p>
          <a:p>
            <a:pPr lvl="2"/>
            <a:r>
              <a:rPr lang="en-US" dirty="0" smtClean="0"/>
              <a:t>Model </a:t>
            </a:r>
            <a:r>
              <a:rPr lang="en-US" dirty="0"/>
              <a:t>checker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code analyzers</a:t>
            </a:r>
          </a:p>
          <a:p>
            <a:pPr lvl="2"/>
            <a:r>
              <a:rPr lang="en-US" dirty="0" smtClean="0"/>
              <a:t>Theorem </a:t>
            </a:r>
            <a:r>
              <a:rPr lang="en-US" dirty="0"/>
              <a:t>provers (only in limited scenarios)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DO-333 -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Supplement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Safran Electrical and Power / </a:t>
            </a:r>
            <a:r>
              <a:rPr lang="en-US" dirty="0" err="1" smtClean="0"/>
              <a:t>Confidentiel</a:t>
            </a:r>
            <a:r>
              <a:rPr lang="en-US" dirty="0" smtClean="0"/>
              <a:t>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4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failure conditions require different software conditions </a:t>
            </a:r>
            <a:r>
              <a:rPr lang="en-US" dirty="0" smtClean="0"/>
              <a:t>-&gt; </a:t>
            </a:r>
            <a:r>
              <a:rPr lang="en-US" dirty="0"/>
              <a:t>5 levels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 Levels in DO-178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5253"/>
            <a:ext cx="5723644" cy="2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551" y="1131889"/>
            <a:ext cx="2952378" cy="3492500"/>
          </a:xfrm>
        </p:spPr>
        <p:txBody>
          <a:bodyPr/>
          <a:lstStyle/>
          <a:p>
            <a:r>
              <a:rPr lang="fr-FR" dirty="0" err="1" smtClean="0"/>
              <a:t>Safety-critical</a:t>
            </a:r>
            <a:r>
              <a:rPr lang="fr-FR" dirty="0" smtClean="0"/>
              <a:t> Levels C&amp;D</a:t>
            </a:r>
          </a:p>
          <a:p>
            <a:pPr lvl="1"/>
            <a:r>
              <a:rPr lang="en-US" dirty="0"/>
              <a:t>Anti-missile defense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Health monitoring</a:t>
            </a:r>
          </a:p>
          <a:p>
            <a:pPr lvl="1"/>
            <a:r>
              <a:rPr lang="en-US" dirty="0"/>
              <a:t>Mission planning and implementation</a:t>
            </a:r>
          </a:p>
          <a:p>
            <a:pPr lvl="1"/>
            <a:r>
              <a:rPr lang="en-US" dirty="0"/>
              <a:t>Mission simulation and training</a:t>
            </a:r>
          </a:p>
          <a:p>
            <a:pPr lvl="1"/>
            <a:r>
              <a:rPr lang="en-US" dirty="0"/>
              <a:t>Network-centric operation</a:t>
            </a:r>
          </a:p>
          <a:p>
            <a:pPr lvl="1"/>
            <a:r>
              <a:rPr lang="en-US" dirty="0"/>
              <a:t>Real-time data recording and analysis</a:t>
            </a:r>
          </a:p>
          <a:p>
            <a:pPr lvl="1"/>
            <a:r>
              <a:rPr lang="en-US" dirty="0"/>
              <a:t>Self-healing communication networks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Weapons targeting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smtClean="0"/>
              <a:t>DO-178 </a:t>
            </a:r>
            <a:r>
              <a:rPr lang="fr-FR" dirty="0" err="1"/>
              <a:t>Safety</a:t>
            </a:r>
            <a:r>
              <a:rPr lang="fr-FR" dirty="0"/>
              <a:t> Levels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4355976" y="1131590"/>
            <a:ext cx="2952378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itchFamily="34" charset="0"/>
              <a:buNone/>
              <a:defRPr sz="145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 2" panose="05020102010507070707" pitchFamily="18" charset="2"/>
              <a:buChar char="¿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 Black" panose="020B0A04020102020204" pitchFamily="34" charset="0"/>
              <a:buChar char="&gt;"/>
              <a:defRPr sz="1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12000" indent="-144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w"/>
              <a:defRPr sz="1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Safety-critical</a:t>
            </a:r>
            <a:r>
              <a:rPr lang="fr-FR" dirty="0" smtClean="0"/>
              <a:t> Levels A&amp;B</a:t>
            </a:r>
          </a:p>
          <a:p>
            <a:pPr lvl="1"/>
            <a:r>
              <a:rPr lang="fr-FR" dirty="0"/>
              <a:t>Fly-by-</a:t>
            </a:r>
            <a:r>
              <a:rPr lang="fr-FR" dirty="0" err="1"/>
              <a:t>wire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  <a:p>
            <a:pPr lvl="1"/>
            <a:r>
              <a:rPr lang="fr-FR" dirty="0"/>
              <a:t>Auto-pilot</a:t>
            </a:r>
          </a:p>
          <a:p>
            <a:pPr lvl="1"/>
            <a:r>
              <a:rPr lang="fr-FR" dirty="0"/>
              <a:t>Air-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Separation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Glass Cockpit Information Display</a:t>
            </a:r>
          </a:p>
          <a:p>
            <a:pPr lvl="1"/>
            <a:r>
              <a:rPr lang="fr-FR" dirty="0"/>
              <a:t>Radar</a:t>
            </a:r>
          </a:p>
          <a:p>
            <a:pPr lvl="1"/>
            <a:r>
              <a:rPr lang="fr-FR" dirty="0"/>
              <a:t>Jet Engine Control</a:t>
            </a:r>
          </a:p>
          <a:p>
            <a:pPr lvl="1"/>
            <a:r>
              <a:rPr lang="fr-FR" dirty="0"/>
              <a:t>IFF (</a:t>
            </a:r>
            <a:r>
              <a:rPr lang="fr-FR" dirty="0" err="1"/>
              <a:t>friend</a:t>
            </a:r>
            <a:r>
              <a:rPr lang="fr-FR" dirty="0"/>
              <a:t> or </a:t>
            </a:r>
            <a:r>
              <a:rPr lang="fr-FR" dirty="0" err="1"/>
              <a:t>foe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Missile guidance</a:t>
            </a:r>
          </a:p>
          <a:p>
            <a:pPr lvl="1"/>
            <a:r>
              <a:rPr lang="fr-FR" dirty="0"/>
              <a:t>Missile </a:t>
            </a:r>
            <a:r>
              <a:rPr lang="fr-FR" dirty="0" err="1"/>
              <a:t>launch</a:t>
            </a:r>
            <a:endParaRPr lang="fr-FR" dirty="0"/>
          </a:p>
          <a:p>
            <a:pPr lvl="1"/>
            <a:r>
              <a:rPr lang="fr-FR" dirty="0"/>
              <a:t>Missile self-</a:t>
            </a:r>
            <a:r>
              <a:rPr lang="fr-FR" dirty="0" err="1"/>
              <a:t>destruct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9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levels of safety requires different objectives to be </a:t>
            </a:r>
            <a:r>
              <a:rPr lang="en-US" dirty="0" smtClean="0"/>
              <a:t>fulfilled</a:t>
            </a:r>
          </a:p>
          <a:p>
            <a:r>
              <a:rPr lang="en-US" dirty="0"/>
              <a:t>Defined by </a:t>
            </a:r>
            <a:r>
              <a:rPr lang="en-US" dirty="0" smtClean="0"/>
              <a:t>some </a:t>
            </a:r>
            <a:r>
              <a:rPr lang="en-US" dirty="0"/>
              <a:t>tables in ANNEX </a:t>
            </a:r>
            <a:r>
              <a:rPr lang="en-US" dirty="0" smtClean="0"/>
              <a:t>A</a:t>
            </a:r>
          </a:p>
          <a:p>
            <a:r>
              <a:rPr lang="fr-FR" dirty="0" err="1"/>
              <a:t>Example</a:t>
            </a:r>
            <a:r>
              <a:rPr lang="fr-FR" dirty="0"/>
              <a:t>: Table A-6 Objective 3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for </a:t>
            </a:r>
            <a:r>
              <a:rPr lang="fr-FR" dirty="0" err="1"/>
              <a:t>Safety</a:t>
            </a:r>
            <a:r>
              <a:rPr lang="fr-FR" dirty="0"/>
              <a:t> Levels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82" y="2437959"/>
            <a:ext cx="6175499" cy="23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SW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6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different </a:t>
            </a:r>
            <a:r>
              <a:rPr lang="en-US" dirty="0" smtClean="0"/>
              <a:t>plans: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SW Development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SW Verification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SW Quality Assurance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SW Configuration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SW Aspects of Certification</a:t>
            </a:r>
          </a:p>
          <a:p>
            <a:r>
              <a:rPr lang="en-US" dirty="0"/>
              <a:t>Verification, management, quality assurance and certification are overlaid on the defined development process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plans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 development standards</a:t>
            </a:r>
          </a:p>
          <a:p>
            <a:pPr lvl="2"/>
            <a:r>
              <a:rPr lang="en-US" dirty="0"/>
              <a:t>SW requirements standard</a:t>
            </a:r>
          </a:p>
          <a:p>
            <a:pPr lvl="3"/>
            <a:r>
              <a:rPr lang="en-US" dirty="0"/>
              <a:t>Language to be </a:t>
            </a:r>
            <a:r>
              <a:rPr lang="en-US" dirty="0" smtClean="0"/>
              <a:t>used (Plain English…)</a:t>
            </a:r>
          </a:p>
          <a:p>
            <a:pPr lvl="2"/>
            <a:r>
              <a:rPr lang="en-US" dirty="0" smtClean="0"/>
              <a:t>SW design standards</a:t>
            </a:r>
          </a:p>
          <a:p>
            <a:pPr lvl="3"/>
            <a:r>
              <a:rPr lang="en-US" dirty="0" smtClean="0"/>
              <a:t>Complexity </a:t>
            </a:r>
            <a:r>
              <a:rPr lang="en-US" dirty="0"/>
              <a:t>limits, exclusion of recursion, dynamic memory allocation</a:t>
            </a:r>
          </a:p>
          <a:p>
            <a:pPr lvl="2"/>
            <a:r>
              <a:rPr lang="en-US" dirty="0"/>
              <a:t>SW Code standards</a:t>
            </a:r>
          </a:p>
          <a:p>
            <a:pPr lvl="3"/>
            <a:r>
              <a:rPr lang="en-US" dirty="0"/>
              <a:t>Syntax, semantics and constraints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 Planning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4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_PPT_Safran_groupe_FR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A64F7CE6-798D-5544-9AAD-037B5F311AA9}"/>
    </a:ext>
  </a:extLst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E49857E-A6D7-DA43-B0D1-2B14EFF76088}"/>
    </a:ext>
  </a:extLst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040BD52E-803D-5A49-B7E3-A8DA966FE178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Masque_PPT_Safran_groupe_FR</Template>
  <TotalTime>0</TotalTime>
  <Words>1102</Words>
  <Application>Microsoft Office PowerPoint</Application>
  <PresentationFormat>Affichage à l'écran (16:9)</PresentationFormat>
  <Paragraphs>268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Wingdings</vt:lpstr>
      <vt:lpstr>Wingdings 2</vt:lpstr>
      <vt:lpstr>Masque_PPT_Safran_groupe_FR</vt:lpstr>
      <vt:lpstr>SAFRAN_Orange</vt:lpstr>
      <vt:lpstr>SAFRAN_Vert_foncé</vt:lpstr>
      <vt:lpstr>SAFRAN_Vert</vt:lpstr>
      <vt:lpstr>SAFRAN engineering services  programming under DO178 - 332</vt:lpstr>
      <vt:lpstr>Présentation PowerPoint</vt:lpstr>
      <vt:lpstr>DO-178 Overview</vt:lpstr>
      <vt:lpstr>Software Levels in DO-178</vt:lpstr>
      <vt:lpstr>Examples DO-178 Safety Levels</vt:lpstr>
      <vt:lpstr>Objectives for Safety Levels</vt:lpstr>
      <vt:lpstr>Présentation PowerPoint</vt:lpstr>
      <vt:lpstr>The plans</vt:lpstr>
      <vt:lpstr>Software Planning </vt:lpstr>
      <vt:lpstr>SW Development</vt:lpstr>
      <vt:lpstr>SW Development</vt:lpstr>
      <vt:lpstr>SW Development</vt:lpstr>
      <vt:lpstr>Présentation PowerPoint</vt:lpstr>
      <vt:lpstr>Traceability</vt:lpstr>
      <vt:lpstr>Verification</vt:lpstr>
      <vt:lpstr>Verification</vt:lpstr>
      <vt:lpstr>Verification – Testing  </vt:lpstr>
      <vt:lpstr>Verification – Testing </vt:lpstr>
      <vt:lpstr>Verification – Testing examples (1/3) </vt:lpstr>
      <vt:lpstr>Verification – Testing examples (1/3) </vt:lpstr>
      <vt:lpstr>Verification – Testing examples (1/3) </vt:lpstr>
      <vt:lpstr>Verification – Testing examples (2/3) </vt:lpstr>
      <vt:lpstr>Verification – Testing examples (2/3) </vt:lpstr>
      <vt:lpstr>Verification – Testing examples (3/3) </vt:lpstr>
      <vt:lpstr>Verification – Testing examples (3/3) </vt:lpstr>
      <vt:lpstr>Présentation PowerPoint</vt:lpstr>
      <vt:lpstr>DO-330 - Software Tool Qualification Considerations   </vt:lpstr>
      <vt:lpstr>DO-331 - Model-Based Development and Verification Supplement to DO-178  </vt:lpstr>
      <vt:lpstr>DO-332 - Object-Oriented Technology and Related Techniques Supplement </vt:lpstr>
      <vt:lpstr>DO-333 - Formal Methods Supplement</vt:lpstr>
      <vt:lpstr>Présentation PowerPoint</vt:lpstr>
    </vt:vector>
  </TitlesOfParts>
  <Manager>SAFRAN</Manager>
  <Company>Safran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ELECTRICAL and POWER AIRbuS Focus group monthly meeting</dc:title>
  <dc:subject>SAFRAN</dc:subject>
  <dc:creator>K006739</dc:creator>
  <cp:lastModifiedBy>DUPOUY Olivier</cp:lastModifiedBy>
  <cp:revision>334</cp:revision>
  <cp:lastPrinted>2018-01-05T09:18:08Z</cp:lastPrinted>
  <dcterms:created xsi:type="dcterms:W3CDTF">2016-05-24T12:00:07Z</dcterms:created>
  <dcterms:modified xsi:type="dcterms:W3CDTF">2018-01-16T19:36:26Z</dcterms:modified>
</cp:coreProperties>
</file>