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667" r:id="rId1"/>
    <p:sldMasterId id="2147483898" r:id="rId2"/>
    <p:sldMasterId id="2147483907" r:id="rId3"/>
    <p:sldMasterId id="2147483916" r:id="rId4"/>
  </p:sldMasterIdLst>
  <p:notesMasterIdLst>
    <p:notesMasterId r:id="rId17"/>
  </p:notesMasterIdLst>
  <p:sldIdLst>
    <p:sldId id="411" r:id="rId5"/>
    <p:sldId id="509" r:id="rId6"/>
    <p:sldId id="477" r:id="rId7"/>
    <p:sldId id="495" r:id="rId8"/>
    <p:sldId id="500" r:id="rId9"/>
    <p:sldId id="497" r:id="rId10"/>
    <p:sldId id="498" r:id="rId11"/>
    <p:sldId id="502" r:id="rId12"/>
    <p:sldId id="506" r:id="rId13"/>
    <p:sldId id="504" r:id="rId14"/>
    <p:sldId id="508" r:id="rId15"/>
    <p:sldId id="473" r:id="rId1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11"/>
            <p14:sldId id="509"/>
            <p14:sldId id="477"/>
            <p14:sldId id="495"/>
            <p14:sldId id="500"/>
            <p14:sldId id="497"/>
            <p14:sldId id="498"/>
            <p14:sldId id="502"/>
            <p14:sldId id="506"/>
            <p14:sldId id="504"/>
            <p14:sldId id="508"/>
            <p14:sldId id="473"/>
          </p14:sldIdLst>
        </p14:section>
        <p14:section name="SAFRAN_Orange" id="{D8F3042B-97C2-4D50-8FF8-D94D3054BC85}">
          <p14:sldIdLst/>
        </p14:section>
        <p14:section name="SAFRAN_Vert_foncé" id="{E8FFF585-2E74-4CFD-AA84-2D56271D5136}">
          <p14:sldIdLst/>
        </p14:section>
        <p14:section name="SAFRAN_Vert" id="{AEAED9FF-D98E-4A8B-A1BA-F0602EA03F85}">
          <p14:sldIdLst/>
        </p14:section>
        <p14:section name="Méthodologie" id="{B59A9594-C203-4CF9-AEF4-0E1940CD21E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3" autoAdjust="0"/>
    <p:restoredTop sz="94643"/>
  </p:normalViewPr>
  <p:slideViewPr>
    <p:cSldViewPr showGuides="1">
      <p:cViewPr varScale="1">
        <p:scale>
          <a:sx n="97" d="100"/>
          <a:sy n="97" d="100"/>
        </p:scale>
        <p:origin x="696" y="7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11/12/2017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Safran Electrical and Power / Confidentiel / May 2016</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algn="ctr">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Safran Electrical and Power / Confidentiel / May 2016</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a:lnSpc>
                <a:spcPct val="90000"/>
              </a:lnSpc>
              <a:spcBef>
                <a:spcPts val="0"/>
              </a:spcBef>
              <a:spcAft>
                <a:spcPts val="0"/>
              </a:spcAft>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60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algn="ctr">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en-US" smtClean="0"/>
              <a:t>Safran Electrical and Power / Confidentiel / May 2016</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algn="ctr">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bg1"/>
        </a:solid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Jour/mois/année</a:t>
            </a:r>
            <a:endParaRPr lang="fr-FR" dirty="0"/>
          </a:p>
        </p:txBody>
      </p:sp>
      <p:sp>
        <p:nvSpPr>
          <p:cNvPr id="4" name="Espace réservé du pied de page 3"/>
          <p:cNvSpPr>
            <a:spLocks noGrp="1"/>
          </p:cNvSpPr>
          <p:nvPr>
            <p:ph type="ftr" sz="quarter" idx="11"/>
          </p:nvPr>
        </p:nvSpPr>
        <p:spPr/>
        <p:txBody>
          <a:bodyPr/>
          <a:lstStyle/>
          <a:p>
            <a:pPr algn="l"/>
            <a:r>
              <a:rPr lang="en-US" smtClean="0"/>
              <a:t>Safran Electrical and Power / Confidentiel / May 2016</a:t>
            </a:r>
            <a:endParaRPr lang="fr-FR" dirty="0"/>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3088" y="1717923"/>
            <a:ext cx="2157824" cy="1707654"/>
          </a:xfrm>
          <a:prstGeom prst="rect">
            <a:avLst/>
          </a:prstGeom>
        </p:spPr>
      </p:pic>
    </p:spTree>
    <p:extLst>
      <p:ext uri="{BB962C8B-B14F-4D97-AF65-F5344CB8AC3E}">
        <p14:creationId xmlns:p14="http://schemas.microsoft.com/office/powerpoint/2010/main" val="11715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jpeg"/><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720725"/>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971550" y="1131889"/>
            <a:ext cx="7921625"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950">
                <a:solidFill>
                  <a:schemeClr val="accent2"/>
                </a:solidFill>
              </a:defRPr>
            </a:lvl1pPr>
          </a:lstStyle>
          <a:p>
            <a:pPr algn="l"/>
            <a:r>
              <a:rPr lang="en-US" smtClean="0"/>
              <a:t>Safran Electrical and Power / Confidentiel / May 2016</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812" r:id="rId4"/>
    <p:sldLayoutId id="2147483897" r:id="rId5"/>
    <p:sldLayoutId id="2147483798" r:id="rId6"/>
    <p:sldLayoutId id="2147483814" r:id="rId7"/>
    <p:sldLayoutId id="2147483815" r:id="rId8"/>
    <p:sldLayoutId id="2147483925" r:id="rId9"/>
  </p:sldLayoutIdLst>
  <p:hf hdr="0"/>
  <p:txStyles>
    <p:titleStyle>
      <a:lvl1pPr algn="l" defTabSz="914400" rtl="0" eaLnBrk="1" latinLnBrk="0" hangingPunct="1">
        <a:lnSpc>
          <a:spcPct val="100000"/>
        </a:lnSpc>
        <a:spcBef>
          <a:spcPct val="0"/>
        </a:spcBef>
        <a:buNone/>
        <a:defRPr sz="165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600"/>
        </a:spcAft>
        <a:buFont typeface="Arial" pitchFamily="34" charset="0"/>
        <a:buNone/>
        <a:defRPr sz="1450" b="1" kern="1200">
          <a:solidFill>
            <a:schemeClr val="accent1"/>
          </a:solidFill>
          <a:latin typeface="+mn-lt"/>
          <a:ea typeface="+mn-ea"/>
          <a:cs typeface="+mn-cs"/>
        </a:defRPr>
      </a:lvl1pPr>
      <a:lvl2pPr marL="0" indent="0" algn="l" defTabSz="914400" rtl="0" eaLnBrk="1" latinLnBrk="0" hangingPunct="1">
        <a:lnSpc>
          <a:spcPct val="100000"/>
        </a:lnSpc>
        <a:spcBef>
          <a:spcPts val="600"/>
        </a:spcBef>
        <a:spcAft>
          <a:spcPts val="600"/>
        </a:spcAft>
        <a:buClr>
          <a:schemeClr val="accent3"/>
        </a:buClr>
        <a:buFont typeface="Wingdings 2" panose="05020102010507070707" pitchFamily="18" charset="2"/>
        <a:buNone/>
        <a:defRPr sz="1100" kern="1200">
          <a:solidFill>
            <a:schemeClr val="accent2"/>
          </a:solidFill>
          <a:latin typeface="+mn-lt"/>
          <a:ea typeface="+mn-ea"/>
          <a:cs typeface="+mn-cs"/>
        </a:defRPr>
      </a:lvl2pPr>
      <a:lvl3pPr marL="144000" indent="-144000" algn="l" defTabSz="914400" rtl="0" eaLnBrk="1" latinLnBrk="0" hangingPunct="1">
        <a:lnSpc>
          <a:spcPct val="100000"/>
        </a:lnSpc>
        <a:spcBef>
          <a:spcPts val="600"/>
        </a:spcBef>
        <a:spcAft>
          <a:spcPts val="600"/>
        </a:spcAft>
        <a:buClr>
          <a:schemeClr val="accent3"/>
        </a:buClr>
        <a:buSzPct val="100000"/>
        <a:buFont typeface="Wingdings 2" panose="05020102010507070707" pitchFamily="18" charset="2"/>
        <a:buChar char="¿"/>
        <a:defRPr sz="1100" kern="1200">
          <a:solidFill>
            <a:schemeClr val="accent2"/>
          </a:solidFill>
          <a:latin typeface="+mn-lt"/>
          <a:ea typeface="+mn-ea"/>
          <a:cs typeface="+mn-cs"/>
        </a:defRPr>
      </a:lvl3pPr>
      <a:lvl4pPr marL="360000" indent="-144000" algn="l" defTabSz="914400" rtl="0" eaLnBrk="1" latinLnBrk="0" hangingPunct="1">
        <a:lnSpc>
          <a:spcPct val="120000"/>
        </a:lnSpc>
        <a:spcBef>
          <a:spcPts val="0"/>
        </a:spcBef>
        <a:buClr>
          <a:schemeClr val="accent3"/>
        </a:buClr>
        <a:buSzPct val="100000"/>
        <a:buFont typeface="Arial Black" panose="020B0A04020102020204" pitchFamily="34" charset="0"/>
        <a:buChar char="&gt;"/>
        <a:defRPr sz="1100" kern="1200">
          <a:solidFill>
            <a:schemeClr val="accent2"/>
          </a:solidFill>
          <a:latin typeface="+mn-lt"/>
          <a:ea typeface="+mn-ea"/>
          <a:cs typeface="+mn-cs"/>
        </a:defRPr>
      </a:lvl4pPr>
      <a:lvl5pPr marL="612000" indent="-144000" algn="l" defTabSz="914400" rtl="0" eaLnBrk="1" latinLnBrk="0" hangingPunct="1">
        <a:lnSpc>
          <a:spcPct val="120000"/>
        </a:lnSpc>
        <a:spcBef>
          <a:spcPts val="0"/>
        </a:spcBef>
        <a:buClr>
          <a:schemeClr val="accent3"/>
        </a:buClr>
        <a:buSzPct val="100000"/>
        <a:buFont typeface="Wingdings" panose="05000000000000000000" pitchFamily="2" charset="2"/>
        <a:buChar char="w"/>
        <a:defRPr sz="11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720725"/>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971550" y="1131889"/>
            <a:ext cx="7921625"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950">
                <a:solidFill>
                  <a:schemeClr val="accent2"/>
                </a:solidFill>
              </a:defRPr>
            </a:lvl1pPr>
          </a:lstStyle>
          <a:p>
            <a:pPr algn="l"/>
            <a:r>
              <a:rPr lang="en-US" smtClean="0"/>
              <a:t>Safran Electrical and Power / Confidentiel / May 2016</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Lst>
  <p:hf hdr="0"/>
  <p:txStyles>
    <p:titleStyle>
      <a:lvl1pPr algn="l" defTabSz="914400" rtl="0" eaLnBrk="1" latinLnBrk="0" hangingPunct="1">
        <a:lnSpc>
          <a:spcPct val="100000"/>
        </a:lnSpc>
        <a:spcBef>
          <a:spcPct val="0"/>
        </a:spcBef>
        <a:buNone/>
        <a:defRPr sz="165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600"/>
        </a:spcAft>
        <a:buFont typeface="Arial" pitchFamily="34" charset="0"/>
        <a:buNone/>
        <a:defRPr sz="1450" b="1" kern="1200">
          <a:solidFill>
            <a:schemeClr val="accent1"/>
          </a:solidFill>
          <a:latin typeface="+mn-lt"/>
          <a:ea typeface="+mn-ea"/>
          <a:cs typeface="+mn-cs"/>
        </a:defRPr>
      </a:lvl1pPr>
      <a:lvl2pPr marL="0" indent="0" algn="l" defTabSz="914400" rtl="0" eaLnBrk="1" latinLnBrk="0" hangingPunct="1">
        <a:lnSpc>
          <a:spcPct val="100000"/>
        </a:lnSpc>
        <a:spcBef>
          <a:spcPts val="600"/>
        </a:spcBef>
        <a:spcAft>
          <a:spcPts val="600"/>
        </a:spcAft>
        <a:buClr>
          <a:schemeClr val="accent3"/>
        </a:buClr>
        <a:buFont typeface="Wingdings 2" panose="05020102010507070707" pitchFamily="18" charset="2"/>
        <a:buNone/>
        <a:defRPr sz="1100" kern="1200">
          <a:solidFill>
            <a:schemeClr val="accent2"/>
          </a:solidFill>
          <a:latin typeface="+mn-lt"/>
          <a:ea typeface="+mn-ea"/>
          <a:cs typeface="+mn-cs"/>
        </a:defRPr>
      </a:lvl2pPr>
      <a:lvl3pPr marL="144000" indent="-144000" algn="l" defTabSz="914400" rtl="0" eaLnBrk="1" latinLnBrk="0" hangingPunct="1">
        <a:lnSpc>
          <a:spcPct val="100000"/>
        </a:lnSpc>
        <a:spcBef>
          <a:spcPts val="600"/>
        </a:spcBef>
        <a:spcAft>
          <a:spcPts val="600"/>
        </a:spcAft>
        <a:buClr>
          <a:schemeClr val="accent3"/>
        </a:buClr>
        <a:buSzPct val="100000"/>
        <a:buFont typeface="Wingdings 2" panose="05020102010507070707" pitchFamily="18" charset="2"/>
        <a:buChar char="¿"/>
        <a:defRPr sz="1100" kern="1200">
          <a:solidFill>
            <a:schemeClr val="accent2"/>
          </a:solidFill>
          <a:latin typeface="+mn-lt"/>
          <a:ea typeface="+mn-ea"/>
          <a:cs typeface="+mn-cs"/>
        </a:defRPr>
      </a:lvl3pPr>
      <a:lvl4pPr marL="360000" indent="-144000" algn="l" defTabSz="914400" rtl="0" eaLnBrk="1" latinLnBrk="0" hangingPunct="1">
        <a:lnSpc>
          <a:spcPct val="120000"/>
        </a:lnSpc>
        <a:spcBef>
          <a:spcPts val="0"/>
        </a:spcBef>
        <a:buClr>
          <a:schemeClr val="accent3"/>
        </a:buClr>
        <a:buSzPct val="100000"/>
        <a:buFont typeface="Arial Black" panose="020B0A04020102020204" pitchFamily="34" charset="0"/>
        <a:buChar char="&gt;"/>
        <a:defRPr sz="1100" kern="1200">
          <a:solidFill>
            <a:schemeClr val="accent2"/>
          </a:solidFill>
          <a:latin typeface="+mn-lt"/>
          <a:ea typeface="+mn-ea"/>
          <a:cs typeface="+mn-cs"/>
        </a:defRPr>
      </a:lvl4pPr>
      <a:lvl5pPr marL="612000" indent="-144000" algn="l" defTabSz="914400" rtl="0" eaLnBrk="1" latinLnBrk="0" hangingPunct="1">
        <a:lnSpc>
          <a:spcPct val="120000"/>
        </a:lnSpc>
        <a:spcBef>
          <a:spcPts val="0"/>
        </a:spcBef>
        <a:buClr>
          <a:schemeClr val="accent3"/>
        </a:buClr>
        <a:buSzPct val="100000"/>
        <a:buFont typeface="Wingdings" panose="05000000000000000000" pitchFamily="2" charset="2"/>
        <a:buChar char="w"/>
        <a:defRPr sz="11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720725"/>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971550" y="1131889"/>
            <a:ext cx="7921625"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950">
                <a:solidFill>
                  <a:schemeClr val="accent2"/>
                </a:solidFill>
              </a:defRPr>
            </a:lvl1pPr>
          </a:lstStyle>
          <a:p>
            <a:pPr algn="l"/>
            <a:r>
              <a:rPr lang="en-US" smtClean="0"/>
              <a:t>Safran Electrical and Power / Confidentiel / May 2016</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Lst>
  <p:hf hdr="0"/>
  <p:txStyles>
    <p:titleStyle>
      <a:lvl1pPr algn="l" defTabSz="914400" rtl="0" eaLnBrk="1" latinLnBrk="0" hangingPunct="1">
        <a:lnSpc>
          <a:spcPct val="100000"/>
        </a:lnSpc>
        <a:spcBef>
          <a:spcPct val="0"/>
        </a:spcBef>
        <a:buNone/>
        <a:defRPr sz="165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600"/>
        </a:spcAft>
        <a:buFont typeface="Arial" pitchFamily="34" charset="0"/>
        <a:buNone/>
        <a:defRPr sz="1450" b="1" kern="1200">
          <a:solidFill>
            <a:schemeClr val="accent1"/>
          </a:solidFill>
          <a:latin typeface="+mn-lt"/>
          <a:ea typeface="+mn-ea"/>
          <a:cs typeface="+mn-cs"/>
        </a:defRPr>
      </a:lvl1pPr>
      <a:lvl2pPr marL="0" indent="0" algn="l" defTabSz="914400" rtl="0" eaLnBrk="1" latinLnBrk="0" hangingPunct="1">
        <a:lnSpc>
          <a:spcPct val="100000"/>
        </a:lnSpc>
        <a:spcBef>
          <a:spcPts val="600"/>
        </a:spcBef>
        <a:spcAft>
          <a:spcPts val="600"/>
        </a:spcAft>
        <a:buClr>
          <a:schemeClr val="accent3"/>
        </a:buClr>
        <a:buFont typeface="Wingdings 2" panose="05020102010507070707" pitchFamily="18" charset="2"/>
        <a:buNone/>
        <a:defRPr sz="1100" kern="1200">
          <a:solidFill>
            <a:schemeClr val="accent2"/>
          </a:solidFill>
          <a:latin typeface="+mn-lt"/>
          <a:ea typeface="+mn-ea"/>
          <a:cs typeface="+mn-cs"/>
        </a:defRPr>
      </a:lvl2pPr>
      <a:lvl3pPr marL="144000" indent="-144000" algn="l" defTabSz="914400" rtl="0" eaLnBrk="1" latinLnBrk="0" hangingPunct="1">
        <a:lnSpc>
          <a:spcPct val="100000"/>
        </a:lnSpc>
        <a:spcBef>
          <a:spcPts val="600"/>
        </a:spcBef>
        <a:spcAft>
          <a:spcPts val="600"/>
        </a:spcAft>
        <a:buClr>
          <a:schemeClr val="accent3"/>
        </a:buClr>
        <a:buSzPct val="100000"/>
        <a:buFont typeface="Wingdings 2" panose="05020102010507070707" pitchFamily="18" charset="2"/>
        <a:buChar char="¿"/>
        <a:defRPr sz="1100" kern="1200">
          <a:solidFill>
            <a:schemeClr val="accent2"/>
          </a:solidFill>
          <a:latin typeface="+mn-lt"/>
          <a:ea typeface="+mn-ea"/>
          <a:cs typeface="+mn-cs"/>
        </a:defRPr>
      </a:lvl3pPr>
      <a:lvl4pPr marL="360000" indent="-144000" algn="l" defTabSz="914400" rtl="0" eaLnBrk="1" latinLnBrk="0" hangingPunct="1">
        <a:lnSpc>
          <a:spcPct val="120000"/>
        </a:lnSpc>
        <a:spcBef>
          <a:spcPts val="0"/>
        </a:spcBef>
        <a:buClr>
          <a:schemeClr val="accent3"/>
        </a:buClr>
        <a:buSzPct val="100000"/>
        <a:buFont typeface="Arial Black" panose="020B0A04020102020204" pitchFamily="34" charset="0"/>
        <a:buChar char="&gt;"/>
        <a:defRPr sz="1100" kern="1200">
          <a:solidFill>
            <a:schemeClr val="accent2"/>
          </a:solidFill>
          <a:latin typeface="+mn-lt"/>
          <a:ea typeface="+mn-ea"/>
          <a:cs typeface="+mn-cs"/>
        </a:defRPr>
      </a:lvl4pPr>
      <a:lvl5pPr marL="612000" indent="-144000" algn="l" defTabSz="914400" rtl="0" eaLnBrk="1" latinLnBrk="0" hangingPunct="1">
        <a:lnSpc>
          <a:spcPct val="120000"/>
        </a:lnSpc>
        <a:spcBef>
          <a:spcPts val="0"/>
        </a:spcBef>
        <a:buClr>
          <a:schemeClr val="accent3"/>
        </a:buClr>
        <a:buSzPct val="100000"/>
        <a:buFont typeface="Wingdings" panose="05000000000000000000" pitchFamily="2" charset="2"/>
        <a:buChar char="w"/>
        <a:defRPr sz="11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720725"/>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971550" y="1131889"/>
            <a:ext cx="7921625"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950">
                <a:solidFill>
                  <a:schemeClr val="accent2"/>
                </a:solidFill>
              </a:defRPr>
            </a:lvl1pPr>
          </a:lstStyle>
          <a:p>
            <a:pPr algn="l"/>
            <a:r>
              <a:rPr lang="en-US" smtClean="0"/>
              <a:t>Safran Electrical and Power / Confidentiel / May 2016</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Lst>
  <p:hf hdr="0"/>
  <p:txStyles>
    <p:titleStyle>
      <a:lvl1pPr algn="l" defTabSz="914400" rtl="0" eaLnBrk="1" latinLnBrk="0" hangingPunct="1">
        <a:lnSpc>
          <a:spcPct val="100000"/>
        </a:lnSpc>
        <a:spcBef>
          <a:spcPct val="0"/>
        </a:spcBef>
        <a:buNone/>
        <a:defRPr sz="165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600"/>
        </a:spcAft>
        <a:buFont typeface="Arial" pitchFamily="34" charset="0"/>
        <a:buNone/>
        <a:defRPr sz="1450" b="1" kern="1200">
          <a:solidFill>
            <a:schemeClr val="accent1"/>
          </a:solidFill>
          <a:latin typeface="+mn-lt"/>
          <a:ea typeface="+mn-ea"/>
          <a:cs typeface="+mn-cs"/>
        </a:defRPr>
      </a:lvl1pPr>
      <a:lvl2pPr marL="0" indent="0" algn="l" defTabSz="914400" rtl="0" eaLnBrk="1" latinLnBrk="0" hangingPunct="1">
        <a:lnSpc>
          <a:spcPct val="100000"/>
        </a:lnSpc>
        <a:spcBef>
          <a:spcPts val="600"/>
        </a:spcBef>
        <a:spcAft>
          <a:spcPts val="600"/>
        </a:spcAft>
        <a:buClr>
          <a:schemeClr val="accent3"/>
        </a:buClr>
        <a:buFont typeface="Wingdings 2" panose="05020102010507070707" pitchFamily="18" charset="2"/>
        <a:buNone/>
        <a:defRPr sz="1100" kern="1200">
          <a:solidFill>
            <a:schemeClr val="accent2"/>
          </a:solidFill>
          <a:latin typeface="+mn-lt"/>
          <a:ea typeface="+mn-ea"/>
          <a:cs typeface="+mn-cs"/>
        </a:defRPr>
      </a:lvl2pPr>
      <a:lvl3pPr marL="144000" indent="-144000" algn="l" defTabSz="914400" rtl="0" eaLnBrk="1" latinLnBrk="0" hangingPunct="1">
        <a:lnSpc>
          <a:spcPct val="100000"/>
        </a:lnSpc>
        <a:spcBef>
          <a:spcPts val="600"/>
        </a:spcBef>
        <a:spcAft>
          <a:spcPts val="600"/>
        </a:spcAft>
        <a:buClr>
          <a:schemeClr val="accent3"/>
        </a:buClr>
        <a:buSzPct val="100000"/>
        <a:buFont typeface="Wingdings 2" panose="05020102010507070707" pitchFamily="18" charset="2"/>
        <a:buChar char="¿"/>
        <a:defRPr sz="1100" kern="1200">
          <a:solidFill>
            <a:schemeClr val="accent2"/>
          </a:solidFill>
          <a:latin typeface="+mn-lt"/>
          <a:ea typeface="+mn-ea"/>
          <a:cs typeface="+mn-cs"/>
        </a:defRPr>
      </a:lvl3pPr>
      <a:lvl4pPr marL="360000" indent="-144000" algn="l" defTabSz="914400" rtl="0" eaLnBrk="1" latinLnBrk="0" hangingPunct="1">
        <a:lnSpc>
          <a:spcPct val="120000"/>
        </a:lnSpc>
        <a:spcBef>
          <a:spcPts val="0"/>
        </a:spcBef>
        <a:buClr>
          <a:schemeClr val="accent3"/>
        </a:buClr>
        <a:buSzPct val="100000"/>
        <a:buFont typeface="Arial Black" panose="020B0A04020102020204" pitchFamily="34" charset="0"/>
        <a:buChar char="&gt;"/>
        <a:defRPr sz="1100" kern="1200">
          <a:solidFill>
            <a:schemeClr val="accent2"/>
          </a:solidFill>
          <a:latin typeface="+mn-lt"/>
          <a:ea typeface="+mn-ea"/>
          <a:cs typeface="+mn-cs"/>
        </a:defRPr>
      </a:lvl4pPr>
      <a:lvl5pPr marL="612000" indent="-144000" algn="l" defTabSz="914400" rtl="0" eaLnBrk="1" latinLnBrk="0" hangingPunct="1">
        <a:lnSpc>
          <a:spcPct val="120000"/>
        </a:lnSpc>
        <a:spcBef>
          <a:spcPts val="0"/>
        </a:spcBef>
        <a:buClr>
          <a:schemeClr val="accent3"/>
        </a:buClr>
        <a:buSzPct val="100000"/>
        <a:buFont typeface="Wingdings" panose="05000000000000000000" pitchFamily="2" charset="2"/>
        <a:buChar char="w"/>
        <a:defRPr sz="11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3"/>
          </p:nvPr>
        </p:nvSpPr>
        <p:spPr/>
        <p:txBody>
          <a:bodyPr/>
          <a:lstStyle/>
          <a:p>
            <a:pPr algn="l"/>
            <a:r>
              <a:rPr lang="en-US" dirty="0" err="1" smtClean="0"/>
              <a:t>Safran</a:t>
            </a:r>
            <a:r>
              <a:rPr lang="en-US" smtClean="0"/>
              <a:t> Electrical and Power / Confidentiel / May 2016</a:t>
            </a:r>
            <a:endParaRPr lang="fr-FR" dirty="0"/>
          </a:p>
        </p:txBody>
      </p:sp>
      <p:sp>
        <p:nvSpPr>
          <p:cNvPr id="3" name="Espace réservé du numéro de diapositive 2"/>
          <p:cNvSpPr>
            <a:spLocks noGrp="1"/>
          </p:cNvSpPr>
          <p:nvPr>
            <p:ph type="sldNum" sz="quarter" idx="4"/>
          </p:nvPr>
        </p:nvSpPr>
        <p:spPr/>
        <p:txBody>
          <a:bodyPr/>
          <a:lstStyle/>
          <a:p>
            <a:fld id="{733122C9-A0B9-462F-8757-0847AD287B63}" type="slidenum">
              <a:rPr lang="fr-FR" smtClean="0"/>
              <a:pPr/>
              <a:t>1</a:t>
            </a:fld>
            <a:endParaRPr lang="fr-FR" dirty="0"/>
          </a:p>
        </p:txBody>
      </p:sp>
      <p:sp>
        <p:nvSpPr>
          <p:cNvPr id="5" name="Espace réservé du texte 4"/>
          <p:cNvSpPr>
            <a:spLocks noGrp="1"/>
          </p:cNvSpPr>
          <p:nvPr>
            <p:ph type="body" sz="quarter" idx="13"/>
          </p:nvPr>
        </p:nvSpPr>
        <p:spPr/>
        <p:txBody>
          <a:bodyPr/>
          <a:lstStyle/>
          <a:p>
            <a:endParaRPr lang="fr-FR" dirty="0"/>
          </a:p>
        </p:txBody>
      </p:sp>
      <p:sp>
        <p:nvSpPr>
          <p:cNvPr id="6" name="Espace réservé du texte 5"/>
          <p:cNvSpPr>
            <a:spLocks noGrp="1"/>
          </p:cNvSpPr>
          <p:nvPr>
            <p:ph type="body" sz="quarter" idx="15"/>
          </p:nvPr>
        </p:nvSpPr>
        <p:spPr/>
        <p:txBody>
          <a:bodyPr/>
          <a:lstStyle/>
          <a:p>
            <a:endParaRPr lang="fr-FR"/>
          </a:p>
        </p:txBody>
      </p:sp>
      <p:sp>
        <p:nvSpPr>
          <p:cNvPr id="7" name="Espace réservé du texte 6"/>
          <p:cNvSpPr>
            <a:spLocks noGrp="1"/>
          </p:cNvSpPr>
          <p:nvPr>
            <p:ph type="body" sz="quarter" idx="16"/>
          </p:nvPr>
        </p:nvSpPr>
        <p:spPr/>
        <p:txBody>
          <a:bodyPr/>
          <a:lstStyle/>
          <a:p>
            <a:endParaRPr lang="fr-FR"/>
          </a:p>
        </p:txBody>
      </p:sp>
      <p:sp>
        <p:nvSpPr>
          <p:cNvPr id="8" name="Espace réservé du texte 7"/>
          <p:cNvSpPr>
            <a:spLocks noGrp="1"/>
          </p:cNvSpPr>
          <p:nvPr>
            <p:ph type="body" sz="quarter" idx="17"/>
          </p:nvPr>
        </p:nvSpPr>
        <p:spPr/>
        <p:txBody>
          <a:bodyPr/>
          <a:lstStyle/>
          <a:p>
            <a:endParaRPr lang="fr-FR"/>
          </a:p>
        </p:txBody>
      </p:sp>
      <p:sp>
        <p:nvSpPr>
          <p:cNvPr id="9" name="Titre 8"/>
          <p:cNvSpPr>
            <a:spLocks noGrp="1"/>
          </p:cNvSpPr>
          <p:nvPr>
            <p:ph type="title"/>
          </p:nvPr>
        </p:nvSpPr>
        <p:spPr>
          <a:xfrm>
            <a:off x="503238" y="3003798"/>
            <a:ext cx="8137525" cy="803105"/>
          </a:xfrm>
        </p:spPr>
        <p:txBody>
          <a:bodyPr/>
          <a:lstStyle/>
          <a:p>
            <a:r>
              <a:rPr lang="en-US" dirty="0" smtClean="0"/>
              <a:t>SAFRAN engineering services</a:t>
            </a:r>
            <a:br>
              <a:rPr lang="en-US" dirty="0" smtClean="0"/>
            </a:br>
            <a:r>
              <a:rPr lang="en-US" sz="2000" dirty="0" smtClean="0"/>
              <a:t> C++ programming under DO178 - 332</a:t>
            </a:r>
            <a:endParaRPr lang="en-US" dirty="0"/>
          </a:p>
        </p:txBody>
      </p:sp>
      <p:sp>
        <p:nvSpPr>
          <p:cNvPr id="10" name="Espace réservé de la date 9"/>
          <p:cNvSpPr>
            <a:spLocks noGrp="1"/>
          </p:cNvSpPr>
          <p:nvPr>
            <p:ph type="dt" sz="half" idx="2"/>
          </p:nvPr>
        </p:nvSpPr>
        <p:spPr/>
        <p:txBody>
          <a:bodyPr/>
          <a:lstStyle/>
          <a:p>
            <a:pPr algn="ctr"/>
            <a:r>
              <a:rPr lang="fr-FR" dirty="0" err="1" smtClean="0"/>
              <a:t>January</a:t>
            </a:r>
            <a:r>
              <a:rPr lang="fr-FR" dirty="0" smtClean="0"/>
              <a:t> 2017</a:t>
            </a:r>
            <a:endParaRPr lang="fr-FR" dirty="0"/>
          </a:p>
        </p:txBody>
      </p:sp>
      <p:pic>
        <p:nvPicPr>
          <p:cNvPr id="9217" name="Picture 1"/>
          <p:cNvPicPr>
            <a:picLocks noChangeAspect="1" noChangeArrowheads="1"/>
          </p:cNvPicPr>
          <p:nvPr/>
        </p:nvPicPr>
        <p:blipFill>
          <a:blip r:embed="rId2" cstate="print"/>
          <a:srcRect/>
          <a:stretch>
            <a:fillRect/>
          </a:stretch>
        </p:blipFill>
        <p:spPr bwMode="auto">
          <a:xfrm>
            <a:off x="1187624" y="267494"/>
            <a:ext cx="6635566" cy="2555552"/>
          </a:xfrm>
          <a:prstGeom prst="rect">
            <a:avLst/>
          </a:prstGeom>
          <a:noFill/>
          <a:ln w="9525">
            <a:noFill/>
            <a:miter lim="800000"/>
            <a:headEnd/>
            <a:tailEnd/>
          </a:ln>
        </p:spPr>
      </p:pic>
    </p:spTree>
    <p:extLst>
      <p:ext uri="{BB962C8B-B14F-4D97-AF65-F5344CB8AC3E}">
        <p14:creationId xmlns:p14="http://schemas.microsoft.com/office/powerpoint/2010/main" val="1869767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Software Requirements Specification Extracts</a:t>
            </a:r>
            <a:br>
              <a:rPr lang="en-US" dirty="0" smtClean="0"/>
            </a:br>
            <a:r>
              <a:rPr lang="en-GB" dirty="0" smtClean="0"/>
              <a:t> BTMS Warnings</a:t>
            </a:r>
            <a:endParaRPr lang="en-US" dirty="0"/>
          </a:p>
        </p:txBody>
      </p:sp>
      <p:sp>
        <p:nvSpPr>
          <p:cNvPr id="54273" name="Rectangle 1"/>
          <p:cNvSpPr>
            <a:spLocks noChangeArrowheads="1"/>
          </p:cNvSpPr>
          <p:nvPr/>
        </p:nvSpPr>
        <p:spPr bwMode="auto">
          <a:xfrm>
            <a:off x="504056" y="1347614"/>
            <a:ext cx="8388424"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A350_LGMS_HLR_0045</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 each wheel the Hottest Brake Temperature bit shall be set to "Active",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Hottest_Brake_Wheel_i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="Active",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01, 02,... 12, when all of the following conditions occur:</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measured brake temperature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greater or equal to 100°C for the current wheel</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consolidated validity of the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GB" sz="1000" b="0" i="0" u="none" strike="noStrike" cap="none" normalizeH="0" dirty="0" smtClean="0">
                <a:ln>
                  <a:noFill/>
                </a:ln>
                <a:solidFill>
                  <a:schemeClr val="tx1"/>
                </a:solidFill>
                <a:effectLst/>
                <a:latin typeface="Arial" pitchFamily="34" charset="0"/>
                <a:ea typeface="Times New Roman" pitchFamily="18" charset="0"/>
                <a:cs typeface="Arial" pitchFamily="34" charset="0"/>
              </a:rPr>
              <a:t> is TRUE</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measured brake temperature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greater than all the valid measured brake temperature for the other wheels</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 each wheel if the Hottest Brake Temperature bit have been set to "Active" -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Hottest_Brake_Wheel_i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 Active » then the Hottest Brake Temperature bit shall be set to "Inactive", when one of the following conditions occur:</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measured brake temperature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smaller than 100°C for the current wheel and the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valisity</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of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a:t>
            </a:r>
            <a:r>
              <a:rPr kumimoji="0" lang="en-GB" sz="1000" b="0" i="0" u="none" strike="noStrike" cap="none" normalizeH="0" dirty="0" smtClean="0">
                <a:ln>
                  <a:noFill/>
                </a:ln>
                <a:solidFill>
                  <a:schemeClr val="tx1"/>
                </a:solidFill>
                <a:effectLst/>
                <a:latin typeface="Arial" pitchFamily="34" charset="0"/>
                <a:ea typeface="Times New Roman" pitchFamily="18" charset="0"/>
                <a:cs typeface="Arial" pitchFamily="34" charset="0"/>
              </a:rPr>
              <a:t> TRUE</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consolidated functional validity of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FS_BrakeTemperature_Wheel_i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a:t>
            </a:r>
            <a:r>
              <a:rPr lang="en-GB" sz="1000" dirty="0" smtClean="0">
                <a:latin typeface="Arial" pitchFamily="34" charset="0"/>
                <a:ea typeface="Times New Roman" pitchFamily="18" charset="0"/>
                <a:cs typeface="Arial" pitchFamily="34" charset="0"/>
              </a:rPr>
              <a:t>FALSE</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measured brake temperature is smaller than any other valid wheel</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ZoneTexte 4"/>
          <p:cNvSpPr txBox="1"/>
          <p:nvPr/>
        </p:nvSpPr>
        <p:spPr>
          <a:xfrm>
            <a:off x="467544" y="987574"/>
            <a:ext cx="2202270" cy="369332"/>
          </a:xfrm>
          <a:prstGeom prst="rect">
            <a:avLst/>
          </a:prstGeom>
          <a:noFill/>
        </p:spPr>
        <p:txBody>
          <a:bodyPr wrap="none" rtlCol="0">
            <a:spAutoFit/>
          </a:bodyPr>
          <a:lstStyle/>
          <a:p>
            <a:r>
              <a:rPr lang="fr-FR" dirty="0" smtClean="0"/>
              <a:t>BTMS Warning </a:t>
            </a:r>
            <a:r>
              <a:rPr lang="fr-FR" dirty="0" err="1" smtClean="0"/>
              <a:t>req</a:t>
            </a:r>
            <a:endParaRPr lang="fr-FR" dirty="0"/>
          </a:p>
        </p:txBody>
      </p:sp>
      <p:sp>
        <p:nvSpPr>
          <p:cNvPr id="6" name="Rectangle 1"/>
          <p:cNvSpPr>
            <a:spLocks noChangeArrowheads="1"/>
          </p:cNvSpPr>
          <p:nvPr/>
        </p:nvSpPr>
        <p:spPr bwMode="auto">
          <a:xfrm>
            <a:off x="467544" y="3450362"/>
            <a:ext cx="78123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A350_LGMS_HLR_0122</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When several wheels have the same measured brake temperature at cycle N, greater or equal to 100°C, and the Hottest Brake Temperature bit was already set to 'Active' for one of them at cycle N-1, then the Hottest Brake Temperature bit shall be kept for the wheel already set to 'Active'.</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When several wheels have the same measured brake temperature at cycle N, greater or equal to 100°C, and no Hottest Brake Temperature bit was set to 'Active' for one of them at cycle N-1, then the Hottest Brake Temperature bit shall be set to 'Active' for the wheel with the smallest index.</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Software Requirements Specification Extracts</a:t>
            </a:r>
            <a:br>
              <a:rPr lang="en-US" dirty="0" smtClean="0"/>
            </a:br>
            <a:r>
              <a:rPr lang="en-GB" dirty="0" smtClean="0"/>
              <a:t> BTMS Warnings</a:t>
            </a:r>
            <a:endParaRPr lang="en-US" dirty="0"/>
          </a:p>
        </p:txBody>
      </p:sp>
      <p:sp>
        <p:nvSpPr>
          <p:cNvPr id="57345" name="Rectangle 1"/>
          <p:cNvSpPr>
            <a:spLocks noChangeArrowheads="1"/>
          </p:cNvSpPr>
          <p:nvPr/>
        </p:nvSpPr>
        <p:spPr bwMode="auto">
          <a:xfrm>
            <a:off x="467544" y="1542732"/>
            <a:ext cx="8316416"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A350_LGMS_HLR_0149</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partition shall set the Very Hot Brake parameters to « Active » for each braked wheel,</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Very_Hot_Brake_Wheel_i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="Active",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01, 02,... 12, if the temperature of brake for this wheel rises above 800°C.</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It shall set the « Very hot Brake parameters » to "Inactive" when the temperature for this wheel falls below 790°C.</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activation and deactivation of each parameters are confirmed during 9.6s.</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the temperature of brake for this wheel is between [790°C;800°C], the LGMS OPER partition reset the confirmation time and keep the state of the very hot brake parameters as it is.</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Note : To alert the maintenance crew of the very hot brake temperature - and therefore potential damage to the axle.</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ZoneTexte 6"/>
          <p:cNvSpPr txBox="1"/>
          <p:nvPr/>
        </p:nvSpPr>
        <p:spPr>
          <a:xfrm>
            <a:off x="467544" y="1059582"/>
            <a:ext cx="2202270" cy="369332"/>
          </a:xfrm>
          <a:prstGeom prst="rect">
            <a:avLst/>
          </a:prstGeom>
          <a:noFill/>
        </p:spPr>
        <p:txBody>
          <a:bodyPr wrap="none" rtlCol="0">
            <a:spAutoFit/>
          </a:bodyPr>
          <a:lstStyle/>
          <a:p>
            <a:r>
              <a:rPr lang="fr-FR" dirty="0" smtClean="0"/>
              <a:t>BTMS Warning </a:t>
            </a:r>
            <a:r>
              <a:rPr lang="fr-FR" dirty="0" err="1" smtClean="0"/>
              <a:t>req</a:t>
            </a:r>
            <a:endParaRPr lang="fr-FR" dirty="0"/>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quarter" idx="10"/>
          </p:nvPr>
        </p:nvSpPr>
        <p:spPr>
          <a:xfrm>
            <a:off x="-1" y="4911725"/>
            <a:ext cx="503239" cy="231776"/>
          </a:xfrm>
        </p:spPr>
        <p:txBody>
          <a:bodyPr rtlCol="0"/>
          <a:lstStyle/>
          <a:p>
            <a:pPr fontAlgn="auto">
              <a:spcBef>
                <a:spcPts val="0"/>
              </a:spcBef>
              <a:spcAft>
                <a:spcPts val="0"/>
              </a:spcAft>
              <a:defRPr/>
            </a:pPr>
            <a:r>
              <a:rPr lang="fr-FR">
                <a:solidFill>
                  <a:schemeClr val="bg1">
                    <a:alpha val="0"/>
                  </a:schemeClr>
                </a:solidFill>
                <a:latin typeface="+mn-lt"/>
                <a:ea typeface="+mn-ea"/>
              </a:rPr>
              <a:t>Jour/mois/année</a:t>
            </a:r>
            <a:endParaRPr lang="fr-FR" dirty="0">
              <a:solidFill>
                <a:schemeClr val="bg1">
                  <a:alpha val="0"/>
                </a:schemeClr>
              </a:solidFill>
              <a:latin typeface="+mn-lt"/>
              <a:ea typeface="+mn-ea"/>
            </a:endParaRPr>
          </a:p>
        </p:txBody>
      </p:sp>
      <p:sp>
        <p:nvSpPr>
          <p:cNvPr id="78852" name="Rectangle 4"/>
          <p:cNvSpPr>
            <a:spLocks noChangeArrowheads="1"/>
          </p:cNvSpPr>
          <p:nvPr/>
        </p:nvSpPr>
        <p:spPr bwMode="auto">
          <a:xfrm>
            <a:off x="4499992" y="4083918"/>
            <a:ext cx="4536504" cy="338554"/>
          </a:xfrm>
          <a:prstGeom prst="rect">
            <a:avLst/>
          </a:prstGeom>
          <a:noFill/>
          <a:ln w="9525">
            <a:noFill/>
            <a:miter lim="800000"/>
            <a:headEnd/>
            <a:tailEnd/>
          </a:ln>
        </p:spPr>
        <p:txBody>
          <a:bodyPr wrap="square">
            <a:spAutoFit/>
          </a:bodyPr>
          <a:lstStyle/>
          <a:p>
            <a:r>
              <a:rPr lang="fr-FR" sz="1600" i="1" dirty="0" err="1">
                <a:solidFill>
                  <a:schemeClr val="accent2"/>
                </a:solidFill>
                <a:cs typeface="Arial" pitchFamily="34" charset="0"/>
              </a:rPr>
              <a:t>Powered</a:t>
            </a:r>
            <a:r>
              <a:rPr lang="fr-FR" sz="1600" i="1" dirty="0">
                <a:solidFill>
                  <a:schemeClr val="accent2"/>
                </a:solidFill>
                <a:cs typeface="Arial" pitchFamily="34" charset="0"/>
              </a:rPr>
              <a:t> by trust</a:t>
            </a:r>
            <a:r>
              <a:rPr lang="fr-FR" sz="1600" dirty="0">
                <a:solidFill>
                  <a:schemeClr val="accent2"/>
                </a:solidFill>
                <a:cs typeface="Arial" pitchFamily="34" charset="0"/>
              </a:rPr>
              <a:t> : la confiance est notre moteur</a:t>
            </a:r>
          </a:p>
        </p:txBody>
      </p:sp>
      <p:sp>
        <p:nvSpPr>
          <p:cNvPr id="6" name="Espace réservé du pied de page 3"/>
          <p:cNvSpPr txBox="1">
            <a:spLocks/>
          </p:cNvSpPr>
          <p:nvPr/>
        </p:nvSpPr>
        <p:spPr>
          <a:xfrm>
            <a:off x="395536" y="4768404"/>
            <a:ext cx="7741170" cy="17961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chemeClr val="tx1"/>
                </a:solidFill>
                <a:effectLst/>
                <a:uLnTx/>
                <a:uFillTx/>
                <a:latin typeface="+mn-lt"/>
                <a:ea typeface="+mn-ea"/>
                <a:cs typeface="+mn-cs"/>
              </a:rPr>
              <a:t>Safran Engineering Services/ Confidentiel / Juin 2016/ Commerce</a:t>
            </a:r>
            <a:endParaRPr kumimoji="0" lang="fr-FR" sz="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sz="1800" dirty="0"/>
              <a:t>C++ programming under DO178 / DO332</a:t>
            </a:r>
            <a:r>
              <a:rPr lang="en-US" sz="1600" dirty="0"/>
              <a:t/>
            </a:r>
            <a:br>
              <a:rPr lang="en-US" sz="1600" dirty="0"/>
            </a:br>
            <a:r>
              <a:rPr lang="en-US" dirty="0" smtClean="0"/>
              <a:t>Course organization</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19642223"/>
              </p:ext>
            </p:extLst>
          </p:nvPr>
        </p:nvGraphicFramePr>
        <p:xfrm>
          <a:off x="503238" y="987574"/>
          <a:ext cx="8245225" cy="4035562"/>
        </p:xfrm>
        <a:graphic>
          <a:graphicData uri="http://schemas.openxmlformats.org/drawingml/2006/table">
            <a:tbl>
              <a:tblPr>
                <a:tableStyleId>{5C22544A-7EE6-4342-B048-85BDC9FD1C3A}</a:tableStyleId>
              </a:tblPr>
              <a:tblGrid>
                <a:gridCol w="883416">
                  <a:extLst>
                    <a:ext uri="{9D8B030D-6E8A-4147-A177-3AD203B41FA5}">
                      <a16:colId xmlns:a16="http://schemas.microsoft.com/office/drawing/2014/main" val="4159165809"/>
                    </a:ext>
                  </a:extLst>
                </a:gridCol>
                <a:gridCol w="506493">
                  <a:extLst>
                    <a:ext uri="{9D8B030D-6E8A-4147-A177-3AD203B41FA5}">
                      <a16:colId xmlns:a16="http://schemas.microsoft.com/office/drawing/2014/main" val="3562925972"/>
                    </a:ext>
                  </a:extLst>
                </a:gridCol>
                <a:gridCol w="506493">
                  <a:extLst>
                    <a:ext uri="{9D8B030D-6E8A-4147-A177-3AD203B41FA5}">
                      <a16:colId xmlns:a16="http://schemas.microsoft.com/office/drawing/2014/main" val="3773654990"/>
                    </a:ext>
                  </a:extLst>
                </a:gridCol>
                <a:gridCol w="1024764">
                  <a:extLst>
                    <a:ext uri="{9D8B030D-6E8A-4147-A177-3AD203B41FA5}">
                      <a16:colId xmlns:a16="http://schemas.microsoft.com/office/drawing/2014/main" val="116191286"/>
                    </a:ext>
                  </a:extLst>
                </a:gridCol>
                <a:gridCol w="3957708">
                  <a:extLst>
                    <a:ext uri="{9D8B030D-6E8A-4147-A177-3AD203B41FA5}">
                      <a16:colId xmlns:a16="http://schemas.microsoft.com/office/drawing/2014/main" val="1421298400"/>
                    </a:ext>
                  </a:extLst>
                </a:gridCol>
                <a:gridCol w="1366351">
                  <a:extLst>
                    <a:ext uri="{9D8B030D-6E8A-4147-A177-3AD203B41FA5}">
                      <a16:colId xmlns:a16="http://schemas.microsoft.com/office/drawing/2014/main" val="2953713557"/>
                    </a:ext>
                  </a:extLst>
                </a:gridCol>
              </a:tblGrid>
              <a:tr h="324148">
                <a:tc gridSpan="3">
                  <a:txBody>
                    <a:bodyPr/>
                    <a:lstStyle/>
                    <a:p>
                      <a:pPr algn="ctr" fontAlgn="ctr"/>
                      <a:r>
                        <a:rPr lang="fr-FR" sz="1200" b="1" u="none" strike="noStrike" dirty="0">
                          <a:effectLst/>
                        </a:rPr>
                        <a:t>Planning</a:t>
                      </a:r>
                      <a:endParaRPr lang="fr-FR" sz="1200" b="1" i="0" u="none" strike="noStrike" dirty="0">
                        <a:solidFill>
                          <a:srgbClr val="000000"/>
                        </a:solidFill>
                        <a:effectLst/>
                        <a:latin typeface="Calibri" panose="020F0502020204030204" pitchFamily="34" charset="0"/>
                      </a:endParaRPr>
                    </a:p>
                  </a:txBody>
                  <a:tcPr marL="8731" marR="8731" marT="8731" marB="0" anchor="ctr">
                    <a:solidFill>
                      <a:schemeClr val="accent1">
                        <a:lumMod val="40000"/>
                        <a:lumOff val="60000"/>
                      </a:schemeClr>
                    </a:solidFill>
                  </a:tcPr>
                </a:tc>
                <a:tc hMerge="1">
                  <a:txBody>
                    <a:bodyPr/>
                    <a:lstStyle/>
                    <a:p>
                      <a:endParaRPr lang="fr-FR"/>
                    </a:p>
                  </a:txBody>
                  <a:tcPr/>
                </a:tc>
                <a:tc hMerge="1">
                  <a:txBody>
                    <a:bodyPr/>
                    <a:lstStyle/>
                    <a:p>
                      <a:endParaRPr lang="fr-FR"/>
                    </a:p>
                  </a:txBody>
                  <a:tcPr/>
                </a:tc>
                <a:tc>
                  <a:txBody>
                    <a:bodyPr/>
                    <a:lstStyle/>
                    <a:p>
                      <a:pPr algn="ctr" fontAlgn="ctr"/>
                      <a:r>
                        <a:rPr lang="fr-FR" sz="1200" b="1" u="none" strike="noStrike" dirty="0" err="1">
                          <a:effectLst/>
                        </a:rPr>
                        <a:t>Teatcher</a:t>
                      </a:r>
                      <a:endParaRPr lang="fr-FR" sz="1200" b="1" i="0" u="none" strike="noStrike" dirty="0">
                        <a:solidFill>
                          <a:srgbClr val="000000"/>
                        </a:solidFill>
                        <a:effectLst/>
                        <a:latin typeface="Calibri" panose="020F0502020204030204" pitchFamily="34" charset="0"/>
                      </a:endParaRPr>
                    </a:p>
                  </a:txBody>
                  <a:tcPr marL="8731" marR="8731" marT="8731" marB="0" anchor="ctr">
                    <a:solidFill>
                      <a:schemeClr val="accent1">
                        <a:lumMod val="40000"/>
                        <a:lumOff val="60000"/>
                      </a:schemeClr>
                    </a:solidFill>
                  </a:tcPr>
                </a:tc>
                <a:tc>
                  <a:txBody>
                    <a:bodyPr/>
                    <a:lstStyle/>
                    <a:p>
                      <a:pPr algn="ctr" fontAlgn="ctr"/>
                      <a:r>
                        <a:rPr lang="fr-FR" sz="1200" b="1" u="none" strike="noStrike" dirty="0">
                          <a:effectLst/>
                        </a:rPr>
                        <a:t>Content</a:t>
                      </a:r>
                      <a:endParaRPr lang="fr-FR" sz="1200" b="1" i="0" u="none" strike="noStrike" dirty="0">
                        <a:solidFill>
                          <a:srgbClr val="000000"/>
                        </a:solidFill>
                        <a:effectLst/>
                        <a:latin typeface="Calibri" panose="020F0502020204030204" pitchFamily="34" charset="0"/>
                      </a:endParaRPr>
                    </a:p>
                  </a:txBody>
                  <a:tcPr marL="8731" marR="8731" marT="8731" marB="0" anchor="ctr">
                    <a:solidFill>
                      <a:schemeClr val="accent1">
                        <a:lumMod val="40000"/>
                        <a:lumOff val="60000"/>
                      </a:schemeClr>
                    </a:solidFill>
                  </a:tcPr>
                </a:tc>
                <a:tc>
                  <a:txBody>
                    <a:bodyPr/>
                    <a:lstStyle/>
                    <a:p>
                      <a:pPr algn="ctr" fontAlgn="ctr"/>
                      <a:r>
                        <a:rPr lang="fr-FR" sz="1200" b="1" u="none" strike="noStrike" dirty="0">
                          <a:effectLst/>
                        </a:rPr>
                        <a:t>Room</a:t>
                      </a:r>
                      <a:endParaRPr lang="fr-FR" sz="1200" b="1" i="0" u="none" strike="noStrike" dirty="0">
                        <a:solidFill>
                          <a:srgbClr val="000000"/>
                        </a:solidFill>
                        <a:effectLst/>
                        <a:latin typeface="Calibri" panose="020F0502020204030204" pitchFamily="34" charset="0"/>
                      </a:endParaRPr>
                    </a:p>
                  </a:txBody>
                  <a:tcPr marL="8731" marR="8731" marT="8731" marB="0" anchor="ctr">
                    <a:solidFill>
                      <a:schemeClr val="accent1">
                        <a:lumMod val="40000"/>
                        <a:lumOff val="60000"/>
                      </a:schemeClr>
                    </a:solidFill>
                  </a:tcPr>
                </a:tc>
                <a:extLst>
                  <a:ext uri="{0D108BD9-81ED-4DB2-BD59-A6C34878D82A}">
                    <a16:rowId xmlns:a16="http://schemas.microsoft.com/office/drawing/2014/main" val="4152880440"/>
                  </a:ext>
                </a:extLst>
              </a:tr>
              <a:tr h="174625">
                <a:tc>
                  <a:txBody>
                    <a:bodyPr/>
                    <a:lstStyle/>
                    <a:p>
                      <a:pPr algn="ctr" fontAlgn="ctr"/>
                      <a:r>
                        <a:rPr lang="fr-FR" sz="1200" u="none" strike="noStrike">
                          <a:effectLst/>
                        </a:rPr>
                        <a:t>12/12/2017</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10h15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12h15</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Manon</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smtClean="0">
                          <a:effectLst/>
                        </a:rPr>
                        <a:t>Presentation of DO178 / DO 332</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noProof="0" dirty="0" smtClean="0">
                          <a:effectLst/>
                        </a:rPr>
                        <a:t>Practical work on landing gear monitoring system</a:t>
                      </a:r>
                      <a:endParaRPr lang="en-US" sz="1200" b="0" i="0" u="none" strike="noStrike" noProof="0" dirty="0" smtClean="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Caud07</a:t>
                      </a:r>
                      <a:endParaRPr lang="fr-FR" sz="1200" b="0" i="0" u="none" strike="noStrike" dirty="0">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245509875"/>
                  </a:ext>
                </a:extLst>
              </a:tr>
              <a:tr h="349250">
                <a:tc>
                  <a:txBody>
                    <a:bodyPr/>
                    <a:lstStyle/>
                    <a:p>
                      <a:pPr algn="ctr" fontAlgn="ctr"/>
                      <a:r>
                        <a:rPr lang="fr-FR" sz="1200" u="none" strike="noStrike">
                          <a:effectLst/>
                        </a:rPr>
                        <a:t>12/12/2017</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13h15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15h15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Manon</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specification</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D202</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2440790472"/>
                  </a:ext>
                </a:extLst>
              </a:tr>
              <a:tr h="523875">
                <a:tc>
                  <a:txBody>
                    <a:bodyPr/>
                    <a:lstStyle/>
                    <a:p>
                      <a:pPr algn="ctr" fontAlgn="ctr"/>
                      <a:r>
                        <a:rPr lang="fr-FR" sz="1200" u="none" strike="noStrike">
                          <a:effectLst/>
                        </a:rPr>
                        <a:t>19/12/2017</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13h15</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15h15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smtClean="0">
                          <a:effectLst/>
                        </a:rPr>
                        <a:t>Recall on C++ basics</a:t>
                      </a:r>
                    </a:p>
                    <a:p>
                      <a:pPr algn="ctr" fontAlgn="ctr"/>
                      <a:r>
                        <a:rPr lang="en-US" sz="1200" u="none" strike="noStrike" noProof="0" dirty="0" smtClean="0">
                          <a:effectLst/>
                        </a:rPr>
                        <a:t>Zoom on DO 332 (review of main FAQ in DO332)</a:t>
                      </a:r>
                    </a:p>
                  </a:txBody>
                  <a:tcPr marL="8731" marR="8731" marT="8731" marB="0" anchor="ctr"/>
                </a:tc>
                <a:tc>
                  <a:txBody>
                    <a:bodyPr/>
                    <a:lstStyle/>
                    <a:p>
                      <a:pPr algn="ctr" fontAlgn="ctr"/>
                      <a:r>
                        <a:rPr lang="fr-FR" sz="1200" u="none" strike="noStrike">
                          <a:effectLst/>
                        </a:rPr>
                        <a:t>D202</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2594061953"/>
                  </a:ext>
                </a:extLst>
              </a:tr>
              <a:tr h="349250">
                <a:tc>
                  <a:txBody>
                    <a:bodyPr/>
                    <a:lstStyle/>
                    <a:p>
                      <a:pPr algn="ctr" fontAlgn="ctr"/>
                      <a:r>
                        <a:rPr lang="fr-FR" sz="1200" u="none" strike="noStrike">
                          <a:effectLst/>
                        </a:rPr>
                        <a:t>19/12/2017</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15h30</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17h30</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D202</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3665099065"/>
                  </a:ext>
                </a:extLst>
              </a:tr>
              <a:tr h="349250">
                <a:tc>
                  <a:txBody>
                    <a:bodyPr/>
                    <a:lstStyle/>
                    <a:p>
                      <a:pPr algn="ctr" fontAlgn="ctr"/>
                      <a:r>
                        <a:rPr lang="fr-FR" sz="1200" u="none" strike="noStrike">
                          <a:effectLst/>
                        </a:rPr>
                        <a:t>10/01/2018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10h15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12h15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D203</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2792102861"/>
                  </a:ext>
                </a:extLst>
              </a:tr>
              <a:tr h="349250">
                <a:tc>
                  <a:txBody>
                    <a:bodyPr/>
                    <a:lstStyle/>
                    <a:p>
                      <a:pPr algn="ctr" fontAlgn="ctr"/>
                      <a:r>
                        <a:rPr lang="fr-FR" sz="1200" u="none" strike="noStrike">
                          <a:effectLst/>
                        </a:rPr>
                        <a:t>10/01/2018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13h15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15h15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D203</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1133697666"/>
                  </a:ext>
                </a:extLst>
              </a:tr>
              <a:tr h="349250">
                <a:tc>
                  <a:txBody>
                    <a:bodyPr/>
                    <a:lstStyle/>
                    <a:p>
                      <a:pPr algn="ctr" fontAlgn="ctr"/>
                      <a:r>
                        <a:rPr lang="fr-FR" sz="1200" u="none" strike="noStrike">
                          <a:effectLst/>
                        </a:rPr>
                        <a:t>17/01/2018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10h15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12h15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D205</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2078510979"/>
                  </a:ext>
                </a:extLst>
              </a:tr>
              <a:tr h="349250">
                <a:tc>
                  <a:txBody>
                    <a:bodyPr/>
                    <a:lstStyle/>
                    <a:p>
                      <a:pPr algn="ctr" fontAlgn="ctr"/>
                      <a:r>
                        <a:rPr lang="fr-FR" sz="1200" u="none" strike="noStrike">
                          <a:effectLst/>
                        </a:rPr>
                        <a:t>17/01/2018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13h15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15h15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D205</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1351733156"/>
                  </a:ext>
                </a:extLst>
              </a:tr>
              <a:tr h="349250">
                <a:tc>
                  <a:txBody>
                    <a:bodyPr/>
                    <a:lstStyle/>
                    <a:p>
                      <a:pPr algn="ctr" fontAlgn="ctr"/>
                      <a:r>
                        <a:rPr lang="fr-FR" sz="1200" u="none" strike="noStrike">
                          <a:effectLst/>
                        </a:rPr>
                        <a:t>22/01/2018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10h15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12h15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a:effectLst/>
                        </a:rPr>
                        <a:t>Practical work on landing gear monitoring system</a:t>
                      </a:r>
                      <a:br>
                        <a:rPr lang="en-US" sz="1200" u="none" strike="noStrike" noProof="0" dirty="0">
                          <a:effectLst/>
                        </a:rPr>
                      </a:br>
                      <a:r>
                        <a:rPr lang="en-US" sz="1200" u="none" strike="noStrike" noProof="0" dirty="0">
                          <a:effectLst/>
                        </a:rPr>
                        <a:t>class modelling / C++ coding / testing</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D205</a:t>
                      </a:r>
                      <a:endParaRPr lang="fr-FR" sz="1200" b="0" i="0" u="none" strike="noStrike">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1885874958"/>
                  </a:ext>
                </a:extLst>
              </a:tr>
              <a:tr h="174625">
                <a:tc>
                  <a:txBody>
                    <a:bodyPr/>
                    <a:lstStyle/>
                    <a:p>
                      <a:pPr algn="ctr" fontAlgn="ctr"/>
                      <a:r>
                        <a:rPr lang="fr-FR" sz="1200" u="none" strike="noStrike">
                          <a:effectLst/>
                        </a:rPr>
                        <a:t>22/01/2018</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13h15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a:effectLst/>
                        </a:rPr>
                        <a:t>15h15</a:t>
                      </a:r>
                      <a:endParaRPr lang="fr-FR" sz="1200" b="0" i="0" u="none" strike="noStrike">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err="1">
                          <a:effectLst/>
                        </a:rPr>
                        <a:t>Dupouy</a:t>
                      </a:r>
                      <a:endParaRPr lang="fr-FR" sz="1200" b="0" i="0" u="none" strike="noStrike" dirty="0">
                        <a:solidFill>
                          <a:srgbClr val="000000"/>
                        </a:solidFill>
                        <a:effectLst/>
                        <a:latin typeface="Calibri" panose="020F0502020204030204" pitchFamily="34" charset="0"/>
                      </a:endParaRPr>
                    </a:p>
                  </a:txBody>
                  <a:tcPr marL="8731" marR="8731" marT="8731" marB="0" anchor="ctr"/>
                </a:tc>
                <a:tc>
                  <a:txBody>
                    <a:bodyPr/>
                    <a:lstStyle/>
                    <a:p>
                      <a:pPr algn="ctr" fontAlgn="ctr"/>
                      <a:r>
                        <a:rPr lang="en-US" sz="1200" u="none" strike="noStrike" noProof="0" dirty="0" smtClean="0">
                          <a:effectLst/>
                        </a:rPr>
                        <a:t>Exam</a:t>
                      </a:r>
                      <a:endParaRPr lang="en-US" sz="1200" b="0" i="0" u="none" strike="noStrike" noProof="0" dirty="0">
                        <a:solidFill>
                          <a:srgbClr val="000000"/>
                        </a:solidFill>
                        <a:effectLst/>
                        <a:latin typeface="Calibri" panose="020F0502020204030204" pitchFamily="34" charset="0"/>
                      </a:endParaRPr>
                    </a:p>
                  </a:txBody>
                  <a:tcPr marL="8731" marR="8731" marT="8731" marB="0" anchor="ctr"/>
                </a:tc>
                <a:tc>
                  <a:txBody>
                    <a:bodyPr/>
                    <a:lstStyle/>
                    <a:p>
                      <a:pPr algn="ctr" fontAlgn="ctr"/>
                      <a:r>
                        <a:rPr lang="fr-FR" sz="1200" u="none" strike="noStrike" dirty="0">
                          <a:effectLst/>
                        </a:rPr>
                        <a:t>D205</a:t>
                      </a:r>
                      <a:endParaRPr lang="fr-FR" sz="1200" b="0" i="0" u="none" strike="noStrike" dirty="0">
                        <a:solidFill>
                          <a:srgbClr val="000000"/>
                        </a:solidFill>
                        <a:effectLst/>
                        <a:latin typeface="Calibri" panose="020F0502020204030204" pitchFamily="34" charset="0"/>
                      </a:endParaRPr>
                    </a:p>
                  </a:txBody>
                  <a:tcPr marL="8731" marR="8731" marT="8731" marB="0" anchor="ctr"/>
                </a:tc>
                <a:extLst>
                  <a:ext uri="{0D108BD9-81ED-4DB2-BD59-A6C34878D82A}">
                    <a16:rowId xmlns:a16="http://schemas.microsoft.com/office/drawing/2014/main" val="640363335"/>
                  </a:ext>
                </a:extLst>
              </a:tr>
            </a:tbl>
          </a:graphicData>
        </a:graphic>
      </p:graphicFrame>
    </p:spTree>
    <p:extLst>
      <p:ext uri="{BB962C8B-B14F-4D97-AF65-F5344CB8AC3E}">
        <p14:creationId xmlns:p14="http://schemas.microsoft.com/office/powerpoint/2010/main" val="246782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Objectives</a:t>
            </a:r>
            <a:endParaRPr lang="en-US" dirty="0"/>
          </a:p>
        </p:txBody>
      </p:sp>
      <p:sp>
        <p:nvSpPr>
          <p:cNvPr id="3" name="ZoneTexte 2"/>
          <p:cNvSpPr txBox="1"/>
          <p:nvPr/>
        </p:nvSpPr>
        <p:spPr>
          <a:xfrm>
            <a:off x="556467" y="843558"/>
            <a:ext cx="6970947" cy="3046988"/>
          </a:xfrm>
          <a:prstGeom prst="rect">
            <a:avLst/>
          </a:prstGeom>
          <a:noFill/>
        </p:spPr>
        <p:txBody>
          <a:bodyPr wrap="none" rtlCol="0">
            <a:spAutoFit/>
          </a:bodyPr>
          <a:lstStyle/>
          <a:p>
            <a:r>
              <a:rPr lang="en-US" sz="1600" b="1" dirty="0" smtClean="0"/>
              <a:t>Main pedagogical objectives:</a:t>
            </a:r>
          </a:p>
          <a:p>
            <a:pPr>
              <a:buFont typeface="Arial" pitchFamily="34" charset="0"/>
              <a:buChar char="•"/>
            </a:pPr>
            <a:r>
              <a:rPr lang="en-US" sz="1600" dirty="0" smtClean="0"/>
              <a:t> To get acquainted with the basis of object coding for critical software</a:t>
            </a:r>
          </a:p>
          <a:p>
            <a:pPr>
              <a:buFont typeface="Arial" pitchFamily="34" charset="0"/>
              <a:buChar char="•"/>
            </a:pPr>
            <a:r>
              <a:rPr lang="en-US" sz="1600" dirty="0" smtClean="0"/>
              <a:t> To be able to realize simple coding using C++</a:t>
            </a:r>
          </a:p>
          <a:p>
            <a:endParaRPr lang="en-US" sz="1600" dirty="0" smtClean="0"/>
          </a:p>
          <a:p>
            <a:r>
              <a:rPr lang="en-US" sz="1600" b="1" dirty="0" smtClean="0"/>
              <a:t>Detailed pedagogical objectives:</a:t>
            </a:r>
          </a:p>
          <a:p>
            <a:pPr>
              <a:buFont typeface="Arial" pitchFamily="34" charset="0"/>
              <a:buChar char="•"/>
            </a:pPr>
            <a:r>
              <a:rPr lang="en-US" sz="1600" dirty="0" smtClean="0"/>
              <a:t> To get acquainted with critical software </a:t>
            </a:r>
          </a:p>
          <a:p>
            <a:pPr>
              <a:buFont typeface="Arial" pitchFamily="34" charset="0"/>
              <a:buChar char="•"/>
            </a:pPr>
            <a:r>
              <a:rPr lang="en-US" sz="1600" dirty="0" smtClean="0"/>
              <a:t> To get acquainted with DO178C norm and related refinements</a:t>
            </a:r>
          </a:p>
          <a:p>
            <a:pPr>
              <a:buFont typeface="Arial" pitchFamily="34" charset="0"/>
              <a:buChar char="•"/>
            </a:pPr>
            <a:r>
              <a:rPr lang="en-US" sz="1600" dirty="0" smtClean="0"/>
              <a:t> To get acquainted with DO178C process</a:t>
            </a:r>
          </a:p>
          <a:p>
            <a:pPr>
              <a:buFont typeface="Arial" pitchFamily="34" charset="0"/>
              <a:buChar char="•"/>
            </a:pPr>
            <a:r>
              <a:rPr lang="en-US" sz="1600" dirty="0" smtClean="0"/>
              <a:t> To get acquainted with DO332</a:t>
            </a:r>
          </a:p>
          <a:p>
            <a:pPr marL="88900" indent="-88900">
              <a:buFont typeface="Arial" pitchFamily="34" charset="0"/>
              <a:buChar char="•"/>
            </a:pPr>
            <a:r>
              <a:rPr lang="en-US" sz="1600" dirty="0" smtClean="0"/>
              <a:t> To get acquainted with the concept of Configuration management</a:t>
            </a:r>
            <a:br>
              <a:rPr lang="en-US" sz="1600" dirty="0" smtClean="0"/>
            </a:br>
            <a:r>
              <a:rPr lang="en-US" sz="1600" dirty="0" smtClean="0"/>
              <a:t> and Modification management</a:t>
            </a:r>
          </a:p>
          <a:p>
            <a:pPr>
              <a:buFont typeface="Arial" pitchFamily="34" charset="0"/>
              <a:buChar char="•"/>
            </a:pPr>
            <a:r>
              <a:rPr lang="en-US" sz="1600" dirty="0" smtClean="0"/>
              <a:t> To get acquainted with the use of manual coding versus automatic coding</a:t>
            </a:r>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004048" y="1923678"/>
            <a:ext cx="2376264" cy="72008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771800" y="2643758"/>
            <a:ext cx="4608512" cy="1944216"/>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title"/>
          </p:nvPr>
        </p:nvSpPr>
        <p:spPr/>
        <p:txBody>
          <a:bodyPr/>
          <a:lstStyle/>
          <a:p>
            <a:r>
              <a:rPr lang="en-US" dirty="0" smtClean="0"/>
              <a:t>Work to be performed</a:t>
            </a:r>
            <a:endParaRPr lang="en-US" dirty="0"/>
          </a:p>
        </p:txBody>
      </p:sp>
      <p:grpSp>
        <p:nvGrpSpPr>
          <p:cNvPr id="1028" name="Group 4"/>
          <p:cNvGrpSpPr>
            <a:grpSpLocks noChangeAspect="1"/>
          </p:cNvGrpSpPr>
          <p:nvPr/>
        </p:nvGrpSpPr>
        <p:grpSpPr bwMode="auto">
          <a:xfrm>
            <a:off x="1907704" y="267494"/>
            <a:ext cx="5288359" cy="4032448"/>
            <a:chOff x="1701" y="894"/>
            <a:chExt cx="2333" cy="1406"/>
          </a:xfrm>
        </p:grpSpPr>
        <p:sp>
          <p:nvSpPr>
            <p:cNvPr id="1027" name="AutoShape 3"/>
            <p:cNvSpPr>
              <a:spLocks noChangeAspect="1" noChangeArrowheads="1" noTextEdit="1"/>
            </p:cNvSpPr>
            <p:nvPr/>
          </p:nvSpPr>
          <p:spPr bwMode="auto">
            <a:xfrm>
              <a:off x="1701" y="894"/>
              <a:ext cx="2333" cy="14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sz="3600"/>
            </a:p>
          </p:txBody>
        </p:sp>
        <p:sp>
          <p:nvSpPr>
            <p:cNvPr id="1032" name="Freeform 8"/>
            <p:cNvSpPr>
              <a:spLocks/>
            </p:cNvSpPr>
            <p:nvPr/>
          </p:nvSpPr>
          <p:spPr bwMode="auto">
            <a:xfrm>
              <a:off x="3348" y="1189"/>
              <a:ext cx="684" cy="244"/>
            </a:xfrm>
            <a:custGeom>
              <a:avLst/>
              <a:gdLst/>
              <a:ahLst/>
              <a:cxnLst>
                <a:cxn ang="0">
                  <a:pos x="0" y="244"/>
                </a:cxn>
                <a:cxn ang="0">
                  <a:pos x="121" y="0"/>
                </a:cxn>
                <a:cxn ang="0">
                  <a:pos x="684" y="0"/>
                </a:cxn>
                <a:cxn ang="0">
                  <a:pos x="563" y="244"/>
                </a:cxn>
                <a:cxn ang="0">
                  <a:pos x="0" y="244"/>
                </a:cxn>
              </a:cxnLst>
              <a:rect l="0" t="0" r="r" b="b"/>
              <a:pathLst>
                <a:path w="684" h="244">
                  <a:moveTo>
                    <a:pt x="0" y="244"/>
                  </a:moveTo>
                  <a:lnTo>
                    <a:pt x="121" y="0"/>
                  </a:lnTo>
                  <a:lnTo>
                    <a:pt x="684" y="0"/>
                  </a:lnTo>
                  <a:lnTo>
                    <a:pt x="563" y="244"/>
                  </a:lnTo>
                  <a:lnTo>
                    <a:pt x="0" y="244"/>
                  </a:lnTo>
                  <a:close/>
                </a:path>
              </a:pathLst>
            </a:custGeom>
            <a:solidFill>
              <a:schemeClr val="bg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33" name="Rectangle 9"/>
            <p:cNvSpPr>
              <a:spLocks noChangeArrowheads="1"/>
            </p:cNvSpPr>
            <p:nvPr/>
          </p:nvSpPr>
          <p:spPr bwMode="auto">
            <a:xfrm>
              <a:off x="3458" y="1186"/>
              <a:ext cx="373"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Integration</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3856" y="1186"/>
              <a:ext cx="13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FFFFFF"/>
                  </a:solidFill>
                  <a:effectLst/>
                  <a:latin typeface="Arial" pitchFamily="34" charset="0"/>
                  <a:cs typeface="Arial" pitchFamily="34" charset="0"/>
                </a:rPr>
                <a:t>and</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3480" y="1274"/>
              <a:ext cx="26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FFFFFF"/>
                  </a:solidFill>
                  <a:effectLst/>
                  <a:latin typeface="Arial" pitchFamily="34" charset="0"/>
                  <a:cs typeface="Arial" pitchFamily="34" charset="0"/>
                </a:rPr>
                <a:t>System</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3516" y="1357"/>
              <a:ext cx="37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err="1" smtClean="0">
                  <a:ln>
                    <a:noFill/>
                  </a:ln>
                  <a:solidFill>
                    <a:srgbClr val="FFFFFF"/>
                  </a:solidFill>
                  <a:effectLst/>
                  <a:latin typeface="Arial" pitchFamily="34" charset="0"/>
                  <a:cs typeface="Arial" pitchFamily="34" charset="0"/>
                </a:rPr>
                <a:t>verification</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Freeform 13"/>
            <p:cNvSpPr>
              <a:spLocks/>
            </p:cNvSpPr>
            <p:nvPr/>
          </p:nvSpPr>
          <p:spPr bwMode="auto">
            <a:xfrm>
              <a:off x="2030" y="1228"/>
              <a:ext cx="679" cy="220"/>
            </a:xfrm>
            <a:custGeom>
              <a:avLst/>
              <a:gdLst/>
              <a:ahLst/>
              <a:cxnLst>
                <a:cxn ang="0">
                  <a:pos x="679" y="220"/>
                </a:cxn>
                <a:cxn ang="0">
                  <a:pos x="574" y="0"/>
                </a:cxn>
                <a:cxn ang="0">
                  <a:pos x="0" y="0"/>
                </a:cxn>
                <a:cxn ang="0">
                  <a:pos x="106" y="220"/>
                </a:cxn>
                <a:cxn ang="0">
                  <a:pos x="679" y="220"/>
                </a:cxn>
              </a:cxnLst>
              <a:rect l="0" t="0" r="r" b="b"/>
              <a:pathLst>
                <a:path w="679" h="220">
                  <a:moveTo>
                    <a:pt x="679" y="220"/>
                  </a:moveTo>
                  <a:lnTo>
                    <a:pt x="574" y="0"/>
                  </a:lnTo>
                  <a:lnTo>
                    <a:pt x="0" y="0"/>
                  </a:lnTo>
                  <a:lnTo>
                    <a:pt x="106" y="220"/>
                  </a:lnTo>
                  <a:lnTo>
                    <a:pt x="679" y="220"/>
                  </a:lnTo>
                  <a:close/>
                </a:path>
              </a:pathLst>
            </a:custGeom>
            <a:solidFill>
              <a:schemeClr val="bg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38" name="Rectangle 14"/>
            <p:cNvSpPr>
              <a:spLocks noChangeArrowheads="1"/>
            </p:cNvSpPr>
            <p:nvPr/>
          </p:nvSpPr>
          <p:spPr bwMode="auto">
            <a:xfrm>
              <a:off x="2249" y="1254"/>
              <a:ext cx="26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System</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2176" y="1342"/>
              <a:ext cx="43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specification</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40" name="Freeform 16"/>
            <p:cNvSpPr>
              <a:spLocks/>
            </p:cNvSpPr>
            <p:nvPr/>
          </p:nvSpPr>
          <p:spPr bwMode="auto">
            <a:xfrm>
              <a:off x="3031" y="1746"/>
              <a:ext cx="678" cy="254"/>
            </a:xfrm>
            <a:custGeom>
              <a:avLst/>
              <a:gdLst/>
              <a:ahLst/>
              <a:cxnLst>
                <a:cxn ang="0">
                  <a:pos x="0" y="254"/>
                </a:cxn>
                <a:cxn ang="0">
                  <a:pos x="132" y="0"/>
                </a:cxn>
                <a:cxn ang="0">
                  <a:pos x="678" y="0"/>
                </a:cxn>
                <a:cxn ang="0">
                  <a:pos x="547" y="254"/>
                </a:cxn>
                <a:cxn ang="0">
                  <a:pos x="0" y="254"/>
                </a:cxn>
              </a:cxnLst>
              <a:rect l="0" t="0" r="r" b="b"/>
              <a:pathLst>
                <a:path w="678" h="254">
                  <a:moveTo>
                    <a:pt x="0" y="254"/>
                  </a:moveTo>
                  <a:lnTo>
                    <a:pt x="132" y="0"/>
                  </a:lnTo>
                  <a:lnTo>
                    <a:pt x="678" y="0"/>
                  </a:lnTo>
                  <a:lnTo>
                    <a:pt x="547" y="254"/>
                  </a:lnTo>
                  <a:lnTo>
                    <a:pt x="0" y="254"/>
                  </a:lnTo>
                  <a:close/>
                </a:path>
              </a:pathLst>
            </a:custGeom>
            <a:solidFill>
              <a:srgbClr val="95DAEC"/>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41" name="Rectangle 17"/>
            <p:cNvSpPr>
              <a:spLocks noChangeArrowheads="1"/>
            </p:cNvSpPr>
            <p:nvPr/>
          </p:nvSpPr>
          <p:spPr bwMode="auto">
            <a:xfrm>
              <a:off x="3131" y="1832"/>
              <a:ext cx="250"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err="1" smtClean="0">
                  <a:ln>
                    <a:noFill/>
                  </a:ln>
                  <a:solidFill>
                    <a:srgbClr val="FFFFFF"/>
                  </a:solidFill>
                  <a:effectLst/>
                  <a:latin typeface="Arial" pitchFamily="34" charset="0"/>
                  <a:cs typeface="Arial" pitchFamily="34" charset="0"/>
                </a:rPr>
                <a:t>Unitary</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3421" y="1832"/>
              <a:ext cx="167"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tests</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43" name="Freeform 19"/>
            <p:cNvSpPr>
              <a:spLocks/>
            </p:cNvSpPr>
            <p:nvPr/>
          </p:nvSpPr>
          <p:spPr bwMode="auto">
            <a:xfrm>
              <a:off x="2431" y="2039"/>
              <a:ext cx="1117" cy="219"/>
            </a:xfrm>
            <a:custGeom>
              <a:avLst/>
              <a:gdLst/>
              <a:ahLst/>
              <a:cxnLst>
                <a:cxn ang="0">
                  <a:pos x="0" y="0"/>
                </a:cxn>
                <a:cxn ang="0">
                  <a:pos x="144" y="219"/>
                </a:cxn>
                <a:cxn ang="0">
                  <a:pos x="973" y="219"/>
                </a:cxn>
                <a:cxn ang="0">
                  <a:pos x="1117" y="0"/>
                </a:cxn>
                <a:cxn ang="0">
                  <a:pos x="0" y="0"/>
                </a:cxn>
              </a:cxnLst>
              <a:rect l="0" t="0" r="r" b="b"/>
              <a:pathLst>
                <a:path w="1117" h="219">
                  <a:moveTo>
                    <a:pt x="0" y="0"/>
                  </a:moveTo>
                  <a:lnTo>
                    <a:pt x="144" y="219"/>
                  </a:lnTo>
                  <a:lnTo>
                    <a:pt x="973" y="219"/>
                  </a:lnTo>
                  <a:lnTo>
                    <a:pt x="1117" y="0"/>
                  </a:lnTo>
                  <a:lnTo>
                    <a:pt x="0" y="0"/>
                  </a:lnTo>
                  <a:close/>
                </a:path>
              </a:pathLst>
            </a:custGeom>
            <a:solidFill>
              <a:srgbClr val="95DAEC"/>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44" name="Rectangle 20"/>
            <p:cNvSpPr>
              <a:spLocks noChangeArrowheads="1"/>
            </p:cNvSpPr>
            <p:nvPr/>
          </p:nvSpPr>
          <p:spPr bwMode="auto">
            <a:xfrm>
              <a:off x="2749" y="2109"/>
              <a:ext cx="250"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FFFFFF"/>
                  </a:solidFill>
                  <a:effectLst/>
                  <a:latin typeface="Arial" pitchFamily="34" charset="0"/>
                  <a:cs typeface="Arial" pitchFamily="34" charset="0"/>
                </a:rPr>
                <a:t>Object </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2997" y="2109"/>
              <a:ext cx="233"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coding</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46" name="Freeform 22"/>
            <p:cNvSpPr>
              <a:spLocks/>
            </p:cNvSpPr>
            <p:nvPr/>
          </p:nvSpPr>
          <p:spPr bwMode="auto">
            <a:xfrm>
              <a:off x="2270" y="1746"/>
              <a:ext cx="639" cy="107"/>
            </a:xfrm>
            <a:custGeom>
              <a:avLst/>
              <a:gdLst/>
              <a:ahLst/>
              <a:cxnLst>
                <a:cxn ang="0">
                  <a:pos x="639" y="107"/>
                </a:cxn>
                <a:cxn ang="0">
                  <a:pos x="586" y="0"/>
                </a:cxn>
                <a:cxn ang="0">
                  <a:pos x="0" y="0"/>
                </a:cxn>
                <a:cxn ang="0">
                  <a:pos x="53" y="107"/>
                </a:cxn>
                <a:cxn ang="0">
                  <a:pos x="639" y="107"/>
                </a:cxn>
              </a:cxnLst>
              <a:rect l="0" t="0" r="r" b="b"/>
              <a:pathLst>
                <a:path w="639" h="107">
                  <a:moveTo>
                    <a:pt x="639" y="107"/>
                  </a:moveTo>
                  <a:lnTo>
                    <a:pt x="586" y="0"/>
                  </a:lnTo>
                  <a:lnTo>
                    <a:pt x="0" y="0"/>
                  </a:lnTo>
                  <a:lnTo>
                    <a:pt x="53" y="107"/>
                  </a:lnTo>
                  <a:lnTo>
                    <a:pt x="639" y="107"/>
                  </a:lnTo>
                  <a:close/>
                </a:path>
              </a:pathLst>
            </a:custGeom>
            <a:solidFill>
              <a:srgbClr val="95DAEC"/>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47" name="Rectangle 23"/>
            <p:cNvSpPr>
              <a:spLocks noChangeArrowheads="1"/>
            </p:cNvSpPr>
            <p:nvPr/>
          </p:nvSpPr>
          <p:spPr bwMode="auto">
            <a:xfrm>
              <a:off x="2323" y="1758"/>
              <a:ext cx="167"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FFFFFF"/>
                  </a:solidFill>
                  <a:effectLst/>
                  <a:latin typeface="Arial" pitchFamily="34" charset="0"/>
                  <a:cs typeface="Arial" pitchFamily="34" charset="0"/>
                </a:rPr>
                <a:t>LLR </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2470" y="1758"/>
              <a:ext cx="43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err="1" smtClean="0">
                  <a:ln>
                    <a:noFill/>
                  </a:ln>
                  <a:solidFill>
                    <a:srgbClr val="FFFFFF"/>
                  </a:solidFill>
                  <a:effectLst/>
                  <a:latin typeface="Arial" pitchFamily="34" charset="0"/>
                  <a:cs typeface="Arial" pitchFamily="34" charset="0"/>
                </a:rPr>
                <a:t>specification</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9" name="Freeform 25"/>
            <p:cNvSpPr>
              <a:spLocks/>
            </p:cNvSpPr>
            <p:nvPr/>
          </p:nvSpPr>
          <p:spPr bwMode="auto">
            <a:xfrm>
              <a:off x="2152" y="1487"/>
              <a:ext cx="679" cy="220"/>
            </a:xfrm>
            <a:custGeom>
              <a:avLst/>
              <a:gdLst/>
              <a:ahLst/>
              <a:cxnLst>
                <a:cxn ang="0">
                  <a:pos x="679" y="220"/>
                </a:cxn>
                <a:cxn ang="0">
                  <a:pos x="574" y="0"/>
                </a:cxn>
                <a:cxn ang="0">
                  <a:pos x="0" y="0"/>
                </a:cxn>
                <a:cxn ang="0">
                  <a:pos x="105" y="220"/>
                </a:cxn>
                <a:cxn ang="0">
                  <a:pos x="679" y="220"/>
                </a:cxn>
              </a:cxnLst>
              <a:rect l="0" t="0" r="r" b="b"/>
              <a:pathLst>
                <a:path w="679" h="220">
                  <a:moveTo>
                    <a:pt x="679" y="220"/>
                  </a:moveTo>
                  <a:lnTo>
                    <a:pt x="574" y="0"/>
                  </a:lnTo>
                  <a:lnTo>
                    <a:pt x="0" y="0"/>
                  </a:lnTo>
                  <a:lnTo>
                    <a:pt x="105" y="220"/>
                  </a:lnTo>
                  <a:lnTo>
                    <a:pt x="679" y="220"/>
                  </a:lnTo>
                  <a:close/>
                </a:path>
              </a:pathLst>
            </a:custGeom>
            <a:solidFill>
              <a:srgbClr val="92D050"/>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50" name="Rectangle 26"/>
            <p:cNvSpPr>
              <a:spLocks noChangeArrowheads="1"/>
            </p:cNvSpPr>
            <p:nvPr/>
          </p:nvSpPr>
          <p:spPr bwMode="auto">
            <a:xfrm>
              <a:off x="2359" y="1513"/>
              <a:ext cx="290"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Sofware</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2296" y="1600"/>
              <a:ext cx="43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err="1" smtClean="0">
                  <a:ln>
                    <a:noFill/>
                  </a:ln>
                  <a:solidFill>
                    <a:srgbClr val="FFFFFF"/>
                  </a:solidFill>
                  <a:effectLst/>
                  <a:latin typeface="Arial" pitchFamily="34" charset="0"/>
                  <a:cs typeface="Arial" pitchFamily="34" charset="0"/>
                </a:rPr>
                <a:t>specification</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Freeform 28"/>
            <p:cNvSpPr>
              <a:spLocks/>
            </p:cNvSpPr>
            <p:nvPr/>
          </p:nvSpPr>
          <p:spPr bwMode="auto">
            <a:xfrm>
              <a:off x="3192" y="1487"/>
              <a:ext cx="679" cy="220"/>
            </a:xfrm>
            <a:custGeom>
              <a:avLst/>
              <a:gdLst/>
              <a:ahLst/>
              <a:cxnLst>
                <a:cxn ang="0">
                  <a:pos x="0" y="220"/>
                </a:cxn>
                <a:cxn ang="0">
                  <a:pos x="118" y="0"/>
                </a:cxn>
                <a:cxn ang="0">
                  <a:pos x="679" y="0"/>
                </a:cxn>
                <a:cxn ang="0">
                  <a:pos x="560" y="220"/>
                </a:cxn>
                <a:cxn ang="0">
                  <a:pos x="0" y="220"/>
                </a:cxn>
              </a:cxnLst>
              <a:rect l="0" t="0" r="r" b="b"/>
              <a:pathLst>
                <a:path w="679" h="220">
                  <a:moveTo>
                    <a:pt x="0" y="220"/>
                  </a:moveTo>
                  <a:lnTo>
                    <a:pt x="118" y="0"/>
                  </a:lnTo>
                  <a:lnTo>
                    <a:pt x="679" y="0"/>
                  </a:lnTo>
                  <a:lnTo>
                    <a:pt x="560" y="220"/>
                  </a:lnTo>
                  <a:lnTo>
                    <a:pt x="0" y="220"/>
                  </a:lnTo>
                  <a:close/>
                </a:path>
              </a:pathLst>
            </a:custGeom>
            <a:solidFill>
              <a:srgbClr val="95DAEC"/>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53" name="Rectangle 29"/>
            <p:cNvSpPr>
              <a:spLocks noChangeArrowheads="1"/>
            </p:cNvSpPr>
            <p:nvPr/>
          </p:nvSpPr>
          <p:spPr bwMode="auto">
            <a:xfrm>
              <a:off x="3360" y="1513"/>
              <a:ext cx="40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Fonctionnal</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3458" y="1600"/>
              <a:ext cx="167"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tests</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55" name="Freeform 31"/>
            <p:cNvSpPr>
              <a:spLocks/>
            </p:cNvSpPr>
            <p:nvPr/>
          </p:nvSpPr>
          <p:spPr bwMode="auto">
            <a:xfrm>
              <a:off x="2353" y="1892"/>
              <a:ext cx="639" cy="108"/>
            </a:xfrm>
            <a:custGeom>
              <a:avLst/>
              <a:gdLst/>
              <a:ahLst/>
              <a:cxnLst>
                <a:cxn ang="0">
                  <a:pos x="639" y="108"/>
                </a:cxn>
                <a:cxn ang="0">
                  <a:pos x="586" y="0"/>
                </a:cxn>
                <a:cxn ang="0">
                  <a:pos x="0" y="0"/>
                </a:cxn>
                <a:cxn ang="0">
                  <a:pos x="53" y="108"/>
                </a:cxn>
                <a:cxn ang="0">
                  <a:pos x="639" y="108"/>
                </a:cxn>
              </a:cxnLst>
              <a:rect l="0" t="0" r="r" b="b"/>
              <a:pathLst>
                <a:path w="639" h="108">
                  <a:moveTo>
                    <a:pt x="639" y="108"/>
                  </a:moveTo>
                  <a:lnTo>
                    <a:pt x="586" y="0"/>
                  </a:lnTo>
                  <a:lnTo>
                    <a:pt x="0" y="0"/>
                  </a:lnTo>
                  <a:lnTo>
                    <a:pt x="53" y="108"/>
                  </a:lnTo>
                  <a:lnTo>
                    <a:pt x="639" y="108"/>
                  </a:lnTo>
                  <a:close/>
                </a:path>
              </a:pathLst>
            </a:custGeom>
            <a:solidFill>
              <a:srgbClr val="95DAEC"/>
            </a:solidFill>
            <a:ln w="9525">
              <a:noFill/>
              <a:round/>
              <a:headEnd/>
              <a:tailEnd/>
            </a:ln>
          </p:spPr>
          <p:txBody>
            <a:bodyPr vert="horz" wrap="square" lIns="91440" tIns="45720" rIns="91440" bIns="45720" numCol="1" anchor="t" anchorCtr="0" compatLnSpc="1">
              <a:prstTxWarp prst="textNoShape">
                <a:avLst/>
              </a:prstTxWarp>
            </a:bodyPr>
            <a:lstStyle/>
            <a:p>
              <a:endParaRPr lang="fr-FR" sz="3600"/>
            </a:p>
          </p:txBody>
        </p:sp>
        <p:sp>
          <p:nvSpPr>
            <p:cNvPr id="1056" name="Rectangle 32"/>
            <p:cNvSpPr>
              <a:spLocks noChangeArrowheads="1"/>
            </p:cNvSpPr>
            <p:nvPr/>
          </p:nvSpPr>
          <p:spPr bwMode="auto">
            <a:xfrm>
              <a:off x="2535" y="1906"/>
              <a:ext cx="79"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 </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33"/>
            <p:cNvSpPr>
              <a:spLocks noChangeArrowheads="1"/>
            </p:cNvSpPr>
            <p:nvPr/>
          </p:nvSpPr>
          <p:spPr bwMode="auto">
            <a:xfrm>
              <a:off x="2603" y="1906"/>
              <a:ext cx="233"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coding</a:t>
              </a:r>
              <a:endParaRPr kumimoji="0" lang="fr-FR" sz="3600" b="0" i="0" u="none" strike="noStrike" cap="none" normalizeH="0" baseline="0" smtClean="0">
                <a:ln>
                  <a:noFill/>
                </a:ln>
                <a:solidFill>
                  <a:schemeClr val="tx1"/>
                </a:solidFill>
                <a:effectLst/>
                <a:latin typeface="Arial" pitchFamily="34" charset="0"/>
                <a:cs typeface="Arial" pitchFamily="34" charset="0"/>
              </a:endParaRPr>
            </a:p>
          </p:txBody>
        </p:sp>
      </p:grpSp>
      <p:sp>
        <p:nvSpPr>
          <p:cNvPr id="43" name="ZoneTexte 42"/>
          <p:cNvSpPr txBox="1"/>
          <p:nvPr/>
        </p:nvSpPr>
        <p:spPr>
          <a:xfrm>
            <a:off x="1403648" y="2139702"/>
            <a:ext cx="748923" cy="369332"/>
          </a:xfrm>
          <a:prstGeom prst="rect">
            <a:avLst/>
          </a:prstGeom>
          <a:noFill/>
        </p:spPr>
        <p:txBody>
          <a:bodyPr wrap="none" rtlCol="0">
            <a:spAutoFit/>
          </a:bodyPr>
          <a:lstStyle/>
          <a:p>
            <a:r>
              <a:rPr lang="fr-FR" b="1" dirty="0" smtClean="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rPr>
              <a:t>Input</a:t>
            </a:r>
            <a:endParaRPr lang="fr-FR" b="1" dirty="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endParaRPr>
          </a:p>
        </p:txBody>
      </p:sp>
      <p:sp>
        <p:nvSpPr>
          <p:cNvPr id="44" name="ZoneTexte 43"/>
          <p:cNvSpPr txBox="1"/>
          <p:nvPr/>
        </p:nvSpPr>
        <p:spPr>
          <a:xfrm>
            <a:off x="683568" y="3219822"/>
            <a:ext cx="1373133" cy="646331"/>
          </a:xfrm>
          <a:prstGeom prst="rect">
            <a:avLst/>
          </a:prstGeom>
          <a:noFill/>
        </p:spPr>
        <p:txBody>
          <a:bodyPr wrap="none" rtlCol="0">
            <a:spAutoFit/>
          </a:bodyPr>
          <a:lstStyle/>
          <a:p>
            <a:r>
              <a:rPr lang="fr-F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Work</a:t>
            </a:r>
            <a:r>
              <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to </a:t>
            </a:r>
            <a:r>
              <a:rPr lang="fr-F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a:t>
            </a:r>
            <a:endPar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fr-F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performed</a:t>
            </a:r>
            <a:endPar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Flèche droite 44"/>
          <p:cNvSpPr/>
          <p:nvPr/>
        </p:nvSpPr>
        <p:spPr>
          <a:xfrm>
            <a:off x="2267744" y="2211710"/>
            <a:ext cx="648072" cy="216024"/>
          </a:xfrm>
          <a:prstGeom prst="rightArrow">
            <a:avLst/>
          </a:prstGeom>
          <a:solidFill>
            <a:schemeClr val="accent6"/>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a:off x="2123728" y="3435846"/>
            <a:ext cx="648072" cy="216024"/>
          </a:xfrm>
          <a:prstGeom prst="rightArrow">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3"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checkerboard(across)">
                                      <p:cBhvr>
                                        <p:cTn id="7" dur="500"/>
                                        <p:tgtEl>
                                          <p:spTgt spid="43"/>
                                        </p:tgtEl>
                                      </p:cBhvr>
                                    </p:animEffect>
                                  </p:childTnLst>
                                </p:cTn>
                              </p:par>
                              <p:par>
                                <p:cTn id="8" presetID="5" presetClass="entr" presetSubtype="10" fill="hold" grpId="3"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heckerboard(across)">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checkerboard(across)">
                                      <p:cBhvr>
                                        <p:cTn id="15" dur="500"/>
                                        <p:tgtEl>
                                          <p:spTgt spid="4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heckerboard(across)">
                                      <p:cBhvr>
                                        <p:cTn id="18" dur="500"/>
                                        <p:tgtEl>
                                          <p:spTgt spid="4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checkerboard(across)">
                                      <p:cBhvr>
                                        <p:cTn id="21" dur="500"/>
                                        <p:tgtEl>
                                          <p:spTgt spid="4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checkerboard(across)">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43" grpId="3"/>
      <p:bldP spid="44" grpId="0"/>
      <p:bldP spid="45" grpId="3"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Work to be performed</a:t>
            </a:r>
            <a:endParaRPr lang="en-US" dirty="0"/>
          </a:p>
        </p:txBody>
      </p:sp>
      <p:sp>
        <p:nvSpPr>
          <p:cNvPr id="37" name="ZoneTexte 36"/>
          <p:cNvSpPr txBox="1"/>
          <p:nvPr/>
        </p:nvSpPr>
        <p:spPr>
          <a:xfrm>
            <a:off x="971600" y="843558"/>
            <a:ext cx="6696744" cy="2031325"/>
          </a:xfrm>
          <a:prstGeom prst="rect">
            <a:avLst/>
          </a:prstGeom>
          <a:noFill/>
        </p:spPr>
        <p:txBody>
          <a:bodyPr wrap="square" rtlCol="0">
            <a:spAutoFit/>
          </a:bodyPr>
          <a:lstStyle/>
          <a:p>
            <a:r>
              <a:rPr lang="en-US" b="1" dirty="0" smtClean="0"/>
              <a:t>Work to be performed:</a:t>
            </a:r>
          </a:p>
          <a:p>
            <a:pPr marL="92075" indent="-92075">
              <a:buFont typeface="Arial" pitchFamily="34" charset="0"/>
              <a:buChar char="•"/>
            </a:pPr>
            <a:r>
              <a:rPr lang="fr-FR" dirty="0" err="1" smtClean="0"/>
              <a:t>Write</a:t>
            </a:r>
            <a:r>
              <a:rPr lang="fr-FR" dirty="0" smtClean="0"/>
              <a:t> the LLR </a:t>
            </a:r>
            <a:r>
              <a:rPr lang="fr-FR" dirty="0" err="1" smtClean="0"/>
              <a:t>specification</a:t>
            </a:r>
            <a:r>
              <a:rPr lang="fr-FR" dirty="0" smtClean="0"/>
              <a:t> and the data </a:t>
            </a:r>
            <a:r>
              <a:rPr lang="fr-FR" dirty="0" err="1" smtClean="0"/>
              <a:t>dictionnary</a:t>
            </a:r>
            <a:r>
              <a:rPr lang="fr-FR" dirty="0" smtClean="0"/>
              <a:t>, trace </a:t>
            </a:r>
            <a:r>
              <a:rPr lang="fr-FR" dirty="0" err="1" smtClean="0"/>
              <a:t>with</a:t>
            </a:r>
            <a:r>
              <a:rPr lang="fr-FR" dirty="0" smtClean="0"/>
              <a:t> HLR, </a:t>
            </a:r>
            <a:r>
              <a:rPr lang="fr-FR" dirty="0" err="1" smtClean="0"/>
              <a:t>apply</a:t>
            </a:r>
            <a:r>
              <a:rPr lang="fr-FR" dirty="0" smtClean="0"/>
              <a:t> </a:t>
            </a:r>
            <a:r>
              <a:rPr lang="fr-FR" dirty="0" err="1" smtClean="0"/>
              <a:t>related</a:t>
            </a:r>
            <a:r>
              <a:rPr lang="fr-FR" dirty="0" smtClean="0"/>
              <a:t> check </a:t>
            </a:r>
            <a:r>
              <a:rPr lang="fr-FR" dirty="0" err="1" smtClean="0"/>
              <a:t>list</a:t>
            </a:r>
            <a:endParaRPr lang="fr-FR" dirty="0" smtClean="0"/>
          </a:p>
          <a:p>
            <a:pPr marL="92075" indent="-92075">
              <a:buFont typeface="Arial" pitchFamily="34" charset="0"/>
              <a:buChar char="•"/>
            </a:pPr>
            <a:r>
              <a:rPr lang="fr-FR" dirty="0" err="1" smtClean="0">
                <a:solidFill>
                  <a:srgbClr val="FF0000"/>
                </a:solidFill>
              </a:rPr>
              <a:t>Write</a:t>
            </a:r>
            <a:r>
              <a:rPr lang="fr-FR" dirty="0" smtClean="0">
                <a:solidFill>
                  <a:srgbClr val="FF0000"/>
                </a:solidFill>
              </a:rPr>
              <a:t> the class </a:t>
            </a:r>
            <a:r>
              <a:rPr lang="fr-FR" dirty="0" err="1" smtClean="0">
                <a:solidFill>
                  <a:srgbClr val="FF0000"/>
                </a:solidFill>
              </a:rPr>
              <a:t>diagram</a:t>
            </a:r>
            <a:r>
              <a:rPr lang="fr-FR" dirty="0" smtClean="0">
                <a:solidFill>
                  <a:srgbClr val="FF0000"/>
                </a:solidFill>
              </a:rPr>
              <a:t>, trace </a:t>
            </a:r>
            <a:r>
              <a:rPr lang="fr-FR" dirty="0" err="1" smtClean="0">
                <a:solidFill>
                  <a:srgbClr val="FF0000"/>
                </a:solidFill>
              </a:rPr>
              <a:t>with</a:t>
            </a:r>
            <a:r>
              <a:rPr lang="fr-FR" dirty="0" smtClean="0">
                <a:solidFill>
                  <a:srgbClr val="FF0000"/>
                </a:solidFill>
              </a:rPr>
              <a:t> LLR, </a:t>
            </a:r>
            <a:r>
              <a:rPr lang="fr-FR" dirty="0" err="1" smtClean="0">
                <a:solidFill>
                  <a:srgbClr val="FF0000"/>
                </a:solidFill>
              </a:rPr>
              <a:t>apply</a:t>
            </a:r>
            <a:r>
              <a:rPr lang="fr-FR" dirty="0" smtClean="0">
                <a:solidFill>
                  <a:srgbClr val="FF0000"/>
                </a:solidFill>
              </a:rPr>
              <a:t> </a:t>
            </a:r>
            <a:r>
              <a:rPr lang="fr-FR" dirty="0" err="1" smtClean="0">
                <a:solidFill>
                  <a:srgbClr val="FF0000"/>
                </a:solidFill>
              </a:rPr>
              <a:t>related</a:t>
            </a:r>
            <a:r>
              <a:rPr lang="fr-FR" dirty="0" smtClean="0">
                <a:solidFill>
                  <a:srgbClr val="FF0000"/>
                </a:solidFill>
              </a:rPr>
              <a:t> check </a:t>
            </a:r>
            <a:r>
              <a:rPr lang="fr-FR" dirty="0" err="1" smtClean="0">
                <a:solidFill>
                  <a:srgbClr val="FF0000"/>
                </a:solidFill>
              </a:rPr>
              <a:t>list</a:t>
            </a:r>
            <a:endParaRPr lang="fr-FR" dirty="0" smtClean="0">
              <a:solidFill>
                <a:srgbClr val="FF0000"/>
              </a:solidFill>
            </a:endParaRPr>
          </a:p>
          <a:p>
            <a:pPr marL="92075" indent="-92075">
              <a:buFont typeface="Arial" pitchFamily="34" charset="0"/>
              <a:buChar char="•"/>
            </a:pPr>
            <a:r>
              <a:rPr lang="fr-FR" dirty="0" err="1" smtClean="0"/>
              <a:t>Write</a:t>
            </a:r>
            <a:r>
              <a:rPr lang="fr-FR" dirty="0" smtClean="0"/>
              <a:t> the software </a:t>
            </a:r>
            <a:r>
              <a:rPr lang="fr-FR" dirty="0" err="1" smtClean="0"/>
              <a:t>using</a:t>
            </a:r>
            <a:r>
              <a:rPr lang="fr-FR" dirty="0" smtClean="0"/>
              <a:t> C++, trace </a:t>
            </a:r>
            <a:r>
              <a:rPr lang="fr-FR" dirty="0" err="1" smtClean="0"/>
              <a:t>with</a:t>
            </a:r>
            <a:r>
              <a:rPr lang="fr-FR" dirty="0" smtClean="0"/>
              <a:t> LLR, </a:t>
            </a:r>
            <a:r>
              <a:rPr lang="fr-FR" dirty="0" err="1" smtClean="0"/>
              <a:t>apply</a:t>
            </a:r>
            <a:r>
              <a:rPr lang="fr-FR" dirty="0" smtClean="0"/>
              <a:t> </a:t>
            </a:r>
            <a:r>
              <a:rPr lang="fr-FR" dirty="0" err="1" smtClean="0"/>
              <a:t>related</a:t>
            </a:r>
            <a:r>
              <a:rPr lang="fr-FR" dirty="0" smtClean="0"/>
              <a:t> check </a:t>
            </a:r>
            <a:r>
              <a:rPr lang="fr-FR" dirty="0" err="1" smtClean="0"/>
              <a:t>list</a:t>
            </a:r>
            <a:endParaRPr lang="fr-FR" dirty="0" smtClean="0"/>
          </a:p>
          <a:p>
            <a:pPr marL="92075" indent="-92075">
              <a:buFont typeface="Arial" pitchFamily="34" charset="0"/>
              <a:buChar char="•"/>
            </a:pPr>
            <a:r>
              <a:rPr lang="fr-FR" dirty="0" smtClean="0"/>
              <a:t>Write test cases, trace </a:t>
            </a:r>
            <a:r>
              <a:rPr lang="fr-FR" dirty="0" err="1" smtClean="0"/>
              <a:t>with</a:t>
            </a:r>
            <a:r>
              <a:rPr lang="fr-FR" dirty="0" smtClean="0"/>
              <a:t> LLR, </a:t>
            </a:r>
            <a:r>
              <a:rPr lang="fr-FR" dirty="0" err="1" smtClean="0"/>
              <a:t>apply</a:t>
            </a:r>
            <a:r>
              <a:rPr lang="fr-FR" dirty="0" smtClean="0"/>
              <a:t> </a:t>
            </a:r>
            <a:r>
              <a:rPr lang="fr-FR" dirty="0" err="1" smtClean="0"/>
              <a:t>related</a:t>
            </a:r>
            <a:r>
              <a:rPr lang="fr-FR" dirty="0" smtClean="0"/>
              <a:t> check </a:t>
            </a:r>
            <a:r>
              <a:rPr lang="fr-FR" dirty="0" err="1" smtClean="0"/>
              <a:t>list</a:t>
            </a:r>
            <a:endParaRPr lang="fr-FR" dirty="0" smtClean="0"/>
          </a:p>
        </p:txBody>
      </p:sp>
      <p:sp>
        <p:nvSpPr>
          <p:cNvPr id="38" name="ZoneTexte 37"/>
          <p:cNvSpPr txBox="1"/>
          <p:nvPr/>
        </p:nvSpPr>
        <p:spPr>
          <a:xfrm>
            <a:off x="1115616" y="3363838"/>
            <a:ext cx="5711820" cy="1477328"/>
          </a:xfrm>
          <a:prstGeom prst="rect">
            <a:avLst/>
          </a:prstGeom>
          <a:noFill/>
        </p:spPr>
        <p:txBody>
          <a:bodyPr wrap="none" rtlCol="0">
            <a:spAutoFit/>
          </a:bodyPr>
          <a:lstStyle/>
          <a:p>
            <a:r>
              <a:rPr lang="fr-FR" b="1" dirty="0" err="1" smtClean="0"/>
              <a:t>Furnished</a:t>
            </a:r>
            <a:r>
              <a:rPr lang="fr-FR" b="1" dirty="0" smtClean="0"/>
              <a:t> document:</a:t>
            </a:r>
          </a:p>
          <a:p>
            <a:r>
              <a:rPr lang="fr-FR" dirty="0" smtClean="0"/>
              <a:t>Software </a:t>
            </a:r>
            <a:r>
              <a:rPr lang="fr-FR" dirty="0" err="1" smtClean="0"/>
              <a:t>Requirements</a:t>
            </a:r>
            <a:r>
              <a:rPr lang="fr-FR" dirty="0" smtClean="0"/>
              <a:t> </a:t>
            </a:r>
            <a:r>
              <a:rPr lang="fr-FR" dirty="0" err="1" smtClean="0"/>
              <a:t>Specification</a:t>
            </a:r>
            <a:r>
              <a:rPr lang="fr-FR" dirty="0" smtClean="0"/>
              <a:t> (</a:t>
            </a:r>
            <a:r>
              <a:rPr lang="fr-FR" dirty="0" err="1" smtClean="0"/>
              <a:t>presented</a:t>
            </a:r>
            <a:r>
              <a:rPr lang="fr-FR" dirty="0" smtClean="0"/>
              <a:t> </a:t>
            </a:r>
            <a:r>
              <a:rPr lang="fr-FR" dirty="0" err="1" smtClean="0"/>
              <a:t>next</a:t>
            </a:r>
            <a:r>
              <a:rPr lang="fr-FR" dirty="0" smtClean="0"/>
              <a:t>)</a:t>
            </a:r>
          </a:p>
          <a:p>
            <a:r>
              <a:rPr lang="fr-FR" dirty="0" smtClean="0"/>
              <a:t>Template of </a:t>
            </a:r>
            <a:r>
              <a:rPr lang="fr-FR" dirty="0" err="1" smtClean="0"/>
              <a:t>traceability</a:t>
            </a:r>
            <a:r>
              <a:rPr lang="fr-FR" dirty="0" smtClean="0"/>
              <a:t> </a:t>
            </a:r>
            <a:r>
              <a:rPr lang="fr-FR" dirty="0" err="1" smtClean="0"/>
              <a:t>matrix</a:t>
            </a:r>
            <a:endParaRPr lang="fr-FR" dirty="0" smtClean="0"/>
          </a:p>
          <a:p>
            <a:r>
              <a:rPr lang="fr-FR" dirty="0" smtClean="0"/>
              <a:t>Template of check </a:t>
            </a:r>
            <a:r>
              <a:rPr lang="fr-FR" dirty="0" err="1" smtClean="0"/>
              <a:t>list</a:t>
            </a:r>
            <a:endParaRPr lang="fr-FR" dirty="0" smtClean="0"/>
          </a:p>
          <a:p>
            <a:r>
              <a:rPr lang="fr-FR" dirty="0" smtClean="0"/>
              <a:t>Template of data </a:t>
            </a:r>
            <a:r>
              <a:rPr lang="fr-FR" dirty="0" err="1" smtClean="0"/>
              <a:t>dictionnary</a:t>
            </a:r>
            <a:endParaRPr lang="fr-FR" dirty="0"/>
          </a:p>
        </p:txBody>
      </p:sp>
      <p:graphicFrame>
        <p:nvGraphicFramePr>
          <p:cNvPr id="6" name="Objet 5"/>
          <p:cNvGraphicFramePr>
            <a:graphicFrameLocks noChangeAspect="1"/>
          </p:cNvGraphicFramePr>
          <p:nvPr>
            <p:extLst>
              <p:ext uri="{D42A27DB-BD31-4B8C-83A1-F6EECF244321}">
                <p14:modId xmlns:p14="http://schemas.microsoft.com/office/powerpoint/2010/main" val="740141864"/>
              </p:ext>
            </p:extLst>
          </p:nvPr>
        </p:nvGraphicFramePr>
        <p:xfrm>
          <a:off x="7164288" y="3867894"/>
          <a:ext cx="914400" cy="771525"/>
        </p:xfrm>
        <a:graphic>
          <a:graphicData uri="http://schemas.openxmlformats.org/presentationml/2006/ole">
            <mc:AlternateContent xmlns:mc="http://schemas.openxmlformats.org/markup-compatibility/2006">
              <mc:Choice xmlns:v="urn:schemas-microsoft-com:vml" Requires="v">
                <p:oleObj spid="_x0000_s1042" name="Worksheet" showAsIcon="1" r:id="rId3" imgW="914400" imgH="771480" progId="Excel.Sheet.12">
                  <p:embed/>
                </p:oleObj>
              </mc:Choice>
              <mc:Fallback>
                <p:oleObj name="Worksheet" showAsIcon="1" r:id="rId3" imgW="914400" imgH="771480" progId="Excel.Sheet.12">
                  <p:embed/>
                  <p:pic>
                    <p:nvPicPr>
                      <p:cNvPr id="0" name="Picture 2"/>
                      <p:cNvPicPr>
                        <a:picLocks noChangeAspect="1" noChangeArrowheads="1"/>
                      </p:cNvPicPr>
                      <p:nvPr/>
                    </p:nvPicPr>
                    <p:blipFill>
                      <a:blip r:embed="rId4"/>
                      <a:srcRect/>
                      <a:stretch>
                        <a:fillRect/>
                      </a:stretch>
                    </p:blipFill>
                    <p:spPr bwMode="auto">
                      <a:xfrm>
                        <a:off x="7164288" y="386789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Software Requirements Specification Extracts</a:t>
            </a:r>
            <a:endParaRPr lang="en-US" dirty="0"/>
          </a:p>
        </p:txBody>
      </p:sp>
      <p:sp>
        <p:nvSpPr>
          <p:cNvPr id="2050" name="Rectangle 2"/>
          <p:cNvSpPr>
            <a:spLocks noChangeArrowheads="1"/>
          </p:cNvSpPr>
          <p:nvPr/>
        </p:nvSpPr>
        <p:spPr bwMode="auto">
          <a:xfrm>
            <a:off x="323528" y="411510"/>
            <a:ext cx="8496944" cy="4647281"/>
          </a:xfrm>
          <a:prstGeom prst="rect">
            <a:avLst/>
          </a:prstGeom>
          <a:noFill/>
          <a:ln w="9525">
            <a:noFill/>
            <a:miter lim="800000"/>
            <a:headEnd/>
            <a:tailEnd/>
          </a:ln>
          <a:effectLst/>
        </p:spPr>
        <p:txBody>
          <a:bodyPr vert="horz" wrap="square" lIns="274551" tIns="304704" rIns="9144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GB" sz="1600" dirty="0" smtClean="0"/>
              <a:t>SYSTEM OVERVIEW</a:t>
            </a:r>
          </a:p>
          <a:p>
            <a:pPr marL="0" marR="0" lvl="0" indent="0" algn="l" defTabSz="914400" rtl="0" eaLnBrk="0" fontAlgn="base" latinLnBrk="0" hangingPunct="0">
              <a:lnSpc>
                <a:spcPct val="100000"/>
              </a:lnSpc>
              <a:spcBef>
                <a:spcPct val="0"/>
              </a:spcBef>
              <a:spcAft>
                <a:spcPct val="0"/>
              </a:spcAft>
              <a:buClrTx/>
              <a:buSzTx/>
              <a:tabLst/>
            </a:pPr>
            <a:r>
              <a:rPr lang="en-GB" sz="1600" dirty="0" smtClean="0"/>
              <a:t>The Landing Gear Monitoring System (LGMS) is composed of several functions.</a:t>
            </a:r>
          </a:p>
          <a:p>
            <a:pPr marL="0" marR="0" lvl="0" indent="0" algn="l" defTabSz="914400" rtl="0" eaLnBrk="0" fontAlgn="base" latinLnBrk="0" hangingPunct="0">
              <a:lnSpc>
                <a:spcPct val="100000"/>
              </a:lnSpc>
              <a:spcBef>
                <a:spcPct val="0"/>
              </a:spcBef>
              <a:spcAft>
                <a:spcPct val="0"/>
              </a:spcAft>
              <a:buClrTx/>
              <a:buSzTx/>
              <a:tabLst/>
            </a:pPr>
            <a:r>
              <a:rPr lang="en-GB" sz="1600" dirty="0" smtClean="0"/>
              <a:t>One of these functions is the Brake Temperature Monitoring System (BTMS).</a:t>
            </a:r>
          </a:p>
          <a:p>
            <a:pPr marL="0" marR="0" lvl="0" indent="0" algn="l" defTabSz="914400" rtl="0" eaLnBrk="0" fontAlgn="base" latinLnBrk="0" hangingPunct="0">
              <a:lnSpc>
                <a:spcPct val="100000"/>
              </a:lnSpc>
              <a:spcBef>
                <a:spcPct val="0"/>
              </a:spcBef>
              <a:spcAft>
                <a:spcPct val="0"/>
              </a:spcAft>
              <a:buClrTx/>
              <a:buSzTx/>
              <a:tabLst/>
            </a:pPr>
            <a:r>
              <a:rPr lang="en-GB" sz="1600" dirty="0" smtClean="0"/>
              <a:t>It is presented next:</a:t>
            </a:r>
          </a:p>
          <a:p>
            <a:pPr marL="0" marR="0" lvl="0" indent="0" algn="l" defTabSz="914400" rtl="0" eaLnBrk="0" fontAlgn="base" latinLnBrk="0" hangingPunct="0">
              <a:lnSpc>
                <a:spcPct val="100000"/>
              </a:lnSpc>
              <a:spcBef>
                <a:spcPct val="0"/>
              </a:spcBef>
              <a:spcAft>
                <a:spcPct val="0"/>
              </a:spcAft>
              <a:buClrTx/>
              <a:buSzTx/>
              <a:tabLst/>
            </a:pPr>
            <a:endParaRPr lang="fr-FR" sz="1600" dirty="0" smtClean="0"/>
          </a:p>
          <a:p>
            <a:pPr marL="0" marR="0" lvl="0" indent="0" algn="l" defTabSz="914400" rtl="0" eaLnBrk="0" fontAlgn="base" latinLnBrk="0" hangingPunct="0">
              <a:lnSpc>
                <a:spcPct val="100000"/>
              </a:lnSpc>
              <a:spcBef>
                <a:spcPct val="0"/>
              </a:spcBef>
              <a:spcAft>
                <a:spcPct val="0"/>
              </a:spcAft>
              <a:buClrTx/>
              <a:buSzTx/>
              <a:tabLst/>
            </a:pPr>
            <a:r>
              <a:rPr lang="en-GB" sz="1600" dirty="0" smtClean="0"/>
              <a:t>Indication: </a:t>
            </a:r>
            <a:endParaRPr lang="fr-FR" sz="1600" dirty="0" smtClean="0"/>
          </a:p>
          <a:p>
            <a:pPr marL="0" marR="0" lvl="0" indent="0" algn="l" defTabSz="914400" rtl="0" eaLnBrk="0" fontAlgn="base" latinLnBrk="0" hangingPunct="0">
              <a:lnSpc>
                <a:spcPct val="100000"/>
              </a:lnSpc>
              <a:spcBef>
                <a:spcPct val="0"/>
              </a:spcBef>
              <a:spcAft>
                <a:spcPct val="0"/>
              </a:spcAft>
              <a:buClrTx/>
              <a:buSzTx/>
              <a:tabLst/>
            </a:pPr>
            <a:r>
              <a:rPr lang="en-GB" sz="1600" dirty="0" smtClean="0"/>
              <a:t>Displays brake temperatures to the flight and maintenance crew for information and fault diagnosis.</a:t>
            </a:r>
          </a:p>
          <a:p>
            <a:pPr marL="0" marR="0" lvl="0" indent="0" algn="l" defTabSz="914400" rtl="0" eaLnBrk="0" fontAlgn="base" latinLnBrk="0" hangingPunct="0">
              <a:lnSpc>
                <a:spcPct val="100000"/>
              </a:lnSpc>
              <a:spcBef>
                <a:spcPct val="0"/>
              </a:spcBef>
              <a:spcAft>
                <a:spcPct val="0"/>
              </a:spcAft>
              <a:buClrTx/>
              <a:buSzTx/>
              <a:tabLst/>
            </a:pPr>
            <a:endParaRPr lang="fr-FR" sz="1600" dirty="0" smtClean="0"/>
          </a:p>
          <a:p>
            <a:pPr marL="0" marR="0" lvl="0" indent="0" algn="l" defTabSz="914400" rtl="0" eaLnBrk="0" fontAlgn="base" latinLnBrk="0" hangingPunct="0">
              <a:lnSpc>
                <a:spcPct val="100000"/>
              </a:lnSpc>
              <a:spcBef>
                <a:spcPct val="0"/>
              </a:spcBef>
              <a:spcAft>
                <a:spcPct val="0"/>
              </a:spcAft>
              <a:buClrTx/>
              <a:buSzTx/>
              <a:tabLst/>
            </a:pPr>
            <a:r>
              <a:rPr lang="en-GB" sz="1600" dirty="0" smtClean="0"/>
              <a:t>Warning: </a:t>
            </a:r>
            <a:endParaRPr lang="fr-FR" sz="1600" dirty="0" smtClean="0"/>
          </a:p>
          <a:p>
            <a:pPr marL="0" marR="0" lvl="0" indent="0" algn="l" defTabSz="914400" rtl="0" eaLnBrk="0" fontAlgn="base" latinLnBrk="0" hangingPunct="0">
              <a:lnSpc>
                <a:spcPct val="100000"/>
              </a:lnSpc>
              <a:spcBef>
                <a:spcPct val="0"/>
              </a:spcBef>
              <a:spcAft>
                <a:spcPct val="0"/>
              </a:spcAft>
              <a:buClrTx/>
              <a:buSzTx/>
              <a:buFontTx/>
              <a:buChar char="•"/>
              <a:tabLst/>
            </a:pPr>
            <a:r>
              <a:rPr lang="en-GB" sz="1600" dirty="0" smtClean="0"/>
              <a:t>Warns the flight crew that the brakes are at a temperature which could prevent a safe RTO being performed. </a:t>
            </a:r>
            <a:endParaRPr lang="fr-FR" sz="1600" dirty="0" smtClean="0"/>
          </a:p>
          <a:p>
            <a:pPr marL="0" marR="0" lvl="0" indent="0" algn="l" defTabSz="914400" rtl="0" eaLnBrk="0" fontAlgn="base" latinLnBrk="0" hangingPunct="0">
              <a:lnSpc>
                <a:spcPct val="100000"/>
              </a:lnSpc>
              <a:spcBef>
                <a:spcPct val="0"/>
              </a:spcBef>
              <a:spcAft>
                <a:spcPct val="0"/>
              </a:spcAft>
              <a:buClrTx/>
              <a:buSzTx/>
              <a:buFontTx/>
              <a:buChar char="•"/>
              <a:tabLst/>
            </a:pPr>
            <a:r>
              <a:rPr lang="en-GB" sz="1600" dirty="0" smtClean="0"/>
              <a:t>Warns the flight crew that the brakes are at a temperature which could ignite a flammable source (</a:t>
            </a:r>
            <a:r>
              <a:rPr lang="en-GB" sz="1600" dirty="0" err="1" smtClean="0"/>
              <a:t>e.g</a:t>
            </a:r>
            <a:r>
              <a:rPr lang="en-GB" sz="1600" dirty="0" smtClean="0"/>
              <a:t> hydraulic fluid).</a:t>
            </a:r>
            <a:endParaRPr lang="fr-FR" sz="1600" dirty="0" smtClean="0"/>
          </a:p>
          <a:p>
            <a:pPr marL="0" marR="0" lvl="0" indent="0" algn="l" defTabSz="914400" rtl="0" eaLnBrk="0" fontAlgn="base" latinLnBrk="0" hangingPunct="0">
              <a:lnSpc>
                <a:spcPct val="100000"/>
              </a:lnSpc>
              <a:spcBef>
                <a:spcPct val="0"/>
              </a:spcBef>
              <a:spcAft>
                <a:spcPct val="0"/>
              </a:spcAft>
              <a:buClrTx/>
              <a:buSzTx/>
              <a:buFontTx/>
              <a:buChar char="•"/>
              <a:tabLst/>
            </a:pPr>
            <a:r>
              <a:rPr lang="en-GB" sz="1600" dirty="0" smtClean="0"/>
              <a:t>Warns the flight crew that the brakes are at a temperature which could raise the bay temperature such that the bay structure and equipment in the wheel wells could be damaged.</a:t>
            </a:r>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cstate="print">
            <a:extLst>
              <a:ext uri="{28A0092B-C50C-407E-A947-70E740481C1C}">
                <a14:useLocalDpi xmlns:a14="http://schemas.microsoft.com/office/drawing/2010/main" val="0"/>
              </a:ext>
            </a:extLst>
          </a:blip>
          <a:srcRect t="9231" b="6154"/>
          <a:stretch>
            <a:fillRect/>
          </a:stretch>
        </p:blipFill>
        <p:spPr bwMode="auto">
          <a:xfrm>
            <a:off x="395536" y="699542"/>
            <a:ext cx="7848872" cy="3960440"/>
          </a:xfrm>
          <a:prstGeom prst="rect">
            <a:avLst/>
          </a:prstGeom>
          <a:noFill/>
          <a:ln>
            <a:noFill/>
          </a:ln>
        </p:spPr>
      </p:pic>
      <p:sp>
        <p:nvSpPr>
          <p:cNvPr id="8" name="Titre 7"/>
          <p:cNvSpPr>
            <a:spLocks noGrp="1"/>
          </p:cNvSpPr>
          <p:nvPr>
            <p:ph type="title"/>
          </p:nvPr>
        </p:nvSpPr>
        <p:spPr/>
        <p:txBody>
          <a:bodyPr/>
          <a:lstStyle/>
          <a:p>
            <a:r>
              <a:rPr lang="en-US" dirty="0" smtClean="0"/>
              <a:t>Software Requirements Specification Extracts</a:t>
            </a:r>
            <a:endParaRPr lang="en-US" dirty="0"/>
          </a:p>
        </p:txBody>
      </p:sp>
      <p:sp>
        <p:nvSpPr>
          <p:cNvPr id="6" name="Rectangle 5"/>
          <p:cNvSpPr/>
          <p:nvPr/>
        </p:nvSpPr>
        <p:spPr>
          <a:xfrm>
            <a:off x="323528" y="915566"/>
            <a:ext cx="36004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95536" y="1203598"/>
            <a:ext cx="36004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95536" y="3140263"/>
            <a:ext cx="2736304" cy="769441"/>
          </a:xfrm>
          <a:prstGeom prst="rect">
            <a:avLst/>
          </a:prstGeom>
          <a:noFill/>
        </p:spPr>
        <p:txBody>
          <a:bodyPr wrap="square" rtlCol="0">
            <a:spAutoFit/>
          </a:bodyPr>
          <a:lstStyle/>
          <a:p>
            <a:r>
              <a:rPr lang="en-US" sz="1100" dirty="0" smtClean="0"/>
              <a:t>WRDC : Wheel Remote Data </a:t>
            </a:r>
            <a:r>
              <a:rPr lang="en-US" sz="1100" dirty="0" err="1" smtClean="0"/>
              <a:t>Consentrator</a:t>
            </a:r>
            <a:endParaRPr lang="en-US" sz="1100" dirty="0" smtClean="0"/>
          </a:p>
          <a:p>
            <a:r>
              <a:rPr lang="en-US" sz="1100" dirty="0" smtClean="0"/>
              <a:t>External </a:t>
            </a:r>
            <a:r>
              <a:rPr lang="en-US" sz="1100" dirty="0" err="1" smtClean="0"/>
              <a:t>equipement</a:t>
            </a:r>
            <a:r>
              <a:rPr lang="en-US" sz="1100" dirty="0" smtClean="0"/>
              <a:t> which aim is to acquire transducers and send it to LGMS</a:t>
            </a:r>
            <a:endParaRPr lang="en-US" sz="1100" dirty="0"/>
          </a:p>
        </p:txBody>
      </p:sp>
      <p:sp>
        <p:nvSpPr>
          <p:cNvPr id="10" name="ZoneTexte 9"/>
          <p:cNvSpPr txBox="1"/>
          <p:nvPr/>
        </p:nvSpPr>
        <p:spPr>
          <a:xfrm>
            <a:off x="6660232" y="1779662"/>
            <a:ext cx="2232248" cy="430887"/>
          </a:xfrm>
          <a:prstGeom prst="rect">
            <a:avLst/>
          </a:prstGeom>
          <a:noFill/>
        </p:spPr>
        <p:txBody>
          <a:bodyPr wrap="square" rtlCol="0">
            <a:spAutoFit/>
          </a:bodyPr>
          <a:lstStyle/>
          <a:p>
            <a:r>
              <a:rPr lang="en-US" sz="1100" dirty="0" smtClean="0"/>
              <a:t>1 temperature for each wheel, total number of wheels : 12</a:t>
            </a:r>
          </a:p>
        </p:txBody>
      </p:sp>
      <p:sp>
        <p:nvSpPr>
          <p:cNvPr id="13" name="ZoneTexte 12"/>
          <p:cNvSpPr txBox="1"/>
          <p:nvPr/>
        </p:nvSpPr>
        <p:spPr>
          <a:xfrm>
            <a:off x="6804248" y="1131590"/>
            <a:ext cx="1444626" cy="261610"/>
          </a:xfrm>
          <a:prstGeom prst="rect">
            <a:avLst/>
          </a:prstGeom>
          <a:noFill/>
        </p:spPr>
        <p:txBody>
          <a:bodyPr wrap="none" rtlCol="0">
            <a:spAutoFit/>
          </a:bodyPr>
          <a:lstStyle/>
          <a:p>
            <a:r>
              <a:rPr lang="en-US" sz="1100" dirty="0" smtClean="0"/>
              <a:t>4 CJC temperatures</a:t>
            </a:r>
          </a:p>
        </p:txBody>
      </p:sp>
      <p:sp>
        <p:nvSpPr>
          <p:cNvPr id="14" name="ZoneTexte 13"/>
          <p:cNvSpPr txBox="1"/>
          <p:nvPr/>
        </p:nvSpPr>
        <p:spPr>
          <a:xfrm>
            <a:off x="6444208" y="3723878"/>
            <a:ext cx="2699792" cy="938719"/>
          </a:xfrm>
          <a:prstGeom prst="rect">
            <a:avLst/>
          </a:prstGeom>
          <a:noFill/>
        </p:spPr>
        <p:txBody>
          <a:bodyPr wrap="square" rtlCol="0">
            <a:spAutoFit/>
          </a:bodyPr>
          <a:lstStyle/>
          <a:p>
            <a:r>
              <a:rPr lang="en-US" sz="1100" dirty="0" smtClean="0"/>
              <a:t>Group of several data:</a:t>
            </a:r>
          </a:p>
          <a:p>
            <a:pPr marL="171450" indent="-171450">
              <a:buFont typeface="Arial" panose="020B0604020202020204" pitchFamily="34" charset="0"/>
              <a:buChar char="•"/>
            </a:pPr>
            <a:r>
              <a:rPr lang="en-GB" sz="1100" dirty="0">
                <a:latin typeface="Arial" pitchFamily="34" charset="0"/>
                <a:ea typeface="Times New Roman" pitchFamily="18" charset="0"/>
                <a:cs typeface="Arial" pitchFamily="34" charset="0"/>
              </a:rPr>
              <a:t>Hot Brake </a:t>
            </a:r>
            <a:r>
              <a:rPr lang="en-GB" sz="1100" dirty="0" smtClean="0">
                <a:latin typeface="Arial" pitchFamily="34" charset="0"/>
                <a:ea typeface="Times New Roman" pitchFamily="18" charset="0"/>
                <a:cs typeface="Arial" pitchFamily="34" charset="0"/>
              </a:rPr>
              <a:t>warning (1 to 12)</a:t>
            </a:r>
          </a:p>
          <a:p>
            <a:pPr marL="171450" indent="-171450">
              <a:buFont typeface="Arial" panose="020B0604020202020204" pitchFamily="34" charset="0"/>
              <a:buChar char="•"/>
            </a:pPr>
            <a:r>
              <a:rPr lang="en-GB" sz="1100" dirty="0">
                <a:latin typeface="Arial" pitchFamily="34" charset="0"/>
                <a:ea typeface="Times New Roman" pitchFamily="18" charset="0"/>
                <a:cs typeface="Arial" pitchFamily="34" charset="0"/>
              </a:rPr>
              <a:t>Any Brake Hot </a:t>
            </a:r>
            <a:r>
              <a:rPr lang="en-GB" sz="1100" dirty="0" smtClean="0">
                <a:latin typeface="Arial" pitchFamily="34" charset="0"/>
                <a:ea typeface="Times New Roman" pitchFamily="18" charset="0"/>
                <a:cs typeface="Arial" pitchFamily="34" charset="0"/>
              </a:rPr>
              <a:t>Warning</a:t>
            </a:r>
          </a:p>
          <a:p>
            <a:pPr marL="171450" indent="-171450">
              <a:buFont typeface="Arial" panose="020B0604020202020204" pitchFamily="34" charset="0"/>
              <a:buChar char="•"/>
            </a:pPr>
            <a:r>
              <a:rPr lang="en-GB" sz="1100" dirty="0">
                <a:latin typeface="Arial" pitchFamily="34" charset="0"/>
                <a:ea typeface="Times New Roman" pitchFamily="18" charset="0"/>
                <a:cs typeface="Arial" pitchFamily="34" charset="0"/>
              </a:rPr>
              <a:t>Hottest Brake </a:t>
            </a:r>
            <a:r>
              <a:rPr lang="en-GB" sz="1100" dirty="0" smtClean="0">
                <a:latin typeface="Arial" pitchFamily="34" charset="0"/>
                <a:ea typeface="Times New Roman" pitchFamily="18" charset="0"/>
                <a:cs typeface="Arial" pitchFamily="34" charset="0"/>
              </a:rPr>
              <a:t>Temperature (1 to 12)</a:t>
            </a:r>
          </a:p>
          <a:p>
            <a:pPr marL="171450" indent="-171450">
              <a:buFont typeface="Arial" panose="020B0604020202020204" pitchFamily="34" charset="0"/>
              <a:buChar char="•"/>
            </a:pPr>
            <a:r>
              <a:rPr lang="en-GB" sz="1100" dirty="0" err="1" smtClean="0">
                <a:latin typeface="Arial" pitchFamily="34" charset="0"/>
                <a:ea typeface="Times New Roman" pitchFamily="18" charset="0"/>
                <a:cs typeface="Arial" pitchFamily="34" charset="0"/>
              </a:rPr>
              <a:t>Very_Hot_Brake_Wheel</a:t>
            </a:r>
            <a:r>
              <a:rPr lang="en-GB" sz="1100" dirty="0" smtClean="0">
                <a:latin typeface="Arial" pitchFamily="34" charset="0"/>
                <a:ea typeface="Times New Roman" pitchFamily="18" charset="0"/>
                <a:cs typeface="Arial" pitchFamily="34" charset="0"/>
              </a:rPr>
              <a:t> (1 to 12)</a:t>
            </a:r>
            <a:endParaRPr lang="en-GB" sz="1100" b="1" dirty="0" smtClean="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Software Requirements Specification Extracts</a:t>
            </a:r>
            <a:br>
              <a:rPr lang="en-US" dirty="0" smtClean="0"/>
            </a:br>
            <a:r>
              <a:rPr lang="en-GB" dirty="0" smtClean="0"/>
              <a:t> BTMS transformations and indications</a:t>
            </a:r>
            <a:endParaRPr lang="en-US" dirty="0"/>
          </a:p>
        </p:txBody>
      </p:sp>
      <p:sp>
        <p:nvSpPr>
          <p:cNvPr id="6" name="Rectangle 5"/>
          <p:cNvSpPr>
            <a:spLocks noChangeArrowheads="1"/>
          </p:cNvSpPr>
          <p:nvPr/>
        </p:nvSpPr>
        <p:spPr bwMode="auto">
          <a:xfrm>
            <a:off x="467544" y="1563638"/>
            <a:ext cx="7920880"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A350_LGMS_HLR_0037</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measured brake temperature range shall be [-55°C, +1100°C].</a:t>
            </a:r>
            <a:b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Outside this range, the output measured brake temperature shall be frozen to its last valid value and after a confirmation time of 9.6 seconds, the validity of the output measured Brake Temperature shall be set to FALSE if initially was TRUE.</a:t>
            </a:r>
            <a:b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If the measured brake temperature comes back in the range [-55°C;1100°C] after a confirmation time of 9.6 seconds, the output measured brake temperature shall be set to the measured brake temperature and its output validity shall be set to the input validity.</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467544" y="3003798"/>
            <a:ext cx="7884368" cy="14157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A350_LGMS_HLR_0038</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CJC temperature received by the WRDC shall be [-55°C ; 150°C].</a:t>
            </a:r>
            <a:b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Outside this range, output cold junction Temperature value shall be frozen at its last valid value and after a confirmation time of 9.6 seconds, the output validity of cold junction Temperature shall be set to FALSE if initially was TRUE.</a:t>
            </a:r>
            <a:b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If the CJC temperature comes back in the range [-55°C;150°C] after a confirmation time of 9.6 seconds, the output validity of cold junction temperature shall be set to input cold junction validity and output cold junction Temperature value shall be set to input cold junction temperature.</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7" name="ZoneTexte 6"/>
          <p:cNvSpPr txBox="1"/>
          <p:nvPr/>
        </p:nvSpPr>
        <p:spPr>
          <a:xfrm>
            <a:off x="467544" y="1050290"/>
            <a:ext cx="2634054" cy="369332"/>
          </a:xfrm>
          <a:prstGeom prst="rect">
            <a:avLst/>
          </a:prstGeom>
          <a:noFill/>
        </p:spPr>
        <p:txBody>
          <a:bodyPr wrap="none" rtlCol="0">
            <a:spAutoFit/>
          </a:bodyPr>
          <a:lstStyle/>
          <a:p>
            <a:r>
              <a:rPr lang="fr-FR" dirty="0" smtClean="0"/>
              <a:t>BTMS Management </a:t>
            </a:r>
            <a:r>
              <a:rPr lang="fr-FR" dirty="0" err="1" smtClean="0"/>
              <a:t>req</a:t>
            </a:r>
            <a:endParaRPr lang="fr-FR" dirty="0"/>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dirty="0" smtClean="0"/>
              <a:t>Software Requirements Specification Extracts</a:t>
            </a:r>
            <a:br>
              <a:rPr lang="en-US" dirty="0" smtClean="0"/>
            </a:br>
            <a:r>
              <a:rPr lang="en-GB" dirty="0" smtClean="0"/>
              <a:t> BTMS Warnings</a:t>
            </a:r>
            <a:endParaRPr lang="en-US" dirty="0"/>
          </a:p>
        </p:txBody>
      </p:sp>
      <p:sp>
        <p:nvSpPr>
          <p:cNvPr id="52225" name="Rectangle 1"/>
          <p:cNvSpPr>
            <a:spLocks noChangeArrowheads="1"/>
          </p:cNvSpPr>
          <p:nvPr/>
        </p:nvSpPr>
        <p:spPr bwMode="auto">
          <a:xfrm>
            <a:off x="504056" y="1486401"/>
            <a:ext cx="8244408" cy="1877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A350_LGMS_HLR_0041</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partition shall compute the Hot Brake warning (contained in the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BTMS_warning_display_out</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for each braked wheel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01, 02,... 12) as following:</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the brake temperature rises above the brake temperature threshold (300 °C), the </a:t>
            </a:r>
            <a:r>
              <a:rPr kumimoji="0" lang="en-GB" sz="1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Brake_Hot_Wheel_i</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shall be set to "Active",</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the brake temperature  falls 10°C below the threshold, the "Hot Brake warning" shall be set to "Inactive".</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activation and deactivation of each bit are confirmed during 9.6 seconds.</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the brake temperature is between the 2 thresholds [Hot Temperature threshold; Hot Temperature threshold - 10], the LGMS OPER partition shall reset the confirmation time and keep the state of the hot brake warning.</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504056" y="3499723"/>
            <a:ext cx="781236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A350_LGMS_HLR_0044</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global </a:t>
            </a:r>
            <a:r>
              <a:rPr kumimoji="0" lang="en-GB"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Any Brake Hot Warning</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shall be set to "Active" when one </a:t>
            </a:r>
            <a:r>
              <a:rPr kumimoji="0" lang="en-GB"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Hot Brake Warning</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set to "Active". It shall be set to "Inactive" when all </a:t>
            </a:r>
            <a:r>
              <a:rPr kumimoji="0" lang="en-GB"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Hot Brake Warning </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 set to "Inactive". </a:t>
            </a: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8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ZoneTexte 5"/>
          <p:cNvSpPr txBox="1"/>
          <p:nvPr/>
        </p:nvSpPr>
        <p:spPr>
          <a:xfrm>
            <a:off x="467544" y="1059582"/>
            <a:ext cx="2202270" cy="369332"/>
          </a:xfrm>
          <a:prstGeom prst="rect">
            <a:avLst/>
          </a:prstGeom>
          <a:noFill/>
        </p:spPr>
        <p:txBody>
          <a:bodyPr wrap="none" rtlCol="0">
            <a:spAutoFit/>
          </a:bodyPr>
          <a:lstStyle/>
          <a:p>
            <a:r>
              <a:rPr lang="fr-FR" dirty="0" smtClean="0"/>
              <a:t>BTMS Warning </a:t>
            </a:r>
            <a:r>
              <a:rPr lang="fr-FR" dirty="0" err="1" smtClean="0"/>
              <a:t>req</a:t>
            </a:r>
            <a:endParaRPr lang="fr-FR" dirty="0"/>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que_PPT_Safran_groupe_FR">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5" id="{33DB3FAE-8290-B94D-87C6-8CBB0660F742}" vid="{9FEBAFEE-789F-4B4B-A955-180A88C16476}"/>
    </a:ext>
  </a:ext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5" id="{33DB3FAE-8290-B94D-87C6-8CBB0660F742}" vid="{A64F7CE6-798D-5544-9AAD-037B5F311AA9}"/>
    </a:ext>
  </a:ext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5" id="{33DB3FAE-8290-B94D-87C6-8CBB0660F742}" vid="{9E49857E-A6D7-DA43-B0D1-2B14EFF76088}"/>
    </a:ext>
  </a:ext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5" id="{33DB3FAE-8290-B94D-87C6-8CBB0660F742}" vid="{040BD52E-803D-5A49-B7E3-A8DA966FE178}"/>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Masque_PPT_Safran_groupe_FR</Template>
  <TotalTime>0</TotalTime>
  <Words>851</Words>
  <Application>Microsoft Office PowerPoint</Application>
  <PresentationFormat>Affichage à l'écran (16:9)</PresentationFormat>
  <Paragraphs>184</Paragraphs>
  <Slides>12</Slides>
  <Notes>0</Notes>
  <HiddenSlides>0</HiddenSlides>
  <MMClips>0</MMClips>
  <ScaleCrop>false</ScaleCrop>
  <HeadingPairs>
    <vt:vector size="8" baseType="variant">
      <vt:variant>
        <vt:lpstr>Polices utilisées</vt:lpstr>
      </vt:variant>
      <vt:variant>
        <vt:i4>6</vt:i4>
      </vt:variant>
      <vt:variant>
        <vt:lpstr>Thème</vt:lpstr>
      </vt:variant>
      <vt:variant>
        <vt:i4>4</vt:i4>
      </vt:variant>
      <vt:variant>
        <vt:lpstr>Serveurs OLE incorporés</vt:lpstr>
      </vt:variant>
      <vt:variant>
        <vt:i4>1</vt:i4>
      </vt:variant>
      <vt:variant>
        <vt:lpstr>Titres des diapositives</vt:lpstr>
      </vt:variant>
      <vt:variant>
        <vt:i4>12</vt:i4>
      </vt:variant>
    </vt:vector>
  </HeadingPairs>
  <TitlesOfParts>
    <vt:vector size="23" baseType="lpstr">
      <vt:lpstr>Arial</vt:lpstr>
      <vt:lpstr>Arial Black</vt:lpstr>
      <vt:lpstr>Calibri</vt:lpstr>
      <vt:lpstr>Times New Roman</vt:lpstr>
      <vt:lpstr>Wingdings</vt:lpstr>
      <vt:lpstr>Wingdings 2</vt:lpstr>
      <vt:lpstr>Masque_PPT_Safran_groupe_FR</vt:lpstr>
      <vt:lpstr>SAFRAN_Orange</vt:lpstr>
      <vt:lpstr>SAFRAN_Vert_foncé</vt:lpstr>
      <vt:lpstr>SAFRAN_Vert</vt:lpstr>
      <vt:lpstr>Feuille de calcul Microsoft Excel</vt:lpstr>
      <vt:lpstr>SAFRAN engineering services  C++ programming under DO178 - 332</vt:lpstr>
      <vt:lpstr>C++ programming under DO178 / DO332 Course organization</vt:lpstr>
      <vt:lpstr>Objectives</vt:lpstr>
      <vt:lpstr>Work to be performed</vt:lpstr>
      <vt:lpstr>Work to be performed</vt:lpstr>
      <vt:lpstr>Software Requirements Specification Extracts</vt:lpstr>
      <vt:lpstr>Software Requirements Specification Extracts</vt:lpstr>
      <vt:lpstr>Software Requirements Specification Extracts  BTMS transformations and indications</vt:lpstr>
      <vt:lpstr>Software Requirements Specification Extracts  BTMS Warnings</vt:lpstr>
      <vt:lpstr>Software Requirements Specification Extracts  BTMS Warnings</vt:lpstr>
      <vt:lpstr>Software Requirements Specification Extracts  BTMS Warnings</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SAFRAN ELECTRICAL and POWER AIRbuS Focus group monthly meeting</dc:title>
  <dc:subject>SAFRAN</dc:subject>
  <dc:creator>K006739</dc:creator>
  <cp:lastModifiedBy>MANON Philippe</cp:lastModifiedBy>
  <cp:revision>308</cp:revision>
  <dcterms:created xsi:type="dcterms:W3CDTF">2016-05-24T12:00:07Z</dcterms:created>
  <dcterms:modified xsi:type="dcterms:W3CDTF">2017-12-11T15:26:25Z</dcterms:modified>
</cp:coreProperties>
</file>