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7"/>
  </p:notesMasterIdLst>
  <p:sldIdLst>
    <p:sldId id="271" r:id="rId3"/>
    <p:sldId id="286" r:id="rId4"/>
    <p:sldId id="290" r:id="rId5"/>
    <p:sldId id="357" r:id="rId6"/>
    <p:sldId id="358" r:id="rId7"/>
    <p:sldId id="360" r:id="rId8"/>
    <p:sldId id="361" r:id="rId9"/>
    <p:sldId id="362" r:id="rId10"/>
    <p:sldId id="363" r:id="rId11"/>
    <p:sldId id="364" r:id="rId12"/>
    <p:sldId id="378" r:id="rId13"/>
    <p:sldId id="379" r:id="rId14"/>
    <p:sldId id="380" r:id="rId15"/>
    <p:sldId id="381" r:id="rId16"/>
    <p:sldId id="365" r:id="rId17"/>
    <p:sldId id="366" r:id="rId18"/>
    <p:sldId id="367" r:id="rId19"/>
    <p:sldId id="368" r:id="rId20"/>
    <p:sldId id="369" r:id="rId21"/>
    <p:sldId id="370" r:id="rId22"/>
    <p:sldId id="374" r:id="rId23"/>
    <p:sldId id="376" r:id="rId24"/>
    <p:sldId id="377" r:id="rId25"/>
    <p:sldId id="270" r:id="rId26"/>
  </p:sldIdLst>
  <p:sldSz cx="9144000" cy="5143500"/>
  <p:notesSz cx="6858000" cy="9144000"/>
  <p:embeddedFontLst>
    <p:embeddedFont>
      <p:font typeface="Montserrat"/>
      <p:regular r:id="rId31"/>
    </p:embeddedFont>
    <p:embeddedFont>
      <p:font typeface="Lato" panose="020F0502020204030203"/>
      <p:regular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1620" userDrawn="1">
          <p15:clr>
            <a:srgbClr val="747775"/>
          </p15:clr>
        </p15:guide>
        <p15:guide id="2" pos="2880" userDrawn="1">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20"/>
    <p:restoredTop sz="94660"/>
  </p:normalViewPr>
  <p:slideViewPr>
    <p:cSldViewPr snapToGrid="0" showGuides="1">
      <p:cViewPr varScale="1">
        <p:scale>
          <a:sx n="100" d="100"/>
          <a:sy n="100" d="100"/>
        </p:scale>
        <p:origin x="0" y="0"/>
      </p:cViewPr>
      <p:guideLst>
        <p:guide orient="horz" pos="1620"/>
        <p:guide pos="2880"/>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2" Type="http://schemas.openxmlformats.org/officeDocument/2006/relationships/font" Target="fonts/font2.fntdata"/><Relationship Id="rId31" Type="http://schemas.openxmlformats.org/officeDocument/2006/relationships/font" Target="fonts/font1.fntdata"/><Relationship Id="rId30" Type="http://schemas.openxmlformats.org/officeDocument/2006/relationships/tableStyles" Target="tableStyles.xml"/><Relationship Id="rId3" Type="http://schemas.openxmlformats.org/officeDocument/2006/relationships/slide" Target="slides/slide1.xml"/><Relationship Id="rId29" Type="http://schemas.openxmlformats.org/officeDocument/2006/relationships/viewProps" Target="viewProps.xml"/><Relationship Id="rId28" Type="http://schemas.openxmlformats.org/officeDocument/2006/relationships/presProps" Target="presProps.xml"/><Relationship Id="rId27" Type="http://schemas.openxmlformats.org/officeDocument/2006/relationships/notesMaster" Target="notesMasters/notesMaster1.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210" name="Shape 210"/>
        <p:cNvGrpSpPr/>
        <p:nvPr/>
      </p:nvGrpSpPr>
      <p:grpSpPr>
        <a:xfrm>
          <a:off x="0" y="0"/>
          <a:ext cx="0" cy="0"/>
          <a:chOff x="0" y="0"/>
          <a:chExt cx="0" cy="0"/>
        </a:xfrm>
      </p:grpSpPr>
      <p:sp>
        <p:nvSpPr>
          <p:cNvPr id="211" name="Google Shape;211;g248e65706b9_0_168: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248e65706b9_0_16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 name="Google Shape;13;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6" name="Google Shape;16;p2"/>
          <p:cNvSpPr txBox="1"/>
          <p:nvPr>
            <p:ph type="ctrTitle"/>
          </p:nvPr>
        </p:nvSpPr>
        <p:spPr>
          <a:xfrm>
            <a:off x="3537150" y="1578400"/>
            <a:ext cx="5017500" cy="1578900"/>
          </a:xfrm>
          <a:prstGeom prst="rect">
            <a:avLst/>
          </a:prstGeom>
        </p:spPr>
        <p:txBody>
          <a:bodyPr spcFirstLastPara="1" wrap="square" lIns="91425" tIns="91425" rIns="91425" bIns="91425" anchor="t" anchorCtr="0">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type="subTitle" idx="1"/>
          </p:nvPr>
        </p:nvSpPr>
        <p:spPr>
          <a:xfrm>
            <a:off x="5083950" y="3924925"/>
            <a:ext cx="34707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mc:AlternateContent xmlns:mc="http://schemas.openxmlformats.org/markup-compatibility/2006">
    <mc:Choice xmlns:p14="http://schemas.microsoft.com/office/powerpoint/2010/main" Requires="p14">
      <p:transition spd="slow" p14:dur="2500">
        <p14:flip dir="l"/>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 name="Google Shape;108;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9" name="Google Shape;109;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0" name="Google Shape;110;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 name="Google Shape;111;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2" name="Google Shape;112;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3" name="Google Shape;113;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4"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5" name="Google Shape;115;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6" name="Google Shape;116;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 name="Google Shape;117;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8" name="Google Shape;118;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9" name="Google Shape;119;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 name="Google Shape;121;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2" name="Google Shape;122;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3" name="Google Shape;123;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4" name="Google Shape;124;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25" name="Google Shape;125;p11"/>
          <p:cNvSpPr txBox="1"/>
          <p:nvPr>
            <p:ph type="title" hasCustomPrompt="1"/>
          </p:nvPr>
        </p:nvSpPr>
        <p:spPr>
          <a:xfrm>
            <a:off x="823850" y="1284675"/>
            <a:ext cx="4776000" cy="1300800"/>
          </a:xfrm>
          <a:prstGeom prst="rect">
            <a:avLst/>
          </a:prstGeom>
        </p:spPr>
        <p:txBody>
          <a:bodyPr spcFirstLastPara="1" wrap="square" lIns="91425" tIns="91425" rIns="91425" bIns="91425" anchor="t" anchorCtr="0">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type="body" idx="1"/>
          </p:nvPr>
        </p:nvSpPr>
        <p:spPr>
          <a:xfrm>
            <a:off x="823850" y="2643124"/>
            <a:ext cx="4776000" cy="1218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p:txBody>
      </p:sp>
      <p:sp>
        <p:nvSpPr>
          <p:cNvPr id="127" name="Google Shape;127;p11"/>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mc:AlternateContent xmlns:mc="http://schemas.openxmlformats.org/markup-compatibility/2006">
    <mc:Choice xmlns:p14="http://schemas.microsoft.com/office/powerpoint/2010/main" Requires="p14">
      <p:transition spd="slow" p14:dur="2500">
        <p14:flip dir="l"/>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128" name="Shape 128"/>
        <p:cNvGrpSpPr/>
        <p:nvPr/>
      </p:nvGrpSpPr>
      <p:grpSpPr>
        <a:xfrm>
          <a:off x="0" y="0"/>
          <a:ext cx="0" cy="0"/>
          <a:chOff x="0" y="0"/>
          <a:chExt cx="0" cy="0"/>
        </a:xfrm>
      </p:grpSpPr>
      <p:sp>
        <p:nvSpPr>
          <p:cNvPr id="129" name="Google Shape;129;p12"/>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mc:AlternateContent xmlns:mc="http://schemas.openxmlformats.org/markup-compatibility/2006">
    <mc:Choice xmlns:p14="http://schemas.microsoft.com/office/powerpoint/2010/main" Requires="p14">
      <p:transition spd="slow" p14:dur="2500">
        <p14:flip dir="l"/>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 name="Google Shape;22;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 name="Google Shape;23;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 name="Google Shape;24;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 name="Google Shape;25;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 name="Google Shape;26;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 name="Google Shape;27;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 name="Google Shape;28;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 name="Google Shape;29;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 name="Google Shape;30;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 name="Google Shape;31;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 name="Google Shape;32;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 name="Google Shape;33;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 name="Google Shape;34;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 name="Google Shape;35;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 name="Google Shape;36;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 name="Google Shape;37;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 name="Google Shape;38;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39" name="Google Shape;39;p3"/>
          <p:cNvSpPr txBox="1"/>
          <p:nvPr>
            <p:ph type="title"/>
          </p:nvPr>
        </p:nvSpPr>
        <p:spPr>
          <a:xfrm>
            <a:off x="823850" y="2053000"/>
            <a:ext cx="4587000" cy="11487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mc:AlternateContent xmlns:mc="http://schemas.openxmlformats.org/markup-compatibility/2006">
    <mc:Choice xmlns:p14="http://schemas.microsoft.com/office/powerpoint/2010/main" Requires="p14">
      <p:transition spd="slow" p14:dur="2500">
        <p14:flip dir="l"/>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45" name="Google Shape;45;p4"/>
          <p:cNvSpPr txBox="1"/>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p:txBody>
      </p:sp>
      <p:sp>
        <p:nvSpPr>
          <p:cNvPr id="47" name="Google Shape;47;p4"/>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mc:AlternateContent xmlns:mc="http://schemas.openxmlformats.org/markup-compatibility/2006">
    <mc:Choice xmlns:p14="http://schemas.microsoft.com/office/powerpoint/2010/main" Requires="p14">
      <p:transition spd="slow" p14:dur="2500">
        <p14:flip dir="l"/>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 name="Google Shape;51;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52" name="Google Shape;52;p5"/>
          <p:cNvSpPr txBox="1"/>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type="body" idx="1"/>
          </p:nvPr>
        </p:nvSpPr>
        <p:spPr>
          <a:xfrm>
            <a:off x="1297500"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p:txBody>
      </p:sp>
      <p:sp>
        <p:nvSpPr>
          <p:cNvPr id="54" name="Google Shape;54;p5"/>
          <p:cNvSpPr txBox="1"/>
          <p:nvPr>
            <p:ph type="body" idx="2"/>
          </p:nvPr>
        </p:nvSpPr>
        <p:spPr>
          <a:xfrm>
            <a:off x="4933221"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p:txBody>
      </p:sp>
      <p:sp>
        <p:nvSpPr>
          <p:cNvPr id="55" name="Google Shape;55;p5"/>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mc:AlternateContent xmlns:mc="http://schemas.openxmlformats.org/markup-compatibility/2006">
    <mc:Choice xmlns:p14="http://schemas.microsoft.com/office/powerpoint/2010/main" Requires="p14">
      <p:transition spd="slow" p14:dur="2500">
        <p14:flip dir="l"/>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 name="Google Shape;59;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60" name="Google Shape;60;p6"/>
          <p:cNvSpPr txBox="1"/>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mc:AlternateContent xmlns:mc="http://schemas.openxmlformats.org/markup-compatibility/2006">
    <mc:Choice xmlns:p14="http://schemas.microsoft.com/office/powerpoint/2010/main" Requires="p14">
      <p:transition spd="slow" p14:dur="2500">
        <p14:flip dir="l"/>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 name="Google Shape;65;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66" name="Google Shape;66;p7"/>
          <p:cNvSpPr txBox="1"/>
          <p:nvPr>
            <p:ph type="title"/>
          </p:nvPr>
        </p:nvSpPr>
        <p:spPr>
          <a:xfrm>
            <a:off x="1297500" y="393750"/>
            <a:ext cx="3798900" cy="1493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type="body" idx="1"/>
          </p:nvPr>
        </p:nvSpPr>
        <p:spPr>
          <a:xfrm>
            <a:off x="1297500" y="1972550"/>
            <a:ext cx="3798900" cy="2415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p:txBody>
      </p:sp>
      <p:sp>
        <p:nvSpPr>
          <p:cNvPr id="68" name="Google Shape;68;p7"/>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mc:AlternateContent xmlns:mc="http://schemas.openxmlformats.org/markup-compatibility/2006">
    <mc:Choice xmlns:p14="http://schemas.microsoft.com/office/powerpoint/2010/main" Requires="p14">
      <p:transition spd="slow" p14:dur="2500">
        <p14:flip dir="l"/>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 name="Google Shape;72;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 name="Google Shape;73;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 name="Google Shape;74;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 name="Google Shape;75;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 name="Google Shape;76;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 name="Google Shape;77;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 name="Google Shape;78;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 name="Google Shape;79;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 name="Google Shape;80;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 name="Google Shape;81;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 name="Google Shape;82;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 name="Google Shape;83;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 name="Google Shape;84;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 name="Google Shape;85;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 name="Google Shape;86;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 name="Google Shape;87;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 name="Google Shape;88;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89" name="Google Shape;89;p8"/>
          <p:cNvSpPr txBox="1"/>
          <p:nvPr>
            <p:ph type="title"/>
          </p:nvPr>
        </p:nvSpPr>
        <p:spPr>
          <a:xfrm>
            <a:off x="823850" y="866775"/>
            <a:ext cx="4587000" cy="35211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mc:AlternateContent xmlns:mc="http://schemas.openxmlformats.org/markup-compatibility/2006">
    <mc:Choice xmlns:p14="http://schemas.microsoft.com/office/powerpoint/2010/main" Requires="p14">
      <p:transition spd="slow" p14:dur="2500">
        <p14:flip dir="l"/>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 name="Google Shape;94;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95" name="Google Shape;95;p9"/>
          <p:cNvSpPr txBox="1"/>
          <p:nvPr>
            <p:ph type="title"/>
          </p:nvPr>
        </p:nvSpPr>
        <p:spPr>
          <a:xfrm>
            <a:off x="1297500" y="1658325"/>
            <a:ext cx="3036300" cy="17517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type="subTitle" idx="1"/>
          </p:nvPr>
        </p:nvSpPr>
        <p:spPr>
          <a:xfrm>
            <a:off x="1297500" y="3538000"/>
            <a:ext cx="30363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type="body" idx="2"/>
          </p:nvPr>
        </p:nvSpPr>
        <p:spPr>
          <a:xfrm>
            <a:off x="4648200" y="1696600"/>
            <a:ext cx="3676800" cy="234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p:txBody>
      </p:sp>
      <p:sp>
        <p:nvSpPr>
          <p:cNvPr id="98" name="Google Shape;98;p9"/>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mc:AlternateContent xmlns:mc="http://schemas.openxmlformats.org/markup-compatibility/2006">
    <mc:Choice xmlns:p14="http://schemas.microsoft.com/office/powerpoint/2010/main" Requires="p14">
      <p:transition spd="slow" p14:dur="2500">
        <p14:flip dir="l"/>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 name="Google Shape;102;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03" name="Google Shape;103;p10"/>
          <p:cNvSpPr txBox="1"/>
          <p:nvPr>
            <p:ph type="body" idx="1"/>
          </p:nvPr>
        </p:nvSpPr>
        <p:spPr>
          <a:xfrm>
            <a:off x="812725" y="4305375"/>
            <a:ext cx="6936000" cy="523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p:txBody>
      </p:sp>
      <p:sp>
        <p:nvSpPr>
          <p:cNvPr id="104" name="Google Shape;104;p10"/>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mc:AlternateContent xmlns:mc="http://schemas.openxmlformats.org/markup-compatibility/2006">
    <mc:Choice xmlns:p14="http://schemas.microsoft.com/office/powerpoint/2010/main" Requires="p14">
      <p:transition spd="slow" p14:dur="2500">
        <p14:flip dir="l"/>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lt1"/>
              </a:buClr>
              <a:buSzPts val="1300"/>
              <a:buFont typeface="Lato" panose="020F0502020204030203"/>
              <a:buChar char="●"/>
              <a:defRPr sz="1300">
                <a:solidFill>
                  <a:schemeClr val="lt1"/>
                </a:solidFill>
                <a:latin typeface="Lato" panose="020F0502020204030203"/>
                <a:ea typeface="Lato" panose="020F0502020204030203"/>
                <a:cs typeface="Lato" panose="020F0502020204030203"/>
                <a:sym typeface="Lato" panose="020F0502020204030203"/>
              </a:defRPr>
            </a:lvl1pPr>
            <a:lvl2pPr marL="914400" lvl="1" indent="-298450">
              <a:lnSpc>
                <a:spcPct val="115000"/>
              </a:lnSpc>
              <a:spcBef>
                <a:spcPts val="0"/>
              </a:spcBef>
              <a:spcAft>
                <a:spcPts val="0"/>
              </a:spcAft>
              <a:buClr>
                <a:schemeClr val="lt1"/>
              </a:buClr>
              <a:buSzPts val="1100"/>
              <a:buFont typeface="Lato" panose="020F0502020204030203"/>
              <a:buChar char="○"/>
              <a:defRPr sz="1100">
                <a:solidFill>
                  <a:schemeClr val="lt1"/>
                </a:solidFill>
                <a:latin typeface="Lato" panose="020F0502020204030203"/>
                <a:ea typeface="Lato" panose="020F0502020204030203"/>
                <a:cs typeface="Lato" panose="020F0502020204030203"/>
                <a:sym typeface="Lato" panose="020F0502020204030203"/>
              </a:defRPr>
            </a:lvl2pPr>
            <a:lvl3pPr marL="1371600" lvl="2" indent="-298450">
              <a:lnSpc>
                <a:spcPct val="115000"/>
              </a:lnSpc>
              <a:spcBef>
                <a:spcPts val="0"/>
              </a:spcBef>
              <a:spcAft>
                <a:spcPts val="0"/>
              </a:spcAft>
              <a:buClr>
                <a:schemeClr val="lt1"/>
              </a:buClr>
              <a:buSzPts val="1100"/>
              <a:buFont typeface="Lato" panose="020F0502020204030203"/>
              <a:buChar char="■"/>
              <a:defRPr sz="1100">
                <a:solidFill>
                  <a:schemeClr val="lt1"/>
                </a:solidFill>
                <a:latin typeface="Lato" panose="020F0502020204030203"/>
                <a:ea typeface="Lato" panose="020F0502020204030203"/>
                <a:cs typeface="Lato" panose="020F0502020204030203"/>
                <a:sym typeface="Lato" panose="020F0502020204030203"/>
              </a:defRPr>
            </a:lvl3pPr>
            <a:lvl4pPr marL="1828800" lvl="3" indent="-298450">
              <a:lnSpc>
                <a:spcPct val="115000"/>
              </a:lnSpc>
              <a:spcBef>
                <a:spcPts val="0"/>
              </a:spcBef>
              <a:spcAft>
                <a:spcPts val="0"/>
              </a:spcAft>
              <a:buClr>
                <a:schemeClr val="lt1"/>
              </a:buClr>
              <a:buSzPts val="1100"/>
              <a:buFont typeface="Lato" panose="020F0502020204030203"/>
              <a:buChar char="●"/>
              <a:defRPr sz="1100">
                <a:solidFill>
                  <a:schemeClr val="lt1"/>
                </a:solidFill>
                <a:latin typeface="Lato" panose="020F0502020204030203"/>
                <a:ea typeface="Lato" panose="020F0502020204030203"/>
                <a:cs typeface="Lato" panose="020F0502020204030203"/>
                <a:sym typeface="Lato" panose="020F0502020204030203"/>
              </a:defRPr>
            </a:lvl4pPr>
            <a:lvl5pPr marL="2286000" lvl="4" indent="-298450">
              <a:lnSpc>
                <a:spcPct val="115000"/>
              </a:lnSpc>
              <a:spcBef>
                <a:spcPts val="0"/>
              </a:spcBef>
              <a:spcAft>
                <a:spcPts val="0"/>
              </a:spcAft>
              <a:buClr>
                <a:schemeClr val="lt1"/>
              </a:buClr>
              <a:buSzPts val="1100"/>
              <a:buFont typeface="Lato" panose="020F0502020204030203"/>
              <a:buChar char="○"/>
              <a:defRPr sz="1100">
                <a:solidFill>
                  <a:schemeClr val="lt1"/>
                </a:solidFill>
                <a:latin typeface="Lato" panose="020F0502020204030203"/>
                <a:ea typeface="Lato" panose="020F0502020204030203"/>
                <a:cs typeface="Lato" panose="020F0502020204030203"/>
                <a:sym typeface="Lato" panose="020F0502020204030203"/>
              </a:defRPr>
            </a:lvl5pPr>
            <a:lvl6pPr marL="2743200" lvl="5" indent="-298450">
              <a:lnSpc>
                <a:spcPct val="115000"/>
              </a:lnSpc>
              <a:spcBef>
                <a:spcPts val="0"/>
              </a:spcBef>
              <a:spcAft>
                <a:spcPts val="0"/>
              </a:spcAft>
              <a:buClr>
                <a:schemeClr val="lt1"/>
              </a:buClr>
              <a:buSzPts val="1100"/>
              <a:buFont typeface="Lato" panose="020F0502020204030203"/>
              <a:buChar char="■"/>
              <a:defRPr sz="1100">
                <a:solidFill>
                  <a:schemeClr val="lt1"/>
                </a:solidFill>
                <a:latin typeface="Lato" panose="020F0502020204030203"/>
                <a:ea typeface="Lato" panose="020F0502020204030203"/>
                <a:cs typeface="Lato" panose="020F0502020204030203"/>
                <a:sym typeface="Lato" panose="020F0502020204030203"/>
              </a:defRPr>
            </a:lvl6pPr>
            <a:lvl7pPr marL="3200400" lvl="6" indent="-298450">
              <a:lnSpc>
                <a:spcPct val="115000"/>
              </a:lnSpc>
              <a:spcBef>
                <a:spcPts val="0"/>
              </a:spcBef>
              <a:spcAft>
                <a:spcPts val="0"/>
              </a:spcAft>
              <a:buClr>
                <a:schemeClr val="lt1"/>
              </a:buClr>
              <a:buSzPts val="1100"/>
              <a:buFont typeface="Lato" panose="020F0502020204030203"/>
              <a:buChar char="●"/>
              <a:defRPr sz="1100">
                <a:solidFill>
                  <a:schemeClr val="lt1"/>
                </a:solidFill>
                <a:latin typeface="Lato" panose="020F0502020204030203"/>
                <a:ea typeface="Lato" panose="020F0502020204030203"/>
                <a:cs typeface="Lato" panose="020F0502020204030203"/>
                <a:sym typeface="Lato" panose="020F0502020204030203"/>
              </a:defRPr>
            </a:lvl7pPr>
            <a:lvl8pPr marL="3657600" lvl="7" indent="-298450">
              <a:lnSpc>
                <a:spcPct val="115000"/>
              </a:lnSpc>
              <a:spcBef>
                <a:spcPts val="0"/>
              </a:spcBef>
              <a:spcAft>
                <a:spcPts val="0"/>
              </a:spcAft>
              <a:buClr>
                <a:schemeClr val="lt1"/>
              </a:buClr>
              <a:buSzPts val="1100"/>
              <a:buFont typeface="Lato" panose="020F0502020204030203"/>
              <a:buChar char="○"/>
              <a:defRPr sz="1100">
                <a:solidFill>
                  <a:schemeClr val="lt1"/>
                </a:solidFill>
                <a:latin typeface="Lato" panose="020F0502020204030203"/>
                <a:ea typeface="Lato" panose="020F0502020204030203"/>
                <a:cs typeface="Lato" panose="020F0502020204030203"/>
                <a:sym typeface="Lato" panose="020F0502020204030203"/>
              </a:defRPr>
            </a:lvl8pPr>
            <a:lvl9pPr marL="4114800" lvl="8" indent="-298450">
              <a:lnSpc>
                <a:spcPct val="115000"/>
              </a:lnSpc>
              <a:spcBef>
                <a:spcPts val="0"/>
              </a:spcBef>
              <a:spcAft>
                <a:spcPts val="0"/>
              </a:spcAft>
              <a:buClr>
                <a:schemeClr val="lt1"/>
              </a:buClr>
              <a:buSzPts val="1100"/>
              <a:buFont typeface="Lato" panose="020F0502020204030203"/>
              <a:buChar char="■"/>
              <a:defRPr sz="1100">
                <a:solidFill>
                  <a:schemeClr val="lt1"/>
                </a:solidFill>
                <a:latin typeface="Lato" panose="020F0502020204030203"/>
                <a:ea typeface="Lato" panose="020F0502020204030203"/>
                <a:cs typeface="Lato" panose="020F0502020204030203"/>
                <a:sym typeface="Lato" panose="020F0502020204030203"/>
              </a:defRPr>
            </a:lvl9pPr>
          </a:lstStyle>
          <a:p/>
        </p:txBody>
      </p:sp>
      <p:sp>
        <p:nvSpPr>
          <p:cNvPr id="8" name="Google Shape;8;p1"/>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Lato" panose="020F0502020204030203"/>
                <a:ea typeface="Lato" panose="020F0502020204030203"/>
                <a:cs typeface="Lato" panose="020F0502020204030203"/>
                <a:sym typeface="Lato" panose="020F0502020204030203"/>
              </a:defRPr>
            </a:lvl1pPr>
            <a:lvl2pPr lvl="1" algn="r">
              <a:buNone/>
              <a:defRPr sz="1000">
                <a:solidFill>
                  <a:schemeClr val="lt1"/>
                </a:solidFill>
                <a:latin typeface="Lato" panose="020F0502020204030203"/>
                <a:ea typeface="Lato" panose="020F0502020204030203"/>
                <a:cs typeface="Lato" panose="020F0502020204030203"/>
                <a:sym typeface="Lato" panose="020F0502020204030203"/>
              </a:defRPr>
            </a:lvl2pPr>
            <a:lvl3pPr lvl="2" algn="r">
              <a:buNone/>
              <a:defRPr sz="1000">
                <a:solidFill>
                  <a:schemeClr val="lt1"/>
                </a:solidFill>
                <a:latin typeface="Lato" panose="020F0502020204030203"/>
                <a:ea typeface="Lato" panose="020F0502020204030203"/>
                <a:cs typeface="Lato" panose="020F0502020204030203"/>
                <a:sym typeface="Lato" panose="020F0502020204030203"/>
              </a:defRPr>
            </a:lvl3pPr>
            <a:lvl4pPr lvl="3" algn="r">
              <a:buNone/>
              <a:defRPr sz="1000">
                <a:solidFill>
                  <a:schemeClr val="lt1"/>
                </a:solidFill>
                <a:latin typeface="Lato" panose="020F0502020204030203"/>
                <a:ea typeface="Lato" panose="020F0502020204030203"/>
                <a:cs typeface="Lato" panose="020F0502020204030203"/>
                <a:sym typeface="Lato" panose="020F0502020204030203"/>
              </a:defRPr>
            </a:lvl4pPr>
            <a:lvl5pPr lvl="4" algn="r">
              <a:buNone/>
              <a:defRPr sz="1000">
                <a:solidFill>
                  <a:schemeClr val="lt1"/>
                </a:solidFill>
                <a:latin typeface="Lato" panose="020F0502020204030203"/>
                <a:ea typeface="Lato" panose="020F0502020204030203"/>
                <a:cs typeface="Lato" panose="020F0502020204030203"/>
                <a:sym typeface="Lato" panose="020F0502020204030203"/>
              </a:defRPr>
            </a:lvl5pPr>
            <a:lvl6pPr lvl="5" algn="r">
              <a:buNone/>
              <a:defRPr sz="1000">
                <a:solidFill>
                  <a:schemeClr val="lt1"/>
                </a:solidFill>
                <a:latin typeface="Lato" panose="020F0502020204030203"/>
                <a:ea typeface="Lato" panose="020F0502020204030203"/>
                <a:cs typeface="Lato" panose="020F0502020204030203"/>
                <a:sym typeface="Lato" panose="020F0502020204030203"/>
              </a:defRPr>
            </a:lvl6pPr>
            <a:lvl7pPr lvl="6" algn="r">
              <a:buNone/>
              <a:defRPr sz="1000">
                <a:solidFill>
                  <a:schemeClr val="lt1"/>
                </a:solidFill>
                <a:latin typeface="Lato" panose="020F0502020204030203"/>
                <a:ea typeface="Lato" panose="020F0502020204030203"/>
                <a:cs typeface="Lato" panose="020F0502020204030203"/>
                <a:sym typeface="Lato" panose="020F0502020204030203"/>
              </a:defRPr>
            </a:lvl7pPr>
            <a:lvl8pPr lvl="7" algn="r">
              <a:buNone/>
              <a:defRPr sz="1000">
                <a:solidFill>
                  <a:schemeClr val="lt1"/>
                </a:solidFill>
                <a:latin typeface="Lato" panose="020F0502020204030203"/>
                <a:ea typeface="Lato" panose="020F0502020204030203"/>
                <a:cs typeface="Lato" panose="020F0502020204030203"/>
                <a:sym typeface="Lato" panose="020F0502020204030203"/>
              </a:defRPr>
            </a:lvl8pPr>
            <a:lvl9pPr lvl="8" algn="r">
              <a:buNone/>
              <a:defRPr sz="1000">
                <a:solidFill>
                  <a:schemeClr val="lt1"/>
                </a:solidFill>
                <a:latin typeface="Lato" panose="020F0502020204030203"/>
                <a:ea typeface="Lato" panose="020F0502020204030203"/>
                <a:cs typeface="Lato" panose="020F0502020204030203"/>
                <a:sym typeface="Lato" panose="020F0502020204030203"/>
              </a:defRPr>
            </a:lvl9pPr>
          </a:lstStyle>
          <a:p>
            <a:pPr marL="0" lvl="0" indent="0" algn="r" rtl="0">
              <a:spcBef>
                <a:spcPts val="0"/>
              </a:spcBef>
              <a:spcAft>
                <a:spcPts val="0"/>
              </a:spcAft>
              <a:buNone/>
            </a:pPr>
            <a:fld id="{00000000-1234-1234-1234-123412341234}" type="slidenum">
              <a:rPr lang="en-GB"/>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spd="slow" p14:dur="2500">
        <p14:flip dir="l"/>
      </p:transition>
    </mc:Choice>
    <mc:Fallback>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2.jpe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image" Target="../media/image1.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image" Target="../media/image5.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ctrTitle"/>
          </p:nvPr>
        </p:nvSpPr>
        <p:spPr>
          <a:xfrm>
            <a:off x="3536950" y="1782445"/>
            <a:ext cx="5017770" cy="1200150"/>
          </a:xfrm>
          <a:solidFill>
            <a:schemeClr val="tx1"/>
          </a:solidFill>
          <a:ln>
            <a:solidFill>
              <a:schemeClr val="tx2">
                <a:lumMod val="50000"/>
              </a:schemeClr>
            </a:solidFill>
          </a:ln>
        </p:spPr>
        <p:style>
          <a:lnRef idx="2">
            <a:schemeClr val="accent1"/>
          </a:lnRef>
          <a:fillRef idx="0">
            <a:srgbClr val="FFFFFF"/>
          </a:fillRef>
          <a:effectRef idx="0">
            <a:srgbClr val="FFFFFF"/>
          </a:effectRef>
          <a:fontRef idx="minor">
            <a:schemeClr val="dk1"/>
          </a:fontRef>
        </p:style>
        <p:txBody>
          <a:bodyPr vert="horz" anchor="t" anchorCtr="0">
            <a:noAutofit/>
          </a:bodyPr>
          <a:p>
            <a:pPr marL="0" indent="0" algn="ctr" fontAlgn="ctr">
              <a:lnSpc>
                <a:spcPct val="100000"/>
              </a:lnSpc>
            </a:pPr>
            <a:r>
              <a:rPr lang="en-US" sz="3200" b="1" u="sng">
                <a:ln w="9525" cmpd="sng">
                  <a:solidFill>
                    <a:schemeClr val="accent1"/>
                  </a:solidFill>
                  <a:prstDash val="solid"/>
                </a:ln>
                <a:solidFill>
                  <a:srgbClr val="70AD47">
                    <a:tint val="1000"/>
                  </a:srgbClr>
                </a:solidFill>
                <a:effectLst>
                  <a:glow rad="38100">
                    <a:schemeClr val="accent1">
                      <a:alpha val="40000"/>
                    </a:schemeClr>
                  </a:glow>
                </a:effectLst>
                <a:latin typeface="Arial" panose="020B0604020202020204" pitchFamily="34" charset="0"/>
                <a:cs typeface="Arial" panose="020B0604020202020204" pitchFamily="34" charset="0"/>
              </a:rPr>
              <a:t>Earthquake Prediction Model using Python</a:t>
            </a:r>
            <a:endParaRPr lang="en-US" sz="3200" b="1" u="sng">
              <a:ln w="9525" cmpd="sng">
                <a:solidFill>
                  <a:schemeClr val="accent1"/>
                </a:solidFill>
                <a:prstDash val="solid"/>
              </a:ln>
              <a:solidFill>
                <a:srgbClr val="70AD47">
                  <a:tint val="1000"/>
                </a:srgbClr>
              </a:solidFill>
              <a:effectLst>
                <a:glow rad="38100">
                  <a:schemeClr val="accent1">
                    <a:alpha val="40000"/>
                  </a:schemeClr>
                </a:glow>
              </a:effectLst>
              <a:latin typeface="Arial" panose="020B0604020202020204" pitchFamily="34" charset="0"/>
              <a:cs typeface="Arial" panose="020B0604020202020204" pitchFamily="34" charset="0"/>
            </a:endParaRPr>
          </a:p>
        </p:txBody>
      </p:sp>
      <p:sp>
        <p:nvSpPr>
          <p:cNvPr id="3" name="Subtitle 2"/>
          <p:cNvSpPr/>
          <p:nvPr>
            <p:ph type="subTitle" idx="1"/>
          </p:nvPr>
        </p:nvSpPr>
        <p:spPr/>
        <p:txBody>
          <a:bodyPr>
            <a:noAutofit/>
          </a:bodyPr>
          <a:p>
            <a:r>
              <a:rPr lang="en-US" sz="2800">
                <a:ln w="15875">
                  <a:gradFill>
                    <a:gsLst>
                      <a:gs pos="0">
                        <a:schemeClr val="accent1">
                          <a:hueMod val="80000"/>
                        </a:schemeClr>
                      </a:gs>
                      <a:gs pos="100000">
                        <a:schemeClr val="accent1"/>
                      </a:gs>
                    </a:gsLst>
                    <a:lin ang="2700000" scaled="1"/>
                  </a:gradFill>
                </a:ln>
                <a:solidFill>
                  <a:schemeClr val="tx1"/>
                </a:solidFill>
                <a:effectLst/>
                <a:latin typeface="Arial" panose="020B0604020202020204" pitchFamily="34" charset="0"/>
                <a:cs typeface="Arial" panose="020B0604020202020204" pitchFamily="34" charset="0"/>
              </a:rPr>
              <a:t>phase2 Project </a:t>
            </a:r>
            <a:endParaRPr lang="en-US" sz="2800">
              <a:ln w="15875">
                <a:gradFill>
                  <a:gsLst>
                    <a:gs pos="0">
                      <a:schemeClr val="accent1">
                        <a:hueMod val="80000"/>
                      </a:schemeClr>
                    </a:gs>
                    <a:gs pos="100000">
                      <a:schemeClr val="accent1"/>
                    </a:gs>
                  </a:gsLst>
                  <a:lin ang="2700000" scaled="1"/>
                </a:gradFill>
              </a:ln>
              <a:solidFill>
                <a:schemeClr val="tx1"/>
              </a:solidFill>
              <a:effectLst/>
              <a:latin typeface="Arial" panose="020B0604020202020204" pitchFamily="34" charset="0"/>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000">
        <p:wheel spokes="8"/>
      </p:transition>
    </mc:Choice>
    <mc:Fallback>
      <p:transition spd="slow">
        <p:wheel spokes="8"/>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p:nvPr>
            <p:ph type="title"/>
          </p:nvPr>
        </p:nvSpPr>
        <p:spPr>
          <a:xfrm>
            <a:off x="1297305" y="393700"/>
            <a:ext cx="7038975" cy="4514850"/>
          </a:xfrm>
        </p:spPr>
        <p:txBody>
          <a:bodyPr/>
          <a:p>
            <a:r>
              <a:rPr lang="en-US" sz="2800" b="1" u="sng"/>
              <a:t>feature engineering:</a:t>
            </a:r>
            <a:br>
              <a:rPr lang="en-US" sz="2800" b="1" u="sng"/>
            </a:br>
            <a:br>
              <a:rPr lang="en-US" sz="2800" b="1" u="sng"/>
            </a:br>
            <a:r>
              <a:rPr lang="en-US"/>
              <a:t>    Feature Engineering is the process of transforming data to increase the predictive performance of machine learning models.</a:t>
            </a:r>
            <a:br>
              <a:rPr lang="en-US"/>
            </a:br>
            <a:br>
              <a:rPr lang="en-US"/>
            </a:br>
            <a:endParaRPr lang="en-US"/>
          </a:p>
        </p:txBody>
      </p:sp>
      <p:pic>
        <p:nvPicPr>
          <p:cNvPr id="5" name="Picture 4" descr="feature-engineering-workflow.width-1200"/>
          <p:cNvPicPr>
            <a:picLocks noChangeAspect="1"/>
          </p:cNvPicPr>
          <p:nvPr/>
        </p:nvPicPr>
        <p:blipFill>
          <a:blip r:embed="rId1"/>
          <a:stretch>
            <a:fillRect/>
          </a:stretch>
        </p:blipFill>
        <p:spPr>
          <a:xfrm>
            <a:off x="1191260" y="2572385"/>
            <a:ext cx="6946900" cy="233616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500">
        <p14:flip dir="l"/>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p:nvPr>
            <p:ph type="title"/>
          </p:nvPr>
        </p:nvSpPr>
        <p:spPr>
          <a:xfrm>
            <a:off x="255" y="97835"/>
            <a:ext cx="4587000" cy="1148700"/>
          </a:xfrm>
        </p:spPr>
        <p:txBody>
          <a:bodyPr>
            <a:noAutofit/>
          </a:bodyPr>
          <a:p>
            <a:r>
              <a:rPr lang="en-US" sz="2400" b="1" u="sng">
                <a:ln w="13462">
                  <a:solidFill>
                    <a:schemeClr val="bg1"/>
                  </a:solidFill>
                  <a:prstDash val="solid"/>
                </a:ln>
                <a:solidFill>
                  <a:schemeClr val="tx1">
                    <a:lumMod val="85000"/>
                    <a:lumOff val="15000"/>
                  </a:schemeClr>
                </a:solidFill>
                <a:effectLst>
                  <a:outerShdw dist="38100" dir="2700000" algn="bl" rotWithShape="0">
                    <a:schemeClr val="accent5"/>
                  </a:outerShdw>
                </a:effectLst>
              </a:rPr>
              <a:t>FEATURE ENGINEERING </a:t>
            </a:r>
            <a:r>
              <a:rPr lang="en-US" sz="2400" b="1" u="sng">
                <a:ln w="13462">
                  <a:solidFill>
                    <a:schemeClr val="bg1"/>
                  </a:solidFill>
                  <a:prstDash val="solid"/>
                </a:ln>
                <a:solidFill>
                  <a:schemeClr val="tx1">
                    <a:lumMod val="85000"/>
                    <a:lumOff val="15000"/>
                  </a:schemeClr>
                </a:solidFill>
                <a:effectLst>
                  <a:outerShdw dist="38100" dir="2700000" algn="bl" rotWithShape="0">
                    <a:schemeClr val="accent5"/>
                  </a:outerShdw>
                </a:effectLst>
                <a:sym typeface="+mn-ea"/>
              </a:rPr>
              <a:t>STEPS</a:t>
            </a:r>
            <a:r>
              <a:rPr lang="en-US" sz="2400" b="1" u="sng">
                <a:ln w="13462">
                  <a:solidFill>
                    <a:schemeClr val="bg1"/>
                  </a:solidFill>
                  <a:prstDash val="solid"/>
                </a:ln>
                <a:solidFill>
                  <a:schemeClr val="tx1">
                    <a:lumMod val="85000"/>
                    <a:lumOff val="15000"/>
                  </a:schemeClr>
                </a:solidFill>
                <a:effectLst>
                  <a:outerShdw dist="38100" dir="2700000" algn="bl" rotWithShape="0">
                    <a:schemeClr val="accent5"/>
                  </a:outerShdw>
                </a:effectLst>
              </a:rPr>
              <a:t> </a:t>
            </a:r>
            <a:endParaRPr lang="en-US" sz="2400" b="1" u="sng">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5" name="Text Box 4"/>
          <p:cNvSpPr txBox="1"/>
          <p:nvPr/>
        </p:nvSpPr>
        <p:spPr>
          <a:xfrm flipV="1">
            <a:off x="273685" y="1604010"/>
            <a:ext cx="4587240" cy="76200"/>
          </a:xfrm>
          <a:prstGeom prst="rect">
            <a:avLst/>
          </a:prstGeom>
          <a:noFill/>
        </p:spPr>
        <p:txBody>
          <a:bodyPr wrap="square" rtlCol="0">
            <a:noAutofit/>
          </a:bodyPr>
          <a:p>
            <a:endParaRPr lang="en-US"/>
          </a:p>
        </p:txBody>
      </p:sp>
      <p:pic>
        <p:nvPicPr>
          <p:cNvPr id="6" name="Picture 5" descr="sensors-20-04228-g002"/>
          <p:cNvPicPr>
            <a:picLocks noChangeAspect="1"/>
          </p:cNvPicPr>
          <p:nvPr/>
        </p:nvPicPr>
        <p:blipFill>
          <a:blip r:embed="rId1"/>
          <a:stretch>
            <a:fillRect/>
          </a:stretch>
        </p:blipFill>
        <p:spPr>
          <a:xfrm>
            <a:off x="-635" y="1056005"/>
            <a:ext cx="9144000" cy="408749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500">
        <p14:flip dir="l"/>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p:nvPr>
            <p:ph type="title"/>
          </p:nvPr>
        </p:nvSpPr>
        <p:spPr>
          <a:xfrm>
            <a:off x="1051560" y="100965"/>
            <a:ext cx="7998460" cy="5187315"/>
          </a:xfrm>
        </p:spPr>
        <p:txBody>
          <a:bodyPr>
            <a:normAutofit fontScale="90000"/>
          </a:bodyPr>
          <a:p>
            <a:r>
              <a:rPr lang="en-US" sz="2000" b="1" u="sng"/>
              <a:t>1. Data Collection:</a:t>
            </a:r>
            <a:r>
              <a:rPr lang="en-US" sz="1800"/>
              <a:t> Obtain historical earthquake data from reliable sources, such as the United States Geological Survey (USGS) or other relevant organizations. This data should include earthquake magnitudes, locations, depths, and timestamps.</a:t>
            </a:r>
            <a:br>
              <a:rPr lang="en-US" sz="1800"/>
            </a:br>
            <a:br>
              <a:rPr lang="en-US" sz="1800"/>
            </a:br>
            <a:r>
              <a:rPr lang="en-US" sz="2000" b="1" u="sng"/>
              <a:t>2. Data Preprocessing:</a:t>
            </a:r>
            <a:r>
              <a:rPr lang="en-US" sz="1800"/>
              <a:t> Clean and preprocess the data to remove any missing values or outliers. You may also need to convert timestamp data into a format suitable for analysis.</a:t>
            </a:r>
            <a:br>
              <a:rPr lang="en-US" sz="1800"/>
            </a:br>
            <a:br>
              <a:rPr lang="en-US" sz="1800"/>
            </a:br>
            <a:r>
              <a:rPr lang="en-US" sz="2000" b="1" u="sng"/>
              <a:t>3. Feature Engineering:</a:t>
            </a:r>
            <a:br>
              <a:rPr lang="en-US" sz="2000" b="1" u="sng"/>
            </a:br>
            <a:r>
              <a:rPr lang="en-US" sz="1800">
                <a:gradFill>
                  <a:gsLst>
                    <a:gs pos="0">
                      <a:srgbClr val="007BD3"/>
                    </a:gs>
                    <a:gs pos="100000">
                      <a:srgbClr val="034373"/>
                    </a:gs>
                  </a:gsLst>
                  <a:lin scaled="0"/>
                </a:gradFill>
              </a:rPr>
              <a:t>Spatial Features: </a:t>
            </a:r>
            <a:r>
              <a:rPr lang="en-US" sz="1800"/>
              <a:t>Calculate distance or proximity to known fault lines, tectonic plate boundaries, or other geological features that may be correlated with earthquake occurrence.</a:t>
            </a:r>
            <a:br>
              <a:rPr lang="en-US" sz="1800"/>
            </a:br>
            <a:r>
              <a:rPr lang="en-US" sz="1800">
                <a:gradFill>
                  <a:gsLst>
                    <a:gs pos="0">
                      <a:srgbClr val="007BD3"/>
                    </a:gs>
                    <a:gs pos="100000">
                      <a:srgbClr val="034373"/>
                    </a:gs>
                  </a:gsLst>
                  <a:lin scaled="0"/>
                </a:gradFill>
              </a:rPr>
              <a:t>Temporal Features:</a:t>
            </a:r>
            <a:r>
              <a:rPr lang="en-US" sz="1800"/>
              <a:t> Extract temporal information, such as the time of day, day of the week, or month, which may reveal patterns in earthquake occurrence.</a:t>
            </a:r>
            <a:br>
              <a:rPr lang="en-US" sz="1800"/>
            </a:br>
            <a:r>
              <a:rPr lang="en-US" sz="1800">
                <a:gradFill>
                  <a:gsLst>
                    <a:gs pos="0">
                      <a:srgbClr val="007BD3"/>
                    </a:gs>
                    <a:gs pos="100000">
                      <a:srgbClr val="034373"/>
                    </a:gs>
                  </a:gsLst>
                  <a:lin scaled="0"/>
                </a:gradFill>
              </a:rPr>
              <a:t> Historical Features:</a:t>
            </a:r>
            <a:r>
              <a:rPr lang="en-US" sz="1800"/>
              <a:t> Create lag features, such as earthquake occurrences in the past, to capture temporal dependencies.</a:t>
            </a:r>
            <a:br>
              <a:rPr lang="en-US" sz="1800"/>
            </a:br>
            <a:r>
              <a:rPr lang="en-US" sz="1800" b="1">
                <a:gradFill>
                  <a:gsLst>
                    <a:gs pos="0">
                      <a:srgbClr val="007BD3"/>
                    </a:gs>
                    <a:gs pos="100000">
                      <a:srgbClr val="034373"/>
                    </a:gs>
                  </a:gsLst>
                  <a:lin scaled="0"/>
                </a:gradFill>
              </a:rPr>
              <a:t> Statistical Features:</a:t>
            </a:r>
            <a:r>
              <a:rPr lang="en-US" sz="1800"/>
              <a:t> Compute statistics (mean, standard deviation, etc.) for earthquake magnitudes and depths within specific time windows or regions.</a:t>
            </a:r>
            <a:br>
              <a:rPr lang="en-US" sz="1800"/>
            </a:br>
            <a:r>
              <a:rPr lang="en-US" sz="1800"/>
              <a:t>   - **External Dat or satellite imagery, if they may have an impact on earthquake prediction</a:t>
            </a:r>
            <a:endParaRPr lang="en-US" sz="1800"/>
          </a:p>
        </p:txBody>
      </p:sp>
    </p:spTree>
  </p:cSld>
  <p:clrMapOvr>
    <a:masterClrMapping/>
  </p:clrMapOvr>
  <mc:AlternateContent xmlns:mc="http://schemas.openxmlformats.org/markup-compatibility/2006">
    <mc:Choice xmlns:p14="http://schemas.microsoft.com/office/powerpoint/2010/main" Requires="p14">
      <p:transition spd="slow" p14:dur="2500">
        <p14:flip dir="l"/>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p:nvPr>
            <p:ph type="title"/>
          </p:nvPr>
        </p:nvSpPr>
        <p:spPr>
          <a:xfrm>
            <a:off x="1052195" y="-635"/>
            <a:ext cx="8091170" cy="5144135"/>
          </a:xfrm>
        </p:spPr>
        <p:txBody>
          <a:bodyPr>
            <a:noAutofit/>
          </a:bodyPr>
          <a:p>
            <a:r>
              <a:rPr lang="en-US" sz="1600"/>
              <a:t> </a:t>
            </a:r>
            <a:r>
              <a:rPr lang="en-US" sz="1600">
                <a:gradFill>
                  <a:gsLst>
                    <a:gs pos="0">
                      <a:srgbClr val="007BD3"/>
                    </a:gs>
                    <a:gs pos="100000">
                      <a:srgbClr val="034373"/>
                    </a:gs>
                  </a:gsLst>
                  <a:lin scaled="0"/>
                </a:gradFill>
              </a:rPr>
              <a:t>Geospatial Features</a:t>
            </a:r>
            <a:r>
              <a:rPr lang="en-US" sz="1600"/>
              <a:t>: Utilize geographic information system (GIS) data to include features like elevation, soil type, or land use, which can affect seismic activity.</a:t>
            </a:r>
            <a:br>
              <a:rPr lang="en-US" sz="1600"/>
            </a:br>
            <a:r>
              <a:rPr lang="en-US" sz="1600">
                <a:gradFill>
                  <a:gsLst>
                    <a:gs pos="0">
                      <a:srgbClr val="007BD3"/>
                    </a:gs>
                    <a:gs pos="100000">
                      <a:srgbClr val="034373"/>
                    </a:gs>
                  </a:gsLst>
                  <a:lin scaled="0"/>
                </a:gradFill>
              </a:rPr>
              <a:t>  External Data</a:t>
            </a:r>
            <a:r>
              <a:rPr lang="en-US" sz="1600"/>
              <a:t>: Incorporate external data sources, such as weather data or satellite imagery, if they may have an impact on earthquake prediction.</a:t>
            </a:r>
            <a:br>
              <a:rPr lang="en-US" sz="1600"/>
            </a:br>
            <a:br>
              <a:rPr lang="en-US" sz="1600"/>
            </a:br>
            <a:r>
              <a:rPr lang="en-US" sz="1800" b="1" u="sng"/>
              <a:t>4. Data Splitting:</a:t>
            </a:r>
            <a:r>
              <a:rPr lang="en-US" sz="1600"/>
              <a:t> Split the dataset into training, validation, and test sets. Typically, you'll use a larger portion for training and smaller portions for validation and testing.</a:t>
            </a:r>
            <a:br>
              <a:rPr lang="en-US" sz="1600"/>
            </a:br>
            <a:br>
              <a:rPr lang="en-US" sz="1600"/>
            </a:br>
            <a:r>
              <a:rPr lang="en-US" sz="1800" b="1" u="sng"/>
              <a:t>5. Model Selection:</a:t>
            </a:r>
            <a:r>
              <a:rPr lang="en-US" sz="1600"/>
              <a:t> Choose an appropriate machine learning or statistical model for earthquake prediction. Common choices include decision trees, random forests, support vector machines, or deep learning models like neural networks.</a:t>
            </a:r>
            <a:br>
              <a:rPr lang="en-US" sz="1600"/>
            </a:br>
            <a:br>
              <a:rPr lang="en-US" sz="1600"/>
            </a:br>
            <a:r>
              <a:rPr lang="en-US" sz="1800" b="1" u="sng"/>
              <a:t>6. Model Training:</a:t>
            </a:r>
            <a:r>
              <a:rPr lang="en-US" sz="1600"/>
              <a:t> Train your selected model on the training data using the engineered features </a:t>
            </a:r>
            <a:br>
              <a:rPr lang="en-US" sz="1600"/>
            </a:br>
            <a:br>
              <a:rPr lang="en-US" sz="1600"/>
            </a:br>
            <a:r>
              <a:rPr lang="en-US" sz="1800" b="1" u="sng"/>
              <a:t>7. Hyperparameter Tuning: </a:t>
            </a:r>
            <a:r>
              <a:rPr lang="en-US" sz="1600"/>
              <a:t>Optimize the hyperparameters of your model using techniques like grid search or random search to improve its performance</a:t>
            </a:r>
            <a:endParaRPr lang="en-US" sz="1600"/>
          </a:p>
        </p:txBody>
      </p:sp>
    </p:spTree>
  </p:cSld>
  <p:clrMapOvr>
    <a:masterClrMapping/>
  </p:clrMapOvr>
  <mc:AlternateContent xmlns:mc="http://schemas.openxmlformats.org/markup-compatibility/2006">
    <mc:Choice xmlns:p14="http://schemas.microsoft.com/office/powerpoint/2010/main" Requires="p14">
      <p:transition spd="slow" p14:dur="2500">
        <p14:flip dir="l"/>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p:nvPr>
            <p:ph type="title"/>
          </p:nvPr>
        </p:nvSpPr>
        <p:spPr>
          <a:xfrm>
            <a:off x="1050925" y="210185"/>
            <a:ext cx="7929245" cy="4933315"/>
          </a:xfrm>
        </p:spPr>
        <p:txBody>
          <a:bodyPr/>
          <a:p>
            <a:r>
              <a:rPr lang="en-US" sz="1800" b="1" u="sng"/>
              <a:t>8. Model Evaluation: </a:t>
            </a:r>
            <a:r>
              <a:rPr lang="en-US" sz="1600"/>
              <a:t>Evaluate your model's performance on the validation set using appropriate evaluation metrics, such as mean squared error (MSE), mean absolute error (MAE), or area under the ROC curve (AUC), depending on the nature of the prediction problem (regression or classification).</a:t>
            </a:r>
            <a:br>
              <a:rPr lang="en-US" sz="1600"/>
            </a:br>
            <a:br>
              <a:rPr lang="en-US" sz="1600"/>
            </a:br>
            <a:r>
              <a:rPr lang="en-US" sz="1800" b="1" u="sng"/>
              <a:t>9. Testing: </a:t>
            </a:r>
            <a:r>
              <a:rPr lang="en-US" sz="1600"/>
              <a:t>Assess the model's performance on the test set to get an unbiased estimate of its predictive power.</a:t>
            </a:r>
            <a:br>
              <a:rPr lang="en-US" sz="1600"/>
            </a:br>
            <a:br>
              <a:rPr lang="en-US" sz="1600"/>
            </a:br>
            <a:r>
              <a:rPr lang="en-US" sz="1800" b="1" u="sng"/>
              <a:t>10. Deployment: </a:t>
            </a:r>
            <a:r>
              <a:rPr lang="en-US" sz="1600"/>
              <a:t>If your model performs satisfactorily, you can deploy it for real-time or near-real-time earthquake prediction. However, note that earthquake prediction is a challenging problem, and even the best models may have limited accuracy.</a:t>
            </a:r>
            <a:br>
              <a:rPr lang="en-US" sz="1600"/>
            </a:br>
            <a:br>
              <a:rPr lang="en-US" sz="1600"/>
            </a:br>
            <a:r>
              <a:rPr lang="en-US" sz="1800" b="1" u="sng"/>
              <a:t>11. Monitoring and Maintenance:</a:t>
            </a:r>
            <a:r>
              <a:rPr lang="en-US" sz="1600"/>
              <a:t> Continuously monitor and update your model as new earthquake data becomes available to ensure its accuracy and reliability.</a:t>
            </a:r>
            <a:endParaRPr lang="en-US" sz="1600"/>
          </a:p>
        </p:txBody>
      </p:sp>
    </p:spTree>
  </p:cSld>
  <p:clrMapOvr>
    <a:masterClrMapping/>
  </p:clrMapOvr>
  <mc:AlternateContent xmlns:mc="http://schemas.openxmlformats.org/markup-compatibility/2006">
    <mc:Choice xmlns:p14="http://schemas.microsoft.com/office/powerpoint/2010/main" Requires="p14">
      <p:transition spd="slow" p14:dur="2500">
        <p14:flip dir="l"/>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p:nvPr>
            <p:ph type="title"/>
          </p:nvPr>
        </p:nvSpPr>
        <p:spPr>
          <a:xfrm>
            <a:off x="195835" y="121330"/>
            <a:ext cx="4587000" cy="1148700"/>
          </a:xfrm>
        </p:spPr>
        <p:txBody>
          <a:bodyPr>
            <a:scene3d>
              <a:camera prst="orthographicFront"/>
              <a:lightRig rig="threePt" dir="t"/>
            </a:scene3d>
          </a:bodyPr>
          <a:p>
            <a:r>
              <a:rPr lang="en-US" b="1">
                <a:ln w="13462">
                  <a:solidFill>
                    <a:schemeClr val="bg1"/>
                  </a:solidFill>
                  <a:prstDash val="solid"/>
                </a:ln>
                <a:solidFill>
                  <a:schemeClr val="tx1">
                    <a:lumMod val="85000"/>
                    <a:lumOff val="15000"/>
                  </a:schemeClr>
                </a:solidFill>
                <a:effectLst>
                  <a:outerShdw dist="38100" dir="2700000" algn="bl" rotWithShape="0">
                    <a:schemeClr val="accent5"/>
                  </a:outerShdw>
                </a:effectLst>
              </a:rPr>
              <a:t>HYPERPARAMETER TUNING STEPS</a:t>
            </a:r>
            <a:endParaRPr lang="en-US" b="1">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pic>
        <p:nvPicPr>
          <p:cNvPr id="5" name="Picture 4" descr="64801HPTT"/>
          <p:cNvPicPr>
            <a:picLocks noChangeAspect="1"/>
          </p:cNvPicPr>
          <p:nvPr/>
        </p:nvPicPr>
        <p:blipFill>
          <a:blip r:embed="rId1"/>
          <a:stretch>
            <a:fillRect/>
          </a:stretch>
        </p:blipFill>
        <p:spPr>
          <a:xfrm>
            <a:off x="635" y="1270635"/>
            <a:ext cx="9143365" cy="387286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500">
        <p14:flip dir="l"/>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p:nvPr>
            <p:ph type="title"/>
          </p:nvPr>
        </p:nvSpPr>
        <p:spPr>
          <a:xfrm>
            <a:off x="1231900" y="0"/>
            <a:ext cx="7038975" cy="5143500"/>
          </a:xfrm>
        </p:spPr>
        <p:txBody>
          <a:bodyPr>
            <a:normAutofit fontScale="90000"/>
          </a:bodyPr>
          <a:p>
            <a:r>
              <a:rPr lang="en-US" sz="2200" b="1" u="sng"/>
              <a:t>1. Import Libraries and Prepare Data:</a:t>
            </a:r>
            <a:br>
              <a:rPr lang="en-US" b="1" u="sng"/>
            </a:br>
            <a:r>
              <a:rPr lang="en-US" sz="2000"/>
              <a:t> *Import the necessary libraries, such as scikit-learn and any other libraries required for your specific model.</a:t>
            </a:r>
            <a:br>
              <a:rPr lang="en-US"/>
            </a:br>
            <a:r>
              <a:rPr lang="en-US" sz="2000"/>
              <a:t> *Preprocess your earthquake dataset, including feature engineering, data cleaning, and splitting the data into training and validation sets.</a:t>
            </a:r>
            <a:br>
              <a:rPr lang="en-US"/>
            </a:br>
            <a:r>
              <a:rPr lang="en-US" sz="2200" b="1" u="sng"/>
              <a:t>2. Choose a Model:</a:t>
            </a:r>
            <a:br>
              <a:rPr lang="en-US" sz="2200" b="1" u="sng"/>
            </a:br>
            <a:r>
              <a:rPr lang="en-US" sz="2700"/>
              <a:t> </a:t>
            </a:r>
            <a:r>
              <a:rPr lang="en-US" sz="2000"/>
              <a:t>*Select the machine learning model you want to use for earthquake prediction. Common choices include Decision Trees, Random Forest, Support Vector Machines (SVM), Gradient Boosting, or Neural Networks.</a:t>
            </a:r>
            <a:br>
              <a:rPr lang="en-US" sz="2000"/>
            </a:br>
            <a:r>
              <a:rPr lang="en-US" sz="2000" b="1" u="sng"/>
              <a:t>3. Define the Hyperparameter Grid:</a:t>
            </a:r>
            <a:br>
              <a:rPr lang="en-US" sz="2000" b="1" u="sng"/>
            </a:br>
            <a:r>
              <a:rPr lang="en-US"/>
              <a:t> </a:t>
            </a:r>
            <a:r>
              <a:rPr lang="en-US" sz="2000"/>
              <a:t>*Create a dictionary or a parameter grid that specifies the hyperparameters you want to tune and their respective ranges. For example, you can define values for </a:t>
            </a:r>
            <a:r>
              <a:rPr lang="en-US" sz="1600"/>
              <a:t>'</a:t>
            </a:r>
            <a:r>
              <a:rPr lang="en-US" sz="2000"/>
              <a:t>max_depth', 'learning_rate', 'n_estimators', etc. Include a reasonable range of values to explore.</a:t>
            </a:r>
            <a:endParaRPr lang="en-US" sz="2000"/>
          </a:p>
        </p:txBody>
      </p:sp>
    </p:spTree>
  </p:cSld>
  <p:clrMapOvr>
    <a:masterClrMapping/>
  </p:clrMapOvr>
  <mc:AlternateContent xmlns:mc="http://schemas.openxmlformats.org/markup-compatibility/2006">
    <mc:Choice xmlns:p14="http://schemas.microsoft.com/office/powerpoint/2010/main" Requires="p14">
      <p:transition spd="slow" p14:dur="2500">
        <p14:flip dir="l"/>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p:nvPr>
            <p:ph type="title"/>
          </p:nvPr>
        </p:nvSpPr>
        <p:spPr>
          <a:xfrm>
            <a:off x="1297305" y="0"/>
            <a:ext cx="7684135" cy="5143500"/>
          </a:xfrm>
        </p:spPr>
        <p:txBody>
          <a:bodyPr>
            <a:normAutofit/>
          </a:bodyPr>
          <a:p>
            <a:r>
              <a:rPr lang="en-US" sz="2000" b="1" u="sng"/>
              <a:t>4. Split the Data for Cross-Validation:</a:t>
            </a:r>
            <a:br>
              <a:rPr lang="en-US" sz="1800"/>
            </a:br>
            <a:r>
              <a:rPr lang="en-US" sz="1800"/>
              <a:t>* Implement k-fold cross-validation. Split your training data into multiple subsets (folds), typically using a value like k=5 or k=10. This allows you to assess your model's performance more robustly.</a:t>
            </a:r>
            <a:br>
              <a:rPr lang="en-US" sz="1800"/>
            </a:br>
            <a:br>
              <a:rPr lang="en-US" sz="1800"/>
            </a:br>
            <a:r>
              <a:rPr lang="en-US" sz="2000" b="1" u="sng"/>
              <a:t>5. Hyperparameter Search:</a:t>
            </a:r>
            <a:br>
              <a:rPr lang="en-US" sz="1800"/>
            </a:br>
            <a:r>
              <a:rPr lang="en-US" sz="1800"/>
              <a:t> * Use a hyperparameter tuning technique like Grid Search or Random Search to explore different combinations of hyperparameters. Here's how to do it using scikit-learn's GridSearchCV:</a:t>
            </a:r>
            <a:br>
              <a:rPr lang="en-US" sz="1800"/>
            </a:br>
            <a:br>
              <a:rPr lang="en-US" sz="1800"/>
            </a:br>
            <a:r>
              <a:rPr lang="en-US" sz="1800"/>
              <a:t> </a:t>
            </a:r>
            <a:r>
              <a:rPr lang="en-US" sz="2000"/>
              <a:t>  ```python</a:t>
            </a:r>
            <a:br>
              <a:rPr lang="en-US" sz="2000"/>
            </a:br>
            <a:r>
              <a:rPr lang="en-US" sz="2000"/>
              <a:t>   from sklearn.model_selection import GridSearchCV</a:t>
            </a:r>
            <a:br>
              <a:rPr lang="en-US" sz="2000"/>
            </a:br>
            <a:br>
              <a:rPr lang="en-US" sz="2000"/>
            </a:br>
            <a:r>
              <a:rPr lang="en-US" sz="2000"/>
              <a:t>   # Create your model (e.g., DecisionTreeRegressor)</a:t>
            </a:r>
            <a:br>
              <a:rPr lang="en-US" sz="2000"/>
            </a:br>
            <a:r>
              <a:rPr lang="en-US" sz="2000"/>
              <a:t>   model = DecisionTreeRegressor()</a:t>
            </a:r>
            <a:endParaRPr lang="en-US" sz="2000"/>
          </a:p>
        </p:txBody>
      </p:sp>
    </p:spTree>
  </p:cSld>
  <p:clrMapOvr>
    <a:masterClrMapping/>
  </p:clrMapOvr>
  <mc:AlternateContent xmlns:mc="http://schemas.openxmlformats.org/markup-compatibility/2006">
    <mc:Choice xmlns:p14="http://schemas.microsoft.com/office/powerpoint/2010/main" Requires="p14">
      <p:transition spd="slow" p14:dur="2500">
        <p14:flip dir="l"/>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p:nvPr>
            <p:ph type="title"/>
          </p:nvPr>
        </p:nvSpPr>
        <p:spPr>
          <a:xfrm>
            <a:off x="1297305" y="635"/>
            <a:ext cx="7673340" cy="5050155"/>
          </a:xfrm>
        </p:spPr>
        <p:txBody>
          <a:bodyPr>
            <a:normAutofit fontScale="90000"/>
          </a:bodyPr>
          <a:p>
            <a:r>
              <a:rPr lang="en-US"/>
              <a:t> </a:t>
            </a:r>
            <a:r>
              <a:rPr lang="en-US" sz="2000"/>
              <a:t># Define the hyperparameter grid</a:t>
            </a:r>
            <a:br>
              <a:rPr lang="en-US" sz="2000"/>
            </a:br>
            <a:r>
              <a:rPr lang="en-US" sz="2000"/>
              <a:t>   param_grid = {</a:t>
            </a:r>
            <a:br>
              <a:rPr lang="en-US" sz="2000"/>
            </a:br>
            <a:r>
              <a:rPr lang="en-US" sz="2000"/>
              <a:t>       'max_depth': [None, 10, 20, 30],</a:t>
            </a:r>
            <a:br>
              <a:rPr lang="en-US" sz="2000"/>
            </a:br>
            <a:r>
              <a:rPr lang="en-US" sz="2000"/>
              <a:t>       'min_samples_split': [2, 5, 10],</a:t>
            </a:r>
            <a:br>
              <a:rPr lang="en-US" sz="2000"/>
            </a:br>
            <a:r>
              <a:rPr lang="en-US" sz="2000"/>
              <a:t>       'min_samples_leaf': [1, 2, 4]</a:t>
            </a:r>
            <a:br>
              <a:rPr lang="en-US" sz="2000"/>
            </a:br>
            <a:r>
              <a:rPr lang="en-US" sz="2000"/>
              <a:t>   }</a:t>
            </a:r>
            <a:br>
              <a:rPr lang="en-US" sz="2000"/>
            </a:br>
            <a:r>
              <a:rPr lang="en-US" sz="2000"/>
              <a:t>  </a:t>
            </a:r>
            <a:br>
              <a:rPr lang="en-US" sz="2000"/>
            </a:br>
            <a:r>
              <a:rPr lang="en-US" sz="2000"/>
              <a:t>  # Create GridSearchCV instance</a:t>
            </a:r>
            <a:br>
              <a:rPr lang="en-US" sz="2000"/>
            </a:br>
            <a:r>
              <a:rPr lang="en-US" sz="2000"/>
              <a:t>   grid_search = GridSearchCV(estimator=model, param_grid=param_grid, scoring='neg_mean_squared_error', cv=5)</a:t>
            </a:r>
            <a:br>
              <a:rPr lang="en-US" sz="2000"/>
            </a:br>
            <a:br>
              <a:rPr lang="en-US" sz="2000"/>
            </a:br>
            <a:r>
              <a:rPr lang="en-US" sz="2000"/>
              <a:t>   # Fit the model with different hyperparameter combinations</a:t>
            </a:r>
            <a:br>
              <a:rPr lang="en-US" sz="2000"/>
            </a:br>
            <a:r>
              <a:rPr lang="en-US" sz="2000"/>
              <a:t>   grid_search.fit(X_train, y_train)</a:t>
            </a:r>
            <a:br>
              <a:rPr lang="en-US" sz="2000"/>
            </a:br>
            <a:br>
              <a:rPr lang="en-US" sz="2000"/>
            </a:br>
            <a:r>
              <a:rPr lang="en-US" sz="2000"/>
              <a:t>   # Get the best hyperparameters</a:t>
            </a:r>
            <a:br>
              <a:rPr lang="en-US" sz="2000"/>
            </a:br>
            <a:r>
              <a:rPr lang="en-US" sz="2000"/>
              <a:t>   best_params = grid_search.best_params_</a:t>
            </a:r>
            <a:br>
              <a:rPr lang="en-US" sz="2000"/>
            </a:br>
            <a:r>
              <a:rPr lang="en-US" sz="2000"/>
              <a:t>   ```</a:t>
            </a:r>
            <a:endParaRPr lang="en-US" sz="2000"/>
          </a:p>
        </p:txBody>
      </p:sp>
    </p:spTree>
  </p:cSld>
  <p:clrMapOvr>
    <a:masterClrMapping/>
  </p:clrMapOvr>
  <mc:AlternateContent xmlns:mc="http://schemas.openxmlformats.org/markup-compatibility/2006">
    <mc:Choice xmlns:p14="http://schemas.microsoft.com/office/powerpoint/2010/main" Requires="p14">
      <p:transition spd="slow" p14:dur="2500">
        <p14:flip dir="l"/>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p:nvPr>
            <p:ph type="title"/>
          </p:nvPr>
        </p:nvSpPr>
        <p:spPr>
          <a:xfrm>
            <a:off x="1297305" y="163830"/>
            <a:ext cx="7607300" cy="4820920"/>
          </a:xfrm>
        </p:spPr>
        <p:txBody>
          <a:bodyPr>
            <a:normAutofit fontScale="90000"/>
          </a:bodyPr>
          <a:p>
            <a:r>
              <a:rPr lang="en-US" sz="2000" b="1" u="sng"/>
              <a:t>6. Evaluate Performance:</a:t>
            </a:r>
            <a:br>
              <a:rPr lang="en-US" sz="1800"/>
            </a:br>
            <a:r>
              <a:rPr lang="en-US" sz="1800"/>
              <a:t>  *After hyperparameter tuning, evaluate the model's performance on the validation set using appropriate evaluation metrics (e.g., Mean Absolute Error, Mean Squared Error).</a:t>
            </a:r>
            <a:br>
              <a:rPr lang="en-US" sz="1800"/>
            </a:br>
            <a:br>
              <a:rPr lang="en-US" sz="1800"/>
            </a:br>
            <a:r>
              <a:rPr lang="en-US" sz="2000" b="1" u="sng"/>
              <a:t>7. Retrain the Model:</a:t>
            </a:r>
            <a:br>
              <a:rPr lang="en-US" sz="1800"/>
            </a:br>
            <a:r>
              <a:rPr lang="en-US" sz="1800"/>
              <a:t> *Once you've found the best hyperparameters, retrain your model using the entire training dataset (including the validation data if desired) with these optimal hyperparameters.</a:t>
            </a:r>
            <a:br>
              <a:rPr lang="en-US" sz="1800"/>
            </a:br>
            <a:br>
              <a:rPr lang="en-US" sz="1800"/>
            </a:br>
            <a:r>
              <a:rPr lang="en-US" sz="2000" b="1" u="sng"/>
              <a:t>8. Final Evaluation:</a:t>
            </a:r>
            <a:br>
              <a:rPr lang="en-US" sz="1800"/>
            </a:br>
            <a:r>
              <a:rPr lang="en-US" sz="1800"/>
              <a:t> * Assess the model's performance on a separate test dataset to ensure it generalizes well to new, unseen data.</a:t>
            </a:r>
            <a:br>
              <a:rPr lang="en-US" sz="1800"/>
            </a:br>
            <a:br>
              <a:rPr lang="en-US" sz="1800"/>
            </a:br>
            <a:r>
              <a:rPr lang="en-US" sz="2000" b="1" u="sng"/>
              <a:t>9. Deploy and Monitor:</a:t>
            </a:r>
            <a:br>
              <a:rPr lang="en-US" sz="1800"/>
            </a:br>
            <a:r>
              <a:rPr lang="en-US" sz="1800"/>
              <a:t>  *If the model meets your performance criteria, deploy it in a production or research environment. Continuously monitor its performance and retrain as necessary with new data.</a:t>
            </a:r>
            <a:endParaRPr lang="en-US" sz="1800"/>
          </a:p>
        </p:txBody>
      </p:sp>
    </p:spTree>
  </p:cSld>
  <p:clrMapOvr>
    <a:masterClrMapping/>
  </p:clrMapOvr>
  <mc:AlternateContent xmlns:mc="http://schemas.openxmlformats.org/markup-compatibility/2006">
    <mc:Choice xmlns:p14="http://schemas.microsoft.com/office/powerpoint/2010/main" Requires="p14">
      <p:transition spd="slow" p14:dur="2500">
        <p14:flip dir="l"/>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2764790" y="0"/>
            <a:ext cx="6379845" cy="5144135"/>
          </a:xfrm>
          <a:prstGeom prst="rect">
            <a:avLst/>
          </a:prstGeom>
          <a:noFill/>
          <a:ln>
            <a:solidFill>
              <a:schemeClr val="bg2"/>
            </a:solidFill>
          </a:ln>
        </p:spPr>
        <p:txBody>
          <a:bodyPr wrap="square" rtlCol="0" anchor="t" anchorCtr="0">
            <a:noAutofit/>
          </a:bodyPr>
          <a:p>
            <a:r>
              <a:rPr lang="en-US" sz="3200" b="1" u="sng">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Adobe Caslon Pro Bold" panose="0205070206050A020403" charset="0"/>
                <a:cs typeface="Adobe Caslon Pro Bold" panose="0205070206050A020403" charset="0"/>
              </a:rPr>
              <a:t>Prepared by:</a:t>
            </a:r>
            <a:endParaRPr lang="en-US" sz="3200" b="1" u="sng">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Adobe Caslon Pro Bold" panose="0205070206050A020403" charset="0"/>
              <a:cs typeface="Adobe Caslon Pro Bold" panose="0205070206050A020403" charset="0"/>
            </a:endParaRPr>
          </a:p>
          <a:p>
            <a:endParaRPr lang="en-US" sz="1800" b="1" u="sng">
              <a:solidFill>
                <a:schemeClr val="bg1"/>
              </a:solidFill>
              <a:effectLst>
                <a:outerShdw blurRad="38100" dist="19050" dir="2700000" algn="tl" rotWithShape="0">
                  <a:schemeClr val="dk1">
                    <a:alpha val="40000"/>
                  </a:schemeClr>
                </a:outerShdw>
              </a:effectLst>
              <a:latin typeface="Adobe Caslon Pro Bold" panose="0205070206050A020403" charset="0"/>
              <a:cs typeface="Adobe Caslon Pro Bold" panose="0205070206050A020403" charset="0"/>
            </a:endParaRPr>
          </a:p>
          <a:p>
            <a:r>
              <a:rPr lang="en-US" sz="2400" b="1" u="sng">
                <a:solidFill>
                  <a:schemeClr val="bg1"/>
                </a:solidFill>
                <a:effectLst>
                  <a:outerShdw blurRad="38100" dist="19050" dir="2700000" algn="tl" rotWithShape="0">
                    <a:schemeClr val="dk1">
                      <a:alpha val="40000"/>
                    </a:schemeClr>
                  </a:outerShdw>
                </a:effectLst>
                <a:latin typeface="Adobe Caslon Pro Bold" panose="0205070206050A020403" charset="0"/>
                <a:cs typeface="Adobe Caslon Pro Bold" panose="0205070206050A020403" charset="0"/>
              </a:rPr>
              <a:t>    </a:t>
            </a:r>
            <a:endParaRPr lang="en-US" sz="2400" b="1" u="sng">
              <a:solidFill>
                <a:schemeClr val="bg1"/>
              </a:solidFill>
              <a:effectLst>
                <a:outerShdw blurRad="38100" dist="19050" dir="2700000" algn="tl" rotWithShape="0">
                  <a:schemeClr val="dk1">
                    <a:alpha val="40000"/>
                  </a:schemeClr>
                </a:outerShdw>
              </a:effectLst>
              <a:latin typeface="Adobe Caslon Pro Bold" panose="0205070206050A020403" charset="0"/>
              <a:cs typeface="Adobe Caslon Pro Bold" panose="0205070206050A020403" charset="0"/>
            </a:endParaRPr>
          </a:p>
          <a:p>
            <a:r>
              <a:rPr lang="en-US" sz="2400" b="1">
                <a:solidFill>
                  <a:schemeClr val="bg1"/>
                </a:solidFill>
                <a:effectLst>
                  <a:outerShdw blurRad="38100" dist="19050" dir="2700000" algn="tl" rotWithShape="0">
                    <a:schemeClr val="dk1">
                      <a:alpha val="40000"/>
                    </a:schemeClr>
                  </a:outerShdw>
                </a:effectLst>
                <a:latin typeface="Adobe Caslon Pro Bold" panose="0205070206050A020403" charset="0"/>
                <a:cs typeface="Adobe Caslon Pro Bold" panose="0205070206050A020403" charset="0"/>
              </a:rPr>
              <a:t>    S.RAJALAKSHMI, </a:t>
            </a:r>
            <a:endParaRPr lang="en-US" sz="2400" b="1">
              <a:solidFill>
                <a:schemeClr val="bg1"/>
              </a:solidFill>
              <a:effectLst>
                <a:outerShdw blurRad="38100" dist="19050" dir="2700000" algn="tl" rotWithShape="0">
                  <a:schemeClr val="dk1">
                    <a:alpha val="40000"/>
                  </a:schemeClr>
                </a:outerShdw>
              </a:effectLst>
              <a:latin typeface="Adobe Caslon Pro Bold" panose="0205070206050A020403" charset="0"/>
              <a:cs typeface="Adobe Caslon Pro Bold" panose="0205070206050A020403" charset="0"/>
            </a:endParaRPr>
          </a:p>
          <a:p>
            <a:r>
              <a:rPr lang="en-US" sz="2400" b="1">
                <a:solidFill>
                  <a:schemeClr val="bg1"/>
                </a:solidFill>
                <a:effectLst>
                  <a:outerShdw blurRad="38100" dist="19050" dir="2700000" algn="tl" rotWithShape="0">
                    <a:schemeClr val="dk1">
                      <a:alpha val="40000"/>
                    </a:schemeClr>
                  </a:outerShdw>
                </a:effectLst>
                <a:latin typeface="Adobe Caslon Pro Bold" panose="0205070206050A020403" charset="0"/>
                <a:cs typeface="Adobe Caslon Pro Bold" panose="0205070206050A020403" charset="0"/>
              </a:rPr>
              <a:t>   </a:t>
            </a:r>
            <a:r>
              <a:rPr lang="en-US" sz="2800" b="1">
                <a:solidFill>
                  <a:schemeClr val="bg1"/>
                </a:solidFill>
                <a:effectLst>
                  <a:outerShdw blurRad="38100" dist="19050" dir="2700000" algn="tl" rotWithShape="0">
                    <a:schemeClr val="dk1">
                      <a:alpha val="40000"/>
                    </a:schemeClr>
                  </a:outerShdw>
                </a:effectLst>
                <a:latin typeface="Adobe Caslon Pro Bold" panose="0205070206050A020403" charset="0"/>
                <a:cs typeface="Adobe Caslon Pro Bold" panose="0205070206050A020403" charset="0"/>
              </a:rPr>
              <a:t> </a:t>
            </a:r>
            <a:r>
              <a:rPr lang="en-US" sz="3200" b="1">
                <a:solidFill>
                  <a:schemeClr val="bg1"/>
                </a:solidFill>
                <a:effectLst>
                  <a:outerShdw blurRad="38100" dist="19050" dir="2700000" algn="tl" rotWithShape="0">
                    <a:schemeClr val="dk1">
                      <a:alpha val="40000"/>
                    </a:schemeClr>
                  </a:outerShdw>
                </a:effectLst>
                <a:latin typeface="Adobe Caslon Pro Bold" panose="0205070206050A020403" charset="0"/>
                <a:cs typeface="Adobe Caslon Pro Bold" panose="0205070206050A020403" charset="0"/>
              </a:rPr>
              <a:t>510521205031</a:t>
            </a:r>
            <a:r>
              <a:rPr lang="en-US" sz="2800" b="1">
                <a:solidFill>
                  <a:schemeClr val="bg1"/>
                </a:solidFill>
                <a:effectLst>
                  <a:outerShdw blurRad="38100" dist="19050" dir="2700000" algn="tl" rotWithShape="0">
                    <a:schemeClr val="dk1">
                      <a:alpha val="40000"/>
                    </a:schemeClr>
                  </a:outerShdw>
                </a:effectLst>
                <a:latin typeface="Adobe Caslon Pro Bold" panose="0205070206050A020403" charset="0"/>
                <a:cs typeface="Adobe Caslon Pro Bold" panose="0205070206050A020403" charset="0"/>
              </a:rPr>
              <a:t>,</a:t>
            </a:r>
            <a:r>
              <a:rPr lang="en-US" sz="2000" b="1">
                <a:solidFill>
                  <a:schemeClr val="bg1"/>
                </a:solidFill>
                <a:effectLst>
                  <a:outerShdw blurRad="38100" dist="19050" dir="2700000" algn="tl" rotWithShape="0">
                    <a:schemeClr val="dk1">
                      <a:alpha val="40000"/>
                    </a:schemeClr>
                  </a:outerShdw>
                </a:effectLst>
                <a:latin typeface="Adobe Caslon Pro Bold" panose="0205070206050A020403" charset="0"/>
                <a:cs typeface="Adobe Caslon Pro Bold" panose="0205070206050A020403" charset="0"/>
              </a:rPr>
              <a:t> </a:t>
            </a:r>
            <a:endParaRPr lang="en-US" sz="2000" b="1">
              <a:solidFill>
                <a:schemeClr val="bg1"/>
              </a:solidFill>
              <a:effectLst>
                <a:outerShdw blurRad="38100" dist="19050" dir="2700000" algn="tl" rotWithShape="0">
                  <a:schemeClr val="dk1">
                    <a:alpha val="40000"/>
                  </a:schemeClr>
                </a:outerShdw>
              </a:effectLst>
              <a:latin typeface="Adobe Caslon Pro Bold" panose="0205070206050A020403" charset="0"/>
              <a:cs typeface="Adobe Caslon Pro Bold" panose="0205070206050A020403" charset="0"/>
            </a:endParaRPr>
          </a:p>
          <a:p>
            <a:r>
              <a:rPr lang="en-US" sz="2000" b="1">
                <a:solidFill>
                  <a:schemeClr val="bg1"/>
                </a:solidFill>
                <a:effectLst>
                  <a:outerShdw blurRad="38100" dist="19050" dir="2700000" algn="tl" rotWithShape="0">
                    <a:schemeClr val="dk1">
                      <a:alpha val="40000"/>
                    </a:schemeClr>
                  </a:outerShdw>
                </a:effectLst>
                <a:latin typeface="Adobe Caslon Pro Bold" panose="0205070206050A020403" charset="0"/>
                <a:cs typeface="Adobe Caslon Pro Bold" panose="0205070206050A020403" charset="0"/>
              </a:rPr>
              <a:t>     BHARATHIDASAN ENGINEERING COLLEGE,</a:t>
            </a:r>
            <a:endParaRPr lang="en-US" sz="2000" b="1">
              <a:solidFill>
                <a:schemeClr val="bg1"/>
              </a:solidFill>
              <a:effectLst>
                <a:outerShdw blurRad="38100" dist="19050" dir="2700000" algn="tl" rotWithShape="0">
                  <a:schemeClr val="dk1">
                    <a:alpha val="40000"/>
                  </a:schemeClr>
                </a:outerShdw>
              </a:effectLst>
              <a:latin typeface="Adobe Caslon Pro Bold" panose="0205070206050A020403" charset="0"/>
              <a:cs typeface="Adobe Caslon Pro Bold" panose="0205070206050A020403" charset="0"/>
            </a:endParaRPr>
          </a:p>
          <a:p>
            <a:r>
              <a:rPr lang="en-US" sz="2000" b="1">
                <a:solidFill>
                  <a:schemeClr val="bg1"/>
                </a:solidFill>
                <a:effectLst>
                  <a:outerShdw blurRad="38100" dist="19050" dir="2700000" algn="tl" rotWithShape="0">
                    <a:schemeClr val="dk1">
                      <a:alpha val="40000"/>
                    </a:schemeClr>
                  </a:outerShdw>
                </a:effectLst>
                <a:latin typeface="Adobe Caslon Pro Bold" panose="0205070206050A020403" charset="0"/>
                <a:cs typeface="Adobe Caslon Pro Bold" panose="0205070206050A020403" charset="0"/>
              </a:rPr>
              <a:t>     PHASE2  PROJECT SUBMISSION. </a:t>
            </a:r>
            <a:endParaRPr lang="en-US" sz="2000" b="1">
              <a:solidFill>
                <a:schemeClr val="bg1"/>
              </a:solidFill>
              <a:effectLst>
                <a:outerShdw blurRad="38100" dist="19050" dir="2700000" algn="tl" rotWithShape="0">
                  <a:schemeClr val="dk1">
                    <a:alpha val="40000"/>
                  </a:schemeClr>
                </a:outerShdw>
              </a:effectLst>
              <a:latin typeface="Adobe Caslon Pro Bold" panose="0205070206050A020403" charset="0"/>
              <a:cs typeface="Adobe Caslon Pro Bold" panose="0205070206050A020403" charset="0"/>
            </a:endParaRPr>
          </a:p>
          <a:p>
            <a:endParaRPr lang="en-US" sz="2000" b="1">
              <a:solidFill>
                <a:schemeClr val="bg1"/>
              </a:solidFill>
              <a:effectLst>
                <a:outerShdw blurRad="38100" dist="19050" dir="2700000" algn="tl" rotWithShape="0">
                  <a:schemeClr val="dk1">
                    <a:alpha val="40000"/>
                  </a:schemeClr>
                </a:outerShdw>
              </a:effectLst>
              <a:latin typeface="Adobe Caslon Pro Bold" panose="0205070206050A020403" charset="0"/>
              <a:cs typeface="Adobe Caslon Pro Bold" panose="0205070206050A020403" charset="0"/>
            </a:endParaRPr>
          </a:p>
        </p:txBody>
      </p:sp>
      <p:pic>
        <p:nvPicPr>
          <p:cNvPr id="5" name="Picture 4" descr="1-earthquake"/>
          <p:cNvPicPr>
            <a:picLocks noChangeAspect="1"/>
          </p:cNvPicPr>
          <p:nvPr/>
        </p:nvPicPr>
        <p:blipFill>
          <a:blip r:embed="rId1"/>
          <a:stretch>
            <a:fillRect/>
          </a:stretch>
        </p:blipFill>
        <p:spPr>
          <a:xfrm>
            <a:off x="635" y="0"/>
            <a:ext cx="2764155" cy="514286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500">
        <p14:flip dir="l"/>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p:nvPr>
            <p:ph type="title"/>
          </p:nvPr>
        </p:nvSpPr>
        <p:spPr>
          <a:xfrm>
            <a:off x="1297305" y="-635"/>
            <a:ext cx="7846695" cy="5073015"/>
          </a:xfrm>
        </p:spPr>
        <p:txBody>
          <a:bodyPr>
            <a:normAutofit/>
          </a:bodyPr>
          <a:p>
            <a:r>
              <a:rPr lang="en-US" b="1" u="sng"/>
              <a:t>SAMPLE PROGRAM:</a:t>
            </a:r>
            <a:br>
              <a:rPr lang="en-US" b="1" u="sng"/>
            </a:br>
            <a:br>
              <a:rPr lang="en-US" b="1" u="sng"/>
            </a:br>
            <a:r>
              <a:rPr lang="en-US" sz="2000"/>
              <a:t>import numpy as np  </a:t>
            </a:r>
            <a:br>
              <a:rPr lang="en-US" sz="2000"/>
            </a:br>
            <a:r>
              <a:rPr lang="en-US" sz="2000"/>
              <a:t>import pandas as pd  </a:t>
            </a:r>
            <a:br>
              <a:rPr lang="en-US" sz="2000"/>
            </a:br>
            <a:r>
              <a:rPr lang="en-US" sz="2000"/>
              <a:t>import matplotlib.pyplot as plt  </a:t>
            </a:r>
            <a:br>
              <a:rPr lang="en-US" sz="2000"/>
            </a:br>
            <a:r>
              <a:rPr lang="en-US" sz="2000"/>
              <a:t>  </a:t>
            </a:r>
            <a:br>
              <a:rPr lang="en-US" sz="2000"/>
            </a:br>
            <a:r>
              <a:rPr lang="en-US" sz="2000"/>
              <a:t>import os  </a:t>
            </a:r>
            <a:br>
              <a:rPr lang="en-US" sz="2000"/>
            </a:br>
            <a:r>
              <a:rPr lang="en-US" sz="2000"/>
              <a:t>print(os.listdir("../input"))</a:t>
            </a:r>
            <a:br>
              <a:rPr lang="en-US" sz="2000"/>
            </a:br>
            <a:br>
              <a:rPr lang="en-US" sz="2000"/>
            </a:br>
            <a:r>
              <a:rPr lang="en-US" sz="2000"/>
              <a:t>data = pd.read_csv("../input/database.csv")  </a:t>
            </a:r>
            <a:br>
              <a:rPr lang="en-US" sz="2000"/>
            </a:br>
            <a:r>
              <a:rPr lang="en-US" sz="2000"/>
              <a:t>data.head()  </a:t>
            </a:r>
            <a:r>
              <a:rPr lang="en-US" b="1" u="sng"/>
              <a:t> </a:t>
            </a:r>
            <a:br>
              <a:rPr lang="en-US" b="1" u="sng"/>
            </a:br>
            <a:br>
              <a:rPr lang="en-US" b="1" u="sng"/>
            </a:br>
            <a:r>
              <a:rPr lang="en-US" sz="2000"/>
              <a:t>data = data[['Date', 'Time', 'Latitude', 'Longitude', 'Depth', 'Magnitude']]  </a:t>
            </a:r>
            <a:br>
              <a:rPr lang="en-US" sz="2000"/>
            </a:br>
            <a:r>
              <a:rPr lang="en-US" sz="2000"/>
              <a:t>data.head()  </a:t>
            </a:r>
            <a:endParaRPr lang="en-US" sz="2000"/>
          </a:p>
        </p:txBody>
      </p:sp>
    </p:spTree>
  </p:cSld>
  <p:clrMapOvr>
    <a:masterClrMapping/>
  </p:clrMapOvr>
  <mc:AlternateContent xmlns:mc="http://schemas.openxmlformats.org/markup-compatibility/2006">
    <mc:Choice xmlns:p14="http://schemas.microsoft.com/office/powerpoint/2010/main" Requires="p14">
      <p:transition spd="slow" p14:dur="2500">
        <p14:flip dir="l"/>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Picture 3" descr="earthquake-prediction-using-machine-learning5"/>
          <p:cNvPicPr>
            <a:picLocks noChangeAspect="1"/>
          </p:cNvPicPr>
          <p:nvPr/>
        </p:nvPicPr>
        <p:blipFill>
          <a:blip r:embed="rId1"/>
          <a:stretch>
            <a:fillRect/>
          </a:stretch>
        </p:blipFill>
        <p:spPr>
          <a:xfrm>
            <a:off x="0" y="666750"/>
            <a:ext cx="9144000" cy="4477385"/>
          </a:xfrm>
          <a:prstGeom prst="rect">
            <a:avLst/>
          </a:prstGeom>
        </p:spPr>
      </p:pic>
      <p:sp>
        <p:nvSpPr>
          <p:cNvPr id="5" name="Text Box 4"/>
          <p:cNvSpPr txBox="1"/>
          <p:nvPr/>
        </p:nvSpPr>
        <p:spPr>
          <a:xfrm>
            <a:off x="348615" y="262255"/>
            <a:ext cx="4572000" cy="398780"/>
          </a:xfrm>
          <a:prstGeom prst="rect">
            <a:avLst/>
          </a:prstGeom>
          <a:noFill/>
        </p:spPr>
        <p:txBody>
          <a:bodyPr wrap="square" rtlCol="0" anchor="t">
            <a:spAutoFit/>
          </a:bodyPr>
          <a:p>
            <a:r>
              <a:rPr lang="en-US" sz="2000" b="1" u="sng">
                <a:solidFill>
                  <a:schemeClr val="bg1"/>
                </a:solidFill>
              </a:rPr>
              <a:t>Output:</a:t>
            </a:r>
            <a:endParaRPr lang="en-US" sz="2000" b="1" u="sng">
              <a:solidFill>
                <a:schemeClr val="bg1"/>
              </a:solidFill>
            </a:endParaRPr>
          </a:p>
        </p:txBody>
      </p:sp>
      <p:sp>
        <p:nvSpPr>
          <p:cNvPr id="6" name="Text Box 5"/>
          <p:cNvSpPr txBox="1"/>
          <p:nvPr/>
        </p:nvSpPr>
        <p:spPr>
          <a:xfrm>
            <a:off x="184150" y="86995"/>
            <a:ext cx="4572000" cy="306705"/>
          </a:xfrm>
          <a:prstGeom prst="rect">
            <a:avLst/>
          </a:prstGeom>
          <a:noFill/>
        </p:spPr>
        <p:txBody>
          <a:bodyPr wrap="square" rtlCol="0" anchor="t">
            <a:spAutoFit/>
          </a:bodyPr>
          <a:p>
            <a:r>
              <a:rPr lang="en-US"/>
              <a:t>Output:</a:t>
            </a:r>
            <a:endParaRPr lang="en-US"/>
          </a:p>
        </p:txBody>
      </p:sp>
    </p:spTree>
  </p:cSld>
  <p:clrMapOvr>
    <a:masterClrMapping/>
  </p:clrMapOvr>
  <mc:AlternateContent xmlns:mc="http://schemas.openxmlformats.org/markup-compatibility/2006">
    <mc:Choice xmlns:p14="http://schemas.microsoft.com/office/powerpoint/2010/main" Requires="p14">
      <p:transition spd="slow" p14:dur="2500">
        <p14:flip dir="l"/>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p:nvPr>
            <p:ph type="title"/>
          </p:nvPr>
        </p:nvSpPr>
        <p:spPr>
          <a:xfrm>
            <a:off x="508255" y="472485"/>
            <a:ext cx="4587000" cy="1148700"/>
          </a:xfrm>
        </p:spPr>
        <p:txBody>
          <a:bodyPr/>
          <a:p>
            <a:r>
              <a:rPr lang="en-US" sz="4000" b="1">
                <a:ln w="13462">
                  <a:solidFill>
                    <a:schemeClr val="bg1"/>
                  </a:solidFill>
                  <a:prstDash val="solid"/>
                </a:ln>
                <a:solidFill>
                  <a:schemeClr val="tx1">
                    <a:lumMod val="85000"/>
                    <a:lumOff val="15000"/>
                  </a:schemeClr>
                </a:solidFill>
                <a:effectLst>
                  <a:outerShdw dist="38100" dir="2700000" algn="bl" rotWithShape="0">
                    <a:schemeClr val="accent5"/>
                  </a:outerShdw>
                </a:effectLst>
              </a:rPr>
              <a:t>CONCLUSION</a:t>
            </a:r>
            <a:endParaRPr lang="en-US" sz="4000" b="1">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pic>
        <p:nvPicPr>
          <p:cNvPr id="5" name="Picture 4" descr="earthquake-prediction-using-machine-learning"/>
          <p:cNvPicPr>
            <a:picLocks noChangeAspect="1"/>
          </p:cNvPicPr>
          <p:nvPr/>
        </p:nvPicPr>
        <p:blipFill>
          <a:blip r:embed="rId1"/>
          <a:stretch>
            <a:fillRect/>
          </a:stretch>
        </p:blipFill>
        <p:spPr>
          <a:xfrm>
            <a:off x="348615" y="1522730"/>
            <a:ext cx="8517255" cy="351345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500">
        <p14:flip dir="l"/>
      </p:transition>
    </mc:Choice>
    <mc:Fallback>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p:nvPr>
            <p:ph type="title"/>
          </p:nvPr>
        </p:nvSpPr>
        <p:spPr>
          <a:xfrm>
            <a:off x="1297305" y="393700"/>
            <a:ext cx="7636510" cy="4591050"/>
          </a:xfrm>
        </p:spPr>
        <p:txBody>
          <a:bodyPr>
            <a:normAutofit fontScale="90000"/>
          </a:bodyPr>
          <a:p>
            <a:br>
              <a:rPr lang="en-US"/>
            </a:br>
            <a:r>
              <a:rPr lang="en-US"/>
              <a:t>This project is not just about code and algorithms; it's about a commitment to understanding, mitigating, and ultimately preparing for one of nature's most formidable forces. Together, we will unlock the potential of data science to save lives and build a more resilient world.</a:t>
            </a:r>
            <a:br>
              <a:rPr lang="en-US"/>
            </a:br>
            <a:br>
              <a:rPr lang="en-US"/>
            </a:br>
            <a:r>
              <a:rPr lang="en-US"/>
              <a:t>Join us as we embark on this journey at the intersection of science, technology, and humanity, where innovation and compassion converge to protect our communities from the unpredictable power of earthquakes</a:t>
            </a:r>
            <a:endParaRPr lang="en-US"/>
          </a:p>
        </p:txBody>
      </p:sp>
    </p:spTree>
  </p:cSld>
  <p:clrMapOvr>
    <a:masterClrMapping/>
  </p:clrMapOvr>
  <mc:AlternateContent xmlns:mc="http://schemas.openxmlformats.org/markup-compatibility/2006">
    <mc:Choice xmlns:p14="http://schemas.microsoft.com/office/powerpoint/2010/main" Requires="p14">
      <p:transition spd="slow" p14:dur="2500">
        <p14:flip dir="l"/>
      </p:transition>
    </mc:Choice>
    <mc:Fallback>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213" name="Shape 213"/>
        <p:cNvGrpSpPr/>
        <p:nvPr/>
      </p:nvGrpSpPr>
      <p:grpSpPr>
        <a:xfrm>
          <a:off x="0" y="0"/>
          <a:ext cx="0" cy="0"/>
          <a:chOff x="0" y="0"/>
          <a:chExt cx="0" cy="0"/>
        </a:xfrm>
      </p:grpSpPr>
      <p:sp>
        <p:nvSpPr>
          <p:cNvPr id="214" name="Google Shape;214;p27"/>
          <p:cNvSpPr txBox="1"/>
          <p:nvPr>
            <p:ph type="body" idx="1"/>
          </p:nvPr>
        </p:nvSpPr>
        <p:spPr>
          <a:xfrm>
            <a:off x="1191895" y="1519555"/>
            <a:ext cx="7038975" cy="219837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2600"/>
              <a:t>                                   </a:t>
            </a:r>
            <a:r>
              <a:rPr lang="en-GB" sz="4000" b="1">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 </a:t>
            </a:r>
            <a:r>
              <a:rPr lang="en-GB" sz="4800" b="1">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Thanks!</a:t>
            </a:r>
            <a:endParaRPr sz="4000" b="1">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a:p>
            <a:pPr marL="0" lvl="0" indent="0" algn="l" rtl="0">
              <a:spcBef>
                <a:spcPts val="1200"/>
              </a:spcBef>
              <a:spcAft>
                <a:spcPts val="0"/>
              </a:spcAft>
              <a:buNone/>
            </a:pPr>
            <a:endParaRPr sz="1600" b="1">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a:p>
            <a:pPr marL="0" lvl="0" indent="0" algn="l" rtl="0">
              <a:spcBef>
                <a:spcPts val="1200"/>
              </a:spcBef>
              <a:spcAft>
                <a:spcPts val="1200"/>
              </a:spcAft>
              <a:buNone/>
            </a:pPr>
            <a:endParaRPr sz="1600" b="1">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Tree>
  </p:cSld>
  <p:clrMapOvr>
    <a:masterClrMapping/>
  </p:clrMapOvr>
  <mc:AlternateContent xmlns:mc="http://schemas.openxmlformats.org/markup-compatibility/2006">
    <mc:Choice xmlns:p14="http://schemas.microsoft.com/office/powerpoint/2010/main" Requires="p14">
      <p:transition spd="slow" p14:dur="2500">
        <p14:flip dir="l"/>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p:nvPr>
            <p:ph type="title"/>
          </p:nvPr>
        </p:nvSpPr>
        <p:spPr>
          <a:xfrm>
            <a:off x="823850" y="2053000"/>
            <a:ext cx="4587000" cy="1148700"/>
          </a:xfrm>
        </p:spPr>
        <p:txBody>
          <a:bodyPr/>
          <a:p>
            <a:r>
              <a:rPr lang="en-US" sz="4000" b="1">
                <a:ln w="13462">
                  <a:solidFill>
                    <a:schemeClr val="bg1"/>
                  </a:solidFill>
                  <a:prstDash val="solid"/>
                </a:ln>
                <a:solidFill>
                  <a:schemeClr val="tx1">
                    <a:lumMod val="85000"/>
                    <a:lumOff val="15000"/>
                  </a:schemeClr>
                </a:solidFill>
                <a:effectLst>
                  <a:outerShdw dist="38100" dir="2700000" algn="bl" rotWithShape="0">
                    <a:schemeClr val="accent5"/>
                  </a:outerShdw>
                </a:effectLst>
              </a:rPr>
              <a:t>INTRODUCTION</a:t>
            </a:r>
            <a:endParaRPr lang="en-US" sz="4000" b="1">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Tree>
  </p:cSld>
  <p:clrMapOvr>
    <a:masterClrMapping/>
  </p:clrMapOvr>
  <mc:AlternateContent xmlns:mc="http://schemas.openxmlformats.org/markup-compatibility/2006">
    <mc:Choice xmlns:p14="http://schemas.microsoft.com/office/powerpoint/2010/main" Requires="p14">
      <p:transition spd="slow" p14:dur="2500">
        <p14:flip dir="l"/>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p:nvPr>
            <p:ph type="title"/>
          </p:nvPr>
        </p:nvSpPr>
        <p:spPr>
          <a:xfrm>
            <a:off x="1297305" y="117475"/>
            <a:ext cx="7765415" cy="5144135"/>
          </a:xfrm>
        </p:spPr>
        <p:txBody>
          <a:bodyPr>
            <a:noAutofit/>
          </a:bodyPr>
          <a:p>
            <a:r>
              <a:rPr lang="en-US" sz="1800"/>
              <a:t>Earthquakes, among the most devastating natural disasters, strike with little warning, leaving communities vulnerable and in need of proactive measures. In the age of data science and machine learning, we embark on a journey to harness the power of technology for early earthquake prediction. This endeavor is not just about predicting tremors; it's about saving lives, protecting infrastructure, and fostering resilience.</a:t>
            </a:r>
            <a:br>
              <a:rPr lang="en-US" sz="1800"/>
            </a:br>
            <a:br>
              <a:rPr lang="en-US" sz="1800"/>
            </a:br>
            <a:r>
              <a:rPr lang="en-US" sz="1800"/>
              <a:t>Welcome to the world of earthquake prediction, where data meets innovation, and where Python</a:t>
            </a:r>
            <a:r>
              <a:rPr lang="en-US" sz="1400"/>
              <a:t>, </a:t>
            </a:r>
            <a:r>
              <a:rPr lang="en-US" sz="1800"/>
              <a:t>with its formidable libraries and tools, serves as our guiding light.</a:t>
            </a:r>
            <a:br>
              <a:rPr lang="en-US" sz="1800"/>
            </a:br>
            <a:br>
              <a:rPr lang="en-US" sz="1800"/>
            </a:br>
            <a:r>
              <a:rPr lang="en-US" sz="1800"/>
              <a:t>earthquake prediction is a highly specialized and challenging field, and more advanced techniques and domain-specific knowledge may be required for meaningful results. Additionally, ethical considerations and expert consultation are crucial when working on such critical and potentially life-saving applications.</a:t>
            </a:r>
            <a:endParaRPr lang="en-US" sz="1800"/>
          </a:p>
        </p:txBody>
      </p:sp>
    </p:spTree>
  </p:cSld>
  <p:clrMapOvr>
    <a:masterClrMapping/>
  </p:clrMapOvr>
  <mc:AlternateContent xmlns:mc="http://schemas.openxmlformats.org/markup-compatibility/2006">
    <mc:Choice xmlns:p14="http://schemas.microsoft.com/office/powerpoint/2010/main" Requires="p14">
      <p:transition spd="slow" p14:dur="2500">
        <p14:flip dir="l"/>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p:nvPr>
            <p:ph type="title"/>
          </p:nvPr>
        </p:nvSpPr>
        <p:spPr>
          <a:xfrm>
            <a:off x="802005" y="1680845"/>
            <a:ext cx="4445000" cy="1148715"/>
          </a:xfrm>
        </p:spPr>
        <p:txBody>
          <a:bodyPr>
            <a:noAutofit/>
          </a:bodyPr>
          <a:p>
            <a:r>
              <a:rPr lang="en-US" sz="3600" b="1">
                <a:ln w="13462">
                  <a:solidFill>
                    <a:schemeClr val="bg1"/>
                  </a:solidFill>
                  <a:prstDash val="solid"/>
                </a:ln>
                <a:solidFill>
                  <a:schemeClr val="tx1">
                    <a:lumMod val="85000"/>
                    <a:lumOff val="15000"/>
                  </a:schemeClr>
                </a:solidFill>
                <a:effectLst>
                  <a:outerShdw dist="38100" dir="2700000" algn="bl" rotWithShape="0">
                    <a:schemeClr val="accent5"/>
                  </a:outerShdw>
                </a:effectLst>
              </a:rPr>
              <a:t>ADVANCED      TECHNIQUES</a:t>
            </a:r>
            <a:endParaRPr lang="en-US" sz="3600" b="1">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Tree>
  </p:cSld>
  <p:clrMapOvr>
    <a:masterClrMapping/>
  </p:clrMapOvr>
  <mc:AlternateContent xmlns:mc="http://schemas.openxmlformats.org/markup-compatibility/2006">
    <mc:Choice xmlns:p14="http://schemas.microsoft.com/office/powerpoint/2010/main" Requires="p14">
      <p:transition spd="slow" p14:dur="2500">
        <p14:flip dir="l"/>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p:nvPr>
            <p:ph type="title"/>
          </p:nvPr>
        </p:nvSpPr>
        <p:spPr>
          <a:xfrm>
            <a:off x="1297305" y="393700"/>
            <a:ext cx="7038975" cy="4749800"/>
          </a:xfrm>
        </p:spPr>
        <p:txBody>
          <a:bodyPr>
            <a:normAutofit fontScale="90000"/>
          </a:bodyPr>
          <a:p>
            <a:r>
              <a:rPr lang="en-US" b="1" u="sng"/>
              <a:t>1. Understand the Earthquake Phenomenon:</a:t>
            </a:r>
            <a:br>
              <a:rPr lang="en-US" b="1" u="sng"/>
            </a:br>
            <a:br>
              <a:rPr lang="en-US" b="1" u="sng"/>
            </a:br>
            <a:r>
              <a:rPr lang="en-US"/>
              <a:t> Dive into the science behind earthquakes, exploring their causes, patterns, and the seismic data that holds valuable clues.</a:t>
            </a:r>
            <a:br>
              <a:rPr lang="en-US"/>
            </a:br>
            <a:br>
              <a:rPr lang="en-US"/>
            </a:br>
            <a:r>
              <a:rPr lang="en-US" b="1" u="sng"/>
              <a:t>2. Model Development:   </a:t>
            </a:r>
            <a:br>
              <a:rPr lang="en-US" b="1" u="sng"/>
            </a:br>
            <a:r>
              <a:rPr lang="en-US"/>
              <a:t> </a:t>
            </a:r>
            <a:br>
              <a:rPr lang="en-US"/>
            </a:br>
            <a:r>
              <a:rPr lang="en-US"/>
              <a:t>Construct a machine learning model using Python that has the potential to forecast earthquake events. But we won't stop at the basics; we will consider advanced techniques that set this project apart.</a:t>
            </a:r>
            <a:endParaRPr lang="en-US"/>
          </a:p>
        </p:txBody>
      </p:sp>
    </p:spTree>
  </p:cSld>
  <p:clrMapOvr>
    <a:masterClrMapping/>
  </p:clrMapOvr>
  <mc:AlternateContent xmlns:mc="http://schemas.openxmlformats.org/markup-compatibility/2006">
    <mc:Choice xmlns:p14="http://schemas.microsoft.com/office/powerpoint/2010/main" Requires="p14">
      <p:transition spd="slow" p14:dur="2500">
        <p14:flip dir="l"/>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p:nvPr>
            <p:ph type="title"/>
          </p:nvPr>
        </p:nvSpPr>
        <p:spPr>
          <a:xfrm>
            <a:off x="1297305" y="393700"/>
            <a:ext cx="7038975" cy="4657090"/>
          </a:xfrm>
        </p:spPr>
        <p:txBody>
          <a:bodyPr>
            <a:normAutofit/>
          </a:bodyPr>
          <a:p>
            <a:r>
              <a:rPr lang="en-US" b="1" u="sng"/>
              <a:t>3. Advanced Techniques for Model Enhancement:</a:t>
            </a:r>
            <a:br>
              <a:rPr lang="en-US" b="1" u="sng"/>
            </a:br>
            <a:r>
              <a:rPr lang="en-US"/>
              <a:t>   </a:t>
            </a:r>
            <a:br>
              <a:rPr lang="en-US"/>
            </a:br>
            <a:r>
              <a:rPr lang="en-US"/>
              <a:t>     </a:t>
            </a:r>
            <a:r>
              <a:rPr lang="en-US" sz="2000"/>
              <a:t> Delve into the realms of “</a:t>
            </a:r>
            <a:r>
              <a:rPr lang="en-US" sz="2000" b="1">
                <a:solidFill>
                  <a:schemeClr val="tx2">
                    <a:lumMod val="75000"/>
                  </a:schemeClr>
                </a:solidFill>
              </a:rPr>
              <a:t>hyperparameter tuning</a:t>
            </a:r>
            <a:r>
              <a:rPr lang="en-US" sz="2000"/>
              <a:t>” to fine-tune our model's parameters, optimizing its predictive accuracy. Then, we'll explore the art of “</a:t>
            </a:r>
            <a:r>
              <a:rPr lang="en-US" sz="2000" b="1">
                <a:solidFill>
                  <a:srgbClr val="00B050"/>
                </a:solidFill>
              </a:rPr>
              <a:t>feature engineering</a:t>
            </a:r>
            <a:r>
              <a:rPr lang="en-US" sz="2000"/>
              <a:t>”, shaping our data into informative representations that empower the model to make more precise predictions. </a:t>
            </a:r>
            <a:endParaRPr lang="en-US" sz="2000"/>
          </a:p>
        </p:txBody>
      </p:sp>
    </p:spTree>
  </p:cSld>
  <p:clrMapOvr>
    <a:masterClrMapping/>
  </p:clrMapOvr>
  <mc:AlternateContent xmlns:mc="http://schemas.openxmlformats.org/markup-compatibility/2006">
    <mc:Choice xmlns:p14="http://schemas.microsoft.com/office/powerpoint/2010/main" Requires="p14">
      <p:transition spd="slow" p14:dur="2500">
        <p14:flip dir="l"/>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p:nvPr>
            <p:ph type="title"/>
          </p:nvPr>
        </p:nvSpPr>
        <p:spPr/>
        <p:txBody>
          <a:bodyPr/>
          <a:p>
            <a:r>
              <a:rPr lang="en-US" sz="4000" b="1">
                <a:ln w="13462">
                  <a:solidFill>
                    <a:schemeClr val="bg1"/>
                  </a:solidFill>
                  <a:prstDash val="solid"/>
                </a:ln>
                <a:solidFill>
                  <a:schemeClr val="tx1">
                    <a:lumMod val="85000"/>
                    <a:lumOff val="15000"/>
                  </a:schemeClr>
                </a:solidFill>
                <a:effectLst>
                  <a:outerShdw dist="38100" dir="2700000" algn="bl" rotWithShape="0">
                    <a:schemeClr val="accent5"/>
                  </a:outerShdw>
                </a:effectLst>
              </a:rPr>
              <a:t>DEFINITION</a:t>
            </a:r>
            <a:endParaRPr lang="en-US" sz="4000" b="1">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Tree>
  </p:cSld>
  <p:clrMapOvr>
    <a:masterClrMapping/>
  </p:clrMapOvr>
  <mc:AlternateContent xmlns:mc="http://schemas.openxmlformats.org/markup-compatibility/2006">
    <mc:Choice xmlns:p14="http://schemas.microsoft.com/office/powerpoint/2010/main" Requires="p14">
      <p:transition spd="slow" p14:dur="2500">
        <p14:flip dir="l"/>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p:nvPr>
            <p:ph type="title"/>
          </p:nvPr>
        </p:nvSpPr>
        <p:spPr>
          <a:xfrm>
            <a:off x="1297305" y="635"/>
            <a:ext cx="7038975" cy="5039360"/>
          </a:xfrm>
        </p:spPr>
        <p:txBody>
          <a:bodyPr>
            <a:normAutofit fontScale="90000"/>
          </a:bodyPr>
          <a:p>
            <a:r>
              <a:rPr lang="en-US"/>
              <a:t> </a:t>
            </a:r>
            <a:r>
              <a:rPr lang="en-US" sz="2700" b="1" u="sng"/>
              <a:t>hyperparameter tuning:</a:t>
            </a:r>
            <a:br>
              <a:rPr lang="en-US" sz="2700" b="1" u="sng"/>
            </a:br>
            <a:br>
              <a:rPr lang="en-US" sz="2700" b="1" u="sng"/>
            </a:br>
            <a:r>
              <a:rPr lang="en-US"/>
              <a:t>When you’re training machine learning models, each dataset and model needs a different set of hyperparameters, which are a kind of variable. The only way to determine these is through multiple experiments, where you pick a set of hyperparameters and run them through your model. This is called hyperparameter tuning. In essence, you're training your model sequentially with different sets of hyperparameters. This process can be manual, or you can pick one of several automated hyperparameter tuning methods.</a:t>
            </a:r>
            <a:br>
              <a:rPr lang="en-US"/>
            </a:br>
            <a:br>
              <a:rPr lang="en-US"/>
            </a:br>
            <a:r>
              <a:rPr lang="en-US"/>
              <a:t>Whichever method you use, you need to track the results of your experiments. You’ll have to apply some form of statistical analysis, such as the loss function, to determine which set of hyperparameters gives the best result. Hyperparameter tuning is an important and computationally intensive process.</a:t>
            </a:r>
            <a:endParaRPr lang="en-US"/>
          </a:p>
        </p:txBody>
      </p:sp>
    </p:spTree>
  </p:cSld>
  <p:clrMapOvr>
    <a:masterClrMapping/>
  </p:clrMapOvr>
  <mc:AlternateContent xmlns:mc="http://schemas.openxmlformats.org/markup-compatibility/2006">
    <mc:Choice xmlns:p14="http://schemas.microsoft.com/office/powerpoint/2010/main" Requires="p14">
      <p:transition spd="slow" p14:dur="2500">
        <p14:flip dir="l"/>
      </p:transition>
    </mc:Choice>
    <mc:Fallback>
      <p:transition spd="slow">
        <p:fade/>
      </p:transition>
    </mc:Fallback>
  </mc:AlternateContent>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9329</Words>
  <Application>WPS Presentation</Application>
  <PresentationFormat/>
  <Paragraphs>61</Paragraphs>
  <Slides>24</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24</vt:i4>
      </vt:variant>
    </vt:vector>
  </HeadingPairs>
  <TitlesOfParts>
    <vt:vector size="35" baseType="lpstr">
      <vt:lpstr>Arial</vt:lpstr>
      <vt:lpstr>SimSun</vt:lpstr>
      <vt:lpstr>Wingdings</vt:lpstr>
      <vt:lpstr>Arial</vt:lpstr>
      <vt:lpstr>Montserrat</vt:lpstr>
      <vt:lpstr>Lato</vt:lpstr>
      <vt:lpstr>Adobe Caslon Pro Bold</vt:lpstr>
      <vt:lpstr>Microsoft YaHei</vt:lpstr>
      <vt:lpstr>Arial Unicode MS</vt:lpstr>
      <vt:lpstr>Calibri</vt:lpstr>
      <vt:lpstr>Focus</vt:lpstr>
      <vt:lpstr>Earthquake Prediction Model using Python</vt:lpstr>
      <vt:lpstr>PowerPoint 演示文稿</vt:lpstr>
      <vt:lpstr>INTRODUCTION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Earthquake Prediction Model using Python</dc:title>
  <dc:creator/>
  <cp:lastModifiedBy>Dinesh</cp:lastModifiedBy>
  <cp:revision>5</cp:revision>
  <dcterms:created xsi:type="dcterms:W3CDTF">2023-09-28T10:41:00Z</dcterms:created>
  <dcterms:modified xsi:type="dcterms:W3CDTF">2023-10-08T19:38:45Z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58504901402B40AE87DD0D81ED2DF185_13</vt:lpwstr>
  </property>
  <property fmtid="{D5CDD505-2E9C-101B-9397-08002B2CF9AE}" pid="3" name="KSOProductBuildVer">
    <vt:lpwstr>1033-12.2.0.13215</vt:lpwstr>
  </property>
</Properties>
</file>