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68" r:id="rId3"/>
    <p:sldId id="521" r:id="rId4"/>
    <p:sldId id="549" r:id="rId5"/>
    <p:sldId id="510" r:id="rId6"/>
    <p:sldId id="551" r:id="rId7"/>
    <p:sldId id="550" r:id="rId8"/>
    <p:sldId id="514" r:id="rId9"/>
    <p:sldId id="270" r:id="rId10"/>
    <p:sldId id="570" r:id="rId11"/>
    <p:sldId id="571" r:id="rId12"/>
    <p:sldId id="553" r:id="rId13"/>
    <p:sldId id="572" r:id="rId14"/>
    <p:sldId id="573" r:id="rId15"/>
    <p:sldId id="552" r:id="rId16"/>
    <p:sldId id="576" r:id="rId17"/>
    <p:sldId id="577" r:id="rId18"/>
    <p:sldId id="581" r:id="rId19"/>
    <p:sldId id="582" r:id="rId20"/>
    <p:sldId id="583" r:id="rId21"/>
    <p:sldId id="584" r:id="rId22"/>
    <p:sldId id="585" r:id="rId23"/>
    <p:sldId id="586" r:id="rId24"/>
    <p:sldId id="587" r:id="rId25"/>
    <p:sldId id="575" r:id="rId26"/>
    <p:sldId id="518" r:id="rId27"/>
    <p:sldId id="56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9639"/>
    <a:srgbClr val="01847F"/>
    <a:srgbClr val="CCCCCC"/>
    <a:srgbClr val="77BC33"/>
    <a:srgbClr val="5C9208"/>
    <a:srgbClr val="8FC42F"/>
    <a:srgbClr val="DC5605"/>
    <a:srgbClr val="53677A"/>
    <a:srgbClr val="3795A1"/>
    <a:srgbClr val="4DB1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E99B4BF0-7EF6-438B-A943-89A2A5F271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FD37E6FD-1B9E-47A0-8EF7-9BDC93743E6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7" name="矩形 6"/>
          <p:cNvSpPr/>
          <p:nvPr userDrawn="1"/>
        </p:nvSpPr>
        <p:spPr>
          <a:xfrm>
            <a:off x="0" y="0"/>
            <a:ext cx="12192000" cy="1511262"/>
          </a:xfrm>
          <a:prstGeom prst="rect">
            <a:avLst/>
          </a:prstGeom>
          <a:solidFill>
            <a:srgbClr val="0597F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副标题 2"/>
          <p:cNvSpPr>
            <a:spLocks noGrp="1"/>
          </p:cNvSpPr>
          <p:nvPr>
            <p:ph type="subTitle" idx="4294967295"/>
          </p:nvPr>
        </p:nvSpPr>
        <p:spPr>
          <a:xfrm>
            <a:off x="1524000" y="3602038"/>
            <a:ext cx="9144000" cy="1655762"/>
          </a:xfrm>
        </p:spPr>
        <p:txBody>
          <a:bodyPr/>
          <a:lstStyle/>
          <a:p>
            <a:endParaRPr lang="zh-CN" altLang="en-US"/>
          </a:p>
        </p:txBody>
      </p:sp>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b="22037"/>
          <a:stretch>
            <a:fillRect/>
          </a:stretch>
        </p:blipFill>
        <p:spPr>
          <a:xfrm>
            <a:off x="0" y="1511262"/>
            <a:ext cx="12192000" cy="5346738"/>
          </a:xfrm>
          <a:prstGeom prst="rect">
            <a:avLst/>
          </a:prstGeom>
        </p:spPr>
      </p:pic>
      <p:sp>
        <p:nvSpPr>
          <p:cNvPr id="11" name="矩形 10"/>
          <p:cNvSpPr/>
          <p:nvPr userDrawn="1"/>
        </p:nvSpPr>
        <p:spPr>
          <a:xfrm>
            <a:off x="422563" y="1122363"/>
            <a:ext cx="11346873" cy="311727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bg1">
                    <a:alpha val="72000"/>
                  </a:schemeClr>
                </a:solidFill>
              </a14:hiddenFill>
            </a:ex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p:cNvSpPr/>
          <p:nvPr userDrawn="1"/>
        </p:nvSpPr>
        <p:spPr>
          <a:xfrm>
            <a:off x="0" y="0"/>
            <a:ext cx="12192000" cy="1511262"/>
          </a:xfrm>
          <a:prstGeom prst="rect">
            <a:avLst/>
          </a:prstGeom>
          <a:solidFill>
            <a:srgbClr val="0597F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22037"/>
          <a:stretch>
            <a:fillRect/>
          </a:stretch>
        </p:blipFill>
        <p:spPr>
          <a:xfrm>
            <a:off x="0" y="1511262"/>
            <a:ext cx="12192000" cy="5346738"/>
          </a:xfrm>
          <a:prstGeom prst="rect">
            <a:avLst/>
          </a:prstGeom>
        </p:spPr>
      </p:pic>
      <p:sp>
        <p:nvSpPr>
          <p:cNvPr id="8" name="矩形 7"/>
          <p:cNvSpPr/>
          <p:nvPr userDrawn="1"/>
        </p:nvSpPr>
        <p:spPr>
          <a:xfrm>
            <a:off x="0" y="0"/>
            <a:ext cx="12192000" cy="6858000"/>
          </a:xfrm>
          <a:prstGeom prst="rect">
            <a:avLst/>
          </a:prstGeom>
          <a:solidFill>
            <a:schemeClr val="tx1">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矩形 5"/>
          <p:cNvSpPr/>
          <p:nvPr userDrawn="1"/>
        </p:nvSpPr>
        <p:spPr>
          <a:xfrm>
            <a:off x="0" y="0"/>
            <a:ext cx="12192000" cy="1511262"/>
          </a:xfrm>
          <a:prstGeom prst="rect">
            <a:avLst/>
          </a:prstGeom>
          <a:solidFill>
            <a:srgbClr val="0597F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22037"/>
          <a:stretch>
            <a:fillRect/>
          </a:stretch>
        </p:blipFill>
        <p:spPr>
          <a:xfrm>
            <a:off x="0" y="1511262"/>
            <a:ext cx="12192000" cy="5346738"/>
          </a:xfrm>
          <a:prstGeom prst="rect">
            <a:avLst/>
          </a:prstGeom>
        </p:spPr>
      </p:pic>
      <p:sp>
        <p:nvSpPr>
          <p:cNvPr id="8" name="矩形 7"/>
          <p:cNvSpPr/>
          <p:nvPr userDrawn="1"/>
        </p:nvSpPr>
        <p:spPr>
          <a:xfrm>
            <a:off x="0" y="0"/>
            <a:ext cx="12192000" cy="6858000"/>
          </a:xfrm>
          <a:prstGeom prst="rect">
            <a:avLst/>
          </a:prstGeom>
          <a:solidFill>
            <a:schemeClr val="tx1">
              <a:alpha val="6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等腰三角形 9"/>
          <p:cNvSpPr/>
          <p:nvPr userDrawn="1"/>
        </p:nvSpPr>
        <p:spPr>
          <a:xfrm rot="10800000">
            <a:off x="1852561" y="13855"/>
            <a:ext cx="8486878" cy="6809509"/>
          </a:xfrm>
          <a:prstGeom prst="triangle">
            <a:avLst/>
          </a:prstGeom>
          <a:solidFill>
            <a:schemeClr val="bg1">
              <a:alpha val="30000"/>
            </a:schemeClr>
          </a:solidFill>
          <a:ln w="38100" cap="flat" cmpd="sng" algn="ctr">
            <a:noFill/>
            <a:prstDash val="solid"/>
            <a:miter lim="800000"/>
          </a:ln>
          <a:effectLst/>
          <a:extLst>
            <a:ext uri="{91240B29-F687-4F45-9708-019B960494DF}">
              <a14:hiddenLine xmlns:a14="http://schemas.microsoft.com/office/drawing/2010/main" w="0">
                <a:solidFill>
                  <a:schemeClr val="bg1"/>
                </a:solidFill>
                <a:prstDash val="solid"/>
                <a:miter lim="800000"/>
                <a:headEnd/>
                <a:tailEnd/>
              </a14:hiddenLine>
            </a:ext>
          </a:extLst>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23E1B6B-7AA2-4EE1-A439-4D25ECC2726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FF4CF1-6CEA-4EE6-A05B-CC5BAB188F7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D23E1B6B-7AA2-4EE1-A439-4D25ECC2726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F9FF4CF1-6CEA-4EE6-A05B-CC5BAB188F7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132965" y="5281295"/>
            <a:ext cx="3960000" cy="540000"/>
          </a:xfrm>
          <a:prstGeom prst="rect">
            <a:avLst/>
          </a:prstGeom>
          <a:solidFill>
            <a:srgbClr val="35963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6405245" y="5281295"/>
            <a:ext cx="3960000" cy="540000"/>
          </a:xfrm>
          <a:prstGeom prst="rect">
            <a:avLst/>
          </a:prstGeom>
          <a:solidFill>
            <a:srgbClr val="77BC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图片1"/>
          <p:cNvPicPr>
            <a:picLocks noChangeAspect="1"/>
          </p:cNvPicPr>
          <p:nvPr/>
        </p:nvPicPr>
        <p:blipFill>
          <a:blip r:embed="rId1"/>
          <a:stretch>
            <a:fillRect/>
          </a:stretch>
        </p:blipFill>
        <p:spPr>
          <a:xfrm>
            <a:off x="-24130" y="0"/>
            <a:ext cx="12240260" cy="4789805"/>
          </a:xfrm>
          <a:prstGeom prst="rect">
            <a:avLst/>
          </a:prstGeom>
          <a:effectLst>
            <a:outerShdw blurRad="50800" dist="38100" dir="2700000" algn="tl" rotWithShape="0">
              <a:prstClr val="black">
                <a:alpha val="40000"/>
              </a:prstClr>
            </a:outerShdw>
          </a:effectLst>
        </p:spPr>
      </p:pic>
      <p:sp>
        <p:nvSpPr>
          <p:cNvPr id="11" name="副标题 2"/>
          <p:cNvSpPr txBox="1"/>
          <p:nvPr/>
        </p:nvSpPr>
        <p:spPr>
          <a:xfrm>
            <a:off x="2346008" y="2959735"/>
            <a:ext cx="8595995" cy="1332230"/>
          </a:xfrm>
          <a:prstGeom prst="rect">
            <a:avLst/>
          </a:prstGeom>
          <a:noFill/>
          <a:ln w="19050">
            <a:noFill/>
            <a:prstDash val="dash"/>
          </a:ln>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4400" b="1" dirty="0" smtClean="0">
                <a:solidFill>
                  <a:srgbClr val="359639"/>
                </a:solidFill>
                <a:effectLst/>
                <a:latin typeface="Arial" panose="020B0604020202020204" pitchFamily="34" charset="0"/>
                <a:ea typeface="Arial" panose="020B0604020202020204" pitchFamily="34" charset="0"/>
                <a:cs typeface="Arial" panose="020B0604020202020204" pitchFamily="34" charset="0"/>
              </a:rPr>
              <a:t>EARTHQUAKE PREDICTION MODEL USING PYTHON</a:t>
            </a:r>
            <a:endParaRPr lang="en-US" altLang="zh-CN" sz="4400" b="1" dirty="0" smtClean="0">
              <a:solidFill>
                <a:srgbClr val="359639"/>
              </a:solidFill>
              <a:effectLst/>
              <a:latin typeface="Arial" panose="020B0604020202020204" pitchFamily="34" charset="0"/>
              <a:ea typeface="Arial" panose="020B0604020202020204" pitchFamily="34" charset="0"/>
              <a:cs typeface="Arial" panose="020B0604020202020204" pitchFamily="34" charset="0"/>
            </a:endParaRPr>
          </a:p>
        </p:txBody>
      </p:sp>
      <p:sp>
        <p:nvSpPr>
          <p:cNvPr id="1073742863" name="文本框 26"/>
          <p:cNvSpPr txBox="1"/>
          <p:nvPr/>
        </p:nvSpPr>
        <p:spPr>
          <a:xfrm>
            <a:off x="2132965" y="5240655"/>
            <a:ext cx="8232775" cy="728345"/>
          </a:xfrm>
          <a:prstGeom prst="rect">
            <a:avLst/>
          </a:prstGeom>
          <a:noFill/>
          <a:ln w="6350">
            <a:noFill/>
          </a:ln>
        </p:spPr>
        <p:txBody>
          <a:bodyPr vert="horz" wrap="square" anchor="t"/>
          <a:p>
            <a:pPr fontAlgn="base">
              <a:lnSpc>
                <a:spcPts val="3600"/>
              </a:lnSpc>
            </a:pPr>
            <a:r>
              <a:rPr lang="en-US" altLang="zh-CN" sz="2200" b="1">
                <a:solidFill>
                  <a:schemeClr val="bg1"/>
                </a:solidFill>
                <a:latin typeface="Arial" panose="020B0604020202020204" pitchFamily="34" charset="0"/>
                <a:cs typeface="Arial" panose="020B0604020202020204" pitchFamily="34" charset="0"/>
              </a:rPr>
              <a:t>             PHASE4                                      PROJECT</a:t>
            </a:r>
            <a:r>
              <a:rPr lang="zh-CN" altLang="en-US" sz="2200" b="1">
                <a:solidFill>
                  <a:schemeClr val="bg1"/>
                </a:solidFill>
                <a:latin typeface="Arial" panose="020B0604020202020204" pitchFamily="34" charset="0"/>
                <a:cs typeface="Arial" panose="020B0604020202020204" pitchFamily="34" charset="0"/>
              </a:rPr>
              <a:t> </a:t>
            </a:r>
            <a:endParaRPr lang="zh-CN" altLang="en-US" sz="2200" b="1">
              <a:solidFill>
                <a:schemeClr val="bg1"/>
              </a:solidFill>
              <a:latin typeface="Arial" panose="020B0604020202020204" pitchFamily="34" charset="0"/>
              <a:cs typeface="Arial" panose="020B0604020202020204" pitchFamily="34" charset="0"/>
            </a:endParaRPr>
          </a:p>
          <a:p>
            <a:pPr>
              <a:lnSpc>
                <a:spcPts val="3200"/>
              </a:lnSpc>
            </a:pPr>
            <a:endParaRPr lang="zh-CN" altLang="en-US" sz="2200" b="1">
              <a:solidFill>
                <a:schemeClr val="bg1"/>
              </a:solidFill>
              <a:latin typeface="Arial" panose="020B0604020202020204" pitchFamily="34" charset="0"/>
              <a:cs typeface="Arial" panose="020B0604020202020204" pitchFamily="34" charset="0"/>
            </a:endParaRPr>
          </a:p>
          <a:p>
            <a:endParaRPr lang="zh-CN" altLang="en-US" sz="2200" b="1">
              <a:solidFill>
                <a:schemeClr val="bg1"/>
              </a:solidFill>
              <a:latin typeface="Arial" panose="020B0604020202020204" pitchFamily="34" charset="0"/>
              <a:cs typeface="Arial" panose="020B0604020202020204" pitchFamily="34" charset="0"/>
            </a:endParaRPr>
          </a:p>
        </p:txBody>
      </p:sp>
      <p:sp>
        <p:nvSpPr>
          <p:cNvPr id="7" name="文本框 26"/>
          <p:cNvSpPr txBox="1"/>
          <p:nvPr/>
        </p:nvSpPr>
        <p:spPr>
          <a:xfrm>
            <a:off x="2199005" y="1133475"/>
            <a:ext cx="2877820" cy="520700"/>
          </a:xfrm>
          <a:prstGeom prst="rect">
            <a:avLst/>
          </a:prstGeom>
          <a:noFill/>
          <a:ln w="6350">
            <a:noFill/>
          </a:ln>
        </p:spPr>
        <p:txBody>
          <a:bodyPr vert="horz" wrap="square" anchor="t"/>
          <a:p>
            <a:pPr algn="ctr">
              <a:lnSpc>
                <a:spcPts val="3200"/>
              </a:lnSpc>
            </a:pPr>
            <a:endParaRPr lang="zh-CN" altLang="en-US" sz="2200">
              <a:solidFill>
                <a:schemeClr val="bg1"/>
              </a:solidFill>
              <a:latin typeface="Arial" panose="020B0604020202020204" pitchFamily="34" charset="0"/>
              <a:cs typeface="Arial" panose="020B0604020202020204" pitchFamily="34" charset="0"/>
            </a:endParaRPr>
          </a:p>
          <a:p>
            <a:pPr algn="ctr"/>
            <a:endParaRPr lang="zh-CN" altLang="en-US" sz="2200">
              <a:solidFill>
                <a:schemeClr val="bg1"/>
              </a:solidFill>
              <a:latin typeface="Arial" panose="020B0604020202020204" pitchFamily="34" charset="0"/>
              <a:cs typeface="Arial" panose="020B0604020202020204" pitchFamily="34" charset="0"/>
            </a:endParaRPr>
          </a:p>
        </p:txBody>
      </p:sp>
      <p:grpSp>
        <p:nvGrpSpPr>
          <p:cNvPr id="16" name="组合 15"/>
          <p:cNvGrpSpPr/>
          <p:nvPr/>
        </p:nvGrpSpPr>
        <p:grpSpPr>
          <a:xfrm rot="1320000">
            <a:off x="946150" y="796290"/>
            <a:ext cx="1018540" cy="1094105"/>
            <a:chOff x="8745538" y="2649538"/>
            <a:chExt cx="309563" cy="285750"/>
          </a:xfrm>
          <a:solidFill>
            <a:schemeClr val="bg1"/>
          </a:solidFill>
        </p:grpSpPr>
        <p:sp>
          <p:nvSpPr>
            <p:cNvPr id="8"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1"/>
          <a:srcRect t="-1613" r="17004"/>
          <a:stretch>
            <a:fillRect/>
          </a:stretch>
        </p:blipFill>
        <p:spPr>
          <a:xfrm>
            <a:off x="-48260" y="0"/>
            <a:ext cx="12240260" cy="1566545"/>
          </a:xfrm>
          <a:prstGeom prst="rect">
            <a:avLst/>
          </a:prstGeom>
        </p:spPr>
      </p:pic>
      <p:sp>
        <p:nvSpPr>
          <p:cNvPr id="1073743089" name="文本框 1073743088"/>
          <p:cNvSpPr txBox="1"/>
          <p:nvPr/>
        </p:nvSpPr>
        <p:spPr>
          <a:xfrm>
            <a:off x="3827780" y="1840230"/>
            <a:ext cx="3681095" cy="354330"/>
          </a:xfrm>
          <a:prstGeom prst="rect">
            <a:avLst/>
          </a:prstGeom>
          <a:noFill/>
          <a:ln w="9525">
            <a:noFill/>
          </a:ln>
        </p:spPr>
        <p:txBody>
          <a:bodyPr vert="horz" wrap="square" anchor="t"/>
          <a:p>
            <a:endParaRPr lang="zh-CN" altLang="en-US" sz="23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78" name="文本框 77"/>
          <p:cNvSpPr txBox="1"/>
          <p:nvPr/>
        </p:nvSpPr>
        <p:spPr>
          <a:xfrm>
            <a:off x="409575" y="1198245"/>
            <a:ext cx="11128375" cy="5436870"/>
          </a:xfrm>
          <a:prstGeom prst="rect">
            <a:avLst/>
          </a:prstGeom>
          <a:noFill/>
          <a:ln w="3175">
            <a:noFill/>
          </a:ln>
        </p:spPr>
        <p:txBody>
          <a:bodyPr vert="horz" wrap="square" anchor="t"/>
          <a:p>
            <a:r>
              <a:rPr lang="en-US" altLang="zh-CN" sz="2900" b="1" u="sng">
                <a:solidFill>
                  <a:schemeClr val="accent6"/>
                </a:solidFill>
                <a:latin typeface="Arial" panose="020B0604020202020204" pitchFamily="34" charset="0"/>
                <a:cs typeface="Arial" panose="020B0604020202020204" pitchFamily="34" charset="0"/>
              </a:rPr>
              <a:t>EVALUATION:</a:t>
            </a:r>
            <a:endParaRPr lang="zh-CN" altLang="en-US" sz="2900" b="1" u="sng">
              <a:solidFill>
                <a:schemeClr val="accent6"/>
              </a:solidFill>
              <a:latin typeface="Arial" panose="020B0604020202020204" pitchFamily="34" charset="0"/>
              <a:cs typeface="Arial" panose="020B0604020202020204" pitchFamily="34" charset="0"/>
            </a:endParaRPr>
          </a:p>
          <a:p>
            <a:r>
              <a:rPr lang="en-US" altLang="zh-CN" sz="2900">
                <a:latin typeface="Arial" panose="020B0604020202020204" pitchFamily="34" charset="0"/>
                <a:cs typeface="Arial" panose="020B0604020202020204" pitchFamily="34" charset="0"/>
              </a:rPr>
              <a:t>        </a:t>
            </a:r>
            <a:r>
              <a:rPr lang="zh-CN" altLang="en-US" sz="2900">
                <a:latin typeface="Arial" panose="020B0604020202020204" pitchFamily="34" charset="0"/>
                <a:cs typeface="Arial" panose="020B0604020202020204" pitchFamily="34" charset="0"/>
              </a:rPr>
              <a:t>Evaluation in earthquake prediction involves assessing the performance and accuracy of a prediction model to determine how well it can forecast seismic events. This typically includes measuring the model's ability to correctly predict earthquakes in terms of their timing, location, and magnitude. Common evaluation metrics in earthquake prediction might include precision, recall, F1 score, and mean squared error. The goal of evaluation is to gauge the model's reliability and effectiveness, helping researchers and authorities understand its strengths and limitations in providing early warnings or forecasts of earthquakes.</a:t>
            </a:r>
            <a:endParaRPr lang="zh-CN" altLang="en-US" sz="2900">
              <a:latin typeface="Arial" panose="020B0604020202020204" pitchFamily="34" charset="0"/>
              <a:cs typeface="Arial" panose="020B0604020202020204" pitchFamily="34" charset="0"/>
            </a:endParaRPr>
          </a:p>
        </p:txBody>
      </p:sp>
      <p:sp>
        <p:nvSpPr>
          <p:cNvPr id="4" name="文本框 3"/>
          <p:cNvSpPr txBox="1"/>
          <p:nvPr/>
        </p:nvSpPr>
        <p:spPr>
          <a:xfrm>
            <a:off x="3827780" y="4182110"/>
            <a:ext cx="3049270" cy="354330"/>
          </a:xfrm>
          <a:prstGeom prst="rect">
            <a:avLst/>
          </a:prstGeom>
          <a:noFill/>
          <a:ln w="9525">
            <a:noFill/>
          </a:ln>
        </p:spPr>
        <p:txBody>
          <a:bodyPr vert="horz" wrap="square" anchor="t"/>
          <a:p>
            <a:endParaRPr lang="zh-CN" altLang="en-US" sz="23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3827780" y="4630420"/>
            <a:ext cx="7536180" cy="1119505"/>
          </a:xfrm>
          <a:prstGeom prst="rect">
            <a:avLst/>
          </a:prstGeom>
          <a:noFill/>
          <a:ln w="3175">
            <a:noFill/>
          </a:ln>
        </p:spPr>
        <p:txBody>
          <a:bodyPr vert="horz" wrap="square" anchor="t"/>
          <a:p>
            <a:endParaRPr lang="zh-CN"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73743089"/>
                                        </p:tgtEl>
                                        <p:attrNameLst>
                                          <p:attrName>style.visibility</p:attrName>
                                        </p:attrNameLst>
                                      </p:cBhvr>
                                      <p:to>
                                        <p:strVal val="visible"/>
                                      </p:to>
                                    </p:set>
                                    <p:animEffect transition="in" filter="barn(inVertical)">
                                      <p:cBhvr>
                                        <p:cTn id="7" dur="500"/>
                                        <p:tgtEl>
                                          <p:spTgt spid="107374308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barn(inVertical)">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743089" grpId="0"/>
      <p:bldP spid="78" grpId="0"/>
      <p:bldP spid="1073743089" grpId="1"/>
      <p:bldP spid="78" grpId="1"/>
      <p:bldP spid="4" grpId="0"/>
      <p:bldP spid="5" grpId="0"/>
      <p:bldP spid="4" grpId="1"/>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0" y="0"/>
            <a:ext cx="12240260" cy="3828415"/>
          </a:xfrm>
          <a:prstGeom prst="rect">
            <a:avLst/>
          </a:prstGeom>
        </p:spPr>
      </p:pic>
      <p:sp>
        <p:nvSpPr>
          <p:cNvPr id="7" name="文本框 26"/>
          <p:cNvSpPr txBox="1"/>
          <p:nvPr/>
        </p:nvSpPr>
        <p:spPr>
          <a:xfrm>
            <a:off x="426720" y="326390"/>
            <a:ext cx="6009640" cy="1524000"/>
          </a:xfrm>
          <a:prstGeom prst="rect">
            <a:avLst/>
          </a:prstGeom>
          <a:noFill/>
          <a:ln w="6350">
            <a:noFill/>
          </a:ln>
        </p:spPr>
        <p:txBody>
          <a:bodyPr vert="horz" wrap="square" anchor="t"/>
          <a:p>
            <a:pPr algn="ctr"/>
            <a:r>
              <a:rPr lang="en-US" altLang="zh-CN" sz="3200" b="1" u="sng">
                <a:solidFill>
                  <a:schemeClr val="bg1"/>
                </a:solidFill>
                <a:latin typeface="Arial" panose="020B0604020202020204" pitchFamily="34" charset="0"/>
                <a:cs typeface="Arial" panose="020B0604020202020204" pitchFamily="34" charset="0"/>
              </a:rPr>
              <a:t>STEPS FOR FEATURE ENGINEERING</a:t>
            </a:r>
            <a:endParaRPr lang="en-US" altLang="zh-CN" sz="3200" b="1" u="sng">
              <a:solidFill>
                <a:schemeClr val="bg1"/>
              </a:solidFill>
              <a:latin typeface="Arial" panose="020B0604020202020204" pitchFamily="34" charset="0"/>
              <a:cs typeface="Arial" panose="020B0604020202020204" pitchFamily="34" charset="0"/>
            </a:endParaRPr>
          </a:p>
        </p:txBody>
      </p:sp>
      <p:sp>
        <p:nvSpPr>
          <p:cNvPr id="2" name="Text Box 1"/>
          <p:cNvSpPr txBox="1"/>
          <p:nvPr/>
        </p:nvSpPr>
        <p:spPr>
          <a:xfrm>
            <a:off x="1837690" y="2644140"/>
            <a:ext cx="9759950" cy="3576955"/>
          </a:xfrm>
          <a:prstGeom prst="rect">
            <a:avLst/>
          </a:prstGeom>
          <a:noFill/>
        </p:spPr>
        <p:txBody>
          <a:bodyPr wrap="square" rtlCol="0">
            <a:noAutofit/>
          </a:bodyPr>
          <a:p>
            <a:r>
              <a:rPr lang="en-US" sz="2200"/>
              <a:t>1.Data Collection                                </a:t>
            </a:r>
            <a:r>
              <a:rPr lang="en-US" sz="2200">
                <a:sym typeface="+mn-ea"/>
              </a:rPr>
              <a:t>8.Model Building andTraining</a:t>
            </a:r>
            <a:endParaRPr lang="en-US" sz="2200"/>
          </a:p>
          <a:p>
            <a:r>
              <a:rPr lang="en-US" sz="2200"/>
              <a:t>2.Data Preprocessing                         9</a:t>
            </a:r>
            <a:r>
              <a:rPr lang="en-US" sz="2200">
                <a:sym typeface="+mn-ea"/>
              </a:rPr>
              <a:t>.Model Evaluation</a:t>
            </a:r>
            <a:endParaRPr lang="en-US" sz="2200"/>
          </a:p>
          <a:p>
            <a:r>
              <a:rPr lang="en-US" sz="2200"/>
              <a:t>3.Feature Selection                            </a:t>
            </a:r>
            <a:r>
              <a:rPr lang="en-US" sz="2200">
                <a:sym typeface="+mn-ea"/>
              </a:rPr>
              <a:t>10.Iterative Refinement</a:t>
            </a:r>
            <a:r>
              <a:rPr lang="en-US" sz="2200"/>
              <a:t> </a:t>
            </a:r>
            <a:endParaRPr lang="en-US" sz="2200"/>
          </a:p>
          <a:p>
            <a:r>
              <a:rPr lang="en-US" sz="2200"/>
              <a:t>4.Feature Extraction                           </a:t>
            </a:r>
            <a:r>
              <a:rPr lang="en-US" sz="2200">
                <a:sym typeface="+mn-ea"/>
              </a:rPr>
              <a:t>11.Validation and Cross-Validation</a:t>
            </a:r>
            <a:endParaRPr lang="en-US" sz="2200"/>
          </a:p>
          <a:p>
            <a:r>
              <a:rPr lang="en-US" sz="2200"/>
              <a:t>5.Feature Engineering                        </a:t>
            </a:r>
            <a:r>
              <a:rPr lang="en-US" sz="2200">
                <a:sym typeface="+mn-ea"/>
              </a:rPr>
              <a:t>12.Hyperparameter Tuning</a:t>
            </a:r>
            <a:endParaRPr lang="en-US" sz="2200"/>
          </a:p>
          <a:p>
            <a:r>
              <a:rPr lang="en-US" sz="2200"/>
              <a:t>6.Dimensionality Reduction                </a:t>
            </a:r>
            <a:r>
              <a:rPr lang="en-US" sz="2200">
                <a:sym typeface="+mn-ea"/>
              </a:rPr>
              <a:t>13.Final Model Selection</a:t>
            </a:r>
            <a:endParaRPr lang="en-US" sz="2200"/>
          </a:p>
          <a:p>
            <a:r>
              <a:rPr lang="en-US" sz="2200"/>
              <a:t>7.Data Splitting</a:t>
            </a:r>
            <a:endParaRPr lang="en-US" sz="2200"/>
          </a:p>
          <a:p>
            <a:endParaRPr lang="en-US" sz="22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0" y="0"/>
            <a:ext cx="12240260" cy="3828415"/>
          </a:xfrm>
          <a:prstGeom prst="rect">
            <a:avLst/>
          </a:prstGeom>
        </p:spPr>
      </p:pic>
      <p:sp>
        <p:nvSpPr>
          <p:cNvPr id="7" name="文本框 26"/>
          <p:cNvSpPr txBox="1"/>
          <p:nvPr/>
        </p:nvSpPr>
        <p:spPr>
          <a:xfrm>
            <a:off x="426720" y="326390"/>
            <a:ext cx="6009640" cy="1524000"/>
          </a:xfrm>
          <a:prstGeom prst="rect">
            <a:avLst/>
          </a:prstGeom>
          <a:noFill/>
          <a:ln w="6350">
            <a:noFill/>
          </a:ln>
        </p:spPr>
        <p:txBody>
          <a:bodyPr vert="horz" wrap="square" anchor="t"/>
          <a:p>
            <a:pPr algn="ctr"/>
            <a:r>
              <a:rPr lang="en-US" altLang="zh-CN" sz="3200" b="1" u="sng">
                <a:solidFill>
                  <a:schemeClr val="bg1"/>
                </a:solidFill>
                <a:latin typeface="Arial" panose="020B0604020202020204" pitchFamily="34" charset="0"/>
                <a:cs typeface="Arial" panose="020B0604020202020204" pitchFamily="34" charset="0"/>
              </a:rPr>
              <a:t>STEPS FOR MODEL TRAINING</a:t>
            </a:r>
            <a:endParaRPr lang="en-US" altLang="zh-CN" sz="3200" b="1" u="sng">
              <a:solidFill>
                <a:schemeClr val="bg1"/>
              </a:solidFill>
              <a:latin typeface="Arial" panose="020B0604020202020204" pitchFamily="34" charset="0"/>
              <a:cs typeface="Arial" panose="020B0604020202020204" pitchFamily="34" charset="0"/>
            </a:endParaRPr>
          </a:p>
        </p:txBody>
      </p:sp>
      <p:sp>
        <p:nvSpPr>
          <p:cNvPr id="2" name="Text Box 1"/>
          <p:cNvSpPr txBox="1"/>
          <p:nvPr/>
        </p:nvSpPr>
        <p:spPr>
          <a:xfrm>
            <a:off x="1837690" y="2644140"/>
            <a:ext cx="10236200" cy="3576955"/>
          </a:xfrm>
          <a:prstGeom prst="rect">
            <a:avLst/>
          </a:prstGeom>
          <a:noFill/>
        </p:spPr>
        <p:txBody>
          <a:bodyPr wrap="square" rtlCol="0">
            <a:noAutofit/>
          </a:bodyPr>
          <a:p>
            <a:r>
              <a:rPr lang="en-US" sz="2200"/>
              <a:t>1.</a:t>
            </a:r>
            <a:r>
              <a:rPr lang="en-US" sz="2200">
                <a:sym typeface="+mn-ea"/>
              </a:rPr>
              <a:t>Data Preprocessing</a:t>
            </a:r>
            <a:r>
              <a:rPr lang="en-US" sz="2200"/>
              <a:t>                          </a:t>
            </a:r>
            <a:r>
              <a:rPr lang="en-US" sz="2200">
                <a:sym typeface="+mn-ea"/>
              </a:rPr>
              <a:t>8.Model Evaluation</a:t>
            </a:r>
            <a:endParaRPr lang="en-US" sz="2200">
              <a:sym typeface="+mn-ea"/>
            </a:endParaRPr>
          </a:p>
          <a:p>
            <a:r>
              <a:rPr lang="en-US" sz="2200"/>
              <a:t>2.Select a Model                                  9.</a:t>
            </a:r>
            <a:r>
              <a:rPr lang="en-US" sz="2200">
                <a:sym typeface="+mn-ea"/>
              </a:rPr>
              <a:t>Hyperparameter Tuning</a:t>
            </a:r>
            <a:endParaRPr lang="en-US" sz="2200"/>
          </a:p>
          <a:p>
            <a:r>
              <a:rPr lang="en-US" sz="2200">
                <a:sym typeface="+mn-ea"/>
              </a:rPr>
              <a:t>3.Hyperparameter Selection              10.Final Model Selection</a:t>
            </a:r>
            <a:endParaRPr lang="en-US" sz="2200"/>
          </a:p>
          <a:p>
            <a:r>
              <a:rPr lang="en-US" sz="2200"/>
              <a:t>4.Feature Scaling and Normalization </a:t>
            </a:r>
            <a:r>
              <a:rPr lang="en-US" sz="2200">
                <a:sym typeface="+mn-ea"/>
              </a:rPr>
              <a:t>11.Testing</a:t>
            </a:r>
            <a:endParaRPr lang="en-US" sz="2200">
              <a:sym typeface="+mn-ea"/>
            </a:endParaRPr>
          </a:p>
          <a:p>
            <a:r>
              <a:rPr lang="en-US" sz="2200"/>
              <a:t>5.Model Training                                 </a:t>
            </a:r>
            <a:r>
              <a:rPr lang="en-US" sz="2200">
                <a:sym typeface="+mn-ea"/>
              </a:rPr>
              <a:t>12.Deployment</a:t>
            </a:r>
            <a:endParaRPr lang="en-US" sz="2200">
              <a:sym typeface="+mn-ea"/>
            </a:endParaRPr>
          </a:p>
          <a:p>
            <a:r>
              <a:rPr lang="en-US" sz="2200"/>
              <a:t>6.</a:t>
            </a:r>
            <a:r>
              <a:rPr lang="en-US" sz="2200">
                <a:sym typeface="+mn-ea"/>
              </a:rPr>
              <a:t>Cross-Validation                               </a:t>
            </a:r>
            <a:r>
              <a:rPr lang="en-US" sz="2200">
                <a:sym typeface="+mn-ea"/>
              </a:rPr>
              <a:t>13.Monitoring and </a:t>
            </a:r>
            <a:r>
              <a:rPr lang="en-US" sz="2200">
                <a:sym typeface="+mn-ea"/>
              </a:rPr>
              <a:t>Maintenance</a:t>
            </a:r>
            <a:r>
              <a:rPr lang="en-US" sz="2200">
                <a:sym typeface="+mn-ea"/>
              </a:rPr>
              <a:t> </a:t>
            </a:r>
            <a:endParaRPr lang="en-US" sz="2200">
              <a:sym typeface="+mn-ea"/>
            </a:endParaRPr>
          </a:p>
          <a:p>
            <a:r>
              <a:rPr lang="en-US" sz="2200"/>
              <a:t>7.Performance Metrics</a:t>
            </a:r>
            <a:endParaRPr lang="en-US" sz="22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0" y="0"/>
            <a:ext cx="12240260" cy="3828415"/>
          </a:xfrm>
          <a:prstGeom prst="rect">
            <a:avLst/>
          </a:prstGeom>
        </p:spPr>
      </p:pic>
      <p:sp>
        <p:nvSpPr>
          <p:cNvPr id="7" name="文本框 26"/>
          <p:cNvSpPr txBox="1"/>
          <p:nvPr/>
        </p:nvSpPr>
        <p:spPr>
          <a:xfrm>
            <a:off x="426720" y="326390"/>
            <a:ext cx="6009640" cy="1524000"/>
          </a:xfrm>
          <a:prstGeom prst="rect">
            <a:avLst/>
          </a:prstGeom>
          <a:noFill/>
          <a:ln w="6350">
            <a:noFill/>
          </a:ln>
        </p:spPr>
        <p:txBody>
          <a:bodyPr vert="horz" wrap="square" anchor="t"/>
          <a:p>
            <a:pPr algn="ctr"/>
            <a:r>
              <a:rPr lang="en-US" altLang="zh-CN" sz="3200" b="1" u="sng">
                <a:solidFill>
                  <a:schemeClr val="bg1"/>
                </a:solidFill>
                <a:latin typeface="Arial" panose="020B0604020202020204" pitchFamily="34" charset="0"/>
                <a:cs typeface="Arial" panose="020B0604020202020204" pitchFamily="34" charset="0"/>
              </a:rPr>
              <a:t>STEPS FOR EVALUATION</a:t>
            </a:r>
            <a:endParaRPr lang="en-US" altLang="zh-CN" sz="3200" b="1" u="sng">
              <a:solidFill>
                <a:schemeClr val="bg1"/>
              </a:solidFill>
              <a:latin typeface="Arial" panose="020B0604020202020204" pitchFamily="34" charset="0"/>
              <a:cs typeface="Arial" panose="020B0604020202020204" pitchFamily="34" charset="0"/>
            </a:endParaRPr>
          </a:p>
        </p:txBody>
      </p:sp>
      <p:sp>
        <p:nvSpPr>
          <p:cNvPr id="2" name="Text Box 1"/>
          <p:cNvSpPr txBox="1"/>
          <p:nvPr/>
        </p:nvSpPr>
        <p:spPr>
          <a:xfrm>
            <a:off x="1837690" y="2644140"/>
            <a:ext cx="10236200" cy="3576955"/>
          </a:xfrm>
          <a:prstGeom prst="rect">
            <a:avLst/>
          </a:prstGeom>
          <a:noFill/>
        </p:spPr>
        <p:txBody>
          <a:bodyPr wrap="square" rtlCol="0">
            <a:noAutofit/>
          </a:bodyPr>
          <a:p>
            <a:r>
              <a:rPr lang="en-US" sz="2200"/>
              <a:t>1.Test Data Selection                               8.Cross-Validation</a:t>
            </a:r>
            <a:endParaRPr lang="en-US" sz="2200"/>
          </a:p>
          <a:p>
            <a:r>
              <a:rPr lang="en-US" sz="2200"/>
              <a:t>2.Model Prediction                                   9.Threshold Tuning</a:t>
            </a:r>
            <a:endParaRPr lang="en-US" sz="2200"/>
          </a:p>
          <a:p>
            <a:r>
              <a:rPr lang="en-US" sz="2200"/>
              <a:t>3.Performance Metrics                           10.Compare to Baselines</a:t>
            </a:r>
            <a:endParaRPr lang="en-US" sz="2200"/>
          </a:p>
          <a:p>
            <a:r>
              <a:rPr lang="en-US" sz="2200"/>
              <a:t>4.Evaluate Location and Magnitude       11.Report Results</a:t>
            </a:r>
            <a:endParaRPr lang="en-US" sz="2200"/>
          </a:p>
          <a:p>
            <a:r>
              <a:rPr lang="en-US" sz="2200"/>
              <a:t>5.Evalute Timing                                     12.Decision-Making</a:t>
            </a:r>
            <a:endParaRPr lang="en-US" sz="2200"/>
          </a:p>
          <a:p>
            <a:r>
              <a:rPr lang="en-US" sz="2200"/>
              <a:t>6.Visual Inspection                                  13.Iterative Refinement</a:t>
            </a:r>
            <a:endParaRPr lang="en-US" sz="2200"/>
          </a:p>
          <a:p>
            <a:r>
              <a:rPr lang="en-US" sz="2200"/>
              <a:t>7.Analyze False Positives and False      14.Deployment Decision</a:t>
            </a:r>
            <a:endParaRPr lang="en-US" sz="2200"/>
          </a:p>
          <a:p>
            <a:r>
              <a:rPr lang="en-US" sz="2200"/>
              <a:t>   Negatives</a:t>
            </a:r>
            <a:endParaRPr lang="en-US" sz="22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000" y="-19050"/>
            <a:ext cx="12240000" cy="4808986"/>
          </a:xfrm>
          <a:prstGeom prst="rect">
            <a:avLst/>
          </a:prstGeom>
        </p:spPr>
      </p:pic>
      <p:sp>
        <p:nvSpPr>
          <p:cNvPr id="14" name="TextBox 1"/>
          <p:cNvSpPr txBox="1"/>
          <p:nvPr/>
        </p:nvSpPr>
        <p:spPr>
          <a:xfrm>
            <a:off x="3310890" y="4396105"/>
            <a:ext cx="6115050" cy="1126490"/>
          </a:xfrm>
          <a:prstGeom prst="rect">
            <a:avLst/>
          </a:prstGeom>
          <a:noFill/>
        </p:spPr>
        <p:txBody>
          <a:bodyPr wrap="square" lIns="0" tIns="0" rIns="0" rtlCol="0">
            <a:noAutofit/>
          </a:bodyPr>
          <a:p>
            <a:pPr algn="ctr">
              <a:lnSpc>
                <a:spcPts val="1000"/>
              </a:lnSpc>
            </a:pPr>
            <a:r>
              <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rPr>
              <a:t>PROGRAM</a:t>
            </a: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grpSp>
        <p:nvGrpSpPr>
          <p:cNvPr id="16" name="组合 15"/>
          <p:cNvGrpSpPr/>
          <p:nvPr/>
        </p:nvGrpSpPr>
        <p:grpSpPr>
          <a:xfrm rot="1320000">
            <a:off x="946150" y="796290"/>
            <a:ext cx="1018540" cy="1094105"/>
            <a:chOff x="8745538" y="2649538"/>
            <a:chExt cx="309563" cy="285750"/>
          </a:xfrm>
          <a:solidFill>
            <a:schemeClr val="bg1"/>
          </a:solidFill>
        </p:grpSpPr>
        <p:sp>
          <p:nvSpPr>
            <p:cNvPr id="8"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7" name="文本框 26"/>
          <p:cNvSpPr txBox="1"/>
          <p:nvPr/>
        </p:nvSpPr>
        <p:spPr>
          <a:xfrm>
            <a:off x="2199005" y="1133475"/>
            <a:ext cx="2877820" cy="520700"/>
          </a:xfrm>
          <a:prstGeom prst="rect">
            <a:avLst/>
          </a:prstGeom>
          <a:noFill/>
          <a:ln w="6350">
            <a:noFill/>
          </a:ln>
        </p:spPr>
        <p:txBody>
          <a:bodyPr vert="horz" wrap="square" anchor="t"/>
          <a:p>
            <a:pPr algn="ctr"/>
            <a:endParaRPr lang="zh-CN" altLang="en-US" sz="220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130" y="-19050"/>
            <a:ext cx="12240260" cy="1539240"/>
          </a:xfrm>
          <a:prstGeom prst="rect">
            <a:avLst/>
          </a:prstGeom>
        </p:spPr>
      </p:pic>
      <p:sp>
        <p:nvSpPr>
          <p:cNvPr id="14" name="TextBox 1"/>
          <p:cNvSpPr txBox="1"/>
          <p:nvPr/>
        </p:nvSpPr>
        <p:spPr>
          <a:xfrm>
            <a:off x="3310890" y="4396105"/>
            <a:ext cx="6115050" cy="1126490"/>
          </a:xfrm>
          <a:prstGeom prst="rect">
            <a:avLst/>
          </a:prstGeom>
          <a:noFill/>
        </p:spPr>
        <p:txBody>
          <a:bodyPr wrap="square" lIns="0" tIns="0" rIns="0" rtlCol="0">
            <a:noAutofit/>
          </a:bodyPr>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7" name="文本框 26"/>
          <p:cNvSpPr txBox="1"/>
          <p:nvPr/>
        </p:nvSpPr>
        <p:spPr>
          <a:xfrm>
            <a:off x="2199005" y="1133475"/>
            <a:ext cx="2877820" cy="520700"/>
          </a:xfrm>
          <a:prstGeom prst="rect">
            <a:avLst/>
          </a:prstGeom>
          <a:noFill/>
          <a:ln w="6350">
            <a:noFill/>
          </a:ln>
        </p:spPr>
        <p:txBody>
          <a:bodyPr vert="horz" wrap="square" anchor="t"/>
          <a:p>
            <a:pPr algn="ctr"/>
            <a:endParaRPr lang="zh-CN" altLang="en-US" sz="2200">
              <a:solidFill>
                <a:schemeClr val="bg1"/>
              </a:solidFill>
              <a:latin typeface="Arial" panose="020B0604020202020204" pitchFamily="34" charset="0"/>
              <a:cs typeface="Arial" panose="020B0604020202020204" pitchFamily="34" charset="0"/>
            </a:endParaRPr>
          </a:p>
        </p:txBody>
      </p:sp>
      <p:sp>
        <p:nvSpPr>
          <p:cNvPr id="2" name="Text Box 1"/>
          <p:cNvSpPr txBox="1"/>
          <p:nvPr/>
        </p:nvSpPr>
        <p:spPr>
          <a:xfrm>
            <a:off x="2417445" y="1132840"/>
            <a:ext cx="6096000" cy="4356735"/>
          </a:xfrm>
          <a:prstGeom prst="rect">
            <a:avLst/>
          </a:prstGeom>
          <a:noFill/>
        </p:spPr>
        <p:txBody>
          <a:bodyPr wrap="square" rtlCol="0" anchor="t">
            <a:noAutofit/>
          </a:bodyPr>
          <a:p>
            <a:r>
              <a:rPr lang="en-US" sz="2000" b="1" u="sng"/>
              <a:t>Importing Libraries:</a:t>
            </a:r>
            <a:endParaRPr lang="en-US" sz="2000" b="1" u="sng"/>
          </a:p>
          <a:p>
            <a:endParaRPr lang="en-US"/>
          </a:p>
          <a:p>
            <a:r>
              <a:rPr lang="en-US"/>
              <a:t>import numpy as np  </a:t>
            </a:r>
            <a:endParaRPr lang="en-US"/>
          </a:p>
          <a:p>
            <a:r>
              <a:rPr lang="en-US"/>
              <a:t>import pandas as pd  </a:t>
            </a:r>
            <a:endParaRPr lang="en-US"/>
          </a:p>
          <a:p>
            <a:r>
              <a:rPr lang="en-US"/>
              <a:t>import matplotlib.pyplot as plt  </a:t>
            </a:r>
            <a:endParaRPr lang="en-US"/>
          </a:p>
          <a:p>
            <a:r>
              <a:rPr lang="en-US"/>
              <a:t>import os  </a:t>
            </a:r>
            <a:endParaRPr lang="en-US"/>
          </a:p>
          <a:p>
            <a:r>
              <a:rPr lang="en-US"/>
              <a:t>print(os.listdir("../input"))  </a:t>
            </a:r>
            <a:endParaRPr lang="en-US"/>
          </a:p>
          <a:p>
            <a:endParaRPr lang="en-US"/>
          </a:p>
          <a:p>
            <a:endParaRPr lang="en-US" b="1" u="sng"/>
          </a:p>
          <a:p>
            <a:endParaRPr lang="en-US" b="1" u="sng"/>
          </a:p>
          <a:p>
            <a:endParaRPr lang="en-US" b="1" u="sng"/>
          </a:p>
          <a:p>
            <a:r>
              <a:rPr lang="en-US" b="1" u="sng"/>
              <a:t>OUTPUT:</a:t>
            </a:r>
            <a:endParaRPr lang="en-US" b="1" u="sng"/>
          </a:p>
          <a:p>
            <a:endParaRPr lang="en-US" b="1" u="sng"/>
          </a:p>
          <a:p>
            <a:endParaRPr lang="en-US" b="1" u="sng"/>
          </a:p>
          <a:p>
            <a:endParaRPr lang="en-US" b="1" u="sng"/>
          </a:p>
          <a:p>
            <a:endParaRPr lang="en-US" b="1" u="sng"/>
          </a:p>
          <a:p>
            <a:endParaRPr lang="en-US" b="1" u="sng"/>
          </a:p>
          <a:p>
            <a:endParaRPr lang="en-US" b="1" u="sng"/>
          </a:p>
          <a:p>
            <a:endParaRPr lang="en-US" b="1" u="sng"/>
          </a:p>
        </p:txBody>
      </p:sp>
      <p:pic>
        <p:nvPicPr>
          <p:cNvPr id="5" name="Picture 4" descr="earthquake-prediction-using-machine-learning2"/>
          <p:cNvPicPr>
            <a:picLocks noChangeAspect="1"/>
          </p:cNvPicPr>
          <p:nvPr/>
        </p:nvPicPr>
        <p:blipFill>
          <a:blip r:embed="rId2"/>
          <a:stretch>
            <a:fillRect/>
          </a:stretch>
        </p:blipFill>
        <p:spPr>
          <a:xfrm>
            <a:off x="3550285" y="4615180"/>
            <a:ext cx="6629400" cy="12674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130" y="-19050"/>
            <a:ext cx="12240260" cy="1539240"/>
          </a:xfrm>
          <a:prstGeom prst="rect">
            <a:avLst/>
          </a:prstGeom>
        </p:spPr>
      </p:pic>
      <p:sp>
        <p:nvSpPr>
          <p:cNvPr id="14" name="TextBox 1"/>
          <p:cNvSpPr txBox="1"/>
          <p:nvPr/>
        </p:nvSpPr>
        <p:spPr>
          <a:xfrm>
            <a:off x="3310890" y="4396105"/>
            <a:ext cx="6115050" cy="1126490"/>
          </a:xfrm>
          <a:prstGeom prst="rect">
            <a:avLst/>
          </a:prstGeom>
          <a:noFill/>
        </p:spPr>
        <p:txBody>
          <a:bodyPr wrap="square" lIns="0" tIns="0" rIns="0" rtlCol="0">
            <a:noAutofit/>
          </a:bodyPr>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7" name="文本框 26"/>
          <p:cNvSpPr txBox="1"/>
          <p:nvPr/>
        </p:nvSpPr>
        <p:spPr>
          <a:xfrm>
            <a:off x="2199005" y="1133475"/>
            <a:ext cx="2877820" cy="520700"/>
          </a:xfrm>
          <a:prstGeom prst="rect">
            <a:avLst/>
          </a:prstGeom>
          <a:noFill/>
          <a:ln w="6350">
            <a:noFill/>
          </a:ln>
        </p:spPr>
        <p:txBody>
          <a:bodyPr vert="horz" wrap="square" anchor="t"/>
          <a:p>
            <a:pPr algn="ctr"/>
            <a:endParaRPr lang="zh-CN" altLang="en-US" sz="2200">
              <a:solidFill>
                <a:schemeClr val="bg1"/>
              </a:solidFill>
              <a:latin typeface="Arial" panose="020B0604020202020204" pitchFamily="34" charset="0"/>
              <a:cs typeface="Arial" panose="020B0604020202020204" pitchFamily="34" charset="0"/>
            </a:endParaRPr>
          </a:p>
        </p:txBody>
      </p:sp>
      <p:sp>
        <p:nvSpPr>
          <p:cNvPr id="3" name="Text Box 2"/>
          <p:cNvSpPr txBox="1"/>
          <p:nvPr/>
        </p:nvSpPr>
        <p:spPr>
          <a:xfrm>
            <a:off x="1881505" y="1275080"/>
            <a:ext cx="7723505" cy="5723890"/>
          </a:xfrm>
          <a:prstGeom prst="rect">
            <a:avLst/>
          </a:prstGeom>
          <a:noFill/>
        </p:spPr>
        <p:txBody>
          <a:bodyPr wrap="square" rtlCol="0" anchor="t">
            <a:noAutofit/>
          </a:bodyPr>
          <a:p>
            <a:r>
              <a:rPr lang="en-US" sz="2000" b="1" u="sng"/>
              <a:t>Read the Dataset:</a:t>
            </a:r>
            <a:endParaRPr lang="en-US" sz="2000" b="1" u="sng"/>
          </a:p>
          <a:p>
            <a:endParaRPr lang="en-US"/>
          </a:p>
          <a:p>
            <a:r>
              <a:rPr lang="en-US"/>
              <a:t>import datetime  </a:t>
            </a:r>
            <a:endParaRPr lang="en-US"/>
          </a:p>
          <a:p>
            <a:r>
              <a:rPr lang="en-US"/>
              <a:t>import time  </a:t>
            </a:r>
            <a:endParaRPr lang="en-US"/>
          </a:p>
          <a:p>
            <a:r>
              <a:rPr lang="en-US"/>
              <a:t>timestamp = []  </a:t>
            </a:r>
            <a:endParaRPr lang="en-US"/>
          </a:p>
          <a:p>
            <a:r>
              <a:rPr lang="en-US"/>
              <a:t>for d, t in zip(data['Date'], data['Time']):  </a:t>
            </a:r>
            <a:endParaRPr lang="en-US"/>
          </a:p>
          <a:p>
            <a:r>
              <a:rPr lang="en-US"/>
              <a:t>    try:  </a:t>
            </a:r>
            <a:endParaRPr lang="en-US"/>
          </a:p>
          <a:p>
            <a:r>
              <a:rPr lang="en-US"/>
              <a:t>        ts = datetime.datetime.strptime(d+' '+t, '%m/%d/%Y %H:%M:%S')  </a:t>
            </a:r>
            <a:endParaRPr lang="en-US"/>
          </a:p>
          <a:p>
            <a:r>
              <a:rPr lang="en-US"/>
              <a:t>        timestamp.append(time.mktime(ts.timetuple()))  </a:t>
            </a:r>
            <a:endParaRPr lang="en-US"/>
          </a:p>
          <a:p>
            <a:r>
              <a:rPr lang="en-US"/>
              <a:t>    except ValueError:  </a:t>
            </a:r>
            <a:endParaRPr lang="en-US"/>
          </a:p>
          <a:p>
            <a:r>
              <a:rPr lang="en-US"/>
              <a:t>        # print('ValueError')  </a:t>
            </a:r>
            <a:endParaRPr lang="en-US"/>
          </a:p>
          <a:p>
            <a:r>
              <a:rPr lang="en-US"/>
              <a:t>        timestamp.append('ValueError')  </a:t>
            </a:r>
            <a:endParaRPr lang="en-US"/>
          </a:p>
          <a:p>
            <a:r>
              <a:rPr lang="en-US"/>
              <a:t>timeStamp = pd.Series(timestamp)  </a:t>
            </a:r>
            <a:endParaRPr lang="en-US"/>
          </a:p>
          <a:p>
            <a:r>
              <a:rPr lang="en-US"/>
              <a:t>data['Timestamp'] = timeStamp.values  </a:t>
            </a:r>
            <a:endParaRPr lang="en-US"/>
          </a:p>
          <a:p>
            <a:r>
              <a:rPr lang="en-US"/>
              <a:t>final_data = data.drop(['Date', 'Time'], axis=1)  </a:t>
            </a:r>
            <a:endParaRPr lang="en-US"/>
          </a:p>
          <a:p>
            <a:r>
              <a:rPr lang="en-US"/>
              <a:t>final_data = final_data[final_data.Timestamp != 'ValueError']  </a:t>
            </a:r>
            <a:endParaRPr lang="en-US"/>
          </a:p>
          <a:p>
            <a:r>
              <a:rPr lang="en-US"/>
              <a:t>final_data.head()  </a:t>
            </a: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130" y="-19050"/>
            <a:ext cx="12240260" cy="1539240"/>
          </a:xfrm>
          <a:prstGeom prst="rect">
            <a:avLst/>
          </a:prstGeom>
        </p:spPr>
      </p:pic>
      <p:sp>
        <p:nvSpPr>
          <p:cNvPr id="14" name="TextBox 1"/>
          <p:cNvSpPr txBox="1"/>
          <p:nvPr/>
        </p:nvSpPr>
        <p:spPr>
          <a:xfrm>
            <a:off x="3310890" y="4396105"/>
            <a:ext cx="6115050" cy="1126490"/>
          </a:xfrm>
          <a:prstGeom prst="rect">
            <a:avLst/>
          </a:prstGeom>
          <a:noFill/>
        </p:spPr>
        <p:txBody>
          <a:bodyPr wrap="square" lIns="0" tIns="0" rIns="0" rtlCol="0">
            <a:noAutofit/>
          </a:bodyPr>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7" name="文本框 26"/>
          <p:cNvSpPr txBox="1"/>
          <p:nvPr/>
        </p:nvSpPr>
        <p:spPr>
          <a:xfrm>
            <a:off x="2199005" y="1133475"/>
            <a:ext cx="2877820" cy="520700"/>
          </a:xfrm>
          <a:prstGeom prst="rect">
            <a:avLst/>
          </a:prstGeom>
          <a:noFill/>
          <a:ln w="6350">
            <a:noFill/>
          </a:ln>
        </p:spPr>
        <p:txBody>
          <a:bodyPr vert="horz" wrap="square" anchor="t"/>
          <a:p>
            <a:pPr algn="ctr"/>
            <a:endParaRPr lang="zh-CN" altLang="en-US" sz="2200">
              <a:solidFill>
                <a:schemeClr val="bg1"/>
              </a:solidFill>
              <a:latin typeface="Arial" panose="020B0604020202020204" pitchFamily="34" charset="0"/>
              <a:cs typeface="Arial" panose="020B0604020202020204" pitchFamily="34" charset="0"/>
            </a:endParaRPr>
          </a:p>
        </p:txBody>
      </p:sp>
      <p:sp>
        <p:nvSpPr>
          <p:cNvPr id="3" name="Text Box 2"/>
          <p:cNvSpPr txBox="1"/>
          <p:nvPr/>
        </p:nvSpPr>
        <p:spPr>
          <a:xfrm>
            <a:off x="1881505" y="1134110"/>
            <a:ext cx="7723505" cy="5723890"/>
          </a:xfrm>
          <a:prstGeom prst="rect">
            <a:avLst/>
          </a:prstGeom>
          <a:noFill/>
        </p:spPr>
        <p:txBody>
          <a:bodyPr wrap="square" rtlCol="0" anchor="t">
            <a:noAutofit/>
          </a:bodyPr>
          <a:p>
            <a:endParaRPr lang="en-US"/>
          </a:p>
        </p:txBody>
      </p:sp>
      <p:pic>
        <p:nvPicPr>
          <p:cNvPr id="2" name="Picture 1" descr="a"/>
          <p:cNvPicPr>
            <a:picLocks noChangeAspect="1"/>
          </p:cNvPicPr>
          <p:nvPr/>
        </p:nvPicPr>
        <p:blipFill>
          <a:blip r:embed="rId2"/>
          <a:stretch>
            <a:fillRect/>
          </a:stretch>
        </p:blipFill>
        <p:spPr>
          <a:xfrm>
            <a:off x="-635" y="1133475"/>
            <a:ext cx="11992610" cy="5676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130" y="-19050"/>
            <a:ext cx="12240260" cy="1539240"/>
          </a:xfrm>
          <a:prstGeom prst="rect">
            <a:avLst/>
          </a:prstGeom>
        </p:spPr>
      </p:pic>
      <p:sp>
        <p:nvSpPr>
          <p:cNvPr id="14" name="TextBox 1"/>
          <p:cNvSpPr txBox="1"/>
          <p:nvPr/>
        </p:nvSpPr>
        <p:spPr>
          <a:xfrm>
            <a:off x="3310890" y="4396105"/>
            <a:ext cx="6115050" cy="1126490"/>
          </a:xfrm>
          <a:prstGeom prst="rect">
            <a:avLst/>
          </a:prstGeom>
          <a:noFill/>
        </p:spPr>
        <p:txBody>
          <a:bodyPr wrap="square" lIns="0" tIns="0" rIns="0" rtlCol="0">
            <a:noAutofit/>
          </a:bodyPr>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7" name="文本框 26"/>
          <p:cNvSpPr txBox="1"/>
          <p:nvPr/>
        </p:nvSpPr>
        <p:spPr>
          <a:xfrm>
            <a:off x="2199005" y="1133475"/>
            <a:ext cx="2877820" cy="520700"/>
          </a:xfrm>
          <a:prstGeom prst="rect">
            <a:avLst/>
          </a:prstGeom>
          <a:noFill/>
          <a:ln w="6350">
            <a:noFill/>
          </a:ln>
        </p:spPr>
        <p:txBody>
          <a:bodyPr vert="horz" wrap="square" anchor="t"/>
          <a:p>
            <a:pPr algn="ctr"/>
            <a:endParaRPr lang="zh-CN" altLang="en-US" sz="2200">
              <a:solidFill>
                <a:schemeClr val="bg1"/>
              </a:solidFill>
              <a:latin typeface="Arial" panose="020B0604020202020204" pitchFamily="34" charset="0"/>
              <a:cs typeface="Arial" panose="020B0604020202020204" pitchFamily="34" charset="0"/>
            </a:endParaRPr>
          </a:p>
        </p:txBody>
      </p:sp>
      <p:sp>
        <p:nvSpPr>
          <p:cNvPr id="3" name="Text Box 2"/>
          <p:cNvSpPr txBox="1"/>
          <p:nvPr/>
        </p:nvSpPr>
        <p:spPr>
          <a:xfrm>
            <a:off x="1881505" y="1134110"/>
            <a:ext cx="7723505" cy="5723890"/>
          </a:xfrm>
          <a:prstGeom prst="rect">
            <a:avLst/>
          </a:prstGeom>
          <a:noFill/>
        </p:spPr>
        <p:txBody>
          <a:bodyPr wrap="square" rtlCol="0" anchor="t">
            <a:noAutofit/>
          </a:bodyPr>
          <a:p>
            <a:endParaRPr lang="en-US"/>
          </a:p>
        </p:txBody>
      </p:sp>
      <p:sp>
        <p:nvSpPr>
          <p:cNvPr id="5" name="Text Box 4"/>
          <p:cNvSpPr txBox="1"/>
          <p:nvPr/>
        </p:nvSpPr>
        <p:spPr>
          <a:xfrm>
            <a:off x="1369695" y="930910"/>
            <a:ext cx="6096000" cy="4726305"/>
          </a:xfrm>
          <a:prstGeom prst="rect">
            <a:avLst/>
          </a:prstGeom>
          <a:noFill/>
        </p:spPr>
        <p:txBody>
          <a:bodyPr wrap="square" rtlCol="0" anchor="t">
            <a:noAutofit/>
          </a:bodyPr>
          <a:p>
            <a:r>
              <a:rPr lang="en-US" sz="2000" b="1" u="sng"/>
              <a:t>Splitting The Dataset:</a:t>
            </a:r>
            <a:endParaRPr lang="en-US" sz="2000" b="1" u="sng"/>
          </a:p>
          <a:p>
            <a:endParaRPr lang="en-US"/>
          </a:p>
          <a:p>
            <a:r>
              <a:rPr lang="en-US"/>
              <a:t>from sklearn.model_selection import GridSearchCV  </a:t>
            </a:r>
            <a:endParaRPr lang="en-US"/>
          </a:p>
          <a:p>
            <a:r>
              <a:rPr lang="en-US"/>
              <a:t>parameters = {'n_estimators':[10, 20, 50, 100, 200, 500]}  </a:t>
            </a:r>
            <a:endParaRPr lang="en-US"/>
          </a:p>
          <a:p>
            <a:r>
              <a:rPr lang="en-US"/>
              <a:t>grid_obj = GridSearchCV(reg, parameters)  </a:t>
            </a:r>
            <a:endParaRPr lang="en-US"/>
          </a:p>
          <a:p>
            <a:r>
              <a:rPr lang="en-US"/>
              <a:t>grid_fit = grid_obj.fit(X_train, y_train)  </a:t>
            </a:r>
            <a:endParaRPr lang="en-US"/>
          </a:p>
          <a:p>
            <a:r>
              <a:rPr lang="en-US"/>
              <a:t>best_fit = grid_fit.best_estimator_  </a:t>
            </a:r>
            <a:endParaRPr lang="en-US"/>
          </a:p>
          <a:p>
            <a:r>
              <a:rPr lang="en-US"/>
              <a:t>best_fit.predict(X_test)  </a:t>
            </a:r>
            <a:endParaRPr lang="en-US"/>
          </a:p>
          <a:p>
            <a:r>
              <a:rPr lang="en-US" b="1" u="sng"/>
              <a:t>OUTPUT:</a:t>
            </a:r>
            <a:endParaRPr lang="en-US" b="1" u="sng"/>
          </a:p>
          <a:p>
            <a:endParaRPr lang="en-US" b="1" u="sng"/>
          </a:p>
          <a:p>
            <a:endParaRPr lang="en-US" b="1" u="sng"/>
          </a:p>
          <a:p>
            <a:endParaRPr lang="en-US" b="1" u="sng"/>
          </a:p>
          <a:p>
            <a:endParaRPr lang="en-US" b="1" u="sng"/>
          </a:p>
          <a:p>
            <a:endParaRPr lang="en-US" b="1" u="sng"/>
          </a:p>
          <a:p>
            <a:endParaRPr lang="en-US" b="1" u="sng"/>
          </a:p>
          <a:p>
            <a:endParaRPr lang="en-US" b="1" u="sng"/>
          </a:p>
          <a:p>
            <a:endParaRPr lang="en-US" b="1" u="sng"/>
          </a:p>
        </p:txBody>
      </p:sp>
      <p:pic>
        <p:nvPicPr>
          <p:cNvPr id="6" name="Picture 5" descr="O"/>
          <p:cNvPicPr>
            <a:picLocks noChangeAspect="1"/>
          </p:cNvPicPr>
          <p:nvPr/>
        </p:nvPicPr>
        <p:blipFill>
          <a:blip r:embed="rId2"/>
          <a:stretch>
            <a:fillRect/>
          </a:stretch>
        </p:blipFill>
        <p:spPr>
          <a:xfrm>
            <a:off x="1565910" y="3522980"/>
            <a:ext cx="9264015" cy="2714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130" y="-19050"/>
            <a:ext cx="12240260" cy="1539240"/>
          </a:xfrm>
          <a:prstGeom prst="rect">
            <a:avLst/>
          </a:prstGeom>
        </p:spPr>
      </p:pic>
      <p:sp>
        <p:nvSpPr>
          <p:cNvPr id="14" name="TextBox 1"/>
          <p:cNvSpPr txBox="1"/>
          <p:nvPr/>
        </p:nvSpPr>
        <p:spPr>
          <a:xfrm>
            <a:off x="3310890" y="4396105"/>
            <a:ext cx="6115050" cy="1126490"/>
          </a:xfrm>
          <a:prstGeom prst="rect">
            <a:avLst/>
          </a:prstGeom>
          <a:noFill/>
        </p:spPr>
        <p:txBody>
          <a:bodyPr wrap="square" lIns="0" tIns="0" rIns="0" rtlCol="0">
            <a:noAutofit/>
          </a:bodyPr>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7" name="文本框 26"/>
          <p:cNvSpPr txBox="1"/>
          <p:nvPr/>
        </p:nvSpPr>
        <p:spPr>
          <a:xfrm>
            <a:off x="2199005" y="1133475"/>
            <a:ext cx="2877820" cy="520700"/>
          </a:xfrm>
          <a:prstGeom prst="rect">
            <a:avLst/>
          </a:prstGeom>
          <a:noFill/>
          <a:ln w="6350">
            <a:noFill/>
          </a:ln>
        </p:spPr>
        <p:txBody>
          <a:bodyPr vert="horz" wrap="square" anchor="t"/>
          <a:p>
            <a:pPr algn="ctr"/>
            <a:endParaRPr lang="zh-CN" altLang="en-US" sz="2200">
              <a:solidFill>
                <a:schemeClr val="bg1"/>
              </a:solidFill>
              <a:latin typeface="Arial" panose="020B0604020202020204" pitchFamily="34" charset="0"/>
              <a:cs typeface="Arial" panose="020B0604020202020204" pitchFamily="34" charset="0"/>
            </a:endParaRPr>
          </a:p>
        </p:txBody>
      </p:sp>
      <p:sp>
        <p:nvSpPr>
          <p:cNvPr id="3" name="Text Box 2"/>
          <p:cNvSpPr txBox="1"/>
          <p:nvPr/>
        </p:nvSpPr>
        <p:spPr>
          <a:xfrm>
            <a:off x="1881505" y="1275080"/>
            <a:ext cx="7723505" cy="5723890"/>
          </a:xfrm>
          <a:prstGeom prst="rect">
            <a:avLst/>
          </a:prstGeom>
          <a:noFill/>
        </p:spPr>
        <p:txBody>
          <a:bodyPr wrap="square" rtlCol="0" anchor="t">
            <a:noAutofit/>
          </a:bodyPr>
          <a:p>
            <a:r>
              <a:rPr lang="en-US" b="1" u="sng"/>
              <a:t>Neural Network Model:</a:t>
            </a:r>
            <a:endParaRPr lang="en-US" b="1" u="sng"/>
          </a:p>
          <a:p>
            <a:endParaRPr lang="en-US"/>
          </a:p>
          <a:p>
            <a:r>
              <a:rPr lang="en-US"/>
              <a:t>from keras.models import Sequential  </a:t>
            </a:r>
            <a:endParaRPr lang="en-US"/>
          </a:p>
          <a:p>
            <a:r>
              <a:rPr lang="en-US"/>
              <a:t>from keras.layers import Dense  </a:t>
            </a:r>
            <a:endParaRPr lang="en-US"/>
          </a:p>
          <a:p>
            <a:r>
              <a:rPr lang="en-US"/>
              <a:t>def create_model(neurons, activation, optimizer, loss):  </a:t>
            </a:r>
            <a:endParaRPr lang="en-US"/>
          </a:p>
          <a:p>
            <a:r>
              <a:rPr lang="en-US"/>
              <a:t>    model = Sequential()  </a:t>
            </a:r>
            <a:endParaRPr lang="en-US"/>
          </a:p>
          <a:p>
            <a:r>
              <a:rPr lang="en-US"/>
              <a:t>    model.add(Dense(neurons, activation=activation, input_shape=(3,)))  </a:t>
            </a:r>
            <a:endParaRPr lang="en-US"/>
          </a:p>
          <a:p>
            <a:r>
              <a:rPr lang="en-US"/>
              <a:t>    model.add(Dense(neurons, activation=activation))  </a:t>
            </a:r>
            <a:endParaRPr lang="en-US"/>
          </a:p>
          <a:p>
            <a:r>
              <a:rPr lang="en-US"/>
              <a:t>    model.add(Dense(2, activation='softmax'))  </a:t>
            </a:r>
            <a:endParaRPr lang="en-US"/>
          </a:p>
          <a:p>
            <a:r>
              <a:rPr lang="en-US"/>
              <a:t>    model.compile(optimizer=optimizer, loss=loss, metrics=['accuracy'])  </a:t>
            </a:r>
            <a:endParaRPr lang="en-US"/>
          </a:p>
          <a:p>
            <a:r>
              <a:rPr lang="en-US"/>
              <a:t>    return model</a:t>
            </a:r>
            <a:endParaRPr lang="en-US"/>
          </a:p>
          <a:p>
            <a:r>
              <a:rPr lang="en-US"/>
              <a:t>from keras.wrappers.scikit_learn import KerasClassifier  </a:t>
            </a:r>
            <a:endParaRPr lang="en-US"/>
          </a:p>
          <a:p>
            <a:r>
              <a:rPr lang="en-US"/>
              <a:t>model = KerasClassifier(build_fn=create_model, verbose=0)  </a:t>
            </a:r>
            <a:endParaRPr lang="en-US"/>
          </a:p>
          <a:p>
            <a:r>
              <a:rPr lang="en-US"/>
              <a:t># neurons = [16, 64, 128, 256]  </a:t>
            </a:r>
            <a:endParaRPr lang="en-US"/>
          </a:p>
          <a:p>
            <a:r>
              <a:rPr lang="en-US"/>
              <a:t>neurons = [16]  </a:t>
            </a:r>
            <a:endParaRPr lang="en-US"/>
          </a:p>
          <a:p>
            <a:r>
              <a:rPr lang="en-US"/>
              <a:t># batch_size = [10, 20, 50, 100]  </a:t>
            </a:r>
            <a:endParaRPr lang="en-US"/>
          </a:p>
          <a:p>
            <a:r>
              <a:rPr lang="en-US"/>
              <a:t>batch_size = [10]  </a:t>
            </a:r>
            <a:endParaRPr lang="en-US"/>
          </a:p>
          <a:p>
            <a:r>
              <a:rPr lang="en-US"/>
              <a:t>epochs = [10]  </a:t>
            </a:r>
            <a:endParaRPr lang="en-US"/>
          </a:p>
          <a:p>
            <a:r>
              <a:rPr lang="en-US"/>
              <a:t># activation = ['relu', 'tanh', 'sigmoid', 'hard_sigmoid', 'linear', 'exponential']  </a:t>
            </a:r>
            <a:endParaRPr lang="en-US"/>
          </a:p>
          <a:p>
            <a:r>
              <a:rPr lang="en-US"/>
              <a:t>activation = ['sigmoid', 'relu']  </a:t>
            </a:r>
            <a:endParaRPr lang="en-US"/>
          </a:p>
          <a:p>
            <a:r>
              <a:rPr lang="en-US"/>
              <a:t>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1"/>
          <a:srcRect t="-1613" r="17004"/>
          <a:stretch>
            <a:fillRect/>
          </a:stretch>
        </p:blipFill>
        <p:spPr>
          <a:xfrm>
            <a:off x="-24130" y="-20320"/>
            <a:ext cx="12240260" cy="2875915"/>
          </a:xfrm>
          <a:prstGeom prst="rect">
            <a:avLst/>
          </a:prstGeom>
        </p:spPr>
      </p:pic>
      <p:sp>
        <p:nvSpPr>
          <p:cNvPr id="8" name="文本框 4"/>
          <p:cNvSpPr txBox="1"/>
          <p:nvPr/>
        </p:nvSpPr>
        <p:spPr>
          <a:xfrm>
            <a:off x="8852535" y="3886835"/>
            <a:ext cx="4153535" cy="2499995"/>
          </a:xfrm>
          <a:prstGeom prst="rect">
            <a:avLst/>
          </a:prstGeom>
          <a:noFill/>
          <a:ln w="3175">
            <a:noFill/>
          </a:ln>
        </p:spPr>
        <p:txBody>
          <a:bodyPr vert="horz" wrap="square" anchor="t"/>
          <a:p>
            <a:pPr algn="l" fontAlgn="base">
              <a:lnSpc>
                <a:spcPts val="3000"/>
              </a:lnSpc>
              <a:spcBef>
                <a:spcPts val="0"/>
              </a:spcBef>
              <a:spcAft>
                <a:spcPts val="0"/>
              </a:spcAft>
              <a:buClrTx/>
              <a:buSzTx/>
              <a:buNone/>
            </a:pPr>
            <a:endParaRPr lang="zh-CN" altLang="en-US">
              <a:latin typeface="Arial" panose="020B0604020202020204" pitchFamily="34" charset="0"/>
              <a:ea typeface="Arial" panose="020B0604020202020204" pitchFamily="34" charset="0"/>
              <a:cs typeface="Arial" panose="020B0604020202020204" pitchFamily="34" charset="0"/>
            </a:endParaRPr>
          </a:p>
          <a:p>
            <a:endParaRPr lang="zh-CN" altLang="en-US">
              <a:latin typeface="Arial" panose="020B0604020202020204" pitchFamily="34" charset="0"/>
              <a:ea typeface="Arial" panose="020B0604020202020204" pitchFamily="34" charset="0"/>
              <a:cs typeface="Arial" panose="020B0604020202020204" pitchFamily="34" charset="0"/>
            </a:endParaRPr>
          </a:p>
        </p:txBody>
      </p:sp>
      <p:sp>
        <p:nvSpPr>
          <p:cNvPr id="9" name="内容占位符 2"/>
          <p:cNvSpPr txBox="1"/>
          <p:nvPr/>
        </p:nvSpPr>
        <p:spPr>
          <a:xfrm>
            <a:off x="6775450" y="2126615"/>
            <a:ext cx="3468370" cy="7289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ts val="4500"/>
              </a:lnSpc>
              <a:spcBef>
                <a:spcPts val="0"/>
              </a:spcBef>
              <a:buFont typeface="Arial" panose="020B0604020202020204" pitchFamily="34" charset="0"/>
              <a:buNone/>
            </a:pPr>
            <a:endParaRPr lang="en-US" altLang="zh-CN" sz="4000" b="1" dirty="0" smtClean="0">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11" name="文本框 26"/>
          <p:cNvSpPr txBox="1"/>
          <p:nvPr/>
        </p:nvSpPr>
        <p:spPr>
          <a:xfrm>
            <a:off x="933450" y="562610"/>
            <a:ext cx="5162550" cy="1279525"/>
          </a:xfrm>
          <a:prstGeom prst="rect">
            <a:avLst/>
          </a:prstGeom>
          <a:noFill/>
          <a:ln w="6350">
            <a:noFill/>
          </a:ln>
        </p:spPr>
        <p:txBody>
          <a:bodyPr vert="horz" wrap="square" anchor="t"/>
          <a:p>
            <a:pPr algn="l" fontAlgn="base">
              <a:lnSpc>
                <a:spcPts val="3600"/>
              </a:lnSpc>
            </a:pPr>
            <a:r>
              <a:rPr lang="en-US" altLang="zh-CN" sz="3600" b="1">
                <a:solidFill>
                  <a:schemeClr val="bg1"/>
                </a:solidFill>
                <a:latin typeface="Calibri Light" panose="020F0302020204030204" charset="0"/>
                <a:cs typeface="Calibri Light" panose="020F0302020204030204" charset="0"/>
              </a:rPr>
              <a:t>PREPARED BY</a:t>
            </a:r>
            <a:endParaRPr lang="zh-CN" altLang="en-US" sz="3600" b="1">
              <a:solidFill>
                <a:schemeClr val="bg1"/>
              </a:solidFill>
              <a:latin typeface="Calibri Light" panose="020F0302020204030204" charset="0"/>
              <a:cs typeface="Calibri Light" panose="020F0302020204030204" charset="0"/>
            </a:endParaRPr>
          </a:p>
          <a:p>
            <a:pPr algn="l"/>
            <a:endParaRPr lang="zh-CN" altLang="en-US" sz="3600" b="1">
              <a:solidFill>
                <a:schemeClr val="bg1"/>
              </a:solidFill>
              <a:latin typeface="Calibri Light" panose="020F0302020204030204" charset="0"/>
              <a:cs typeface="Calibri Light" panose="020F0302020204030204" charset="0"/>
            </a:endParaRPr>
          </a:p>
        </p:txBody>
      </p:sp>
      <p:sp>
        <p:nvSpPr>
          <p:cNvPr id="2" name="Text Box 1"/>
          <p:cNvSpPr txBox="1"/>
          <p:nvPr/>
        </p:nvSpPr>
        <p:spPr>
          <a:xfrm>
            <a:off x="1734185" y="2548890"/>
            <a:ext cx="9490710" cy="3683635"/>
          </a:xfrm>
          <a:prstGeom prst="rect">
            <a:avLst/>
          </a:prstGeom>
          <a:noFill/>
        </p:spPr>
        <p:txBody>
          <a:bodyPr wrap="square" rtlCol="0">
            <a:noAutofit/>
          </a:bodyPr>
          <a:p>
            <a:r>
              <a:rPr lang="en-US" sz="3200">
                <a:solidFill>
                  <a:schemeClr val="tx1"/>
                </a:solidFill>
              </a:rPr>
              <a:t>S.RAJALAKSHMI,</a:t>
            </a:r>
            <a:endParaRPr lang="en-US" sz="3200">
              <a:solidFill>
                <a:schemeClr val="tx1"/>
              </a:solidFill>
            </a:endParaRPr>
          </a:p>
          <a:p>
            <a:r>
              <a:rPr lang="en-US" sz="3200">
                <a:solidFill>
                  <a:schemeClr val="tx1"/>
                </a:solidFill>
              </a:rPr>
              <a:t>510521205031,</a:t>
            </a:r>
            <a:endParaRPr lang="en-US" sz="3200">
              <a:solidFill>
                <a:schemeClr val="tx1"/>
              </a:solidFill>
            </a:endParaRPr>
          </a:p>
          <a:p>
            <a:r>
              <a:rPr lang="en-US" sz="3200">
                <a:solidFill>
                  <a:schemeClr val="tx1"/>
                </a:solidFill>
              </a:rPr>
              <a:t>BHARATHIDASAN ENGINEERING COLLEGE,</a:t>
            </a:r>
            <a:endParaRPr lang="en-US" sz="3200">
              <a:solidFill>
                <a:schemeClr val="tx1"/>
              </a:solidFill>
            </a:endParaRPr>
          </a:p>
          <a:p>
            <a:r>
              <a:rPr lang="en-US" sz="3200">
                <a:solidFill>
                  <a:schemeClr val="tx1"/>
                </a:solidFill>
              </a:rPr>
              <a:t>PHASE4 PROJECT SUBMISSION.</a:t>
            </a:r>
            <a:endParaRPr lang="en-US" sz="320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130" y="-19050"/>
            <a:ext cx="12240260" cy="1539240"/>
          </a:xfrm>
          <a:prstGeom prst="rect">
            <a:avLst/>
          </a:prstGeom>
        </p:spPr>
      </p:pic>
      <p:sp>
        <p:nvSpPr>
          <p:cNvPr id="14" name="TextBox 1"/>
          <p:cNvSpPr txBox="1"/>
          <p:nvPr/>
        </p:nvSpPr>
        <p:spPr>
          <a:xfrm>
            <a:off x="3310890" y="4396105"/>
            <a:ext cx="6115050" cy="1126490"/>
          </a:xfrm>
          <a:prstGeom prst="rect">
            <a:avLst/>
          </a:prstGeom>
          <a:noFill/>
        </p:spPr>
        <p:txBody>
          <a:bodyPr wrap="square" lIns="0" tIns="0" rIns="0" rtlCol="0">
            <a:noAutofit/>
          </a:bodyPr>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7" name="文本框 26"/>
          <p:cNvSpPr txBox="1"/>
          <p:nvPr/>
        </p:nvSpPr>
        <p:spPr>
          <a:xfrm>
            <a:off x="2199005" y="1133475"/>
            <a:ext cx="2877820" cy="520700"/>
          </a:xfrm>
          <a:prstGeom prst="rect">
            <a:avLst/>
          </a:prstGeom>
          <a:noFill/>
          <a:ln w="6350">
            <a:noFill/>
          </a:ln>
        </p:spPr>
        <p:txBody>
          <a:bodyPr vert="horz" wrap="square" anchor="t"/>
          <a:p>
            <a:pPr algn="ctr"/>
            <a:endParaRPr lang="zh-CN" altLang="en-US" sz="2200">
              <a:solidFill>
                <a:schemeClr val="bg1"/>
              </a:solidFill>
              <a:latin typeface="Arial" panose="020B0604020202020204" pitchFamily="34" charset="0"/>
              <a:cs typeface="Arial" panose="020B0604020202020204" pitchFamily="34" charset="0"/>
            </a:endParaRPr>
          </a:p>
        </p:txBody>
      </p:sp>
      <p:sp>
        <p:nvSpPr>
          <p:cNvPr id="3" name="Text Box 2"/>
          <p:cNvSpPr txBox="1"/>
          <p:nvPr/>
        </p:nvSpPr>
        <p:spPr>
          <a:xfrm>
            <a:off x="1881505" y="1275080"/>
            <a:ext cx="7723505" cy="5723890"/>
          </a:xfrm>
          <a:prstGeom prst="rect">
            <a:avLst/>
          </a:prstGeom>
          <a:noFill/>
        </p:spPr>
        <p:txBody>
          <a:bodyPr wrap="square" rtlCol="0" anchor="t">
            <a:noAutofit/>
          </a:bodyPr>
          <a:p>
            <a:endParaRPr lang="en-US"/>
          </a:p>
        </p:txBody>
      </p:sp>
      <p:sp>
        <p:nvSpPr>
          <p:cNvPr id="2" name="Text Box 1"/>
          <p:cNvSpPr txBox="1"/>
          <p:nvPr/>
        </p:nvSpPr>
        <p:spPr>
          <a:xfrm>
            <a:off x="3048000" y="876300"/>
            <a:ext cx="6096000" cy="5631180"/>
          </a:xfrm>
          <a:prstGeom prst="rect">
            <a:avLst/>
          </a:prstGeom>
          <a:noFill/>
        </p:spPr>
        <p:txBody>
          <a:bodyPr wrap="square" rtlCol="0" anchor="t">
            <a:spAutoFit/>
          </a:bodyPr>
          <a:p>
            <a:r>
              <a:rPr lang="en-US"/>
              <a:t># optimizer = ['SGD', 'RMSprop', 'Adagrad', 'Adadelta', 'Adam', 'Adamax', 'Nadam']  </a:t>
            </a:r>
            <a:endParaRPr lang="en-US"/>
          </a:p>
          <a:p>
            <a:r>
              <a:rPr lang="en-US"/>
              <a:t>optimizer = ['SGD', 'Adadelta']  </a:t>
            </a:r>
            <a:endParaRPr lang="en-US"/>
          </a:p>
          <a:p>
            <a:r>
              <a:rPr lang="en-US"/>
              <a:t>loss = ['squared_hinge']  </a:t>
            </a:r>
            <a:endParaRPr lang="en-US"/>
          </a:p>
          <a:p>
            <a:r>
              <a:rPr lang="en-US"/>
              <a:t>  </a:t>
            </a:r>
            <a:endParaRPr lang="en-US"/>
          </a:p>
          <a:p>
            <a:r>
              <a:rPr lang="en-US"/>
              <a:t>param_grid = dict(neurons=neurons, batch_size=batch_size, epochs=epochs, activation=activation, optimizer=optimizer, loss=loss)  </a:t>
            </a:r>
            <a:endParaRPr lang="en-US"/>
          </a:p>
          <a:p>
            <a:endParaRPr lang="en-US"/>
          </a:p>
          <a:p>
            <a:r>
              <a:rPr lang="en-US"/>
              <a:t>grid = GridSearchCV(estimator=model, param_grid=param_grid, n_jobs=-1)  </a:t>
            </a:r>
            <a:endParaRPr lang="en-US"/>
          </a:p>
          <a:p>
            <a:r>
              <a:rPr lang="en-US"/>
              <a:t>grid_result = grid.fit(X_train, y_train)  </a:t>
            </a:r>
            <a:endParaRPr lang="en-US"/>
          </a:p>
          <a:p>
            <a:r>
              <a:rPr lang="en-US"/>
              <a:t>  </a:t>
            </a:r>
            <a:endParaRPr lang="en-US"/>
          </a:p>
          <a:p>
            <a:r>
              <a:rPr lang="en-US"/>
              <a:t>print("Best: %f using %s" % (grid_result.best_score_, grid_result.best_params_))  </a:t>
            </a:r>
            <a:endParaRPr lang="en-US"/>
          </a:p>
          <a:p>
            <a:r>
              <a:rPr lang="en-US"/>
              <a:t>means = grid_result.cv_results_['mean_test_score']  </a:t>
            </a:r>
            <a:endParaRPr lang="en-US"/>
          </a:p>
          <a:p>
            <a:r>
              <a:rPr lang="en-US"/>
              <a:t>stds = grid_result.cv_results_['std_test_score']  </a:t>
            </a:r>
            <a:endParaRPr lang="en-US"/>
          </a:p>
          <a:p>
            <a:r>
              <a:rPr lang="en-US"/>
              <a:t>params = grid_result.cv_results_['params']  </a:t>
            </a:r>
            <a:endParaRPr lang="en-US"/>
          </a:p>
          <a:p>
            <a:r>
              <a:rPr lang="en-US"/>
              <a:t>for mean, stdev, param in zip(means, stds, params):  </a:t>
            </a:r>
            <a:endParaRPr lang="en-US"/>
          </a:p>
          <a:p>
            <a:r>
              <a:rPr lang="en-US"/>
              <a:t>    print("%f (%f) with: %r" % (mean, stdev, param))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130" y="-19050"/>
            <a:ext cx="12240260" cy="1539240"/>
          </a:xfrm>
          <a:prstGeom prst="rect">
            <a:avLst/>
          </a:prstGeom>
        </p:spPr>
      </p:pic>
      <p:sp>
        <p:nvSpPr>
          <p:cNvPr id="14" name="TextBox 1"/>
          <p:cNvSpPr txBox="1"/>
          <p:nvPr/>
        </p:nvSpPr>
        <p:spPr>
          <a:xfrm>
            <a:off x="3310890" y="4396105"/>
            <a:ext cx="6115050" cy="1126490"/>
          </a:xfrm>
          <a:prstGeom prst="rect">
            <a:avLst/>
          </a:prstGeom>
          <a:noFill/>
        </p:spPr>
        <p:txBody>
          <a:bodyPr wrap="square" lIns="0" tIns="0" rIns="0" rtlCol="0">
            <a:noAutofit/>
          </a:bodyPr>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7" name="文本框 26"/>
          <p:cNvSpPr txBox="1"/>
          <p:nvPr/>
        </p:nvSpPr>
        <p:spPr>
          <a:xfrm>
            <a:off x="2199005" y="1133475"/>
            <a:ext cx="2877820" cy="520700"/>
          </a:xfrm>
          <a:prstGeom prst="rect">
            <a:avLst/>
          </a:prstGeom>
          <a:noFill/>
          <a:ln w="6350">
            <a:noFill/>
          </a:ln>
        </p:spPr>
        <p:txBody>
          <a:bodyPr vert="horz" wrap="square" anchor="t"/>
          <a:p>
            <a:pPr algn="ctr"/>
            <a:endParaRPr lang="zh-CN" altLang="en-US" sz="2200">
              <a:solidFill>
                <a:schemeClr val="bg1"/>
              </a:solidFill>
              <a:latin typeface="Arial" panose="020B0604020202020204" pitchFamily="34" charset="0"/>
              <a:cs typeface="Arial" panose="020B0604020202020204" pitchFamily="34" charset="0"/>
            </a:endParaRPr>
          </a:p>
        </p:txBody>
      </p:sp>
      <p:sp>
        <p:nvSpPr>
          <p:cNvPr id="3" name="Text Box 2"/>
          <p:cNvSpPr txBox="1"/>
          <p:nvPr/>
        </p:nvSpPr>
        <p:spPr>
          <a:xfrm>
            <a:off x="1356360" y="1275080"/>
            <a:ext cx="8248650" cy="5723890"/>
          </a:xfrm>
          <a:prstGeom prst="rect">
            <a:avLst/>
          </a:prstGeom>
          <a:noFill/>
        </p:spPr>
        <p:txBody>
          <a:bodyPr wrap="square" rtlCol="0" anchor="t">
            <a:noAutofit/>
          </a:bodyPr>
          <a:p>
            <a:r>
              <a:rPr lang="en-US" b="1" u="sng"/>
              <a:t>OUTPUT</a:t>
            </a:r>
            <a:r>
              <a:rPr lang="en-US"/>
              <a:t>:</a:t>
            </a:r>
            <a:endParaRPr lang="en-US"/>
          </a:p>
        </p:txBody>
      </p:sp>
      <p:pic>
        <p:nvPicPr>
          <p:cNvPr id="5" name="Picture 4" descr="OP"/>
          <p:cNvPicPr>
            <a:picLocks noChangeAspect="1"/>
          </p:cNvPicPr>
          <p:nvPr/>
        </p:nvPicPr>
        <p:blipFill>
          <a:blip r:embed="rId2"/>
          <a:stretch>
            <a:fillRect/>
          </a:stretch>
        </p:blipFill>
        <p:spPr>
          <a:xfrm>
            <a:off x="24130" y="2399030"/>
            <a:ext cx="12192000" cy="38677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130" y="-19050"/>
            <a:ext cx="12240260" cy="1539240"/>
          </a:xfrm>
          <a:prstGeom prst="rect">
            <a:avLst/>
          </a:prstGeom>
        </p:spPr>
      </p:pic>
      <p:sp>
        <p:nvSpPr>
          <p:cNvPr id="14" name="TextBox 1"/>
          <p:cNvSpPr txBox="1"/>
          <p:nvPr/>
        </p:nvSpPr>
        <p:spPr>
          <a:xfrm>
            <a:off x="3310890" y="4396105"/>
            <a:ext cx="6115050" cy="1126490"/>
          </a:xfrm>
          <a:prstGeom prst="rect">
            <a:avLst/>
          </a:prstGeom>
          <a:noFill/>
        </p:spPr>
        <p:txBody>
          <a:bodyPr wrap="square" lIns="0" tIns="0" rIns="0" rtlCol="0">
            <a:noAutofit/>
          </a:bodyPr>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7" name="文本框 26"/>
          <p:cNvSpPr txBox="1"/>
          <p:nvPr/>
        </p:nvSpPr>
        <p:spPr>
          <a:xfrm>
            <a:off x="2199005" y="1133475"/>
            <a:ext cx="2877820" cy="520700"/>
          </a:xfrm>
          <a:prstGeom prst="rect">
            <a:avLst/>
          </a:prstGeom>
          <a:noFill/>
          <a:ln w="6350">
            <a:noFill/>
          </a:ln>
        </p:spPr>
        <p:txBody>
          <a:bodyPr vert="horz" wrap="square" anchor="t"/>
          <a:p>
            <a:pPr algn="ctr"/>
            <a:endParaRPr lang="zh-CN" altLang="en-US" sz="2200">
              <a:solidFill>
                <a:schemeClr val="bg1"/>
              </a:solidFill>
              <a:latin typeface="Arial" panose="020B0604020202020204" pitchFamily="34" charset="0"/>
              <a:cs typeface="Arial" panose="020B0604020202020204" pitchFamily="34" charset="0"/>
            </a:endParaRPr>
          </a:p>
        </p:txBody>
      </p:sp>
      <p:sp>
        <p:nvSpPr>
          <p:cNvPr id="3" name="Text Box 2"/>
          <p:cNvSpPr txBox="1"/>
          <p:nvPr/>
        </p:nvSpPr>
        <p:spPr>
          <a:xfrm>
            <a:off x="1881505" y="1275080"/>
            <a:ext cx="7723505" cy="5723890"/>
          </a:xfrm>
          <a:prstGeom prst="rect">
            <a:avLst/>
          </a:prstGeom>
          <a:noFill/>
        </p:spPr>
        <p:txBody>
          <a:bodyPr wrap="square" rtlCol="0" anchor="t">
            <a:noAutofit/>
          </a:bodyPr>
          <a:p>
            <a:endParaRPr lang="en-US"/>
          </a:p>
        </p:txBody>
      </p:sp>
      <p:sp>
        <p:nvSpPr>
          <p:cNvPr id="5" name="Text Box 4"/>
          <p:cNvSpPr txBox="1"/>
          <p:nvPr/>
        </p:nvSpPr>
        <p:spPr>
          <a:xfrm>
            <a:off x="888365" y="1133475"/>
            <a:ext cx="8255635" cy="5724525"/>
          </a:xfrm>
          <a:prstGeom prst="rect">
            <a:avLst/>
          </a:prstGeom>
          <a:noFill/>
        </p:spPr>
        <p:txBody>
          <a:bodyPr wrap="square" rtlCol="0" anchor="t">
            <a:noAutofit/>
          </a:bodyPr>
          <a:p>
            <a:r>
              <a:rPr lang="en-US" sz="2400" b="1" u="sng"/>
              <a:t>Visualization:</a:t>
            </a:r>
            <a:endParaRPr lang="en-US" sz="2400" b="1" u="sng"/>
          </a:p>
          <a:p>
            <a:endParaRPr lang="en-US"/>
          </a:p>
          <a:p>
            <a:r>
              <a:rPr lang="en-US"/>
              <a:t>from mpl_toolkits.basemap import Basemap  </a:t>
            </a:r>
            <a:endParaRPr lang="en-US"/>
          </a:p>
          <a:p>
            <a:r>
              <a:rPr lang="en-US"/>
              <a:t>m = Basemap(projection='mill',llcrnrlat=-80,urcrnrlat=80, llcrnrlon=-180,urcrnrlon=180,lat_ts=20,resolution='c')  </a:t>
            </a:r>
            <a:endParaRPr lang="en-US"/>
          </a:p>
          <a:p>
            <a:r>
              <a:rPr lang="en-US"/>
              <a:t>longitudes = data["Longitude"].tolist()  </a:t>
            </a:r>
            <a:endParaRPr lang="en-US"/>
          </a:p>
          <a:p>
            <a:r>
              <a:rPr lang="en-US"/>
              <a:t>latitudes = data["Latitude"].tolist()  </a:t>
            </a:r>
            <a:endParaRPr lang="en-US"/>
          </a:p>
          <a:p>
            <a:r>
              <a:rPr lang="en-US"/>
              <a:t>#m = Basemap(width=12000000,height=9000000,projection='lcc',  </a:t>
            </a:r>
            <a:endParaRPr lang="en-US"/>
          </a:p>
          <a:p>
            <a:r>
              <a:rPr lang="en-US"/>
              <a:t>            #resolution=None,lat_1=80.,lat_2=55,lat_0=80,lon_0=-107.)  </a:t>
            </a:r>
            <a:endParaRPr lang="en-US"/>
          </a:p>
          <a:p>
            <a:r>
              <a:rPr lang="en-US"/>
              <a:t>x,y = m(longitudes,latitudes)  </a:t>
            </a:r>
            <a:endParaRPr lang="en-US"/>
          </a:p>
          <a:p>
            <a:r>
              <a:rPr lang="en-US"/>
              <a:t>fig = plt.figure(figsize=(12,10))  </a:t>
            </a:r>
            <a:endParaRPr lang="en-US"/>
          </a:p>
          <a:p>
            <a:r>
              <a:rPr lang="en-US"/>
              <a:t>plt.title("All affected areas")  </a:t>
            </a:r>
            <a:endParaRPr lang="en-US"/>
          </a:p>
          <a:p>
            <a:r>
              <a:rPr lang="en-US"/>
              <a:t>m.plot(x, y, "o", markersize = 2, color = 'blue')  </a:t>
            </a:r>
            <a:endParaRPr lang="en-US"/>
          </a:p>
          <a:p>
            <a:r>
              <a:rPr lang="en-US"/>
              <a:t>m.drawcoastlines()  </a:t>
            </a:r>
            <a:endParaRPr lang="en-US"/>
          </a:p>
          <a:p>
            <a:r>
              <a:rPr lang="en-US"/>
              <a:t>m.fillcontinents(color='coral',lake_color='aqua')  </a:t>
            </a:r>
            <a:endParaRPr lang="en-US"/>
          </a:p>
          <a:p>
            <a:r>
              <a:rPr lang="en-US"/>
              <a:t>m.drawmapboundary()  </a:t>
            </a:r>
            <a:endParaRPr lang="en-US"/>
          </a:p>
          <a:p>
            <a:r>
              <a:rPr lang="en-US"/>
              <a:t>m.drawcountries()  </a:t>
            </a:r>
            <a:endParaRPr lang="en-US"/>
          </a:p>
          <a:p>
            <a:r>
              <a:rPr lang="en-US"/>
              <a:t>plt.show()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130" y="-19050"/>
            <a:ext cx="12240260" cy="1539240"/>
          </a:xfrm>
          <a:prstGeom prst="rect">
            <a:avLst/>
          </a:prstGeom>
        </p:spPr>
      </p:pic>
      <p:sp>
        <p:nvSpPr>
          <p:cNvPr id="14" name="TextBox 1"/>
          <p:cNvSpPr txBox="1"/>
          <p:nvPr/>
        </p:nvSpPr>
        <p:spPr>
          <a:xfrm>
            <a:off x="3310890" y="4396105"/>
            <a:ext cx="6115050" cy="1126490"/>
          </a:xfrm>
          <a:prstGeom prst="rect">
            <a:avLst/>
          </a:prstGeom>
          <a:noFill/>
        </p:spPr>
        <p:txBody>
          <a:bodyPr wrap="square" lIns="0" tIns="0" rIns="0" rtlCol="0">
            <a:noAutofit/>
          </a:bodyPr>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7" name="文本框 26"/>
          <p:cNvSpPr txBox="1"/>
          <p:nvPr/>
        </p:nvSpPr>
        <p:spPr>
          <a:xfrm>
            <a:off x="2199005" y="1133475"/>
            <a:ext cx="2877820" cy="520700"/>
          </a:xfrm>
          <a:prstGeom prst="rect">
            <a:avLst/>
          </a:prstGeom>
          <a:noFill/>
          <a:ln w="6350">
            <a:noFill/>
          </a:ln>
        </p:spPr>
        <p:txBody>
          <a:bodyPr vert="horz" wrap="square" anchor="t"/>
          <a:p>
            <a:pPr algn="ctr"/>
            <a:endParaRPr lang="zh-CN" altLang="en-US" sz="2200">
              <a:solidFill>
                <a:schemeClr val="bg1"/>
              </a:solidFill>
              <a:latin typeface="Arial" panose="020B0604020202020204" pitchFamily="34" charset="0"/>
              <a:cs typeface="Arial" panose="020B0604020202020204" pitchFamily="34" charset="0"/>
            </a:endParaRPr>
          </a:p>
        </p:txBody>
      </p:sp>
      <p:sp>
        <p:nvSpPr>
          <p:cNvPr id="3" name="Text Box 2"/>
          <p:cNvSpPr txBox="1"/>
          <p:nvPr/>
        </p:nvSpPr>
        <p:spPr>
          <a:xfrm>
            <a:off x="1881505" y="1275080"/>
            <a:ext cx="7723505" cy="5723890"/>
          </a:xfrm>
          <a:prstGeom prst="rect">
            <a:avLst/>
          </a:prstGeom>
          <a:noFill/>
        </p:spPr>
        <p:txBody>
          <a:bodyPr wrap="square" rtlCol="0" anchor="t">
            <a:noAutofit/>
          </a:bodyPr>
          <a:p>
            <a:endParaRPr lang="en-US"/>
          </a:p>
        </p:txBody>
      </p:sp>
      <p:sp>
        <p:nvSpPr>
          <p:cNvPr id="5" name="Text Box 4"/>
          <p:cNvSpPr txBox="1"/>
          <p:nvPr/>
        </p:nvSpPr>
        <p:spPr>
          <a:xfrm>
            <a:off x="888365" y="1133475"/>
            <a:ext cx="8255635" cy="5724525"/>
          </a:xfrm>
          <a:prstGeom prst="rect">
            <a:avLst/>
          </a:prstGeom>
          <a:noFill/>
        </p:spPr>
        <p:txBody>
          <a:bodyPr wrap="square" rtlCol="0" anchor="t">
            <a:noAutofit/>
          </a:bodyPr>
          <a:p>
            <a:endParaRPr lang="en-US"/>
          </a:p>
        </p:txBody>
      </p:sp>
      <p:pic>
        <p:nvPicPr>
          <p:cNvPr id="2" name="Picture 1" descr="D"/>
          <p:cNvPicPr>
            <a:picLocks noChangeAspect="1"/>
          </p:cNvPicPr>
          <p:nvPr/>
        </p:nvPicPr>
        <p:blipFill>
          <a:blip r:embed="rId2"/>
          <a:stretch>
            <a:fillRect/>
          </a:stretch>
        </p:blipFill>
        <p:spPr>
          <a:xfrm>
            <a:off x="91440" y="913765"/>
            <a:ext cx="11819255" cy="5642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000" y="-19050"/>
            <a:ext cx="12240000" cy="4808986"/>
          </a:xfrm>
          <a:prstGeom prst="rect">
            <a:avLst/>
          </a:prstGeom>
        </p:spPr>
      </p:pic>
      <p:sp>
        <p:nvSpPr>
          <p:cNvPr id="14" name="TextBox 1"/>
          <p:cNvSpPr txBox="1"/>
          <p:nvPr/>
        </p:nvSpPr>
        <p:spPr>
          <a:xfrm>
            <a:off x="3049905" y="3429000"/>
            <a:ext cx="6115050" cy="1687195"/>
          </a:xfrm>
          <a:prstGeom prst="rect">
            <a:avLst/>
          </a:prstGeom>
          <a:noFill/>
        </p:spPr>
        <p:txBody>
          <a:bodyPr wrap="square" lIns="0" tIns="0" rIns="0" rtlCol="0">
            <a:spAutoFit/>
          </a:bodyPr>
          <a:p>
            <a:pPr algn="ctr" fontAlgn="auto">
              <a:lnSpc>
                <a:spcPts val="8800"/>
              </a:lnSpc>
            </a:pPr>
            <a:r>
              <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rPr>
              <a:t>CONCLUSION </a:t>
            </a: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grpSp>
        <p:nvGrpSpPr>
          <p:cNvPr id="16" name="组合 15"/>
          <p:cNvGrpSpPr/>
          <p:nvPr/>
        </p:nvGrpSpPr>
        <p:grpSpPr>
          <a:xfrm rot="1320000">
            <a:off x="946150" y="796290"/>
            <a:ext cx="1018540" cy="1094105"/>
            <a:chOff x="8745538" y="2649538"/>
            <a:chExt cx="309563" cy="285750"/>
          </a:xfrm>
          <a:solidFill>
            <a:schemeClr val="bg1"/>
          </a:solidFill>
        </p:grpSpPr>
        <p:sp>
          <p:nvSpPr>
            <p:cNvPr id="8"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7" name="文本框 26"/>
          <p:cNvSpPr txBox="1"/>
          <p:nvPr/>
        </p:nvSpPr>
        <p:spPr>
          <a:xfrm>
            <a:off x="2199005" y="1133475"/>
            <a:ext cx="2877820" cy="520700"/>
          </a:xfrm>
          <a:prstGeom prst="rect">
            <a:avLst/>
          </a:prstGeom>
          <a:noFill/>
          <a:ln w="6350">
            <a:noFill/>
          </a:ln>
        </p:spPr>
        <p:txBody>
          <a:bodyPr vert="horz" wrap="square" anchor="t"/>
          <a:p>
            <a:pPr algn="ctr"/>
            <a:endParaRPr lang="zh-CN" altLang="en-US" sz="220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0" y="10795"/>
            <a:ext cx="12240000" cy="1241868"/>
          </a:xfrm>
          <a:prstGeom prst="rect">
            <a:avLst/>
          </a:prstGeom>
        </p:spPr>
      </p:pic>
      <p:sp>
        <p:nvSpPr>
          <p:cNvPr id="4" name="正五边形 3"/>
          <p:cNvSpPr/>
          <p:nvPr/>
        </p:nvSpPr>
        <p:spPr>
          <a:xfrm rot="16200000">
            <a:off x="9652000" y="2526345"/>
            <a:ext cx="2520000" cy="2520000"/>
          </a:xfrm>
          <a:prstGeom prst="pentagon">
            <a:avLst/>
          </a:prstGeom>
          <a:solidFill>
            <a:srgbClr val="77BC33"/>
          </a:solidFill>
          <a:ln>
            <a:solidFill>
              <a:srgbClr val="77BC33"/>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10456545" y="3159760"/>
            <a:ext cx="1260000" cy="1260000"/>
            <a:chOff x="9975" y="6525"/>
            <a:chExt cx="758" cy="758"/>
          </a:xfrm>
          <a:solidFill>
            <a:schemeClr val="bg1"/>
          </a:solidFill>
        </p:grpSpPr>
        <p:sp>
          <p:nvSpPr>
            <p:cNvPr id="62" name="Freeform 62"/>
            <p:cNvSpPr/>
            <p:nvPr/>
          </p:nvSpPr>
          <p:spPr bwMode="auto">
            <a:xfrm>
              <a:off x="9975" y="6525"/>
              <a:ext cx="698" cy="758"/>
            </a:xfrm>
            <a:custGeom>
              <a:avLst/>
              <a:gdLst>
                <a:gd name="T0" fmla="*/ 57 w 118"/>
                <a:gd name="T1" fmla="*/ 71 h 128"/>
                <a:gd name="T2" fmla="*/ 57 w 118"/>
                <a:gd name="T3" fmla="*/ 17 h 128"/>
                <a:gd name="T4" fmla="*/ 57 w 118"/>
                <a:gd name="T5" fmla="*/ 0 h 128"/>
                <a:gd name="T6" fmla="*/ 57 w 118"/>
                <a:gd name="T7" fmla="*/ 0 h 128"/>
                <a:gd name="T8" fmla="*/ 0 w 118"/>
                <a:gd name="T9" fmla="*/ 64 h 128"/>
                <a:gd name="T10" fmla="*/ 64 w 118"/>
                <a:gd name="T11" fmla="*/ 128 h 128"/>
                <a:gd name="T12" fmla="*/ 64 w 118"/>
                <a:gd name="T13" fmla="*/ 128 h 128"/>
                <a:gd name="T14" fmla="*/ 64 w 118"/>
                <a:gd name="T15" fmla="*/ 128 h 128"/>
                <a:gd name="T16" fmla="*/ 118 w 118"/>
                <a:gd name="T17" fmla="*/ 98 h 128"/>
                <a:gd name="T18" fmla="*/ 118 w 118"/>
                <a:gd name="T19" fmla="*/ 98 h 128"/>
                <a:gd name="T20" fmla="*/ 57 w 118"/>
                <a:gd name="T21"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8">
                  <a:moveTo>
                    <a:pt x="57" y="71"/>
                  </a:moveTo>
                  <a:cubicBezTo>
                    <a:pt x="57" y="17"/>
                    <a:pt x="57" y="17"/>
                    <a:pt x="57" y="17"/>
                  </a:cubicBezTo>
                  <a:cubicBezTo>
                    <a:pt x="57" y="0"/>
                    <a:pt x="57" y="0"/>
                    <a:pt x="57" y="0"/>
                  </a:cubicBezTo>
                  <a:cubicBezTo>
                    <a:pt x="57" y="0"/>
                    <a:pt x="57" y="0"/>
                    <a:pt x="57" y="0"/>
                  </a:cubicBezTo>
                  <a:cubicBezTo>
                    <a:pt x="25" y="4"/>
                    <a:pt x="0" y="31"/>
                    <a:pt x="0" y="64"/>
                  </a:cubicBezTo>
                  <a:cubicBezTo>
                    <a:pt x="0" y="99"/>
                    <a:pt x="29" y="128"/>
                    <a:pt x="64" y="128"/>
                  </a:cubicBezTo>
                  <a:cubicBezTo>
                    <a:pt x="64" y="128"/>
                    <a:pt x="64" y="128"/>
                    <a:pt x="64" y="128"/>
                  </a:cubicBezTo>
                  <a:cubicBezTo>
                    <a:pt x="64" y="128"/>
                    <a:pt x="64" y="128"/>
                    <a:pt x="64" y="128"/>
                  </a:cubicBezTo>
                  <a:cubicBezTo>
                    <a:pt x="87" y="128"/>
                    <a:pt x="107" y="116"/>
                    <a:pt x="118" y="98"/>
                  </a:cubicBezTo>
                  <a:cubicBezTo>
                    <a:pt x="118" y="98"/>
                    <a:pt x="118" y="98"/>
                    <a:pt x="118" y="98"/>
                  </a:cubicBezTo>
                  <a:lnTo>
                    <a:pt x="57"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3" name="Freeform 63"/>
            <p:cNvSpPr/>
            <p:nvPr/>
          </p:nvSpPr>
          <p:spPr bwMode="auto">
            <a:xfrm>
              <a:off x="10395" y="6525"/>
              <a:ext cx="338" cy="495"/>
            </a:xfrm>
            <a:custGeom>
              <a:avLst/>
              <a:gdLst>
                <a:gd name="T0" fmla="*/ 0 w 57"/>
                <a:gd name="T1" fmla="*/ 0 h 84"/>
                <a:gd name="T2" fmla="*/ 0 w 57"/>
                <a:gd name="T3" fmla="*/ 15 h 84"/>
                <a:gd name="T4" fmla="*/ 42 w 57"/>
                <a:gd name="T5" fmla="*/ 64 h 84"/>
                <a:gd name="T6" fmla="*/ 40 w 57"/>
                <a:gd name="T7" fmla="*/ 79 h 84"/>
                <a:gd name="T8" fmla="*/ 54 w 57"/>
                <a:gd name="T9" fmla="*/ 84 h 84"/>
                <a:gd name="T10" fmla="*/ 57 w 57"/>
                <a:gd name="T11" fmla="*/ 64 h 84"/>
                <a:gd name="T12" fmla="*/ 0 w 5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57" h="84">
                  <a:moveTo>
                    <a:pt x="0" y="0"/>
                  </a:moveTo>
                  <a:cubicBezTo>
                    <a:pt x="0" y="15"/>
                    <a:pt x="0" y="15"/>
                    <a:pt x="0" y="15"/>
                  </a:cubicBezTo>
                  <a:cubicBezTo>
                    <a:pt x="24" y="18"/>
                    <a:pt x="42" y="39"/>
                    <a:pt x="42" y="64"/>
                  </a:cubicBezTo>
                  <a:cubicBezTo>
                    <a:pt x="42" y="69"/>
                    <a:pt x="42" y="74"/>
                    <a:pt x="40" y="79"/>
                  </a:cubicBezTo>
                  <a:cubicBezTo>
                    <a:pt x="54" y="84"/>
                    <a:pt x="54" y="84"/>
                    <a:pt x="54" y="84"/>
                  </a:cubicBezTo>
                  <a:cubicBezTo>
                    <a:pt x="56" y="78"/>
                    <a:pt x="57" y="71"/>
                    <a:pt x="57" y="64"/>
                  </a:cubicBezTo>
                  <a:cubicBezTo>
                    <a:pt x="57" y="31"/>
                    <a:pt x="32"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12" name="文本框 26"/>
          <p:cNvSpPr txBox="1"/>
          <p:nvPr/>
        </p:nvSpPr>
        <p:spPr>
          <a:xfrm>
            <a:off x="394335" y="135255"/>
            <a:ext cx="3508375" cy="603250"/>
          </a:xfrm>
          <a:prstGeom prst="rect">
            <a:avLst/>
          </a:prstGeom>
          <a:noFill/>
          <a:ln w="6350">
            <a:noFill/>
          </a:ln>
        </p:spPr>
        <p:txBody>
          <a:bodyPr vert="horz" wrap="square" anchor="t"/>
          <a:p>
            <a:pPr algn="l"/>
            <a:endParaRPr lang="zh-CN" altLang="en-US" sz="2500" b="1">
              <a:solidFill>
                <a:schemeClr val="bg1"/>
              </a:solidFill>
              <a:latin typeface="Calibri Light" panose="020F0302020204030204" charset="0"/>
              <a:cs typeface="Calibri Light" panose="020F0302020204030204" charset="0"/>
            </a:endParaRPr>
          </a:p>
        </p:txBody>
      </p:sp>
      <p:sp>
        <p:nvSpPr>
          <p:cNvPr id="2" name="Text Box 1"/>
          <p:cNvSpPr txBox="1"/>
          <p:nvPr/>
        </p:nvSpPr>
        <p:spPr>
          <a:xfrm>
            <a:off x="174625" y="1155700"/>
            <a:ext cx="9237980" cy="5602605"/>
          </a:xfrm>
          <a:prstGeom prst="rect">
            <a:avLst/>
          </a:prstGeom>
          <a:noFill/>
        </p:spPr>
        <p:txBody>
          <a:bodyPr wrap="square" rtlCol="0">
            <a:noAutofit/>
          </a:bodyPr>
          <a:p>
            <a:r>
              <a:rPr lang="en-US" sz="2200"/>
              <a:t>Understanding earthquakes and effectively responding to them remains a complex and challenging task, even with the latest technological advancements. However, leveraging the capabilities of machine learning can greatly enhance our comprehension of seismic events. By employing machine learning techniques to analyze seismic data, we can uncover valuable insights and patterns that contribute to a deeper understanding of earthquakes. These insights can subsequently inform more effective strategies for mitigating risks and responding to seismic events.</a:t>
            </a:r>
            <a:endParaRPr lang="en-US" sz="2200"/>
          </a:p>
          <a:p>
            <a:r>
              <a:rPr lang="en-US" sz="2200"/>
              <a:t>In summary, an earthquake prediction project is a critical undertaking that holds the potential to mitigate the devastating effects of earthquakes. While the pursuit of precise prediction remains challenging, the project's efforts contribute to a growing body of knowledge and technology aimed at enhancing our understanding and preparedness for these natural disasters. The project's conclusion marks not the end but a milestone in a continuous journey toward more effective earthquake prediction and risk reduc</a:t>
            </a:r>
            <a:r>
              <a:rPr lang="en-US"/>
              <a:t>tion.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1"/>
          <p:cNvPicPr>
            <a:picLocks noChangeAspect="1"/>
          </p:cNvPicPr>
          <p:nvPr/>
        </p:nvPicPr>
        <p:blipFill>
          <a:blip r:embed="rId1"/>
          <a:stretch>
            <a:fillRect/>
          </a:stretch>
        </p:blipFill>
        <p:spPr>
          <a:xfrm>
            <a:off x="-24000" y="-19050"/>
            <a:ext cx="12240000" cy="4808986"/>
          </a:xfrm>
          <a:prstGeom prst="rect">
            <a:avLst/>
          </a:prstGeom>
          <a:effectLst>
            <a:outerShdw blurRad="50800" dist="38100" dir="2700000" algn="tl" rotWithShape="0">
              <a:prstClr val="black">
                <a:alpha val="40000"/>
              </a:prstClr>
            </a:outerShdw>
          </a:effectLst>
        </p:spPr>
      </p:pic>
      <p:sp>
        <p:nvSpPr>
          <p:cNvPr id="11" name="副标题 2"/>
          <p:cNvSpPr txBox="1"/>
          <p:nvPr/>
        </p:nvSpPr>
        <p:spPr>
          <a:xfrm>
            <a:off x="1729105" y="2857500"/>
            <a:ext cx="9097010" cy="1332230"/>
          </a:xfrm>
          <a:prstGeom prst="rect">
            <a:avLst/>
          </a:prstGeom>
          <a:noFill/>
          <a:ln w="19050">
            <a:noFill/>
            <a:prstDash val="dash"/>
          </a:ln>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8400"/>
              </a:lnSpc>
              <a:spcBef>
                <a:spcPts val="0"/>
              </a:spcBef>
            </a:pPr>
            <a:r>
              <a:rPr lang="en-US" altLang="zh-CN" sz="4000" b="1">
                <a:solidFill>
                  <a:srgbClr val="359639"/>
                </a:solidFill>
                <a:latin typeface="Arial" panose="020B0604020202020204" pitchFamily="34" charset="0"/>
                <a:ea typeface="Arial" panose="020B0604020202020204" pitchFamily="34" charset="0"/>
                <a:cs typeface="Arial" panose="020B0604020202020204" pitchFamily="34" charset="0"/>
                <a:sym typeface="+mn-ea"/>
              </a:rPr>
              <a:t>Thank you so much for your watching</a:t>
            </a:r>
            <a:endParaRPr lang="en-US" altLang="zh-CN" sz="4000" b="1" noProof="1">
              <a:solidFill>
                <a:srgbClr val="359639"/>
              </a:solidFill>
              <a:latin typeface="Arial" panose="020B0604020202020204" pitchFamily="34" charset="0"/>
              <a:ea typeface="Arial" panose="020B0604020202020204" pitchFamily="34" charset="0"/>
              <a:cs typeface="Arial" panose="020B0604020202020204" pitchFamily="34" charset="0"/>
            </a:endParaRPr>
          </a:p>
          <a:p>
            <a:pPr>
              <a:lnSpc>
                <a:spcPts val="8400"/>
              </a:lnSpc>
              <a:spcBef>
                <a:spcPts val="0"/>
              </a:spcBef>
            </a:pPr>
            <a:endParaRPr lang="zh-CN" altLang="en-US" sz="4000" b="1" dirty="0" smtClean="0">
              <a:solidFill>
                <a:srgbClr val="359639"/>
              </a:solidFill>
              <a:effectLst/>
              <a:latin typeface="Arial" panose="020B0604020202020204" pitchFamily="34" charset="0"/>
              <a:ea typeface="Arial" panose="020B0604020202020204" pitchFamily="34" charset="0"/>
              <a:cs typeface="Arial" panose="020B0604020202020204" pitchFamily="34" charset="0"/>
            </a:endParaRPr>
          </a:p>
        </p:txBody>
      </p:sp>
      <p:grpSp>
        <p:nvGrpSpPr>
          <p:cNvPr id="16" name="组合 15"/>
          <p:cNvGrpSpPr/>
          <p:nvPr/>
        </p:nvGrpSpPr>
        <p:grpSpPr>
          <a:xfrm rot="1320000">
            <a:off x="946150" y="796290"/>
            <a:ext cx="1018540" cy="1094105"/>
            <a:chOff x="8745538" y="2649538"/>
            <a:chExt cx="309563" cy="285750"/>
          </a:xfrm>
          <a:solidFill>
            <a:schemeClr val="bg1"/>
          </a:solidFill>
        </p:grpSpPr>
        <p:sp>
          <p:nvSpPr>
            <p:cNvPr id="8"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 name="文本框 26"/>
          <p:cNvSpPr txBox="1"/>
          <p:nvPr/>
        </p:nvSpPr>
        <p:spPr>
          <a:xfrm>
            <a:off x="2199005" y="1133475"/>
            <a:ext cx="2877820" cy="520700"/>
          </a:xfrm>
          <a:prstGeom prst="rect">
            <a:avLst/>
          </a:prstGeom>
          <a:noFill/>
          <a:ln w="6350">
            <a:noFill/>
          </a:ln>
        </p:spPr>
        <p:txBody>
          <a:bodyPr vert="horz" wrap="square" anchor="t"/>
          <a:p>
            <a:pPr algn="ctr">
              <a:lnSpc>
                <a:spcPts val="3200"/>
              </a:lnSpc>
            </a:pPr>
            <a:endParaRPr lang="zh-CN" altLang="en-US" sz="2200">
              <a:solidFill>
                <a:schemeClr val="bg1"/>
              </a:solidFill>
              <a:latin typeface="Arial" panose="020B0604020202020204" pitchFamily="34" charset="0"/>
              <a:cs typeface="Arial" panose="020B0604020202020204" pitchFamily="34" charset="0"/>
            </a:endParaRPr>
          </a:p>
          <a:p>
            <a:pPr algn="ctr"/>
            <a:endParaRPr lang="zh-CN" altLang="en-US" sz="220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24130" y="-33020"/>
            <a:ext cx="12240260" cy="7771130"/>
          </a:xfrm>
          <a:prstGeom prst="rect">
            <a:avLst/>
          </a:prstGeom>
        </p:spPr>
      </p:pic>
      <p:sp>
        <p:nvSpPr>
          <p:cNvPr id="14" name="TextBox 1"/>
          <p:cNvSpPr txBox="1"/>
          <p:nvPr/>
        </p:nvSpPr>
        <p:spPr>
          <a:xfrm>
            <a:off x="1998345" y="4100830"/>
            <a:ext cx="3958590" cy="878840"/>
          </a:xfrm>
          <a:prstGeom prst="rect">
            <a:avLst/>
          </a:prstGeom>
          <a:noFill/>
        </p:spPr>
        <p:txBody>
          <a:bodyPr wrap="square" lIns="0" tIns="0" rIns="0" rtlCol="0">
            <a:spAutoFit/>
          </a:bodyPr>
          <a:p>
            <a:pPr>
              <a:lnSpc>
                <a:spcPts val="4500"/>
              </a:lnSpc>
            </a:pPr>
            <a:r>
              <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rPr>
              <a:t> </a:t>
            </a:r>
            <a:endPar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nSpc>
                <a:spcPts val="1000"/>
              </a:lnSpc>
            </a:pPr>
            <a:endPar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nSpc>
                <a:spcPts val="1000"/>
              </a:lnSpc>
            </a:pPr>
            <a:endPar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3" name="TextBox 1"/>
          <p:cNvSpPr txBox="1"/>
          <p:nvPr/>
        </p:nvSpPr>
        <p:spPr>
          <a:xfrm>
            <a:off x="6701790" y="4100830"/>
            <a:ext cx="3707765" cy="622300"/>
          </a:xfrm>
          <a:prstGeom prst="rect">
            <a:avLst/>
          </a:prstGeom>
          <a:noFill/>
        </p:spPr>
        <p:txBody>
          <a:bodyPr wrap="square" lIns="0" tIns="0" rIns="0" rtlCol="0">
            <a:spAutoFit/>
          </a:bodyPr>
          <a:p>
            <a:pPr>
              <a:lnSpc>
                <a:spcPts val="4500"/>
              </a:lnSpc>
            </a:pPr>
            <a:r>
              <a:rPr lang="zh-CN" altLang="en-US" sz="3000" b="1" dirty="0">
                <a:solidFill>
                  <a:srgbClr val="359639"/>
                </a:solidFill>
                <a:latin typeface="Arial" panose="020B0604020202020204" pitchFamily="34" charset="0"/>
                <a:ea typeface="Arial" panose="020B0604020202020204" pitchFamily="34" charset="0"/>
                <a:cs typeface="Arial" panose="020B0604020202020204" pitchFamily="34" charset="0"/>
                <a:sym typeface="+mn-ea"/>
              </a:rPr>
              <a:t> </a:t>
            </a:r>
            <a:endParaRPr lang="zh-CN" altLang="en-US" sz="3000" b="1" dirty="0">
              <a:solidFill>
                <a:srgbClr val="359639"/>
              </a:solidFill>
              <a:latin typeface="Arial" panose="020B0604020202020204" pitchFamily="34" charset="0"/>
              <a:ea typeface="Arial" panose="020B0604020202020204" pitchFamily="34" charset="0"/>
              <a:cs typeface="Arial" panose="020B0604020202020204" pitchFamily="34" charset="0"/>
              <a:sym typeface="+mn-ea"/>
            </a:endParaRPr>
          </a:p>
        </p:txBody>
      </p:sp>
      <p:sp>
        <p:nvSpPr>
          <p:cNvPr id="34" name="标题 1"/>
          <p:cNvSpPr>
            <a:spLocks noGrp="1"/>
          </p:cNvSpPr>
          <p:nvPr>
            <p:ph type="title"/>
          </p:nvPr>
        </p:nvSpPr>
        <p:spPr>
          <a:xfrm>
            <a:off x="540385" y="987425"/>
            <a:ext cx="4669790" cy="992505"/>
          </a:xfrm>
          <a:ln>
            <a:noFill/>
            <a:prstDash val="dash"/>
          </a:ln>
        </p:spPr>
        <p:txBody>
          <a:bodyPr>
            <a:noAutofit/>
          </a:bodyPr>
          <a:p>
            <a:pPr algn="ctr" fontAlgn="auto">
              <a:lnSpc>
                <a:spcPts val="5000"/>
              </a:lnSpc>
            </a:pPr>
            <a:r>
              <a:rPr lang="en-US" altLang="zh-CN" sz="3000" b="1" dirty="0" smtClean="0">
                <a:solidFill>
                  <a:schemeClr val="bg1"/>
                </a:solidFill>
                <a:latin typeface="Arial" panose="020B0604020202020204" pitchFamily="34" charset="0"/>
                <a:ea typeface="Arial" panose="020B0604020202020204" pitchFamily="34" charset="0"/>
                <a:cs typeface="Arial" panose="020B0604020202020204" pitchFamily="34" charset="0"/>
              </a:rPr>
              <a:t>INTRODUCTION</a:t>
            </a:r>
            <a:endParaRPr lang="en-US" altLang="zh-CN" sz="3000" b="1" dirty="0" smtClean="0">
              <a:solidFill>
                <a:schemeClr val="bg1"/>
              </a:solidFill>
              <a:latin typeface="Arial" panose="020B0604020202020204" pitchFamily="34" charset="0"/>
              <a:ea typeface="Arial" panose="020B0604020202020204" pitchFamily="34" charset="0"/>
              <a:cs typeface="Arial" panose="020B0604020202020204" pitchFamily="34" charset="0"/>
            </a:endParaRPr>
          </a:p>
        </p:txBody>
      </p:sp>
      <p:pic>
        <p:nvPicPr>
          <p:cNvPr id="2" name="Picture 1" descr="earthquake-prediction-using-machine-learning"/>
          <p:cNvPicPr>
            <a:picLocks noChangeAspect="1"/>
          </p:cNvPicPr>
          <p:nvPr/>
        </p:nvPicPr>
        <p:blipFill>
          <a:blip r:embed="rId2"/>
          <a:stretch>
            <a:fillRect/>
          </a:stretch>
        </p:blipFill>
        <p:spPr>
          <a:xfrm>
            <a:off x="-635" y="2353310"/>
            <a:ext cx="12193270" cy="42779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1"/>
          <a:srcRect t="-1613" r="17004"/>
          <a:stretch>
            <a:fillRect/>
          </a:stretch>
        </p:blipFill>
        <p:spPr>
          <a:xfrm>
            <a:off x="-24130" y="-20320"/>
            <a:ext cx="12240260" cy="2249170"/>
          </a:xfrm>
          <a:prstGeom prst="rect">
            <a:avLst/>
          </a:prstGeom>
        </p:spPr>
      </p:pic>
      <p:sp>
        <p:nvSpPr>
          <p:cNvPr id="32" name="Freeform 7"/>
          <p:cNvSpPr>
            <a:spLocks noEditPoints="1"/>
          </p:cNvSpPr>
          <p:nvPr/>
        </p:nvSpPr>
        <p:spPr bwMode="auto">
          <a:xfrm>
            <a:off x="1363345" y="1837055"/>
            <a:ext cx="10085705" cy="5020945"/>
          </a:xfrm>
          <a:custGeom>
            <a:avLst/>
            <a:gdLst>
              <a:gd name="T0" fmla="*/ 1293 w 2586"/>
              <a:gd name="T1" fmla="*/ 1296 h 2590"/>
              <a:gd name="T2" fmla="*/ 1622 w 2586"/>
              <a:gd name="T3" fmla="*/ 964 h 2590"/>
              <a:gd name="T4" fmla="*/ 1850 w 2586"/>
              <a:gd name="T5" fmla="*/ 1192 h 2590"/>
              <a:gd name="T6" fmla="*/ 1966 w 2586"/>
              <a:gd name="T7" fmla="*/ 1073 h 2590"/>
              <a:gd name="T8" fmla="*/ 1966 w 2586"/>
              <a:gd name="T9" fmla="*/ 1640 h 2590"/>
              <a:gd name="T10" fmla="*/ 1402 w 2586"/>
              <a:gd name="T11" fmla="*/ 1640 h 2590"/>
              <a:gd name="T12" fmla="*/ 1518 w 2586"/>
              <a:gd name="T13" fmla="*/ 1521 h 2590"/>
              <a:gd name="T14" fmla="*/ 1293 w 2586"/>
              <a:gd name="T15" fmla="*/ 1296 h 2590"/>
              <a:gd name="T16" fmla="*/ 1293 w 2586"/>
              <a:gd name="T17" fmla="*/ 1358 h 2590"/>
              <a:gd name="T18" fmla="*/ 1229 w 2586"/>
              <a:gd name="T19" fmla="*/ 1358 h 2590"/>
              <a:gd name="T20" fmla="*/ 1293 w 2586"/>
              <a:gd name="T21" fmla="*/ 1294 h 2590"/>
              <a:gd name="T22" fmla="*/ 1293 w 2586"/>
              <a:gd name="T23" fmla="*/ 1296 h 2590"/>
              <a:gd name="T24" fmla="*/ 1923 w 2586"/>
              <a:gd name="T25" fmla="*/ 666 h 2590"/>
              <a:gd name="T26" fmla="*/ 1984 w 2586"/>
              <a:gd name="T27" fmla="*/ 602 h 2590"/>
              <a:gd name="T28" fmla="*/ 1984 w 2586"/>
              <a:gd name="T29" fmla="*/ 666 h 2590"/>
              <a:gd name="T30" fmla="*/ 1923 w 2586"/>
              <a:gd name="T31" fmla="*/ 666 h 2590"/>
              <a:gd name="T32" fmla="*/ 2586 w 2586"/>
              <a:gd name="T33" fmla="*/ 0 h 2590"/>
              <a:gd name="T34" fmla="*/ 0 w 2586"/>
              <a:gd name="T35" fmla="*/ 2590 h 2590"/>
              <a:gd name="T36" fmla="*/ 2586 w 2586"/>
              <a:gd name="T37" fmla="*/ 2590 h 2590"/>
              <a:gd name="T38" fmla="*/ 2586 w 2586"/>
              <a:gd name="T39" fmla="*/ 0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86" h="2590">
                <a:moveTo>
                  <a:pt x="1293" y="1296"/>
                </a:moveTo>
                <a:lnTo>
                  <a:pt x="1622" y="964"/>
                </a:lnTo>
                <a:lnTo>
                  <a:pt x="1850" y="1192"/>
                </a:lnTo>
                <a:lnTo>
                  <a:pt x="1966" y="1073"/>
                </a:lnTo>
                <a:lnTo>
                  <a:pt x="1966" y="1640"/>
                </a:lnTo>
                <a:lnTo>
                  <a:pt x="1402" y="1640"/>
                </a:lnTo>
                <a:lnTo>
                  <a:pt x="1518" y="1521"/>
                </a:lnTo>
                <a:lnTo>
                  <a:pt x="1293" y="1296"/>
                </a:lnTo>
                <a:lnTo>
                  <a:pt x="1293" y="1358"/>
                </a:lnTo>
                <a:lnTo>
                  <a:pt x="1229" y="1358"/>
                </a:lnTo>
                <a:lnTo>
                  <a:pt x="1293" y="1294"/>
                </a:lnTo>
                <a:lnTo>
                  <a:pt x="1293" y="1296"/>
                </a:lnTo>
                <a:moveTo>
                  <a:pt x="1923" y="666"/>
                </a:moveTo>
                <a:lnTo>
                  <a:pt x="1984" y="602"/>
                </a:lnTo>
                <a:lnTo>
                  <a:pt x="1984" y="666"/>
                </a:lnTo>
                <a:lnTo>
                  <a:pt x="1923" y="666"/>
                </a:lnTo>
                <a:moveTo>
                  <a:pt x="2586" y="0"/>
                </a:moveTo>
                <a:lnTo>
                  <a:pt x="0" y="2590"/>
                </a:lnTo>
                <a:lnTo>
                  <a:pt x="2586" y="2590"/>
                </a:lnTo>
                <a:lnTo>
                  <a:pt x="2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r>
              <a:rPr lang="zh-CN" altLang="en-US" sz="2800"/>
              <a:t>Earthquake prediction using advanced techniques is a vital area of research aimed at mitigating the devastating impact of seismic events on human lives and infrastructure. Traditional earthquake prediction methods have often been limited in their accuracy and reliability. However, recent advancements in seismology, geodesy, and data analytics have opened up new avenues for more precise earthquake forecasting. In this discussion, we will explore the cutting-edge technologies and methodologies that are revolutionizing earthquake prediction, offering hope for better preparedness and risk reduction in earthquake-prone regions.</a:t>
            </a:r>
            <a:endParaRPr lang="zh-CN" altLang="en-US" sz="2800"/>
          </a:p>
        </p:txBody>
      </p:sp>
      <p:sp>
        <p:nvSpPr>
          <p:cNvPr id="11" name="文本框 26"/>
          <p:cNvSpPr txBox="1"/>
          <p:nvPr/>
        </p:nvSpPr>
        <p:spPr>
          <a:xfrm>
            <a:off x="387985" y="109220"/>
            <a:ext cx="3182620" cy="603250"/>
          </a:xfrm>
          <a:prstGeom prst="rect">
            <a:avLst/>
          </a:prstGeom>
          <a:noFill/>
          <a:ln w="6350">
            <a:noFill/>
          </a:ln>
        </p:spPr>
        <p:txBody>
          <a:bodyPr vert="horz" wrap="square" anchor="t"/>
          <a:p>
            <a:pPr algn="l" fontAlgn="base">
              <a:lnSpc>
                <a:spcPts val="3600"/>
              </a:lnSpc>
            </a:pPr>
            <a:endParaRPr lang="zh-CN" altLang="en-US" sz="2300" b="1">
              <a:solidFill>
                <a:schemeClr val="bg1"/>
              </a:solidFill>
              <a:latin typeface="Calibri Light" panose="020F0302020204030204" charset="0"/>
              <a:cs typeface="Calibri Light" panose="020F0302020204030204" charset="0"/>
            </a:endParaRPr>
          </a:p>
          <a:p>
            <a:pPr algn="l"/>
            <a:endParaRPr lang="zh-CN" altLang="en-US" sz="2300" b="1">
              <a:solidFill>
                <a:schemeClr val="bg1"/>
              </a:solidFill>
              <a:latin typeface="Calibri Light" panose="020F0302020204030204" charset="0"/>
              <a:cs typeface="Calibri Light" panose="020F0302020204030204" charset="0"/>
            </a:endParaRPr>
          </a:p>
        </p:txBody>
      </p:sp>
      <p:sp>
        <p:nvSpPr>
          <p:cNvPr id="4" name="文本框 3"/>
          <p:cNvSpPr txBox="1"/>
          <p:nvPr/>
        </p:nvSpPr>
        <p:spPr>
          <a:xfrm>
            <a:off x="915670" y="5189220"/>
            <a:ext cx="952500" cy="763270"/>
          </a:xfrm>
          <a:prstGeom prst="rect">
            <a:avLst/>
          </a:prstGeom>
          <a:noFill/>
          <a:ln w="3175">
            <a:noFill/>
          </a:ln>
        </p:spPr>
        <p:txBody>
          <a:bodyPr wrap="square"/>
          <a:p>
            <a:pPr fontAlgn="base">
              <a:lnSpc>
                <a:spcPts val="4000"/>
              </a:lnSpc>
            </a:pPr>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551815" y="1972945"/>
            <a:ext cx="1809750" cy="624840"/>
          </a:xfrm>
          <a:prstGeom prst="rect">
            <a:avLst/>
          </a:prstGeom>
          <a:noFill/>
          <a:ln w="3175">
            <a:noFill/>
          </a:ln>
        </p:spPr>
        <p:txBody>
          <a:bodyPr wrap="square"/>
          <a:p>
            <a:endParaRPr lang="zh-CN" altLang="en-US" sz="24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0" y="0"/>
            <a:ext cx="13258800" cy="2078990"/>
          </a:xfrm>
          <a:prstGeom prst="rect">
            <a:avLst/>
          </a:prstGeom>
        </p:spPr>
      </p:pic>
      <p:sp>
        <p:nvSpPr>
          <p:cNvPr id="14" name="TextBox 1"/>
          <p:cNvSpPr txBox="1"/>
          <p:nvPr/>
        </p:nvSpPr>
        <p:spPr>
          <a:xfrm>
            <a:off x="1189990" y="2078990"/>
            <a:ext cx="8984615" cy="3203575"/>
          </a:xfrm>
          <a:prstGeom prst="rect">
            <a:avLst/>
          </a:prstGeom>
          <a:noFill/>
        </p:spPr>
        <p:txBody>
          <a:bodyPr wrap="square" lIns="0" tIns="0" rIns="0" rtlCol="0">
            <a:noAutofit/>
          </a:bodyPr>
          <a:p>
            <a:pPr algn="ctr" fontAlgn="auto">
              <a:lnSpc>
                <a:spcPts val="8800"/>
              </a:lnSpc>
            </a:pPr>
            <a:endParaRPr lang="en-US" altLang="zh-CN" sz="1400" b="1" dirty="0">
              <a:solidFill>
                <a:srgbClr val="359639"/>
              </a:solidFill>
              <a:latin typeface="Arial" panose="020B0604020202020204" pitchFamily="34" charset="0"/>
              <a:ea typeface="Arial" panose="020B0604020202020204" pitchFamily="34" charset="0"/>
              <a:cs typeface="Arial" panose="020B0604020202020204" pitchFamily="34" charset="0"/>
              <a:sym typeface="+mn-ea"/>
            </a:endParaRPr>
          </a:p>
        </p:txBody>
      </p:sp>
      <p:grpSp>
        <p:nvGrpSpPr>
          <p:cNvPr id="16" name="组合 15"/>
          <p:cNvGrpSpPr/>
          <p:nvPr/>
        </p:nvGrpSpPr>
        <p:grpSpPr>
          <a:xfrm rot="1320000">
            <a:off x="566420" y="513715"/>
            <a:ext cx="1018540" cy="1094105"/>
            <a:chOff x="8745538" y="2649538"/>
            <a:chExt cx="309563" cy="285750"/>
          </a:xfrm>
          <a:solidFill>
            <a:schemeClr val="bg1"/>
          </a:solidFill>
        </p:grpSpPr>
        <p:sp>
          <p:nvSpPr>
            <p:cNvPr id="8"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7" name="文本框 26"/>
          <p:cNvSpPr txBox="1"/>
          <p:nvPr/>
        </p:nvSpPr>
        <p:spPr>
          <a:xfrm>
            <a:off x="2286635" y="645160"/>
            <a:ext cx="2877820" cy="520700"/>
          </a:xfrm>
          <a:prstGeom prst="rect">
            <a:avLst/>
          </a:prstGeom>
          <a:noFill/>
          <a:ln w="6350">
            <a:noFill/>
          </a:ln>
        </p:spPr>
        <p:txBody>
          <a:bodyPr vert="horz" wrap="square" anchor="t"/>
          <a:p>
            <a:pPr algn="ctr">
              <a:lnSpc>
                <a:spcPts val="3200"/>
              </a:lnSpc>
            </a:pPr>
            <a:r>
              <a:rPr lang="en-US" altLang="zh-CN" sz="3200">
                <a:solidFill>
                  <a:schemeClr val="bg1"/>
                </a:solidFill>
                <a:latin typeface="Arial" panose="020B0604020202020204" pitchFamily="34" charset="0"/>
                <a:cs typeface="Arial" panose="020B0604020202020204" pitchFamily="34" charset="0"/>
              </a:rPr>
              <a:t>DATASET</a:t>
            </a:r>
            <a:endParaRPr lang="zh-CN" altLang="en-US" sz="2200">
              <a:solidFill>
                <a:schemeClr val="bg1"/>
              </a:solidFill>
              <a:latin typeface="Arial" panose="020B0604020202020204" pitchFamily="34" charset="0"/>
              <a:cs typeface="Arial" panose="020B0604020202020204" pitchFamily="34" charset="0"/>
            </a:endParaRPr>
          </a:p>
          <a:p>
            <a:pPr algn="ctr"/>
            <a:endParaRPr lang="zh-CN" altLang="en-US" sz="2200">
              <a:solidFill>
                <a:schemeClr val="bg1"/>
              </a:solidFill>
              <a:latin typeface="Arial" panose="020B0604020202020204" pitchFamily="34" charset="0"/>
              <a:cs typeface="Arial" panose="020B0604020202020204" pitchFamily="34" charset="0"/>
            </a:endParaRPr>
          </a:p>
        </p:txBody>
      </p:sp>
      <p:pic>
        <p:nvPicPr>
          <p:cNvPr id="11" name="Picture 10" descr="Screenshot (2)"/>
          <p:cNvPicPr>
            <a:picLocks noChangeAspect="1"/>
          </p:cNvPicPr>
          <p:nvPr/>
        </p:nvPicPr>
        <p:blipFill>
          <a:blip r:embed="rId2"/>
          <a:srcRect l="2271" t="28034" r="16961" b="11293"/>
          <a:stretch>
            <a:fillRect/>
          </a:stretch>
        </p:blipFill>
        <p:spPr>
          <a:xfrm>
            <a:off x="0" y="1588770"/>
            <a:ext cx="12955270" cy="51739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
          <p:cNvPicPr>
            <a:picLocks noChangeAspect="1"/>
          </p:cNvPicPr>
          <p:nvPr/>
        </p:nvPicPr>
        <p:blipFill>
          <a:blip r:embed="rId1"/>
          <a:stretch>
            <a:fillRect/>
          </a:stretch>
        </p:blipFill>
        <p:spPr>
          <a:xfrm>
            <a:off x="-48130" y="0"/>
            <a:ext cx="12240000" cy="4808986"/>
          </a:xfrm>
          <a:prstGeom prst="rect">
            <a:avLst/>
          </a:prstGeom>
        </p:spPr>
      </p:pic>
      <p:sp>
        <p:nvSpPr>
          <p:cNvPr id="14" name="TextBox 1"/>
          <p:cNvSpPr txBox="1"/>
          <p:nvPr/>
        </p:nvSpPr>
        <p:spPr>
          <a:xfrm>
            <a:off x="2578735" y="3067050"/>
            <a:ext cx="7110730" cy="2815590"/>
          </a:xfrm>
          <a:prstGeom prst="rect">
            <a:avLst/>
          </a:prstGeom>
          <a:noFill/>
        </p:spPr>
        <p:txBody>
          <a:bodyPr wrap="square" lIns="0" tIns="0" rIns="0" rtlCol="0">
            <a:spAutoFit/>
          </a:bodyPr>
          <a:p>
            <a:pPr algn="ctr" fontAlgn="auto">
              <a:lnSpc>
                <a:spcPts val="8800"/>
              </a:lnSpc>
            </a:pPr>
            <a:r>
              <a:rPr lang="en-US" altLang="zh-CN" sz="5400" b="1" dirty="0">
                <a:solidFill>
                  <a:srgbClr val="359639"/>
                </a:solidFill>
                <a:latin typeface="Arial" panose="020B0604020202020204" pitchFamily="34" charset="0"/>
                <a:ea typeface="Arial" panose="020B0604020202020204" pitchFamily="34" charset="0"/>
                <a:cs typeface="Arial" panose="020B0604020202020204" pitchFamily="34" charset="0"/>
              </a:rPr>
              <a:t>OVERVIEW </a:t>
            </a:r>
            <a:r>
              <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rPr>
              <a:t> </a:t>
            </a:r>
            <a:endPar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fontAlgn="auto">
              <a:lnSpc>
                <a:spcPts val="8800"/>
              </a:lnSpc>
            </a:pPr>
            <a:r>
              <a:rPr sz="6000" b="1" dirty="0">
                <a:solidFill>
                  <a:srgbClr val="359639"/>
                </a:solidFill>
                <a:latin typeface="Arial" panose="020B0604020202020204" pitchFamily="34" charset="0"/>
                <a:ea typeface="Arial" panose="020B0604020202020204" pitchFamily="34" charset="0"/>
                <a:cs typeface="Arial" panose="020B0604020202020204" pitchFamily="34" charset="0"/>
              </a:rPr>
              <a:t> </a:t>
            </a:r>
            <a:endParaRPr sz="6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en-US" altLang="zh-CN"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a:p>
            <a:pPr algn="ctr">
              <a:lnSpc>
                <a:spcPts val="1000"/>
              </a:lnSpc>
            </a:pPr>
            <a:endParaRPr lang="zh-CN" altLang="en-US" sz="3000" b="1" dirty="0">
              <a:solidFill>
                <a:srgbClr val="359639"/>
              </a:solidFill>
              <a:latin typeface="Arial" panose="020B0604020202020204" pitchFamily="34" charset="0"/>
              <a:ea typeface="Arial" panose="020B0604020202020204" pitchFamily="34" charset="0"/>
              <a:cs typeface="Arial" panose="020B0604020202020204" pitchFamily="34" charset="0"/>
            </a:endParaRPr>
          </a:p>
        </p:txBody>
      </p:sp>
      <p:grpSp>
        <p:nvGrpSpPr>
          <p:cNvPr id="16" name="组合 15"/>
          <p:cNvGrpSpPr/>
          <p:nvPr/>
        </p:nvGrpSpPr>
        <p:grpSpPr>
          <a:xfrm rot="1320000">
            <a:off x="2127885" y="3580130"/>
            <a:ext cx="1018540" cy="1094105"/>
            <a:chOff x="8745538" y="2649538"/>
            <a:chExt cx="309563" cy="285750"/>
          </a:xfrm>
          <a:solidFill>
            <a:schemeClr val="bg1"/>
          </a:solidFill>
        </p:grpSpPr>
        <p:sp>
          <p:nvSpPr>
            <p:cNvPr id="8" name="Freeform 313"/>
            <p:cNvSpPr/>
            <p:nvPr/>
          </p:nvSpPr>
          <p:spPr bwMode="auto">
            <a:xfrm>
              <a:off x="8745538" y="2649538"/>
              <a:ext cx="309563" cy="238125"/>
            </a:xfrm>
            <a:custGeom>
              <a:avLst/>
              <a:gdLst>
                <a:gd name="T0" fmla="*/ 197 w 198"/>
                <a:gd name="T1" fmla="*/ 0 h 152"/>
                <a:gd name="T2" fmla="*/ 195 w 198"/>
                <a:gd name="T3" fmla="*/ 0 h 152"/>
                <a:gd name="T4" fmla="*/ 1 w 198"/>
                <a:gd name="T5" fmla="*/ 99 h 152"/>
                <a:gd name="T6" fmla="*/ 0 w 198"/>
                <a:gd name="T7" fmla="*/ 101 h 152"/>
                <a:gd name="T8" fmla="*/ 2 w 198"/>
                <a:gd name="T9" fmla="*/ 103 h 152"/>
                <a:gd name="T10" fmla="*/ 67 w 198"/>
                <a:gd name="T11" fmla="*/ 124 h 152"/>
                <a:gd name="T12" fmla="*/ 68 w 198"/>
                <a:gd name="T13" fmla="*/ 123 h 152"/>
                <a:gd name="T14" fmla="*/ 158 w 198"/>
                <a:gd name="T15" fmla="*/ 42 h 152"/>
                <a:gd name="T16" fmla="*/ 87 w 198"/>
                <a:gd name="T17" fmla="*/ 127 h 152"/>
                <a:gd name="T18" fmla="*/ 86 w 198"/>
                <a:gd name="T19" fmla="*/ 129 h 152"/>
                <a:gd name="T20" fmla="*/ 88 w 198"/>
                <a:gd name="T21" fmla="*/ 130 h 152"/>
                <a:gd name="T22" fmla="*/ 160 w 198"/>
                <a:gd name="T23" fmla="*/ 152 h 152"/>
                <a:gd name="T24" fmla="*/ 160 w 198"/>
                <a:gd name="T25" fmla="*/ 152 h 152"/>
                <a:gd name="T26" fmla="*/ 161 w 198"/>
                <a:gd name="T27" fmla="*/ 152 h 152"/>
                <a:gd name="T28" fmla="*/ 162 w 198"/>
                <a:gd name="T29" fmla="*/ 151 h 152"/>
                <a:gd name="T30" fmla="*/ 198 w 198"/>
                <a:gd name="T31" fmla="*/ 2 h 152"/>
                <a:gd name="T32" fmla="*/ 197 w 198"/>
                <a:gd name="T33"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52">
                  <a:moveTo>
                    <a:pt x="197" y="0"/>
                  </a:moveTo>
                  <a:cubicBezTo>
                    <a:pt x="197" y="0"/>
                    <a:pt x="196" y="0"/>
                    <a:pt x="195" y="0"/>
                  </a:cubicBezTo>
                  <a:cubicBezTo>
                    <a:pt x="1" y="99"/>
                    <a:pt x="1" y="99"/>
                    <a:pt x="1" y="99"/>
                  </a:cubicBezTo>
                  <a:cubicBezTo>
                    <a:pt x="1" y="100"/>
                    <a:pt x="0" y="100"/>
                    <a:pt x="0" y="101"/>
                  </a:cubicBezTo>
                  <a:cubicBezTo>
                    <a:pt x="0" y="102"/>
                    <a:pt x="1" y="103"/>
                    <a:pt x="2" y="103"/>
                  </a:cubicBezTo>
                  <a:cubicBezTo>
                    <a:pt x="67" y="124"/>
                    <a:pt x="67" y="124"/>
                    <a:pt x="67" y="124"/>
                  </a:cubicBezTo>
                  <a:cubicBezTo>
                    <a:pt x="67" y="124"/>
                    <a:pt x="68" y="124"/>
                    <a:pt x="68" y="123"/>
                  </a:cubicBezTo>
                  <a:cubicBezTo>
                    <a:pt x="158" y="42"/>
                    <a:pt x="158" y="42"/>
                    <a:pt x="158" y="42"/>
                  </a:cubicBezTo>
                  <a:cubicBezTo>
                    <a:pt x="87" y="127"/>
                    <a:pt x="87" y="127"/>
                    <a:pt x="87" y="127"/>
                  </a:cubicBezTo>
                  <a:cubicBezTo>
                    <a:pt x="86" y="128"/>
                    <a:pt x="86" y="128"/>
                    <a:pt x="86" y="129"/>
                  </a:cubicBezTo>
                  <a:cubicBezTo>
                    <a:pt x="86" y="130"/>
                    <a:pt x="87" y="130"/>
                    <a:pt x="88" y="130"/>
                  </a:cubicBezTo>
                  <a:cubicBezTo>
                    <a:pt x="160" y="152"/>
                    <a:pt x="160" y="152"/>
                    <a:pt x="160" y="152"/>
                  </a:cubicBezTo>
                  <a:cubicBezTo>
                    <a:pt x="160" y="152"/>
                    <a:pt x="160" y="152"/>
                    <a:pt x="160" y="152"/>
                  </a:cubicBezTo>
                  <a:cubicBezTo>
                    <a:pt x="161" y="152"/>
                    <a:pt x="161" y="152"/>
                    <a:pt x="161" y="152"/>
                  </a:cubicBezTo>
                  <a:cubicBezTo>
                    <a:pt x="162" y="152"/>
                    <a:pt x="162" y="151"/>
                    <a:pt x="162" y="151"/>
                  </a:cubicBezTo>
                  <a:cubicBezTo>
                    <a:pt x="198" y="2"/>
                    <a:pt x="198" y="2"/>
                    <a:pt x="198" y="2"/>
                  </a:cubicBezTo>
                  <a:cubicBezTo>
                    <a:pt x="198" y="2"/>
                    <a:pt x="198" y="1"/>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accent6"/>
                </a:solidFill>
              </a:endParaRPr>
            </a:p>
          </p:txBody>
        </p:sp>
        <p:sp>
          <p:nvSpPr>
            <p:cNvPr id="9" name="Freeform 314"/>
            <p:cNvSpPr/>
            <p:nvPr/>
          </p:nvSpPr>
          <p:spPr bwMode="auto">
            <a:xfrm>
              <a:off x="8880476" y="2868613"/>
              <a:ext cx="36513" cy="66675"/>
            </a:xfrm>
            <a:custGeom>
              <a:avLst/>
              <a:gdLst>
                <a:gd name="T0" fmla="*/ 23 w 24"/>
                <a:gd name="T1" fmla="*/ 6 h 42"/>
                <a:gd name="T2" fmla="*/ 3 w 24"/>
                <a:gd name="T3" fmla="*/ 0 h 42"/>
                <a:gd name="T4" fmla="*/ 1 w 24"/>
                <a:gd name="T5" fmla="*/ 0 h 42"/>
                <a:gd name="T6" fmla="*/ 0 w 24"/>
                <a:gd name="T7" fmla="*/ 2 h 42"/>
                <a:gd name="T8" fmla="*/ 0 w 24"/>
                <a:gd name="T9" fmla="*/ 40 h 42"/>
                <a:gd name="T10" fmla="*/ 2 w 24"/>
                <a:gd name="T11" fmla="*/ 41 h 42"/>
                <a:gd name="T12" fmla="*/ 2 w 24"/>
                <a:gd name="T13" fmla="*/ 42 h 42"/>
                <a:gd name="T14" fmla="*/ 4 w 24"/>
                <a:gd name="T15" fmla="*/ 41 h 42"/>
                <a:gd name="T16" fmla="*/ 24 w 24"/>
                <a:gd name="T17" fmla="*/ 9 h 42"/>
                <a:gd name="T18" fmla="*/ 24 w 24"/>
                <a:gd name="T19" fmla="*/ 7 h 42"/>
                <a:gd name="T20" fmla="*/ 23 w 24"/>
                <a:gd name="T21"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42">
                  <a:moveTo>
                    <a:pt x="23" y="6"/>
                  </a:moveTo>
                  <a:cubicBezTo>
                    <a:pt x="3" y="0"/>
                    <a:pt x="3" y="0"/>
                    <a:pt x="3" y="0"/>
                  </a:cubicBezTo>
                  <a:cubicBezTo>
                    <a:pt x="2" y="0"/>
                    <a:pt x="1" y="0"/>
                    <a:pt x="1" y="0"/>
                  </a:cubicBezTo>
                  <a:cubicBezTo>
                    <a:pt x="0" y="1"/>
                    <a:pt x="0" y="1"/>
                    <a:pt x="0" y="2"/>
                  </a:cubicBezTo>
                  <a:cubicBezTo>
                    <a:pt x="0" y="40"/>
                    <a:pt x="0" y="40"/>
                    <a:pt x="0" y="40"/>
                  </a:cubicBezTo>
                  <a:cubicBezTo>
                    <a:pt x="0" y="40"/>
                    <a:pt x="1" y="41"/>
                    <a:pt x="2" y="41"/>
                  </a:cubicBezTo>
                  <a:cubicBezTo>
                    <a:pt x="2" y="42"/>
                    <a:pt x="2" y="42"/>
                    <a:pt x="2" y="42"/>
                  </a:cubicBezTo>
                  <a:cubicBezTo>
                    <a:pt x="3" y="42"/>
                    <a:pt x="3" y="41"/>
                    <a:pt x="4" y="41"/>
                  </a:cubicBezTo>
                  <a:cubicBezTo>
                    <a:pt x="24" y="9"/>
                    <a:pt x="24" y="9"/>
                    <a:pt x="24" y="9"/>
                  </a:cubicBezTo>
                  <a:cubicBezTo>
                    <a:pt x="24" y="9"/>
                    <a:pt x="24" y="8"/>
                    <a:pt x="24" y="7"/>
                  </a:cubicBezTo>
                  <a:cubicBezTo>
                    <a:pt x="24"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accent6"/>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图片1"/>
          <p:cNvPicPr>
            <a:picLocks noChangeAspect="1"/>
          </p:cNvPicPr>
          <p:nvPr/>
        </p:nvPicPr>
        <p:blipFill>
          <a:blip r:embed="rId1"/>
          <a:srcRect t="-1613" r="17004"/>
          <a:stretch>
            <a:fillRect/>
          </a:stretch>
        </p:blipFill>
        <p:spPr>
          <a:xfrm>
            <a:off x="-24130" y="-20320"/>
            <a:ext cx="12240000" cy="1241868"/>
          </a:xfrm>
          <a:prstGeom prst="rect">
            <a:avLst/>
          </a:prstGeom>
        </p:spPr>
      </p:pic>
      <p:sp>
        <p:nvSpPr>
          <p:cNvPr id="15" name="平行四边形 14"/>
          <p:cNvSpPr/>
          <p:nvPr/>
        </p:nvSpPr>
        <p:spPr>
          <a:xfrm flipH="1">
            <a:off x="829310" y="2197735"/>
            <a:ext cx="3204000" cy="3503930"/>
          </a:xfrm>
          <a:prstGeom prst="parallelogram">
            <a:avLst>
              <a:gd name="adj" fmla="val 17810"/>
            </a:avLst>
          </a:prstGeom>
          <a:solidFill>
            <a:srgbClr val="359639"/>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平行四边形 15"/>
          <p:cNvSpPr/>
          <p:nvPr/>
        </p:nvSpPr>
        <p:spPr>
          <a:xfrm flipH="1">
            <a:off x="8040370" y="2197735"/>
            <a:ext cx="3204000" cy="3503930"/>
          </a:xfrm>
          <a:prstGeom prst="parallelogram">
            <a:avLst>
              <a:gd name="adj" fmla="val 17810"/>
            </a:avLst>
          </a:prstGeom>
          <a:solidFill>
            <a:srgbClr val="8FC42F"/>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平行四边形 16"/>
          <p:cNvSpPr/>
          <p:nvPr/>
        </p:nvSpPr>
        <p:spPr>
          <a:xfrm flipH="1">
            <a:off x="4462145" y="2197735"/>
            <a:ext cx="3204000" cy="3503930"/>
          </a:xfrm>
          <a:prstGeom prst="parallelogram">
            <a:avLst>
              <a:gd name="adj" fmla="val 17810"/>
            </a:avLst>
          </a:prstGeom>
          <a:solidFill>
            <a:srgbClr val="77BC33"/>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4"/>
          <p:cNvSpPr txBox="1"/>
          <p:nvPr/>
        </p:nvSpPr>
        <p:spPr>
          <a:xfrm>
            <a:off x="8481060" y="3342005"/>
            <a:ext cx="2379980" cy="1976755"/>
          </a:xfrm>
          <a:prstGeom prst="rect">
            <a:avLst/>
          </a:prstGeom>
          <a:noFill/>
          <a:ln w="3175">
            <a:noFill/>
          </a:ln>
        </p:spPr>
        <p:txBody>
          <a:bodyPr vert="horz" wrap="square" anchor="t"/>
          <a:p>
            <a:pPr fontAlgn="base">
              <a:lnSpc>
                <a:spcPts val="1700"/>
              </a:lnSpc>
            </a:pPr>
            <a:r>
              <a:rPr lang="en-US" altLang="zh-CN" sz="2400">
                <a:solidFill>
                  <a:schemeClr val="bg1"/>
                </a:solidFill>
                <a:latin typeface="Arial" panose="020B0604020202020204" pitchFamily="34" charset="0"/>
                <a:cs typeface="Arial" panose="020B0604020202020204" pitchFamily="34" charset="0"/>
                <a:sym typeface="+mn-ea"/>
              </a:rPr>
              <a:t>EVALUATION</a:t>
            </a:r>
            <a:endParaRPr lang="en-US" altLang="zh-CN" sz="2400">
              <a:solidFill>
                <a:schemeClr val="bg1"/>
              </a:solidFill>
              <a:latin typeface="Arial" panose="020B0604020202020204" pitchFamily="34" charset="0"/>
              <a:cs typeface="Arial" panose="020B0604020202020204" pitchFamily="34" charset="0"/>
              <a:sym typeface="+mn-ea"/>
            </a:endParaRPr>
          </a:p>
        </p:txBody>
      </p:sp>
      <p:sp>
        <p:nvSpPr>
          <p:cNvPr id="2" name="文本框 4"/>
          <p:cNvSpPr txBox="1"/>
          <p:nvPr/>
        </p:nvSpPr>
        <p:spPr>
          <a:xfrm>
            <a:off x="4946015" y="3225165"/>
            <a:ext cx="2379980" cy="1976755"/>
          </a:xfrm>
          <a:prstGeom prst="rect">
            <a:avLst/>
          </a:prstGeom>
          <a:noFill/>
          <a:ln w="3175">
            <a:noFill/>
          </a:ln>
        </p:spPr>
        <p:txBody>
          <a:bodyPr vert="horz" wrap="square" anchor="t"/>
          <a:p>
            <a:pPr fontAlgn="base">
              <a:lnSpc>
                <a:spcPts val="1700"/>
              </a:lnSpc>
            </a:pPr>
            <a:r>
              <a:rPr lang="en-US" altLang="zh-CN">
                <a:solidFill>
                  <a:schemeClr val="bg1"/>
                </a:solidFill>
                <a:latin typeface="Arial" panose="020B0604020202020204" pitchFamily="34" charset="0"/>
                <a:cs typeface="Arial" panose="020B0604020202020204" pitchFamily="34" charset="0"/>
                <a:sym typeface="+mn-ea"/>
              </a:rPr>
              <a:t>    </a:t>
            </a:r>
            <a:r>
              <a:rPr lang="en-US" altLang="zh-CN" sz="2400">
                <a:solidFill>
                  <a:schemeClr val="bg1"/>
                </a:solidFill>
                <a:latin typeface="Arial" panose="020B0604020202020204" pitchFamily="34" charset="0"/>
                <a:cs typeface="Arial" panose="020B0604020202020204" pitchFamily="34" charset="0"/>
                <a:sym typeface="+mn-ea"/>
              </a:rPr>
              <a:t>  MODEL</a:t>
            </a:r>
            <a:endParaRPr lang="en-US" altLang="zh-CN" sz="2400">
              <a:solidFill>
                <a:schemeClr val="bg1"/>
              </a:solidFill>
              <a:latin typeface="Arial" panose="020B0604020202020204" pitchFamily="34" charset="0"/>
              <a:cs typeface="Arial" panose="020B0604020202020204" pitchFamily="34" charset="0"/>
              <a:sym typeface="+mn-ea"/>
            </a:endParaRPr>
          </a:p>
          <a:p>
            <a:pPr fontAlgn="base">
              <a:lnSpc>
                <a:spcPts val="1700"/>
              </a:lnSpc>
            </a:pPr>
            <a:endParaRPr lang="en-US" altLang="zh-CN" sz="2400">
              <a:solidFill>
                <a:schemeClr val="bg1"/>
              </a:solidFill>
              <a:latin typeface="Arial" panose="020B0604020202020204" pitchFamily="34" charset="0"/>
              <a:cs typeface="Arial" panose="020B0604020202020204" pitchFamily="34" charset="0"/>
              <a:sym typeface="+mn-ea"/>
            </a:endParaRPr>
          </a:p>
          <a:p>
            <a:pPr fontAlgn="base">
              <a:lnSpc>
                <a:spcPts val="1700"/>
              </a:lnSpc>
            </a:pPr>
            <a:r>
              <a:rPr lang="en-US" altLang="zh-CN" sz="2400">
                <a:solidFill>
                  <a:schemeClr val="bg1"/>
                </a:solidFill>
                <a:latin typeface="Arial" panose="020B0604020202020204" pitchFamily="34" charset="0"/>
                <a:cs typeface="Arial" panose="020B0604020202020204" pitchFamily="34" charset="0"/>
                <a:sym typeface="+mn-ea"/>
              </a:rPr>
              <a:t>    TRAINING</a:t>
            </a:r>
            <a:endParaRPr lang="en-US" altLang="zh-CN" sz="2400">
              <a:solidFill>
                <a:schemeClr val="bg1"/>
              </a:solidFill>
              <a:latin typeface="Arial" panose="020B0604020202020204" pitchFamily="34" charset="0"/>
              <a:cs typeface="Arial" panose="020B0604020202020204" pitchFamily="34" charset="0"/>
              <a:sym typeface="+mn-ea"/>
            </a:endParaRPr>
          </a:p>
        </p:txBody>
      </p:sp>
      <p:sp>
        <p:nvSpPr>
          <p:cNvPr id="3" name="文本框 4"/>
          <p:cNvSpPr txBox="1"/>
          <p:nvPr/>
        </p:nvSpPr>
        <p:spPr>
          <a:xfrm>
            <a:off x="1377315" y="3225165"/>
            <a:ext cx="2413635" cy="3370580"/>
          </a:xfrm>
          <a:prstGeom prst="rect">
            <a:avLst/>
          </a:prstGeom>
          <a:noFill/>
          <a:ln w="3175">
            <a:noFill/>
          </a:ln>
        </p:spPr>
        <p:txBody>
          <a:bodyPr vert="horz" wrap="square" anchor="t"/>
          <a:p>
            <a:pPr fontAlgn="base">
              <a:lnSpc>
                <a:spcPts val="1700"/>
              </a:lnSpc>
            </a:pPr>
            <a:r>
              <a:rPr lang="en-US" altLang="zh-CN" sz="2400">
                <a:solidFill>
                  <a:schemeClr val="bg1"/>
                </a:solidFill>
                <a:latin typeface="Arial" panose="020B0604020202020204" pitchFamily="34" charset="0"/>
                <a:cs typeface="Arial" panose="020B0604020202020204" pitchFamily="34" charset="0"/>
                <a:sym typeface="+mn-ea"/>
              </a:rPr>
              <a:t>FEATURE</a:t>
            </a:r>
            <a:endParaRPr lang="en-US" altLang="zh-CN" sz="2400">
              <a:solidFill>
                <a:schemeClr val="bg1"/>
              </a:solidFill>
              <a:latin typeface="Arial" panose="020B0604020202020204" pitchFamily="34" charset="0"/>
              <a:cs typeface="Arial" panose="020B0604020202020204" pitchFamily="34" charset="0"/>
              <a:sym typeface="+mn-ea"/>
            </a:endParaRPr>
          </a:p>
          <a:p>
            <a:pPr fontAlgn="base">
              <a:lnSpc>
                <a:spcPts val="1700"/>
              </a:lnSpc>
            </a:pPr>
            <a:endParaRPr lang="en-US" altLang="zh-CN" sz="2400">
              <a:solidFill>
                <a:schemeClr val="bg1"/>
              </a:solidFill>
              <a:latin typeface="Arial" panose="020B0604020202020204" pitchFamily="34" charset="0"/>
              <a:cs typeface="Arial" panose="020B0604020202020204" pitchFamily="34" charset="0"/>
              <a:sym typeface="+mn-ea"/>
            </a:endParaRPr>
          </a:p>
          <a:p>
            <a:pPr fontAlgn="base">
              <a:lnSpc>
                <a:spcPts val="1700"/>
              </a:lnSpc>
            </a:pPr>
            <a:r>
              <a:rPr lang="en-US" altLang="zh-CN" sz="2400">
                <a:solidFill>
                  <a:schemeClr val="bg1"/>
                </a:solidFill>
                <a:latin typeface="Arial" panose="020B0604020202020204" pitchFamily="34" charset="0"/>
                <a:cs typeface="Arial" panose="020B0604020202020204" pitchFamily="34" charset="0"/>
                <a:sym typeface="+mn-ea"/>
              </a:rPr>
              <a:t>ENGINEERING</a:t>
            </a:r>
            <a:endParaRPr lang="en-US" altLang="zh-CN" sz="2400">
              <a:solidFill>
                <a:schemeClr val="bg1"/>
              </a:solidFill>
              <a:latin typeface="Arial" panose="020B0604020202020204" pitchFamily="34" charset="0"/>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1"/>
          <a:srcRect t="-1613" r="17004"/>
          <a:stretch>
            <a:fillRect/>
          </a:stretch>
        </p:blipFill>
        <p:spPr>
          <a:xfrm>
            <a:off x="-48260" y="0"/>
            <a:ext cx="12240260" cy="1566545"/>
          </a:xfrm>
          <a:prstGeom prst="rect">
            <a:avLst/>
          </a:prstGeom>
        </p:spPr>
      </p:pic>
      <p:sp>
        <p:nvSpPr>
          <p:cNvPr id="1073743089" name="文本框 1073743088"/>
          <p:cNvSpPr txBox="1"/>
          <p:nvPr/>
        </p:nvSpPr>
        <p:spPr>
          <a:xfrm>
            <a:off x="3827780" y="1840230"/>
            <a:ext cx="3681095" cy="354330"/>
          </a:xfrm>
          <a:prstGeom prst="rect">
            <a:avLst/>
          </a:prstGeom>
          <a:noFill/>
          <a:ln w="9525">
            <a:noFill/>
          </a:ln>
        </p:spPr>
        <p:txBody>
          <a:bodyPr vert="horz" wrap="square" anchor="t"/>
          <a:p>
            <a:endParaRPr lang="zh-CN" altLang="en-US" sz="23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78" name="文本框 77"/>
          <p:cNvSpPr txBox="1"/>
          <p:nvPr/>
        </p:nvSpPr>
        <p:spPr>
          <a:xfrm>
            <a:off x="532130" y="1198245"/>
            <a:ext cx="11128375" cy="5436870"/>
          </a:xfrm>
          <a:prstGeom prst="rect">
            <a:avLst/>
          </a:prstGeom>
          <a:noFill/>
          <a:ln w="3175">
            <a:noFill/>
          </a:ln>
        </p:spPr>
        <p:txBody>
          <a:bodyPr vert="horz" wrap="square" anchor="t"/>
          <a:p>
            <a:r>
              <a:rPr lang="en-US" altLang="zh-CN" sz="3200" b="1" u="sng">
                <a:solidFill>
                  <a:schemeClr val="accent6"/>
                </a:solidFill>
                <a:latin typeface="Arial" panose="020B0604020202020204" pitchFamily="34" charset="0"/>
                <a:cs typeface="Arial" panose="020B0604020202020204" pitchFamily="34" charset="0"/>
              </a:rPr>
              <a:t>FEATURE ENGINEERING:</a:t>
            </a:r>
            <a:endParaRPr lang="zh-CN" altLang="en-US" sz="3200" b="1" u="sng">
              <a:solidFill>
                <a:schemeClr val="accent6"/>
              </a:solidFill>
              <a:latin typeface="Arial" panose="020B0604020202020204" pitchFamily="34" charset="0"/>
              <a:cs typeface="Arial" panose="020B0604020202020204" pitchFamily="34" charset="0"/>
            </a:endParaRPr>
          </a:p>
          <a:p>
            <a:r>
              <a:rPr lang="en-US" altLang="zh-CN" sz="3200">
                <a:latin typeface="Arial" panose="020B0604020202020204" pitchFamily="34" charset="0"/>
                <a:cs typeface="Arial" panose="020B0604020202020204" pitchFamily="34" charset="0"/>
              </a:rPr>
              <a:t>          </a:t>
            </a:r>
            <a:r>
              <a:rPr lang="zh-CN" altLang="en-US" sz="3200">
                <a:latin typeface="Arial" panose="020B0604020202020204" pitchFamily="34" charset="0"/>
                <a:cs typeface="Arial" panose="020B0604020202020204" pitchFamily="34" charset="0"/>
              </a:rPr>
              <a:t>Feature engineering in earthquake prediction involves selecting, creating, or transforming relevant attributes or characteristics (features) from raw data that can improve the accuracy of earthquake prediction models. These features might include seismic data, geological information, historical earthquake records, and various other parameters. The goal is to extract meaningful patterns and relationships that enable machine learning models to better predict when and where earthquakes might occur.</a:t>
            </a:r>
            <a:endParaRPr lang="zh-CN" altLang="en-US" sz="3200">
              <a:latin typeface="Arial" panose="020B0604020202020204" pitchFamily="34" charset="0"/>
              <a:cs typeface="Arial" panose="020B0604020202020204" pitchFamily="34" charset="0"/>
            </a:endParaRPr>
          </a:p>
        </p:txBody>
      </p:sp>
      <p:sp>
        <p:nvSpPr>
          <p:cNvPr id="4" name="文本框 3"/>
          <p:cNvSpPr txBox="1"/>
          <p:nvPr/>
        </p:nvSpPr>
        <p:spPr>
          <a:xfrm>
            <a:off x="3827780" y="4182110"/>
            <a:ext cx="3049270" cy="354330"/>
          </a:xfrm>
          <a:prstGeom prst="rect">
            <a:avLst/>
          </a:prstGeom>
          <a:noFill/>
          <a:ln w="9525">
            <a:noFill/>
          </a:ln>
        </p:spPr>
        <p:txBody>
          <a:bodyPr vert="horz" wrap="square" anchor="t"/>
          <a:p>
            <a:endParaRPr lang="zh-CN" altLang="en-US" sz="23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3827780" y="4630420"/>
            <a:ext cx="7536180" cy="1119505"/>
          </a:xfrm>
          <a:prstGeom prst="rect">
            <a:avLst/>
          </a:prstGeom>
          <a:noFill/>
          <a:ln w="3175">
            <a:noFill/>
          </a:ln>
        </p:spPr>
        <p:txBody>
          <a:bodyPr vert="horz" wrap="square" anchor="t"/>
          <a:p>
            <a:endParaRPr lang="zh-CN"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73743089"/>
                                        </p:tgtEl>
                                        <p:attrNameLst>
                                          <p:attrName>style.visibility</p:attrName>
                                        </p:attrNameLst>
                                      </p:cBhvr>
                                      <p:to>
                                        <p:strVal val="visible"/>
                                      </p:to>
                                    </p:set>
                                    <p:animEffect transition="in" filter="barn(inVertical)">
                                      <p:cBhvr>
                                        <p:cTn id="7" dur="500"/>
                                        <p:tgtEl>
                                          <p:spTgt spid="107374308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barn(inVertical)">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743089" grpId="0"/>
      <p:bldP spid="78" grpId="0"/>
      <p:bldP spid="1073743089" grpId="1"/>
      <p:bldP spid="78" grpId="1"/>
      <p:bldP spid="4" grpId="0"/>
      <p:bldP spid="5" grpId="0"/>
      <p:bldP spid="4" grpId="1"/>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1"/>
          <p:cNvPicPr>
            <a:picLocks noChangeAspect="1"/>
          </p:cNvPicPr>
          <p:nvPr/>
        </p:nvPicPr>
        <p:blipFill>
          <a:blip r:embed="rId1"/>
          <a:srcRect t="-1613" r="17004"/>
          <a:stretch>
            <a:fillRect/>
          </a:stretch>
        </p:blipFill>
        <p:spPr>
          <a:xfrm>
            <a:off x="-48260" y="0"/>
            <a:ext cx="12240260" cy="1566545"/>
          </a:xfrm>
          <a:prstGeom prst="rect">
            <a:avLst/>
          </a:prstGeom>
        </p:spPr>
      </p:pic>
      <p:sp>
        <p:nvSpPr>
          <p:cNvPr id="1073743089" name="文本框 1073743088"/>
          <p:cNvSpPr txBox="1"/>
          <p:nvPr/>
        </p:nvSpPr>
        <p:spPr>
          <a:xfrm>
            <a:off x="3827780" y="1840230"/>
            <a:ext cx="3681095" cy="354330"/>
          </a:xfrm>
          <a:prstGeom prst="rect">
            <a:avLst/>
          </a:prstGeom>
          <a:noFill/>
          <a:ln w="9525">
            <a:noFill/>
          </a:ln>
        </p:spPr>
        <p:txBody>
          <a:bodyPr vert="horz" wrap="square" anchor="t"/>
          <a:p>
            <a:endParaRPr lang="zh-CN" altLang="en-US" sz="23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78" name="文本框 77"/>
          <p:cNvSpPr txBox="1"/>
          <p:nvPr/>
        </p:nvSpPr>
        <p:spPr>
          <a:xfrm>
            <a:off x="532130" y="1198245"/>
            <a:ext cx="11128375" cy="5436870"/>
          </a:xfrm>
          <a:prstGeom prst="rect">
            <a:avLst/>
          </a:prstGeom>
          <a:noFill/>
          <a:ln w="3175">
            <a:noFill/>
          </a:ln>
        </p:spPr>
        <p:txBody>
          <a:bodyPr vert="horz" wrap="square" anchor="t"/>
          <a:p>
            <a:r>
              <a:rPr lang="en-US" altLang="zh-CN" sz="2800" b="1" u="sng">
                <a:solidFill>
                  <a:schemeClr val="accent6"/>
                </a:solidFill>
                <a:latin typeface="Arial" panose="020B0604020202020204" pitchFamily="34" charset="0"/>
                <a:cs typeface="Arial" panose="020B0604020202020204" pitchFamily="34" charset="0"/>
              </a:rPr>
              <a:t>MODEL TRAINING:</a:t>
            </a:r>
            <a:endParaRPr lang="zh-CN" altLang="en-US" sz="2800" b="1" u="sng">
              <a:solidFill>
                <a:schemeClr val="accent6"/>
              </a:solidFill>
              <a:latin typeface="Arial" panose="020B0604020202020204" pitchFamily="34" charset="0"/>
              <a:cs typeface="Arial" panose="020B0604020202020204" pitchFamily="34" charset="0"/>
            </a:endParaRPr>
          </a:p>
          <a:p>
            <a:r>
              <a:rPr lang="en-US" altLang="zh-CN" sz="2800">
                <a:latin typeface="Arial" panose="020B0604020202020204" pitchFamily="34" charset="0"/>
                <a:cs typeface="Arial" panose="020B0604020202020204" pitchFamily="34" charset="0"/>
              </a:rPr>
              <a:t>           </a:t>
            </a:r>
            <a:r>
              <a:rPr lang="en-US" altLang="zh-CN" sz="2900">
                <a:latin typeface="Arial" panose="020B0604020202020204" pitchFamily="34" charset="0"/>
                <a:cs typeface="Arial" panose="020B0604020202020204" pitchFamily="34" charset="0"/>
              </a:rPr>
              <a:t> </a:t>
            </a:r>
            <a:r>
              <a:rPr lang="zh-CN" altLang="en-US" sz="2900">
                <a:latin typeface="Arial" panose="020B0604020202020204" pitchFamily="34" charset="0"/>
                <a:cs typeface="Arial" panose="020B0604020202020204" pitchFamily="34" charset="0"/>
              </a:rPr>
              <a:t>Model training in earthquake prediction refers to the process of using historical earthquake data, as well as relevant features and attributes, to teach a machine learning or statistical model how to make predictions about future seismic events. During training, the model learns the patterns and relationships within the data, adjusting its internal parameters to minimize prediction errors. Once the model is trained, it can be used to make forecasts and predictions about the likelihood, location, and magnitude of future earthquakes based on new, unseen data. This training process is a crucial step in developing accurate earthquake prediction models.</a:t>
            </a:r>
            <a:endParaRPr lang="zh-CN" altLang="en-US" sz="2900">
              <a:latin typeface="Arial" panose="020B0604020202020204" pitchFamily="34" charset="0"/>
              <a:cs typeface="Arial" panose="020B0604020202020204" pitchFamily="34" charset="0"/>
            </a:endParaRPr>
          </a:p>
        </p:txBody>
      </p:sp>
      <p:sp>
        <p:nvSpPr>
          <p:cNvPr id="4" name="文本框 3"/>
          <p:cNvSpPr txBox="1"/>
          <p:nvPr/>
        </p:nvSpPr>
        <p:spPr>
          <a:xfrm>
            <a:off x="3827780" y="4182110"/>
            <a:ext cx="3049270" cy="354330"/>
          </a:xfrm>
          <a:prstGeom prst="rect">
            <a:avLst/>
          </a:prstGeom>
          <a:noFill/>
          <a:ln w="9525">
            <a:noFill/>
          </a:ln>
        </p:spPr>
        <p:txBody>
          <a:bodyPr vert="horz" wrap="square" anchor="t"/>
          <a:p>
            <a:endParaRPr lang="zh-CN" altLang="en-US" sz="2300" b="1">
              <a:solidFill>
                <a:srgbClr val="359639"/>
              </a:solidFill>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p:nvSpPr>
        <p:spPr>
          <a:xfrm>
            <a:off x="3827780" y="4630420"/>
            <a:ext cx="7536180" cy="1119505"/>
          </a:xfrm>
          <a:prstGeom prst="rect">
            <a:avLst/>
          </a:prstGeom>
          <a:noFill/>
          <a:ln w="3175">
            <a:noFill/>
          </a:ln>
        </p:spPr>
        <p:txBody>
          <a:bodyPr vert="horz" wrap="square" anchor="t"/>
          <a:p>
            <a:endParaRPr lang="zh-CN" alt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73743089"/>
                                        </p:tgtEl>
                                        <p:attrNameLst>
                                          <p:attrName>style.visibility</p:attrName>
                                        </p:attrNameLst>
                                      </p:cBhvr>
                                      <p:to>
                                        <p:strVal val="visible"/>
                                      </p:to>
                                    </p:set>
                                    <p:animEffect transition="in" filter="barn(inVertical)">
                                      <p:cBhvr>
                                        <p:cTn id="7" dur="500"/>
                                        <p:tgtEl>
                                          <p:spTgt spid="107374308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barn(inVertical)">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743089" grpId="0"/>
      <p:bldP spid="78" grpId="0"/>
      <p:bldP spid="1073743089" grpId="1"/>
      <p:bldP spid="78" grpId="1"/>
      <p:bldP spid="4" grpId="0"/>
      <p:bldP spid="5" grpId="0"/>
      <p:bldP spid="4" grpId="1"/>
      <p:bldP spid="5" grpId="1"/>
    </p:bldLst>
  </p:timing>
</p:sld>
</file>

<file path=ppt/theme/theme1.xml><?xml version="1.0" encoding="utf-8"?>
<a:theme xmlns:a="http://schemas.openxmlformats.org/drawingml/2006/main" name="Office 主题​​">
  <a:themeElements>
    <a:clrScheme name="嘉文钱">
      <a:dk1>
        <a:srgbClr val="000000"/>
      </a:dk1>
      <a:lt1>
        <a:srgbClr val="FFFFFF"/>
      </a:lt1>
      <a:dk2>
        <a:srgbClr val="768395"/>
      </a:dk2>
      <a:lt2>
        <a:srgbClr val="F0F0F0"/>
      </a:lt2>
      <a:accent1>
        <a:srgbClr val="2980B9"/>
      </a:accent1>
      <a:accent2>
        <a:srgbClr val="071630"/>
      </a:accent2>
      <a:accent3>
        <a:srgbClr val="083A75"/>
      </a:accent3>
      <a:accent4>
        <a:srgbClr val="FFBF00"/>
      </a:accent4>
      <a:accent5>
        <a:srgbClr val="E84949"/>
      </a:accent5>
      <a:accent6>
        <a:srgbClr val="7ABC38"/>
      </a:accent6>
      <a:hlink>
        <a:srgbClr val="2980B9"/>
      </a:hlink>
      <a:folHlink>
        <a:srgbClr val="BFBFBF"/>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8476</Words>
  <Application>WPS Presentation</Application>
  <PresentationFormat>宽屏</PresentationFormat>
  <Paragraphs>254</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Calibri Light</vt:lpstr>
      <vt:lpstr>Microsoft YaHei</vt:lpstr>
      <vt:lpstr>Arial Unicode MS</vt:lpstr>
      <vt:lpstr>Calibri</vt:lpstr>
      <vt:lpstr>Office 主题​​</vt:lpstr>
      <vt:lpstr>PowerPoint 演示文稿</vt:lpstr>
      <vt:lpstr>PowerPoint 演示文稿</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Dinesh</cp:lastModifiedBy>
  <cp:revision>307</cp:revision>
  <dcterms:created xsi:type="dcterms:W3CDTF">2018-04-24T06:06:00Z</dcterms:created>
  <dcterms:modified xsi:type="dcterms:W3CDTF">2023-10-22T14:19:52Z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1033-12.2.0.13215</vt:lpwstr>
  </property>
  <property fmtid="{D5CDD505-2E9C-101B-9397-08002B2CF9AE}" pid="3" name="ICV">
    <vt:lpwstr>A9D9CD1C32BD4DB78CAADE00B7C53FB8_13</vt:lpwstr>
  </property>
</Properties>
</file>