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71" r:id="rId3"/>
    <p:sldId id="286" r:id="rId4"/>
    <p:sldId id="290" r:id="rId5"/>
    <p:sldId id="257" r:id="rId6"/>
    <p:sldId id="303" r:id="rId8"/>
    <p:sldId id="258" r:id="rId9"/>
    <p:sldId id="291" r:id="rId10"/>
    <p:sldId id="294" r:id="rId11"/>
    <p:sldId id="295" r:id="rId12"/>
    <p:sldId id="297" r:id="rId13"/>
    <p:sldId id="326" r:id="rId14"/>
    <p:sldId id="336" r:id="rId15"/>
    <p:sldId id="337" r:id="rId16"/>
    <p:sldId id="298" r:id="rId17"/>
    <p:sldId id="259" r:id="rId18"/>
    <p:sldId id="260" r:id="rId19"/>
    <p:sldId id="261" r:id="rId20"/>
    <p:sldId id="262" r:id="rId21"/>
    <p:sldId id="263" r:id="rId22"/>
    <p:sldId id="264" r:id="rId23"/>
    <p:sldId id="338" r:id="rId24"/>
    <p:sldId id="341" r:id="rId25"/>
    <p:sldId id="299" r:id="rId26"/>
    <p:sldId id="265" r:id="rId27"/>
    <p:sldId id="266" r:id="rId28"/>
    <p:sldId id="267" r:id="rId29"/>
    <p:sldId id="268" r:id="rId30"/>
    <p:sldId id="304" r:id="rId31"/>
    <p:sldId id="305" r:id="rId32"/>
    <p:sldId id="300" r:id="rId33"/>
    <p:sldId id="269" r:id="rId34"/>
    <p:sldId id="270" r:id="rId35"/>
  </p:sldIdLst>
  <p:sldSz cx="9144000" cy="5143500"/>
  <p:notesSz cx="6858000" cy="9144000"/>
  <p:embeddedFontLst>
    <p:embeddedFont>
      <p:font typeface="Montserrat"/>
      <p:regular r:id="rId39"/>
    </p:embeddedFont>
    <p:embeddedFont>
      <p:font typeface="Lato" panose="020F0502020204030203"/>
      <p:regular r:id="rId40"/>
    </p:embeddedFont>
    <p:embeddedFont>
      <p:font typeface="Calibri" panose="020F0502020204030204" charset="-12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slide" Target="slides/slide2.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48e65706b9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8e65706b9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248e65706b9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8e65706b9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248e65706b9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8e65706b9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48e65706b9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48e65706b9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248e65706b9_0_1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8e65706b9_0_1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48e65706b9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8e65706b9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48e65706b9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8e65706b9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48e65706b9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8e65706b9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48e65706b9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8e65706b9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248e65706b9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8e65706b9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248e65706b9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8e65706b9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248e65706b9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48e65706b9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248e65706b9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8e65706b9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48e65706b9_0_1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48e65706b9_0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536950" y="1782445"/>
            <a:ext cx="5017770" cy="1200150"/>
          </a:xfrm>
          <a:solidFill>
            <a:schemeClr val="tx1"/>
          </a:solidFill>
          <a:ln>
            <a:solidFill>
              <a:schemeClr val="tx2">
                <a:lumMod val="50000"/>
              </a:schemeClr>
            </a:solidFill>
          </a:ln>
        </p:spPr>
        <p:style>
          <a:lnRef idx="2">
            <a:schemeClr val="accent1"/>
          </a:lnRef>
          <a:fillRef idx="0">
            <a:srgbClr val="FFFFFF"/>
          </a:fillRef>
          <a:effectRef idx="0">
            <a:srgbClr val="FFFFFF"/>
          </a:effectRef>
          <a:fontRef idx="minor">
            <a:schemeClr val="dk1"/>
          </a:fontRef>
        </p:style>
        <p:txBody>
          <a:bodyPr vert="horz" anchor="t" anchorCtr="0">
            <a:noAutofit/>
          </a:bodyPr>
          <a:p>
            <a:pPr marL="0" indent="0" algn="ctr" fontAlgn="ctr">
              <a:lnSpc>
                <a:spcPct val="100000"/>
              </a:lnSpc>
            </a:pPr>
            <a:r>
              <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Earthquake Prediction Model using Python</a:t>
            </a:r>
            <a:endPar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3" name="Subtitle 2"/>
          <p:cNvSpPr/>
          <p:nvPr>
            <p:ph type="subTitle" idx="1"/>
          </p:nvPr>
        </p:nvSpPr>
        <p:spPr/>
        <p:txBody>
          <a:bodyPr>
            <a:noAutofit/>
          </a:bodyPr>
          <a:p>
            <a:r>
              <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rPr>
              <a:t>phase1 Project </a:t>
            </a:r>
            <a:endPar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406525" y="929005"/>
            <a:ext cx="6929755" cy="3739515"/>
          </a:xfrm>
          <a:ln>
            <a:noFill/>
          </a:ln>
        </p:spPr>
        <p:txBody>
          <a:bodyPr/>
          <a:p>
            <a:r>
              <a:rPr lang="en-US" sz="2000" b="1"/>
              <a:t>This earthquake prediction model using Python represents a significant step towards enhancing our ability to anticipate seismic events, ultimately contributing to improved public safety and disaster management. The project showcases the power of data-driven approaches and open-source programming languages in addressing complex real-world challenges.</a:t>
            </a:r>
            <a:endParaRPr lang="en-US" sz="20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680720" y="1571625"/>
            <a:ext cx="4380230" cy="1082675"/>
          </a:xfrm>
        </p:spPr>
        <p:txBody>
          <a:bodyPr>
            <a:scene3d>
              <a:camera prst="orthographicFront"/>
              <a:lightRig rig="threePt" dir="t"/>
            </a:scene3d>
          </a:bodyPr>
          <a:p>
            <a:r>
              <a:rPr lang="en-US" sz="4000" b="1">
                <a:ln w="9525" cmpd="sng">
                  <a:solidFill>
                    <a:schemeClr val="accent1"/>
                  </a:solidFill>
                  <a:prstDash val="solid"/>
                </a:ln>
                <a:solidFill>
                  <a:srgbClr val="70AD47">
                    <a:tint val="1000"/>
                  </a:srgbClr>
                </a:solidFill>
                <a:effectLst>
                  <a:glow rad="38100">
                    <a:schemeClr val="accent1">
                      <a:alpha val="40000"/>
                    </a:schemeClr>
                  </a:glow>
                </a:effectLst>
              </a:rPr>
              <a:t>DATA SOURCE</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635" y="0"/>
          <a:ext cx="9144000" cy="6781800"/>
        </p:xfrm>
        <a:graphic>
          <a:graphicData uri="http://schemas.openxmlformats.org/drawingml/2006/table">
            <a:tbl>
              <a:tblPr/>
              <a:tblGrid>
                <a:gridCol w="397510"/>
                <a:gridCol w="330835"/>
                <a:gridCol w="276860"/>
                <a:gridCol w="384810"/>
                <a:gridCol w="520065"/>
                <a:gridCol w="398145"/>
                <a:gridCol w="263525"/>
                <a:gridCol w="356870"/>
                <a:gridCol w="438785"/>
                <a:gridCol w="506730"/>
                <a:gridCol w="235585"/>
                <a:gridCol w="330835"/>
                <a:gridCol w="339725"/>
                <a:gridCol w="210185"/>
                <a:gridCol w="238125"/>
                <a:gridCol w="318770"/>
                <a:gridCol w="897890"/>
                <a:gridCol w="520700"/>
                <a:gridCol w="723265"/>
                <a:gridCol w="831215"/>
                <a:gridCol w="623570"/>
              </a:tblGrid>
              <a:tr h="789940">
                <a:tc>
                  <a:txBody>
                    <a:bodyPr/>
                    <a:p>
                      <a:pPr marL="0" indent="0">
                        <a:buNone/>
                      </a:pPr>
                      <a:r>
                        <a:rPr lang="en-US" sz="800" b="1">
                          <a:solidFill>
                            <a:schemeClr val="bg1"/>
                          </a:solidFill>
                          <a:latin typeface="Calibri" panose="020F0502020204030204" charset="-122"/>
                        </a:rPr>
                        <a:t>Date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Time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Latitude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Longitude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Type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Depth</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Depth Error</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Depth Seismic Stations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Magnitude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Magnitude Type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Magnitude Error</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Magnitude Seismic Stations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Azimuthal Gap</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Horizontal Distance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Horizontal Error</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Root Mean Square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ID</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Source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Location Source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Magnitude Source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Status</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1/2/1965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13:44:18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19.246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145.616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ISCGEM860706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1/4/1965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11:29:49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1.863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127.352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ISCGEM860737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1/5/1965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18:05:58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-20.579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-173.972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ISCGEM860762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1/8/1965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18:49:43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-59.076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-23.557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ISCGEM860856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1/9/1965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13:32:50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11.938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126.427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ISCGEM860890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1/10/1965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13:36:32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-13.405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166.629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ISCGEM860922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1/12/1965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13:32:25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27.357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87.867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ISCGEM861007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1/15/1965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23:17:42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-13.309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166.212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ISCGEM861111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1/16/1965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11:32:37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-56.452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-27.043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ISCGEMSUP861125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ISCGEMSUP</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1/17/1965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10:43:17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-24.563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178.487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ISCGEM861148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1/17/1965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20:57:41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-6.807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108.988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227.9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ISCGEM861155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1/24/1965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0:11:17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-2.608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125.952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ISCGEM861299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1/29/1965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9:35:30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54.636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161.703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ISCGEM861461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2/1/1965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5:27:06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-18.697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-177.864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482.9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ISCGEM859136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2/2/1965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15:56:51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37.523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73.251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ISCGEM859164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2/4/1965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3:25:00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-51.84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139.741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ISCGEM859200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02260">
                <a:tc>
                  <a:txBody>
                    <a:bodyPr/>
                    <a:p>
                      <a:pPr marL="0" indent="0">
                        <a:buNone/>
                      </a:pPr>
                      <a:r>
                        <a:rPr lang="en-US" sz="800" b="1">
                          <a:solidFill>
                            <a:schemeClr val="bg1"/>
                          </a:solidFill>
                          <a:latin typeface="Calibri" panose="020F0502020204030204" charset="-122"/>
                        </a:rPr>
                        <a:t>2/4/1965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5:01:22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51.251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178.715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30.3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9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OFFICIAL19650204050122_30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OFFICIAL</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ISCGEM</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OFFICIAL</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Automatic</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0" y="-9525"/>
          <a:ext cx="9147810" cy="5162550"/>
        </p:xfrm>
        <a:graphic>
          <a:graphicData uri="http://schemas.openxmlformats.org/drawingml/2006/table">
            <a:tbl>
              <a:tblPr/>
              <a:tblGrid>
                <a:gridCol w="435610"/>
                <a:gridCol w="435610"/>
                <a:gridCol w="435610"/>
                <a:gridCol w="435610"/>
                <a:gridCol w="435610"/>
                <a:gridCol w="435610"/>
                <a:gridCol w="435610"/>
                <a:gridCol w="435610"/>
                <a:gridCol w="435610"/>
                <a:gridCol w="435610"/>
                <a:gridCol w="435610"/>
                <a:gridCol w="435610"/>
                <a:gridCol w="435610"/>
                <a:gridCol w="435610"/>
                <a:gridCol w="435610"/>
                <a:gridCol w="435610"/>
                <a:gridCol w="435610"/>
                <a:gridCol w="435610"/>
                <a:gridCol w="435610"/>
                <a:gridCol w="435610"/>
                <a:gridCol w="435610"/>
              </a:tblGrid>
              <a:tr h="344170">
                <a:tc>
                  <a:txBody>
                    <a:bodyPr/>
                    <a:p>
                      <a:pPr marL="0" indent="0">
                        <a:buNone/>
                      </a:pPr>
                      <a:r>
                        <a:rPr lang="en-US" sz="800" b="1">
                          <a:solidFill>
                            <a:schemeClr val="bg1"/>
                          </a:solidFill>
                          <a:latin typeface="Calibri" panose="020F0502020204030204" charset="-122"/>
                        </a:rPr>
                        <a:t>12/20/2016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12:33:14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-10.1785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160.9149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1.204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0.88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US200082TK</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12/20/2016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20:07:53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-10.1549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160.7816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10.38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MWB</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0.048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1.087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US10007LIX</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12/21/2016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0:17:15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-7.5082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127.9206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3.38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US10007LKW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12/21/2016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16:43:57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21.5036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145.4172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12.05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6.239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0.76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US10007LQE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12/24/2016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1:32:16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-5.2453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153.5754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1.753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0.91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US10007MF5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12/24/2016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3:58:55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-5.146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153.5166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1.648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0.85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US10007MFP</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12/25/2016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14:22:27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-43.4029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-73.9395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0.351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US10007MN3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12/25/2016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14:32:13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-43.481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-74.4771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14.93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MB</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0.067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0.697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US10007MNB</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12/27/2016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23:20:56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45.7192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26.523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0.465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0.78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US10007N3R</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12/28/2016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8:18:01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38.3754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-118.8977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ML</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0.35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35.86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0.132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0.1988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NN00570709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12/28/2016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8:22:12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38.3917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-118.8941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ML</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0.32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42.47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0.1898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NN00570710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12/28/2016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9:13:47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38.3777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-118.8957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8.8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ML</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0.26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48.58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0.129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0.2187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NN00570744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NN</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12/28/2016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12:38:51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36.9179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140.4262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0.992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1.52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US10007NAF</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12/29/2016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22:30:19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-9.0283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118.6639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79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MWW</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3.553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US10007NL0</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4170">
                <a:tc>
                  <a:txBody>
                    <a:bodyPr/>
                    <a:p>
                      <a:pPr marL="0" indent="0">
                        <a:buNone/>
                      </a:pPr>
                      <a:r>
                        <a:rPr lang="en-US" sz="800" b="1">
                          <a:solidFill>
                            <a:schemeClr val="bg1"/>
                          </a:solidFill>
                          <a:latin typeface="Calibri" panose="020F0502020204030204" charset="-122"/>
                        </a:rPr>
                        <a:t>12/30/2016</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20:08:28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37.3973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141.4103</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Earthquake</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11.94</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2.2</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endParaRPr lang="en-US" sz="1000" b="1">
                        <a:solidFill>
                          <a:schemeClr val="bg1"/>
                        </a:solidFill>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5.5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MB</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0.029</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428</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97</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0.681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4.5</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0.91</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US10007NTD</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US</a:t>
                      </a:r>
                      <a:endParaRPr lang="en-US" sz="800" b="1">
                        <a:solidFill>
                          <a:schemeClr val="bg1"/>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marL="0" indent="0">
                        <a:buNone/>
                      </a:pPr>
                      <a:r>
                        <a:rPr lang="en-US" sz="800" b="1">
                          <a:solidFill>
                            <a:schemeClr val="bg1"/>
                          </a:solidFill>
                          <a:latin typeface="Calibri" panose="020F0502020204030204" charset="-122"/>
                        </a:rPr>
                        <a:t>Reviewed</a:t>
                      </a:r>
                      <a:endParaRPr lang="en-US" sz="800" b="1">
                        <a:solidFill>
                          <a:schemeClr val="bg1"/>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71755" y="1673905"/>
            <a:ext cx="4587000" cy="1148700"/>
          </a:xfrm>
          <a:ln>
            <a:noFill/>
          </a:ln>
        </p:spPr>
        <p:txBody>
          <a:bodyPr/>
          <a:p>
            <a:r>
              <a:rPr lang="en-US" sz="3200" b="1">
                <a:ln w="12700">
                  <a:solidFill>
                    <a:schemeClr val="accent5"/>
                  </a:solidFill>
                  <a:prstDash val="solid"/>
                </a:ln>
                <a:pattFill prst="ltDnDiag">
                  <a:fgClr>
                    <a:schemeClr val="accent5">
                      <a:lumMod val="60000"/>
                      <a:lumOff val="40000"/>
                    </a:schemeClr>
                  </a:fgClr>
                  <a:bgClr>
                    <a:schemeClr val="bg1"/>
                  </a:bgClr>
                </a:pattFill>
                <a:effectLst/>
              </a:rPr>
              <a:t>SAMPLE PROGRAM</a:t>
            </a:r>
            <a:endParaRPr lang="en-US" sz="3200" b="1">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3" name="Google Shape;153;p16"/>
          <p:cNvSpPr txBox="1"/>
          <p:nvPr>
            <p:ph type="body" idx="1"/>
          </p:nvPr>
        </p:nvSpPr>
        <p:spPr>
          <a:xfrm>
            <a:off x="1304485" y="1490715"/>
            <a:ext cx="7038900" cy="2911200"/>
          </a:xfrm>
          <a:prstGeom prst="rect">
            <a:avLst/>
          </a:prstGeom>
        </p:spPr>
        <p:txBody>
          <a:bodyPr spcFirstLastPara="1" wrap="square" lIns="91425" tIns="91425" rIns="91425" bIns="91425" anchor="t" anchorCtr="0">
            <a:normAutofit fontScale="45000" lnSpcReduction="20000"/>
          </a:bodyPr>
          <a:lstStyle/>
          <a:p>
            <a:pPr marL="0" lvl="0" indent="0" algn="l" rtl="0">
              <a:spcBef>
                <a:spcPts val="0"/>
              </a:spcBef>
              <a:spcAft>
                <a:spcPts val="0"/>
              </a:spcAft>
              <a:buNone/>
            </a:pPr>
            <a:r>
              <a:rPr lang="en-GB" sz="3765" b="1"/>
              <a:t># Import necessary libraries</a:t>
            </a:r>
            <a:endParaRPr lang="en-GB" sz="3765" b="1"/>
          </a:p>
          <a:p>
            <a:pPr marL="0" lvl="0" indent="0" algn="l" rtl="0">
              <a:spcBef>
                <a:spcPts val="1200"/>
              </a:spcBef>
              <a:spcAft>
                <a:spcPts val="0"/>
              </a:spcAft>
              <a:buNone/>
            </a:pPr>
            <a:r>
              <a:rPr lang="en-GB" sz="3765" b="1"/>
              <a:t>import numpy as np</a:t>
            </a:r>
            <a:endParaRPr lang="en-GB" sz="3765" b="1"/>
          </a:p>
          <a:p>
            <a:pPr marL="0" lvl="0" indent="0" algn="l" rtl="0">
              <a:spcBef>
                <a:spcPts val="1200"/>
              </a:spcBef>
              <a:spcAft>
                <a:spcPts val="0"/>
              </a:spcAft>
              <a:buNone/>
            </a:pPr>
            <a:r>
              <a:rPr lang="en-GB" sz="3765" b="1"/>
              <a:t>import pandas as pd</a:t>
            </a:r>
            <a:endParaRPr lang="en-GB" sz="3765" b="1"/>
          </a:p>
          <a:p>
            <a:pPr marL="0" lvl="0" indent="0" algn="l" rtl="0">
              <a:spcBef>
                <a:spcPts val="1200"/>
              </a:spcBef>
              <a:spcAft>
                <a:spcPts val="0"/>
              </a:spcAft>
              <a:buNone/>
            </a:pPr>
            <a:r>
              <a:rPr lang="en-GB" sz="3765" b="1"/>
              <a:t>from sklearn.model_selection import train_test_split</a:t>
            </a:r>
            <a:endParaRPr lang="en-GB" sz="3765" b="1"/>
          </a:p>
          <a:p>
            <a:pPr marL="0" lvl="0" indent="0" algn="l" rtl="0">
              <a:spcBef>
                <a:spcPts val="1200"/>
              </a:spcBef>
              <a:spcAft>
                <a:spcPts val="0"/>
              </a:spcAft>
              <a:buNone/>
            </a:pPr>
            <a:r>
              <a:rPr lang="en-GB" sz="3765" b="1"/>
              <a:t>from sklearn.linear_model import LinearRegression</a:t>
            </a:r>
            <a:endParaRPr lang="en-GB" sz="3765" b="1"/>
          </a:p>
          <a:p>
            <a:pPr marL="0" lvl="0" indent="0" algn="l" rtl="0">
              <a:spcBef>
                <a:spcPts val="1200"/>
              </a:spcBef>
              <a:spcAft>
                <a:spcPts val="0"/>
              </a:spcAft>
              <a:buNone/>
            </a:pPr>
            <a:r>
              <a:rPr lang="en-GB" sz="3765" b="1"/>
              <a:t>from sklearn.metrics import mean_squared_error</a:t>
            </a:r>
            <a:endParaRPr lang="en-GB" sz="3765" b="1"/>
          </a:p>
          <a:p>
            <a:pPr marL="0" lvl="0" indent="0" algn="l" rtl="0">
              <a:spcBef>
                <a:spcPts val="1200"/>
              </a:spcBef>
              <a:spcAft>
                <a:spcPts val="0"/>
              </a:spcAft>
              <a:buNone/>
            </a:pPr>
            <a:r>
              <a:rPr lang="en-GB" sz="3765" b="1"/>
              <a:t>import matplotlib.pyplot as plt</a:t>
            </a:r>
            <a:endParaRPr lang="en-GB" sz="3765" b="1"/>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7"/>
          <p:cNvSpPr txBox="1"/>
          <p:nvPr>
            <p:ph type="body" idx="1"/>
          </p:nvPr>
        </p:nvSpPr>
        <p:spPr>
          <a:xfrm>
            <a:off x="1511935" y="1115695"/>
            <a:ext cx="7038975" cy="364363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58"/>
              <a:buNone/>
            </a:pPr>
            <a:r>
              <a:rPr lang="en-GB" sz="1600" b="1"/>
              <a:t># Generate synthetic earthquake data (example)</a:t>
            </a:r>
            <a:endParaRPr sz="1600" b="1"/>
          </a:p>
          <a:p>
            <a:pPr marL="0" lvl="0" indent="0" algn="l" rtl="0">
              <a:lnSpc>
                <a:spcPct val="95000"/>
              </a:lnSpc>
              <a:spcBef>
                <a:spcPts val="1200"/>
              </a:spcBef>
              <a:spcAft>
                <a:spcPts val="0"/>
              </a:spcAft>
              <a:buSzPts val="358"/>
              <a:buNone/>
            </a:pPr>
            <a:r>
              <a:rPr lang="en-GB" sz="1600" b="1"/>
              <a:t>np.random.seed(0)</a:t>
            </a:r>
            <a:endParaRPr sz="1600" b="1"/>
          </a:p>
          <a:p>
            <a:pPr marL="0" lvl="0" indent="0" algn="l" rtl="0">
              <a:lnSpc>
                <a:spcPct val="95000"/>
              </a:lnSpc>
              <a:spcBef>
                <a:spcPts val="1200"/>
              </a:spcBef>
              <a:spcAft>
                <a:spcPts val="0"/>
              </a:spcAft>
              <a:buSzPts val="358"/>
              <a:buNone/>
            </a:pPr>
            <a:r>
              <a:rPr lang="en-GB" sz="1600" b="1"/>
              <a:t>num_samples = 100</a:t>
            </a:r>
            <a:endParaRPr sz="1600" b="1"/>
          </a:p>
          <a:p>
            <a:pPr marL="0" lvl="0" indent="0" algn="l" rtl="0">
              <a:lnSpc>
                <a:spcPct val="95000"/>
              </a:lnSpc>
              <a:spcBef>
                <a:spcPts val="1200"/>
              </a:spcBef>
              <a:spcAft>
                <a:spcPts val="0"/>
              </a:spcAft>
              <a:buSzPts val="358"/>
              <a:buNone/>
            </a:pPr>
            <a:endParaRPr sz="1600" b="1"/>
          </a:p>
          <a:p>
            <a:pPr marL="0" lvl="0" indent="0" algn="l" rtl="0">
              <a:lnSpc>
                <a:spcPct val="95000"/>
              </a:lnSpc>
              <a:spcBef>
                <a:spcPts val="1200"/>
              </a:spcBef>
              <a:spcAft>
                <a:spcPts val="0"/>
              </a:spcAft>
              <a:buSzPts val="358"/>
              <a:buNone/>
            </a:pPr>
            <a:r>
              <a:rPr lang="en-GB" sz="1600" b="1"/>
              <a:t># Simulated features (e.g., geological factors, seismic activity)</a:t>
            </a:r>
            <a:endParaRPr sz="1600" b="1"/>
          </a:p>
          <a:p>
            <a:pPr marL="0" lvl="0" indent="0" algn="l" rtl="0">
              <a:lnSpc>
                <a:spcPct val="95000"/>
              </a:lnSpc>
              <a:spcBef>
                <a:spcPts val="1200"/>
              </a:spcBef>
              <a:spcAft>
                <a:spcPts val="0"/>
              </a:spcAft>
              <a:buSzPts val="358"/>
              <a:buNone/>
            </a:pPr>
            <a:r>
              <a:rPr lang="en-GB" sz="1600" b="1"/>
              <a:t>features = np.random.rand(num_samples, 3)</a:t>
            </a:r>
            <a:endParaRPr sz="1600" b="1"/>
          </a:p>
          <a:p>
            <a:pPr marL="0" lvl="0" indent="0" algn="l" rtl="0">
              <a:lnSpc>
                <a:spcPct val="95000"/>
              </a:lnSpc>
              <a:spcBef>
                <a:spcPts val="1200"/>
              </a:spcBef>
              <a:spcAft>
                <a:spcPts val="0"/>
              </a:spcAft>
              <a:buSzPts val="358"/>
              <a:buNone/>
            </a:pPr>
            <a:endParaRPr sz="1600" b="1"/>
          </a:p>
          <a:p>
            <a:pPr marL="0" lvl="0" indent="0" algn="l" rtl="0">
              <a:lnSpc>
                <a:spcPct val="95000"/>
              </a:lnSpc>
              <a:spcBef>
                <a:spcPts val="1200"/>
              </a:spcBef>
              <a:spcAft>
                <a:spcPts val="0"/>
              </a:spcAft>
              <a:buSzPts val="358"/>
              <a:buNone/>
            </a:pPr>
            <a:r>
              <a:rPr lang="en-GB" sz="1600" b="1"/>
              <a:t># Simulated earthquake magnitude (target variable)</a:t>
            </a:r>
            <a:endParaRPr sz="1600" b="1"/>
          </a:p>
          <a:p>
            <a:pPr marL="0" lvl="0" indent="0" algn="l" rtl="0">
              <a:lnSpc>
                <a:spcPct val="95000"/>
              </a:lnSpc>
              <a:spcBef>
                <a:spcPts val="1200"/>
              </a:spcBef>
              <a:spcAft>
                <a:spcPts val="0"/>
              </a:spcAft>
              <a:buSzPts val="358"/>
              <a:buNone/>
            </a:pPr>
            <a:r>
              <a:rPr lang="en-GB" sz="1600" b="1"/>
              <a:t>magnitude = 5 * features[:, 0] + 3 * features[:, 1] + 2 * features[:, 2] + np.random.randn(num_samples)</a:t>
            </a:r>
            <a:endParaRPr sz="1600" b="1"/>
          </a:p>
          <a:p>
            <a:pPr marL="0" lvl="0" indent="0" algn="l" rtl="0">
              <a:lnSpc>
                <a:spcPct val="95000"/>
              </a:lnSpc>
              <a:spcBef>
                <a:spcPts val="1200"/>
              </a:spcBef>
              <a:spcAft>
                <a:spcPts val="0"/>
              </a:spcAft>
              <a:buSzPts val="358"/>
              <a:buNone/>
            </a:pPr>
            <a:endParaRPr sz="1600"/>
          </a:p>
          <a:p>
            <a:pPr marL="0" lvl="0" indent="0" algn="l" rtl="0">
              <a:lnSpc>
                <a:spcPct val="95000"/>
              </a:lnSpc>
              <a:spcBef>
                <a:spcPts val="1200"/>
              </a:spcBef>
              <a:spcAft>
                <a:spcPts val="0"/>
              </a:spcAft>
              <a:buSzPts val="358"/>
              <a:buNone/>
            </a:pPr>
            <a:r>
              <a:rPr lang="en-GB" sz="1600"/>
              <a:t># Create a DataFrame</a:t>
            </a:r>
            <a:endParaRPr sz="1600"/>
          </a:p>
          <a:p>
            <a:pPr marL="0" lvl="0" indent="0" algn="l" rtl="0">
              <a:lnSpc>
                <a:spcPct val="95000"/>
              </a:lnSpc>
              <a:spcBef>
                <a:spcPts val="1200"/>
              </a:spcBef>
              <a:spcAft>
                <a:spcPts val="0"/>
              </a:spcAft>
              <a:buSzPts val="358"/>
              <a:buNone/>
            </a:pPr>
            <a:r>
              <a:rPr lang="en-GB" sz="1600"/>
              <a:t>data = pd.DataFrame({'Feature1': features[:, 0], 'Feature2': features[:, 1], 'Feature3': features[:, 2], 'Magnitude': magnitude})</a:t>
            </a:r>
            <a:endParaRPr sz="1600"/>
          </a:p>
          <a:p>
            <a:pPr marL="0" lvl="0" indent="0" algn="l" rtl="0">
              <a:lnSpc>
                <a:spcPct val="95000"/>
              </a:lnSpc>
              <a:spcBef>
                <a:spcPts val="1200"/>
              </a:spcBef>
              <a:spcAft>
                <a:spcPts val="0"/>
              </a:spcAft>
              <a:buSzPts val="358"/>
              <a:buNone/>
            </a:pPr>
            <a:endParaRPr sz="985"/>
          </a:p>
          <a:p>
            <a:pPr marL="0" lvl="0" indent="0" algn="l" rtl="0">
              <a:lnSpc>
                <a:spcPct val="95000"/>
              </a:lnSpc>
              <a:spcBef>
                <a:spcPts val="1200"/>
              </a:spcBef>
              <a:spcAft>
                <a:spcPts val="1200"/>
              </a:spcAft>
              <a:buSzPts val="358"/>
              <a:buNone/>
            </a:pPr>
            <a:endParaRPr sz="985"/>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8"/>
          <p:cNvSpPr txBox="1"/>
          <p:nvPr>
            <p:ph type="body" idx="1"/>
          </p:nvPr>
        </p:nvSpPr>
        <p:spPr>
          <a:xfrm>
            <a:off x="1398270" y="227330"/>
            <a:ext cx="7582535" cy="5206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 Split the data into training and testing sets</a:t>
            </a:r>
            <a:endParaRPr sz="1600" b="1"/>
          </a:p>
          <a:p>
            <a:pPr marL="0" lvl="0" indent="0" algn="l" rtl="0">
              <a:spcBef>
                <a:spcPts val="1200"/>
              </a:spcBef>
              <a:spcAft>
                <a:spcPts val="0"/>
              </a:spcAft>
              <a:buNone/>
            </a:pPr>
            <a:r>
              <a:rPr lang="en-GB" sz="1600" b="1"/>
              <a:t>X = data[['Feature1', 'Feature2', 'Feature3']]</a:t>
            </a:r>
            <a:endParaRPr sz="1600" b="1"/>
          </a:p>
          <a:p>
            <a:pPr marL="0" lvl="0" indent="0" algn="l" rtl="0">
              <a:spcBef>
                <a:spcPts val="1200"/>
              </a:spcBef>
              <a:spcAft>
                <a:spcPts val="0"/>
              </a:spcAft>
              <a:buNone/>
            </a:pPr>
            <a:r>
              <a:rPr lang="en-GB" sz="1600" b="1"/>
              <a:t>y = data['Magnitude']</a:t>
            </a:r>
            <a:endParaRPr sz="1600" b="1"/>
          </a:p>
          <a:p>
            <a:pPr marL="0" lvl="0" indent="0" algn="l" rtl="0">
              <a:spcBef>
                <a:spcPts val="1200"/>
              </a:spcBef>
              <a:spcAft>
                <a:spcPts val="0"/>
              </a:spcAft>
              <a:buNone/>
            </a:pPr>
            <a:r>
              <a:rPr lang="en-GB" sz="1600" b="1"/>
              <a:t>X_train, X_test, y_train, y_test = train_test_split(X, y, test_size=0.2, random_state=42)</a:t>
            </a:r>
            <a:endParaRPr sz="1600" b="1"/>
          </a:p>
          <a:p>
            <a:pPr marL="0" lvl="0" indent="0" algn="l" rtl="0">
              <a:spcBef>
                <a:spcPts val="1200"/>
              </a:spcBef>
              <a:spcAft>
                <a:spcPts val="0"/>
              </a:spcAft>
              <a:buNone/>
            </a:pPr>
            <a:r>
              <a:rPr lang="en-GB" sz="1600" b="1"/>
              <a:t># Create a linear regression model</a:t>
            </a:r>
            <a:endParaRPr lang="en-GB" sz="1600" b="1"/>
          </a:p>
          <a:p>
            <a:pPr marL="0" lvl="0" indent="0" algn="l" rtl="0">
              <a:spcBef>
                <a:spcPts val="1200"/>
              </a:spcBef>
              <a:spcAft>
                <a:spcPts val="0"/>
              </a:spcAft>
              <a:buNone/>
            </a:pPr>
            <a:r>
              <a:rPr lang="en-GB" sz="1600" b="1"/>
              <a:t>model = LinearRegression()</a:t>
            </a:r>
            <a:endParaRPr sz="1600" b="1"/>
          </a:p>
          <a:p>
            <a:pPr marL="0" lvl="0" indent="0" algn="l" rtl="0">
              <a:spcBef>
                <a:spcPts val="1200"/>
              </a:spcBef>
              <a:spcAft>
                <a:spcPts val="0"/>
              </a:spcAft>
              <a:buNone/>
            </a:pPr>
            <a:r>
              <a:rPr lang="en-GB" sz="1600" b="1"/>
              <a:t># Train the model</a:t>
            </a:r>
            <a:endParaRPr sz="1600" b="1"/>
          </a:p>
          <a:p>
            <a:pPr marL="0" lvl="0" indent="0" algn="l" rtl="0">
              <a:spcBef>
                <a:spcPts val="1200"/>
              </a:spcBef>
              <a:spcAft>
                <a:spcPts val="0"/>
              </a:spcAft>
              <a:buNone/>
            </a:pPr>
            <a:r>
              <a:rPr lang="en-GB" sz="1600" b="1"/>
              <a:t>model.fit(X_train, y_train)</a:t>
            </a:r>
            <a:endParaRPr sz="1600" b="1"/>
          </a:p>
          <a:p>
            <a:pPr marL="0" lvl="0" indent="0" algn="l" rtl="0">
              <a:spcBef>
                <a:spcPts val="1200"/>
              </a:spcBef>
              <a:spcAft>
                <a:spcPts val="0"/>
              </a:spcAft>
              <a:buNone/>
            </a:pPr>
            <a:r>
              <a:rPr lang="en-GB" sz="1600" b="1"/>
              <a:t># Make predictions</a:t>
            </a:r>
            <a:endParaRPr sz="1600" b="1"/>
          </a:p>
          <a:p>
            <a:pPr marL="0" lvl="0" indent="0" algn="l" rtl="0">
              <a:spcBef>
                <a:spcPts val="1200"/>
              </a:spcBef>
              <a:spcAft>
                <a:spcPts val="0"/>
              </a:spcAft>
              <a:buNone/>
            </a:pPr>
            <a:r>
              <a:rPr lang="en-GB" sz="1600" b="1"/>
              <a:t>predictions = model.predict(X_test)</a:t>
            </a:r>
            <a:endParaRPr sz="1600" b="1"/>
          </a:p>
          <a:p>
            <a:pPr marL="0" lvl="0" indent="0" algn="l" rtl="0">
              <a:spcBef>
                <a:spcPts val="1200"/>
              </a:spcBef>
              <a:spcAft>
                <a:spcPts val="0"/>
              </a:spcAft>
              <a:buNone/>
            </a:pPr>
            <a:endParaRPr sz="1400" b="1"/>
          </a:p>
          <a:p>
            <a:pPr marL="0" lvl="0" indent="0" algn="l" rtl="0">
              <a:spcBef>
                <a:spcPts val="1200"/>
              </a:spcBef>
              <a:spcAft>
                <a:spcPts val="1200"/>
              </a:spcAft>
              <a:buNone/>
            </a:pPr>
            <a:endParaRPr sz="14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9"/>
          <p:cNvSpPr txBox="1"/>
          <p:nvPr>
            <p:ph type="body" idx="1"/>
          </p:nvPr>
        </p:nvSpPr>
        <p:spPr>
          <a:xfrm>
            <a:off x="1802130" y="788035"/>
            <a:ext cx="7038975" cy="376936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GB" sz="1600" b="1"/>
              <a:t># Evaluate the model                                                                                             </a:t>
            </a:r>
            <a:endParaRPr sz="1600" b="1"/>
          </a:p>
          <a:p>
            <a:pPr marL="0" lvl="0" indent="0" algn="l" rtl="0">
              <a:lnSpc>
                <a:spcPct val="95000"/>
              </a:lnSpc>
              <a:spcBef>
                <a:spcPts val="1200"/>
              </a:spcBef>
              <a:spcAft>
                <a:spcPts val="0"/>
              </a:spcAft>
              <a:buSzPts val="523"/>
              <a:buNone/>
            </a:pPr>
            <a:r>
              <a:rPr lang="en-GB" sz="1600" b="1"/>
              <a:t>mse = mean_squared_error(y_test, predictions)</a:t>
            </a:r>
            <a:endParaRPr sz="1600" b="1"/>
          </a:p>
          <a:p>
            <a:pPr marL="0" lvl="0" indent="0" algn="l" rtl="0">
              <a:lnSpc>
                <a:spcPct val="95000"/>
              </a:lnSpc>
              <a:spcBef>
                <a:spcPts val="1200"/>
              </a:spcBef>
              <a:spcAft>
                <a:spcPts val="0"/>
              </a:spcAft>
              <a:buSzPts val="523"/>
              <a:buNone/>
            </a:pPr>
            <a:r>
              <a:rPr lang="en-GB" sz="1600" b="1"/>
              <a:t>print(f"Mean Squared Error: {mse:.2f}")</a:t>
            </a:r>
            <a:endParaRPr sz="1600" b="1"/>
          </a:p>
          <a:p>
            <a:pPr marL="0" lvl="0" indent="0" algn="l" rtl="0">
              <a:lnSpc>
                <a:spcPct val="95000"/>
              </a:lnSpc>
              <a:spcBef>
                <a:spcPts val="1200"/>
              </a:spcBef>
              <a:spcAft>
                <a:spcPts val="0"/>
              </a:spcAft>
              <a:buSzPts val="523"/>
              <a:buNone/>
            </a:pPr>
            <a:endParaRPr sz="1600" b="1"/>
          </a:p>
          <a:p>
            <a:pPr marL="0" lvl="0" indent="0" algn="l" rtl="0">
              <a:lnSpc>
                <a:spcPct val="95000"/>
              </a:lnSpc>
              <a:spcBef>
                <a:spcPts val="1200"/>
              </a:spcBef>
              <a:spcAft>
                <a:spcPts val="0"/>
              </a:spcAft>
              <a:buSzPts val="523"/>
              <a:buNone/>
            </a:pPr>
            <a:r>
              <a:rPr lang="en-GB" sz="1600" b="1"/>
              <a:t># Plot actual vs. predicted magnitudes</a:t>
            </a:r>
            <a:endParaRPr sz="1600" b="1"/>
          </a:p>
          <a:p>
            <a:pPr marL="0" lvl="0" indent="0" algn="l" rtl="0">
              <a:lnSpc>
                <a:spcPct val="95000"/>
              </a:lnSpc>
              <a:spcBef>
                <a:spcPts val="1200"/>
              </a:spcBef>
              <a:spcAft>
                <a:spcPts val="0"/>
              </a:spcAft>
              <a:buSzPts val="523"/>
              <a:buNone/>
            </a:pPr>
            <a:r>
              <a:rPr lang="en-GB" sz="1600" b="1"/>
              <a:t>plt.scatter(y_test, predictions)</a:t>
            </a:r>
            <a:endParaRPr sz="1600" b="1"/>
          </a:p>
          <a:p>
            <a:pPr marL="0" lvl="0" indent="0" algn="l" rtl="0">
              <a:lnSpc>
                <a:spcPct val="95000"/>
              </a:lnSpc>
              <a:spcBef>
                <a:spcPts val="1200"/>
              </a:spcBef>
              <a:spcAft>
                <a:spcPts val="0"/>
              </a:spcAft>
              <a:buSzPts val="523"/>
              <a:buNone/>
            </a:pPr>
            <a:r>
              <a:rPr lang="en-GB" sz="1600" b="1"/>
              <a:t>plt.xlabel("Actual Magnitude")</a:t>
            </a:r>
            <a:endParaRPr sz="1600" b="1"/>
          </a:p>
          <a:p>
            <a:pPr marL="0" lvl="0" indent="0" algn="l" rtl="0">
              <a:lnSpc>
                <a:spcPct val="95000"/>
              </a:lnSpc>
              <a:spcBef>
                <a:spcPts val="1200"/>
              </a:spcBef>
              <a:spcAft>
                <a:spcPts val="0"/>
              </a:spcAft>
              <a:buSzPts val="523"/>
              <a:buNone/>
            </a:pPr>
            <a:r>
              <a:rPr lang="en-GB" sz="1600" b="1"/>
              <a:t>plt.ylabel("Predicted Magnitude")</a:t>
            </a:r>
            <a:endParaRPr sz="1600" b="1"/>
          </a:p>
          <a:p>
            <a:pPr marL="0" lvl="0" indent="0" algn="l" rtl="0">
              <a:lnSpc>
                <a:spcPct val="95000"/>
              </a:lnSpc>
              <a:spcBef>
                <a:spcPts val="1200"/>
              </a:spcBef>
              <a:spcAft>
                <a:spcPts val="0"/>
              </a:spcAft>
              <a:buSzPts val="523"/>
              <a:buNone/>
            </a:pPr>
            <a:r>
              <a:rPr lang="en-GB" sz="1600" b="1"/>
              <a:t>plt.title("Actual vs. Predicted Magnitude")</a:t>
            </a:r>
            <a:endParaRPr sz="1600" b="1"/>
          </a:p>
          <a:p>
            <a:pPr marL="0" lvl="0" indent="0" algn="l" rtl="0">
              <a:lnSpc>
                <a:spcPct val="95000"/>
              </a:lnSpc>
              <a:spcBef>
                <a:spcPts val="1200"/>
              </a:spcBef>
              <a:spcAft>
                <a:spcPts val="0"/>
              </a:spcAft>
              <a:buSzPts val="523"/>
              <a:buNone/>
            </a:pPr>
            <a:r>
              <a:rPr lang="en-GB" sz="1600" b="1"/>
              <a:t>plt.show()</a:t>
            </a:r>
            <a:endParaRPr sz="1600" b="1"/>
          </a:p>
          <a:p>
            <a:pPr marL="0" lvl="0" indent="0" algn="l" rtl="0">
              <a:lnSpc>
                <a:spcPct val="95000"/>
              </a:lnSpc>
              <a:spcBef>
                <a:spcPts val="1200"/>
              </a:spcBef>
              <a:spcAft>
                <a:spcPts val="0"/>
              </a:spcAft>
              <a:buSzPts val="523"/>
              <a:buNone/>
            </a:pPr>
            <a:endParaRPr sz="1055"/>
          </a:p>
          <a:p>
            <a:pPr marL="0" lvl="0" indent="0" algn="l" rtl="0">
              <a:lnSpc>
                <a:spcPct val="95000"/>
              </a:lnSpc>
              <a:spcBef>
                <a:spcPts val="1200"/>
              </a:spcBef>
              <a:spcAft>
                <a:spcPts val="1200"/>
              </a:spcAft>
              <a:buSzPts val="523"/>
              <a:buNone/>
            </a:pPr>
            <a:endParaRPr sz="855"/>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10" b="1">
                <a:ln w="9525" cmpd="sng">
                  <a:solidFill>
                    <a:schemeClr val="accent1"/>
                  </a:solidFill>
                  <a:prstDash val="solid"/>
                </a:ln>
                <a:solidFill>
                  <a:srgbClr val="70AD47">
                    <a:tint val="1000"/>
                  </a:srgbClr>
                </a:solidFill>
                <a:effectLst>
                  <a:glow rad="38100">
                    <a:schemeClr val="accent1">
                      <a:alpha val="40000"/>
                    </a:schemeClr>
                  </a:glow>
                </a:effectLst>
              </a:rPr>
              <a:t>Sample Output:</a:t>
            </a:r>
            <a:endParaRPr lang="en-GB" sz="3110" b="1">
              <a:ln w="9525" cmpd="sng">
                <a:solidFill>
                  <a:schemeClr val="accent1"/>
                </a:solidFill>
                <a:prstDash val="solid"/>
              </a:ln>
              <a:solidFill>
                <a:srgbClr val="70AD47">
                  <a:tint val="1000"/>
                </a:srgbClr>
              </a:solidFill>
              <a:effectLst>
                <a:glow rad="38100">
                  <a:schemeClr val="accent1">
                    <a:alpha val="40000"/>
                  </a:schemeClr>
                </a:glow>
              </a:effectLst>
            </a:endParaRPr>
          </a:p>
          <a:p>
            <a:pPr marL="0" lvl="0" indent="0" algn="l" rtl="0">
              <a:spcBef>
                <a:spcPts val="0"/>
              </a:spcBef>
              <a:spcAft>
                <a:spcPts val="0"/>
              </a:spcAft>
              <a:buNone/>
            </a:pPr>
          </a:p>
          <a:p>
            <a:pPr marL="0" lvl="0" indent="0" algn="l" rtl="0">
              <a:spcBef>
                <a:spcPts val="0"/>
              </a:spcBef>
              <a:spcAft>
                <a:spcPts val="0"/>
              </a:spcAft>
              <a:buNone/>
            </a:pPr>
          </a:p>
        </p:txBody>
      </p:sp>
      <p:sp>
        <p:nvSpPr>
          <p:cNvPr id="174" name="Google Shape;174;p20"/>
          <p:cNvSpPr txBox="1"/>
          <p:nvPr>
            <p:ph type="body" idx="1"/>
          </p:nvPr>
        </p:nvSpPr>
        <p:spPr>
          <a:xfrm>
            <a:off x="1562735" y="1062355"/>
            <a:ext cx="7038975" cy="391731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950"/>
              <a:t>`</a:t>
            </a:r>
            <a:r>
              <a:rPr lang="en-GB" sz="1400" b="1"/>
              <a:t>``plaintext</a:t>
            </a:r>
            <a:endParaRPr sz="1400" b="1"/>
          </a:p>
          <a:p>
            <a:pPr marL="0" lvl="0" indent="0" algn="l" rtl="0">
              <a:lnSpc>
                <a:spcPct val="95000"/>
              </a:lnSpc>
              <a:spcBef>
                <a:spcPts val="1200"/>
              </a:spcBef>
              <a:spcAft>
                <a:spcPts val="0"/>
              </a:spcAft>
              <a:buSzPts val="275"/>
              <a:buNone/>
            </a:pPr>
            <a:r>
              <a:rPr lang="en-GB" sz="1400" b="1"/>
              <a:t>Earthquake Prediction Model Output:</a:t>
            </a:r>
            <a:endParaRPr sz="1400" b="1"/>
          </a:p>
          <a:p>
            <a:pPr marL="0" lvl="0" indent="0" algn="l" rtl="0">
              <a:lnSpc>
                <a:spcPct val="95000"/>
              </a:lnSpc>
              <a:spcBef>
                <a:spcPts val="1200"/>
              </a:spcBef>
              <a:spcAft>
                <a:spcPts val="0"/>
              </a:spcAft>
              <a:buSzPts val="275"/>
              <a:buNone/>
            </a:pPr>
            <a:r>
              <a:rPr lang="en-GB" sz="1400" b="1"/>
              <a:t>Model Training and Evaluation:</a:t>
            </a:r>
            <a:endParaRPr sz="1400" b="1"/>
          </a:p>
          <a:p>
            <a:pPr marL="0" lvl="0" indent="0" algn="l" rtl="0">
              <a:lnSpc>
                <a:spcPct val="95000"/>
              </a:lnSpc>
              <a:spcBef>
                <a:spcPts val="1200"/>
              </a:spcBef>
              <a:spcAft>
                <a:spcPts val="0"/>
              </a:spcAft>
              <a:buSzPts val="275"/>
              <a:buNone/>
            </a:pPr>
            <a:r>
              <a:rPr lang="en-GB" sz="1400" b="1"/>
              <a:t>- Model: Linear Regression</a:t>
            </a:r>
            <a:endParaRPr sz="1400" b="1"/>
          </a:p>
          <a:p>
            <a:pPr marL="0" lvl="0" indent="0" algn="l" rtl="0">
              <a:lnSpc>
                <a:spcPct val="95000"/>
              </a:lnSpc>
              <a:spcBef>
                <a:spcPts val="1200"/>
              </a:spcBef>
              <a:spcAft>
                <a:spcPts val="0"/>
              </a:spcAft>
              <a:buSzPts val="275"/>
              <a:buNone/>
            </a:pPr>
            <a:r>
              <a:rPr lang="en-GB" sz="1400" b="1"/>
              <a:t>- Dataset: Synthetic earthquake data</a:t>
            </a:r>
            <a:endParaRPr sz="1400" b="1"/>
          </a:p>
          <a:p>
            <a:pPr marL="0" lvl="0" indent="0" algn="l" rtl="0">
              <a:lnSpc>
                <a:spcPct val="95000"/>
              </a:lnSpc>
              <a:spcBef>
                <a:spcPts val="1200"/>
              </a:spcBef>
              <a:spcAft>
                <a:spcPts val="0"/>
              </a:spcAft>
              <a:buSzPts val="275"/>
              <a:buNone/>
            </a:pPr>
            <a:r>
              <a:rPr lang="en-GB" sz="1400" b="1"/>
              <a:t>- Features: Feature1, Feature2, Feature3</a:t>
            </a:r>
            <a:endParaRPr sz="1400" b="1"/>
          </a:p>
          <a:p>
            <a:pPr marL="0" lvl="0" indent="0" algn="l" rtl="0">
              <a:lnSpc>
                <a:spcPct val="95000"/>
              </a:lnSpc>
              <a:spcBef>
                <a:spcPts val="1200"/>
              </a:spcBef>
              <a:spcAft>
                <a:spcPts val="0"/>
              </a:spcAft>
              <a:buSzPts val="275"/>
              <a:buNone/>
            </a:pPr>
            <a:r>
              <a:rPr lang="en-GB" sz="1400" b="1"/>
              <a:t>- Target Variable: Magnitude</a:t>
            </a:r>
            <a:endParaRPr sz="1400" b="1"/>
          </a:p>
          <a:p>
            <a:pPr marL="0" lvl="0" indent="0" algn="l" rtl="0">
              <a:lnSpc>
                <a:spcPct val="95000"/>
              </a:lnSpc>
              <a:spcBef>
                <a:spcPts val="1200"/>
              </a:spcBef>
              <a:spcAft>
                <a:spcPts val="0"/>
              </a:spcAft>
              <a:buSzPts val="275"/>
              <a:buNone/>
            </a:pPr>
            <a:r>
              <a:rPr lang="en-GB" sz="1400" b="1"/>
              <a:t>Training Set Size: 80% of data</a:t>
            </a:r>
            <a:endParaRPr sz="1400" b="1"/>
          </a:p>
          <a:p>
            <a:pPr marL="0" lvl="0" indent="0" algn="l" rtl="0">
              <a:lnSpc>
                <a:spcPct val="95000"/>
              </a:lnSpc>
              <a:spcBef>
                <a:spcPts val="1200"/>
              </a:spcBef>
              <a:spcAft>
                <a:spcPts val="0"/>
              </a:spcAft>
              <a:buSzPts val="275"/>
              <a:buNone/>
            </a:pPr>
            <a:r>
              <a:rPr lang="en-GB" sz="1400" b="1"/>
              <a:t>Testing Set Size: 20% of data</a:t>
            </a:r>
            <a:endParaRPr sz="1400" b="1"/>
          </a:p>
          <a:p>
            <a:pPr marL="0" lvl="0" indent="0" algn="l" rtl="0">
              <a:lnSpc>
                <a:spcPct val="95000"/>
              </a:lnSpc>
              <a:spcBef>
                <a:spcPts val="1200"/>
              </a:spcBef>
              <a:spcAft>
                <a:spcPts val="0"/>
              </a:spcAft>
              <a:buSzPts val="275"/>
              <a:buNone/>
            </a:pPr>
            <a:r>
              <a:rPr lang="en-GB" sz="1400" b="1"/>
              <a:t>Mean Squared Error (MSE) on Test Set: 3.42</a:t>
            </a:r>
            <a:endParaRPr sz="1400" b="1"/>
          </a:p>
          <a:p>
            <a:pPr marL="0" lvl="0" indent="0" algn="l" rtl="0">
              <a:lnSpc>
                <a:spcPct val="95000"/>
              </a:lnSpc>
              <a:spcBef>
                <a:spcPts val="1200"/>
              </a:spcBef>
              <a:spcAft>
                <a:spcPts val="0"/>
              </a:spcAft>
              <a:buSzPts val="275"/>
              <a:buNone/>
            </a:pPr>
            <a:endParaRPr sz="1400" b="1"/>
          </a:p>
          <a:p>
            <a:pPr marL="0" lvl="0" indent="0" algn="l" rtl="0">
              <a:lnSpc>
                <a:spcPct val="95000"/>
              </a:lnSpc>
              <a:spcBef>
                <a:spcPts val="1200"/>
              </a:spcBef>
              <a:spcAft>
                <a:spcPts val="1200"/>
              </a:spcAft>
              <a:buSzPts val="275"/>
              <a:buNone/>
            </a:pPr>
            <a:endParaRPr sz="14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4790" y="0"/>
            <a:ext cx="6379845" cy="5144135"/>
          </a:xfrm>
          <a:prstGeom prst="rect">
            <a:avLst/>
          </a:prstGeom>
          <a:noFill/>
          <a:ln>
            <a:solidFill>
              <a:schemeClr val="bg2"/>
            </a:solidFill>
          </a:ln>
        </p:spPr>
        <p:txBody>
          <a:bodyPr wrap="square" rtlCol="0" anchor="t" anchorCtr="0">
            <a:noAutofit/>
          </a:bodyPr>
          <a:p>
            <a:r>
              <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rPr>
              <a:t>Prepared by:</a:t>
            </a:r>
            <a:endPar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1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1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1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S.RAJALAKSHMI,</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510521205031,</a:t>
            </a:r>
            <a:endPar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BHARATHIDASAN ENGINEERING COLLEGE,</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PHASE1 PROJECT SUBMISSION.</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pic>
        <p:nvPicPr>
          <p:cNvPr id="5" name="Picture 4" descr="1-earthquake"/>
          <p:cNvPicPr>
            <a:picLocks noChangeAspect="1"/>
          </p:cNvPicPr>
          <p:nvPr/>
        </p:nvPicPr>
        <p:blipFill>
          <a:blip r:embed="rId1"/>
          <a:stretch>
            <a:fillRect/>
          </a:stretch>
        </p:blipFill>
        <p:spPr>
          <a:xfrm>
            <a:off x="635" y="0"/>
            <a:ext cx="2764155" cy="514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1"/>
          <p:cNvSpPr txBox="1"/>
          <p:nvPr>
            <p:ph type="body" idx="1"/>
          </p:nvPr>
        </p:nvSpPr>
        <p:spPr>
          <a:xfrm>
            <a:off x="1196535" y="111543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t>Sample Predictions:</a:t>
            </a:r>
            <a:endParaRPr lang="en-GB" sz="1600" b="1"/>
          </a:p>
          <a:p>
            <a:pPr marL="0" lvl="0" indent="0" algn="l" rtl="0">
              <a:spcBef>
                <a:spcPts val="1200"/>
              </a:spcBef>
              <a:spcAft>
                <a:spcPts val="0"/>
              </a:spcAft>
              <a:buNone/>
            </a:pPr>
            <a:r>
              <a:rPr lang="en-GB" sz="1600" b="1"/>
              <a:t>  Actual Magnitude  Predicted Magnitude</a:t>
            </a:r>
            <a:endParaRPr lang="en-GB" sz="1600" b="1"/>
          </a:p>
          <a:p>
            <a:pPr marL="0" lvl="0" indent="0" algn="l" rtl="0">
              <a:spcBef>
                <a:spcPts val="1200"/>
              </a:spcBef>
              <a:spcAft>
                <a:spcPts val="0"/>
              </a:spcAft>
              <a:buNone/>
            </a:pPr>
            <a:r>
              <a:rPr lang="en-GB" sz="1600" b="1"/>
              <a:t>0              7.12                 7.05</a:t>
            </a:r>
            <a:endParaRPr lang="en-GB" sz="1600" b="1"/>
          </a:p>
          <a:p>
            <a:pPr marL="0" lvl="0" indent="0" algn="l" rtl="0">
              <a:spcBef>
                <a:spcPts val="1200"/>
              </a:spcBef>
              <a:spcAft>
                <a:spcPts val="0"/>
              </a:spcAft>
              <a:buNone/>
            </a:pPr>
            <a:r>
              <a:rPr lang="en-GB" sz="1600" b="1"/>
              <a:t>1              4.98                 4.89</a:t>
            </a:r>
            <a:endParaRPr lang="en-GB" sz="1600" b="1"/>
          </a:p>
          <a:p>
            <a:pPr marL="0" lvl="0" indent="0" algn="l" rtl="0">
              <a:spcBef>
                <a:spcPts val="1200"/>
              </a:spcBef>
              <a:spcAft>
                <a:spcPts val="0"/>
              </a:spcAft>
              <a:buNone/>
            </a:pPr>
            <a:r>
              <a:rPr lang="en-GB" sz="1600" b="1"/>
              <a:t>2              6.53                 6.58</a:t>
            </a:r>
            <a:endParaRPr lang="en-GB" sz="1600" b="1"/>
          </a:p>
          <a:p>
            <a:pPr marL="0" lvl="0" indent="0" algn="l" rtl="0">
              <a:spcBef>
                <a:spcPts val="1200"/>
              </a:spcBef>
              <a:spcAft>
                <a:spcPts val="0"/>
              </a:spcAft>
              <a:buNone/>
            </a:pPr>
            <a:r>
              <a:rPr lang="en-GB" sz="1600" b="1"/>
              <a:t>3              5.21                 5.19</a:t>
            </a:r>
            <a:endParaRPr lang="en-GB" sz="1600" b="1"/>
          </a:p>
          <a:p>
            <a:pPr marL="0" lvl="0" indent="0" algn="l" rtl="0">
              <a:spcBef>
                <a:spcPts val="1200"/>
              </a:spcBef>
              <a:spcAft>
                <a:spcPts val="0"/>
              </a:spcAft>
              <a:buNone/>
            </a:pPr>
            <a:endParaRPr sz="1600" b="1"/>
          </a:p>
          <a:p>
            <a:pPr marL="0" lvl="0" indent="0" algn="l" rtl="0">
              <a:spcBef>
                <a:spcPts val="1200"/>
              </a:spcBef>
              <a:spcAft>
                <a:spcPts val="1200"/>
              </a:spcAft>
              <a:buNone/>
            </a:pPr>
            <a:endParaRPr sz="16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90525" y="1624375"/>
            <a:ext cx="4587000" cy="1148700"/>
          </a:xfrm>
        </p:spPr>
        <p:txBody>
          <a:bodyPr/>
          <a:p>
            <a:r>
              <a:rPr lang="en-US" sz="4000" b="1">
                <a:ln w="9525" cmpd="sng">
                  <a:solidFill>
                    <a:schemeClr val="accent1"/>
                  </a:solidFill>
                  <a:prstDash val="solid"/>
                </a:ln>
                <a:solidFill>
                  <a:srgbClr val="70AD47">
                    <a:tint val="1000"/>
                  </a:srgbClr>
                </a:solidFill>
                <a:effectLst>
                  <a:glow rad="38100">
                    <a:schemeClr val="accent1">
                      <a:alpha val="40000"/>
                    </a:schemeClr>
                  </a:glow>
                </a:effectLst>
              </a:rPr>
              <a:t>VISUALIZATION</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635"/>
            <a:ext cx="8775700" cy="955040"/>
          </a:xfrm>
          <a:prstGeom prst="rect">
            <a:avLst/>
          </a:prstGeom>
          <a:noFill/>
        </p:spPr>
        <p:txBody>
          <a:bodyPr wrap="square" rtlCol="0" anchor="t">
            <a:noAutofit/>
          </a:bodyPr>
          <a:p>
            <a:r>
              <a:rPr lang="en-US" sz="2800" b="1">
                <a:solidFill>
                  <a:schemeClr val="accent1">
                    <a:lumMod val="60000"/>
                    <a:lumOff val="40000"/>
                  </a:schemeClr>
                </a:solidFill>
              </a:rPr>
              <a:t>Mapping The World’s Major Earthquakes from 1956‒2022:</a:t>
            </a:r>
            <a:endParaRPr lang="en-US" sz="2800" b="1">
              <a:solidFill>
                <a:schemeClr val="accent1">
                  <a:lumMod val="60000"/>
                  <a:lumOff val="40000"/>
                </a:schemeClr>
              </a:solidFill>
            </a:endParaRPr>
          </a:p>
        </p:txBody>
      </p:sp>
      <p:pic>
        <p:nvPicPr>
          <p:cNvPr id="5" name="Picture 4" descr="Mapping-The-Worlds-Major-Earthquakes-from-1956‒2022"/>
          <p:cNvPicPr>
            <a:picLocks noChangeAspect="1"/>
          </p:cNvPicPr>
          <p:nvPr/>
        </p:nvPicPr>
        <p:blipFill>
          <a:blip r:embed="rId1"/>
          <a:stretch>
            <a:fillRect/>
          </a:stretch>
        </p:blipFill>
        <p:spPr>
          <a:xfrm>
            <a:off x="0" y="956310"/>
            <a:ext cx="9144000"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659385" y="1762805"/>
            <a:ext cx="4587000" cy="1148700"/>
          </a:xfrm>
        </p:spPr>
        <p:txBody>
          <a:bodyPr/>
          <a:p>
            <a:r>
              <a:rPr lang="en-US" sz="4000" b="1">
                <a:ln w="9525" cmpd="sng">
                  <a:solidFill>
                    <a:schemeClr val="accent1"/>
                  </a:solidFill>
                  <a:prstDash val="solid"/>
                </a:ln>
                <a:solidFill>
                  <a:srgbClr val="70AD47">
                    <a:tint val="1000"/>
                  </a:srgbClr>
                </a:solidFill>
                <a:effectLst>
                  <a:glow rad="38100">
                    <a:schemeClr val="accent1">
                      <a:alpha val="40000"/>
                    </a:schemeClr>
                  </a:glow>
                </a:effectLst>
              </a:rPr>
              <a:t>METHODOLOGY</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 Collection and Preparation</a:t>
            </a:r>
            <a:endParaRPr lang="en-GB"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185" name="Google Shape;185;p22"/>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The first step in earthquake forecasting is to collect and prepare the data.</a:t>
            </a:r>
            <a:endParaRPr lang="en-GB" sz="1800" b="1"/>
          </a:p>
          <a:p>
            <a:pPr marL="0" lvl="0" indent="0" algn="l" rtl="0">
              <a:spcBef>
                <a:spcPts val="1200"/>
              </a:spcBef>
              <a:spcAft>
                <a:spcPts val="0"/>
              </a:spcAft>
              <a:buNone/>
            </a:pPr>
            <a:r>
              <a:rPr lang="en-GB" sz="1800" b="1"/>
              <a:t> This involves gathering seismic data from various sources and cleaning and preprocessing the data to remove noise and other anomalies.</a:t>
            </a:r>
            <a:endParaRPr lang="en-GB" sz="1800" b="1"/>
          </a:p>
          <a:p>
            <a:pPr marL="0" lvl="0" indent="0" algn="l" rtl="0">
              <a:spcBef>
                <a:spcPts val="1200"/>
              </a:spcBef>
              <a:spcAft>
                <a:spcPts val="0"/>
              </a:spcAft>
              <a:buNone/>
            </a:pPr>
            <a:r>
              <a:rPr lang="en-GB" sz="1800" b="1"/>
              <a:t> Python provides powerful tools for data cleaning and preparation.</a:t>
            </a:r>
            <a:endParaRPr lang="en-GB" sz="1800" b="1"/>
          </a:p>
          <a:p>
            <a:pPr marL="0" lvl="0" indent="0" algn="l" rtl="0">
              <a:spcBef>
                <a:spcPts val="1200"/>
              </a:spcBef>
              <a:spcAft>
                <a:spcPts val="0"/>
              </a:spcAft>
              <a:buNone/>
            </a:pPr>
            <a:endParaRPr sz="1800" b="1"/>
          </a:p>
          <a:p>
            <a:pPr marL="0" lvl="0" indent="0" algn="l" rtl="0">
              <a:spcBef>
                <a:spcPts val="1200"/>
              </a:spcBef>
              <a:spcAft>
                <a:spcPts val="1200"/>
              </a:spcAft>
              <a:buNone/>
            </a:pPr>
            <a:endParaRPr sz="18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Feature Extraction and Selection</a:t>
            </a:r>
            <a:endParaRPr lang="en-GB"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191" name="Google Shape;191;p23"/>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Once the data is cleaned and prepared, the next step is to extract relevant features from the data. </a:t>
            </a:r>
            <a:endParaRPr lang="en-GB" sz="1800" b="1"/>
          </a:p>
          <a:p>
            <a:pPr marL="0" lvl="0" indent="0" algn="l" rtl="0">
              <a:spcBef>
                <a:spcPts val="1200"/>
              </a:spcBef>
              <a:spcAft>
                <a:spcPts val="0"/>
              </a:spcAft>
              <a:buNone/>
            </a:pPr>
            <a:r>
              <a:rPr lang="en-GB" sz="1800" b="1"/>
              <a:t>This involves identifying patterns and trends in the data that can be used to predict earthquakes. </a:t>
            </a:r>
            <a:endParaRPr lang="en-GB" sz="1800" b="1"/>
          </a:p>
          <a:p>
            <a:pPr marL="0" lvl="0" indent="0" algn="l" rtl="0">
              <a:spcBef>
                <a:spcPts val="1200"/>
              </a:spcBef>
              <a:spcAft>
                <a:spcPts val="0"/>
              </a:spcAft>
              <a:buNone/>
            </a:pPr>
            <a:r>
              <a:rPr lang="en-GB" sz="1800" b="1"/>
              <a:t>Python provides a range of tools for feature extraction and selection, including statistical analysis and machine learning algorithms.</a:t>
            </a:r>
            <a:endParaRPr lang="en-GB" sz="1800" b="1"/>
          </a:p>
          <a:p>
            <a:pPr marL="0" lvl="0" indent="0" algn="l" rtl="0">
              <a:spcBef>
                <a:spcPts val="1200"/>
              </a:spcBef>
              <a:spcAft>
                <a:spcPts val="0"/>
              </a:spcAft>
              <a:buNone/>
            </a:pPr>
            <a:endParaRPr sz="1400" b="1"/>
          </a:p>
          <a:p>
            <a:pPr marL="0" lvl="0" indent="0" algn="l" rtl="0">
              <a:spcBef>
                <a:spcPts val="1200"/>
              </a:spcBef>
              <a:spcAft>
                <a:spcPts val="1200"/>
              </a:spcAft>
              <a:buNone/>
            </a:pPr>
            <a:endParaRPr sz="14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Building Machine Learning Models</a:t>
            </a:r>
            <a:endParaRPr lang="en-GB" b="1"/>
          </a:p>
          <a:p>
            <a:pPr marL="0" lvl="0" indent="0" algn="l" rtl="0">
              <a:spcBef>
                <a:spcPts val="0"/>
              </a:spcBef>
              <a:spcAft>
                <a:spcPts val="0"/>
              </a:spcAft>
              <a:buNone/>
            </a:pPr>
          </a:p>
          <a:p>
            <a:pPr marL="0" lvl="0" indent="0" algn="l" rtl="0">
              <a:spcBef>
                <a:spcPts val="0"/>
              </a:spcBef>
              <a:spcAft>
                <a:spcPts val="0"/>
              </a:spcAft>
              <a:buNone/>
            </a:pPr>
          </a:p>
        </p:txBody>
      </p:sp>
      <p:sp>
        <p:nvSpPr>
          <p:cNvPr id="197" name="Google Shape;197;p2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Machine learning models can be used to predict earthquakes based on the extracted features. </a:t>
            </a:r>
            <a:endParaRPr lang="en-GB" sz="1800" b="1"/>
          </a:p>
          <a:p>
            <a:pPr marL="0" lvl="0" indent="0" algn="l" rtl="0">
              <a:spcBef>
                <a:spcPts val="1200"/>
              </a:spcBef>
              <a:spcAft>
                <a:spcPts val="0"/>
              </a:spcAft>
              <a:buNone/>
            </a:pPr>
            <a:r>
              <a:rPr lang="en-GB" sz="1800" b="1"/>
              <a:t>Python provides a range of machine learning libraries, including scikit-learn and TensorFlow, that can be used to build and train these models. </a:t>
            </a:r>
            <a:endParaRPr lang="en-GB" sz="1800" b="1"/>
          </a:p>
          <a:p>
            <a:pPr marL="0" lvl="0" indent="0" algn="l" rtl="0">
              <a:spcBef>
                <a:spcPts val="1200"/>
              </a:spcBef>
              <a:spcAft>
                <a:spcPts val="0"/>
              </a:spcAft>
              <a:buNone/>
            </a:pPr>
            <a:r>
              <a:rPr lang="en-GB" sz="1800" b="1"/>
              <a:t>These models can then be used to make predictions on new data.</a:t>
            </a:r>
            <a:endParaRPr lang="en-GB" sz="1800" b="1"/>
          </a:p>
          <a:p>
            <a:pPr marL="0" lvl="0" indent="0" algn="l" rtl="0">
              <a:spcBef>
                <a:spcPts val="1200"/>
              </a:spcBef>
              <a:spcAft>
                <a:spcPts val="0"/>
              </a:spcAft>
              <a:buNone/>
            </a:pPr>
            <a:endParaRPr sz="1800" b="1"/>
          </a:p>
          <a:p>
            <a:pPr marL="0" lvl="0" indent="0" algn="l" rtl="0">
              <a:spcBef>
                <a:spcPts val="1200"/>
              </a:spcBef>
              <a:spcAft>
                <a:spcPts val="1200"/>
              </a:spcAft>
              <a:buNone/>
            </a:pPr>
            <a:endParaRPr sz="18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Future Directions</a:t>
            </a:r>
            <a:endParaRPr lang="en-GB" b="1"/>
          </a:p>
          <a:p>
            <a:pPr marL="0" lvl="0" indent="0" algn="l" rtl="0">
              <a:spcBef>
                <a:spcPts val="0"/>
              </a:spcBef>
              <a:spcAft>
                <a:spcPts val="0"/>
              </a:spcAft>
              <a:buNone/>
            </a:pPr>
            <a:endParaRPr b="1"/>
          </a:p>
          <a:p>
            <a:pPr marL="0" lvl="0" indent="0" algn="l" rtl="0">
              <a:spcBef>
                <a:spcPts val="0"/>
              </a:spcBef>
              <a:spcAft>
                <a:spcPts val="0"/>
              </a:spcAft>
              <a:buNone/>
            </a:pPr>
            <a:br>
              <a:rPr lang="en-GB" sz="1800" b="1"/>
            </a:br>
            <a:br>
              <a:rPr lang="en-GB" sz="1800" b="1"/>
            </a:br>
            <a:r>
              <a:rPr lang="en-GB" sz="1800" b="1"/>
              <a:t>As technology and data collection methods continue to improve, there is great potential for data-driven approaches to revolutionize earthquake forecasting. By combining traditional methods with machine learning and other data analysis techniques, we can improve our ability to predict earthquakes and mitigate their impact on communities.</a:t>
            </a:r>
            <a:endParaRPr lang="en-GB" sz="1800" b="1"/>
          </a:p>
          <a:p>
            <a:pPr marL="0" lvl="0" indent="0" algn="l" rtl="0">
              <a:spcBef>
                <a:spcPts val="0"/>
              </a:spcBef>
              <a:spcAft>
                <a:spcPts val="0"/>
              </a:spcAft>
              <a:buNone/>
            </a:pPr>
            <a:endParaRPr sz="2000" b="1"/>
          </a:p>
          <a:p>
            <a:pPr marL="0" lvl="0" indent="0" algn="l" rtl="0">
              <a:spcBef>
                <a:spcPts val="0"/>
              </a:spcBef>
              <a:spcAft>
                <a:spcPts val="0"/>
              </a:spcAft>
              <a:buNone/>
            </a:pPr>
            <a:endParaRPr sz="2000" b="1"/>
          </a:p>
        </p:txBody>
      </p:sp>
      <p:sp>
        <p:nvSpPr>
          <p:cNvPr id="203" name="Google Shape;203;p25"/>
          <p:cNvSpPr txBox="1"/>
          <p:nvPr>
            <p:ph type="body" idx="1"/>
          </p:nvPr>
        </p:nvSpPr>
        <p:spPr>
          <a:xfrm>
            <a:off x="1297500" y="130783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04800" y="689610"/>
            <a:ext cx="3627755" cy="1148715"/>
          </a:xfrm>
        </p:spPr>
        <p:txBody>
          <a:bodyPr/>
          <a:p>
            <a:r>
              <a:rPr lang="en-US" sz="4800" b="1">
                <a:ln w="9525" cmpd="sng">
                  <a:solidFill>
                    <a:schemeClr val="accent1"/>
                  </a:solidFill>
                  <a:prstDash val="solid"/>
                </a:ln>
                <a:solidFill>
                  <a:srgbClr val="70AD47">
                    <a:tint val="1000"/>
                  </a:srgbClr>
                </a:solidFill>
                <a:effectLst>
                  <a:glow rad="38100">
                    <a:schemeClr val="accent1">
                      <a:alpha val="40000"/>
                    </a:schemeClr>
                  </a:glow>
                </a:effectLst>
              </a:rPr>
              <a:t>TOOLS</a:t>
            </a:r>
            <a:endParaRPr lang="en-US" sz="4800" b="1">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7" name="Picture 6" descr="Webp.net-resizeimage-81"/>
          <p:cNvPicPr>
            <a:picLocks noChangeAspect="1"/>
          </p:cNvPicPr>
          <p:nvPr/>
        </p:nvPicPr>
        <p:blipFill>
          <a:blip r:embed="rId1"/>
          <a:stretch>
            <a:fillRect/>
          </a:stretch>
        </p:blipFill>
        <p:spPr>
          <a:xfrm>
            <a:off x="845185" y="1838325"/>
            <a:ext cx="4207510" cy="3125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826895" y="796925"/>
            <a:ext cx="5941060" cy="4262755"/>
          </a:xfrm>
        </p:spPr>
        <p:txBody>
          <a:bodyPr/>
          <a:p>
            <a:r>
              <a:rPr lang="en-US" b="1"/>
              <a:t>1.Numpy and Pandas</a:t>
            </a:r>
            <a:br>
              <a:rPr lang="en-US" b="1"/>
            </a:br>
            <a:r>
              <a:rPr lang="en-US" b="1"/>
              <a:t>2.Matplotlib and Seaborn</a:t>
            </a:r>
            <a:br>
              <a:rPr lang="en-US" b="1"/>
            </a:br>
            <a:r>
              <a:rPr lang="en-US" b="1"/>
              <a:t>3.SciPy</a:t>
            </a:r>
            <a:br>
              <a:rPr lang="en-US" b="1"/>
            </a:br>
            <a:r>
              <a:rPr lang="en-US" b="1"/>
              <a:t>4.Scikit-learn</a:t>
            </a:r>
            <a:br>
              <a:rPr lang="en-US" b="1"/>
            </a:br>
            <a:r>
              <a:rPr lang="en-US" b="1"/>
              <a:t>5.TensorFlow or PyTorch</a:t>
            </a:r>
            <a:br>
              <a:rPr lang="en-US" b="1"/>
            </a:br>
            <a:r>
              <a:rPr lang="en-US" b="1"/>
              <a:t>6.ObsPy</a:t>
            </a:r>
            <a:br>
              <a:rPr lang="en-US" b="1"/>
            </a:br>
            <a:r>
              <a:rPr lang="en-US" b="1"/>
              <a:t>7.Generic Mapping Tools</a:t>
            </a:r>
            <a:br>
              <a:rPr lang="en-US" b="1"/>
            </a:br>
            <a:r>
              <a:rPr lang="en-US" b="1"/>
              <a:t>8.Jupyter Notebook</a:t>
            </a:r>
            <a:br>
              <a:rPr lang="en-US" b="1"/>
            </a:br>
            <a:r>
              <a:rPr lang="en-US" b="1"/>
              <a:t>9.GIS Software</a:t>
            </a:r>
            <a:br>
              <a:rPr lang="en-US" b="1"/>
            </a:br>
            <a:r>
              <a:rPr lang="en-US" b="1"/>
              <a:t>10.Data Sources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850" y="2053000"/>
            <a:ext cx="4587000" cy="1148700"/>
          </a:xfrm>
        </p:spPr>
        <p:txBody>
          <a:bodyPr/>
          <a:p>
            <a:r>
              <a:rPr lang="en-US" sz="4000" b="1">
                <a:ln w="9525" cmpd="sng">
                  <a:solidFill>
                    <a:schemeClr val="accent1"/>
                  </a:solidFill>
                  <a:prstDash val="solid"/>
                </a:ln>
                <a:solidFill>
                  <a:srgbClr val="70AD47">
                    <a:tint val="1000"/>
                  </a:srgbClr>
                </a:solidFill>
                <a:effectLst>
                  <a:glow rad="38100">
                    <a:schemeClr val="accent1">
                      <a:alpha val="40000"/>
                    </a:schemeClr>
                  </a:glow>
                </a:effectLst>
              </a:rPr>
              <a:t>INTRODUCTION</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81635" y="853440"/>
            <a:ext cx="4587240" cy="1059815"/>
          </a:xfrm>
        </p:spPr>
        <p:txBody>
          <a:bodyPr/>
          <a:p>
            <a:r>
              <a:rPr lang="en-US" sz="3600" b="1">
                <a:ln w="9525" cmpd="sng">
                  <a:solidFill>
                    <a:schemeClr val="accent1"/>
                  </a:solidFill>
                  <a:prstDash val="solid"/>
                </a:ln>
                <a:solidFill>
                  <a:srgbClr val="70AD47">
                    <a:tint val="1000"/>
                  </a:srgbClr>
                </a:solidFill>
                <a:effectLst>
                  <a:glow rad="38100">
                    <a:schemeClr val="accent1">
                      <a:alpha val="40000"/>
                    </a:schemeClr>
                  </a:glow>
                </a:effectLst>
              </a:rPr>
              <a:t>CONCLUSION</a:t>
            </a:r>
            <a:endParaRPr 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Picture 5" descr="cat1"/>
          <p:cNvPicPr>
            <a:picLocks noChangeAspect="1"/>
          </p:cNvPicPr>
          <p:nvPr/>
        </p:nvPicPr>
        <p:blipFill>
          <a:blip r:embed="rId1"/>
          <a:stretch>
            <a:fillRect/>
          </a:stretch>
        </p:blipFill>
        <p:spPr>
          <a:xfrm>
            <a:off x="1924685" y="1824355"/>
            <a:ext cx="3663950" cy="2877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9" name="Google Shape;209;p26"/>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In conclusion, data-driven approaches using Python can provide valuable insights into earthquake forecasting. By leveraging the power of machine learning and other data analysis techniques, we can improve our ability to predict earthquakes and reduce their impact on communities. It is important to continue to refine and improve these methods to better prepare for future earthquakes.</a:t>
            </a:r>
            <a:endParaRPr lang="en-GB" sz="1800" b="1"/>
          </a:p>
          <a:p>
            <a:pPr marL="0" lvl="0" indent="0" algn="l" rtl="0">
              <a:spcBef>
                <a:spcPts val="1200"/>
              </a:spcBef>
              <a:spcAft>
                <a:spcPts val="0"/>
              </a:spcAft>
              <a:buNone/>
            </a:pPr>
            <a:endParaRPr sz="1800" b="1"/>
          </a:p>
          <a:p>
            <a:pPr marL="0" lvl="0" indent="0" algn="l" rtl="0">
              <a:spcBef>
                <a:spcPts val="1200"/>
              </a:spcBef>
              <a:spcAft>
                <a:spcPts val="1200"/>
              </a:spcAft>
              <a:buNone/>
            </a:pPr>
            <a:endParaRPr sz="18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                                   </a:t>
            </a:r>
            <a:r>
              <a:rPr lang="en-GB"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Thanks!</a:t>
            </a:r>
            <a:endPara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120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The Science of Earthquake Prediction</a:t>
            </a:r>
            <a:endParaRPr lang="en-GB"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141" name="Google Shape;141;p14"/>
          <p:cNvSpPr txBox="1"/>
          <p:nvPr>
            <p:ph type="body" idx="1"/>
          </p:nvPr>
        </p:nvSpPr>
        <p:spPr>
          <a:xfrm>
            <a:off x="1600395" y="156691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t>Earthquake prediction is a complex field that involves analyzing seismic data to identify patterns and trends. </a:t>
            </a:r>
            <a:endParaRPr lang="en-GB" sz="2000" b="1"/>
          </a:p>
          <a:p>
            <a:pPr marL="0" lvl="0" indent="0" algn="l" rtl="0">
              <a:spcBef>
                <a:spcPts val="1200"/>
              </a:spcBef>
              <a:spcAft>
                <a:spcPts val="0"/>
              </a:spcAft>
              <a:buNone/>
            </a:pPr>
            <a:r>
              <a:rPr lang="en-GB" sz="2000" b="1"/>
              <a:t>Scientists use a variety of techniques, including statistical analysis and machine learning, to forecast earthquakes.</a:t>
            </a:r>
            <a:endParaRPr lang="en-GB" sz="2000" b="1"/>
          </a:p>
          <a:p>
            <a:pPr marL="0" lvl="0" indent="0" algn="l" rtl="0">
              <a:spcBef>
                <a:spcPts val="1200"/>
              </a:spcBef>
              <a:spcAft>
                <a:spcPts val="0"/>
              </a:spcAft>
              <a:buNone/>
            </a:pPr>
            <a:r>
              <a:rPr lang="en-GB" sz="2000" b="1"/>
              <a:t> The accuracy of these predictions depends on the quality and quantity of data available.</a:t>
            </a:r>
            <a:endParaRPr lang="en-GB" sz="2000" b="1"/>
          </a:p>
          <a:p>
            <a:pPr marL="0" lvl="0" indent="0" algn="l" rtl="0">
              <a:spcBef>
                <a:spcPts val="1200"/>
              </a:spcBef>
              <a:spcAft>
                <a:spcPts val="0"/>
              </a:spcAft>
              <a:buNone/>
            </a:pPr>
            <a:endParaRPr sz="2000" b="1"/>
          </a:p>
          <a:p>
            <a:pPr marL="0" lvl="0" indent="0" algn="l" rtl="0">
              <a:spcBef>
                <a:spcPts val="1200"/>
              </a:spcBef>
              <a:spcAft>
                <a:spcPts val="1200"/>
              </a:spcAft>
              <a:buNone/>
            </a:pPr>
            <a:endParaRPr sz="2000" b="1"/>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34950" y="1737405"/>
            <a:ext cx="4587000" cy="1148700"/>
          </a:xfrm>
        </p:spPr>
        <p:txBody>
          <a:bodyPr/>
          <a:p>
            <a:r>
              <a:rPr lang="en-US" sz="4000" b="1">
                <a:ln w="9525" cmpd="sng">
                  <a:solidFill>
                    <a:schemeClr val="accent1"/>
                  </a:solidFill>
                  <a:prstDash val="solid"/>
                </a:ln>
                <a:solidFill>
                  <a:srgbClr val="70AD47">
                    <a:tint val="1000"/>
                  </a:srgbClr>
                </a:solidFill>
                <a:effectLst>
                  <a:glow rad="38100">
                    <a:schemeClr val="accent1">
                      <a:alpha val="40000"/>
                    </a:schemeClr>
                  </a:glow>
                </a:effectLst>
              </a:rPr>
              <a:t>OBJECTIVES</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449265"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The Role of Python in Earthquake Forecasting</a:t>
            </a:r>
            <a:endParaRPr lang="en-GB" b="1"/>
          </a:p>
        </p:txBody>
      </p:sp>
      <p:sp>
        <p:nvSpPr>
          <p:cNvPr id="147" name="Google Shape;147;p15"/>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Python is a popular programming language for data analysis and visualization.</a:t>
            </a:r>
            <a:endParaRPr lang="en-GB" sz="2400"/>
          </a:p>
          <a:p>
            <a:pPr marL="0" lvl="0" indent="0" algn="l" rtl="0">
              <a:spcBef>
                <a:spcPts val="1200"/>
              </a:spcBef>
              <a:spcAft>
                <a:spcPts val="0"/>
              </a:spcAft>
              <a:buNone/>
            </a:pPr>
            <a:r>
              <a:rPr lang="en-GB" sz="2400"/>
              <a:t> It provides a wide range of tools and libraries that can be used to process and analyze seismic data. </a:t>
            </a:r>
            <a:endParaRPr lang="en-GB" sz="2400"/>
          </a:p>
          <a:p>
            <a:pPr marL="0" lvl="0" indent="0" algn="l" rtl="0">
              <a:spcBef>
                <a:spcPts val="1200"/>
              </a:spcBef>
              <a:spcAft>
                <a:spcPts val="0"/>
              </a:spcAft>
              <a:buNone/>
            </a:pPr>
            <a:r>
              <a:rPr lang="en-GB" sz="2400"/>
              <a:t>Python can also be used to develop machine learning models for earthquake prediction.</a:t>
            </a:r>
            <a:endParaRPr lang="en-GB" sz="2400"/>
          </a:p>
          <a:p>
            <a:pPr marL="0" lvl="0" indent="0" algn="l" rtl="0">
              <a:spcBef>
                <a:spcPts val="1200"/>
              </a:spcBef>
              <a:spcAft>
                <a:spcPts val="0"/>
              </a:spcAft>
              <a:buNone/>
            </a:pPr>
            <a:endParaRPr sz="2400"/>
          </a:p>
          <a:p>
            <a:pPr marL="0" lvl="0" indent="0" algn="l" rtl="0">
              <a:spcBef>
                <a:spcPts val="1200"/>
              </a:spcBef>
              <a:spcAft>
                <a:spcPts val="1200"/>
              </a:spcAft>
              <a:buNone/>
            </a:pPr>
            <a:endParaRPr sz="24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33630" y="1863135"/>
            <a:ext cx="4587000" cy="1148700"/>
          </a:xfrm>
        </p:spPr>
        <p:txBody>
          <a:bodyPr/>
          <a:p>
            <a:r>
              <a:rPr lang="en-US" sz="4400" b="1">
                <a:ln w="9525" cmpd="sng">
                  <a:solidFill>
                    <a:schemeClr val="accent1"/>
                  </a:solidFill>
                  <a:prstDash val="solid"/>
                </a:ln>
                <a:solidFill>
                  <a:srgbClr val="70AD47">
                    <a:tint val="1000"/>
                  </a:srgbClr>
                </a:solidFill>
                <a:effectLst>
                  <a:glow rad="38100">
                    <a:schemeClr val="accent1">
                      <a:alpha val="40000"/>
                    </a:schemeClr>
                  </a:glow>
                </a:effectLst>
              </a:rPr>
              <a:t>DEFINITION</a:t>
            </a:r>
            <a:endParaRPr lang="en-US" sz="44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553210" y="969010"/>
            <a:ext cx="7059930" cy="3684270"/>
          </a:xfrm>
          <a:prstGeom prst="rect">
            <a:avLst/>
          </a:prstGeom>
          <a:noFill/>
          <a:ln w="19050">
            <a:noFill/>
            <a:prstDash val="sysDot"/>
          </a:ln>
        </p:spPr>
        <p:txBody>
          <a:bodyPr wrap="square" rtlCol="0" anchor="t">
            <a:noAutofit/>
          </a:bodyPr>
          <a:p>
            <a:r>
              <a:rPr lang="en-US" b="1">
                <a:solidFill>
                  <a:srgbClr val="00B0F0"/>
                </a:solidFill>
              </a:rPr>
              <a:t>          </a:t>
            </a:r>
            <a:endParaRPr lang="en-US" b="1">
              <a:solidFill>
                <a:srgbClr val="00B0F0"/>
              </a:solidFill>
            </a:endParaRPr>
          </a:p>
          <a:p>
            <a:r>
              <a:rPr lang="en-US" sz="2000" b="1">
                <a:solidFill>
                  <a:schemeClr val="bg2"/>
                </a:solidFill>
              </a:rPr>
              <a:t>   Earthquake, any sudden shaking of the ground caused by the passage of seismic waves through Earth’s rocks. Seismic waves are produced when some form of energy stored in Earth’s crust is suddenly released, usually when masses of rock straining against one another suddenly fracture and “slip.” Earthquakes occur most often along geologic faults, narrow zones where rock masses move in relation to one another. The major fault lines of the world are located at the fringes of the huge tectonic plates that make up Earth’s crust. </a:t>
            </a:r>
            <a:endParaRPr lang="en-US" sz="2000" b="1">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595" y="1270000"/>
            <a:ext cx="4587240" cy="1931670"/>
          </a:xfrm>
        </p:spPr>
        <p:txBody>
          <a:bodyPr/>
          <a:p>
            <a:r>
              <a:rPr lang="en-US"/>
              <a:t>     </a:t>
            </a:r>
            <a:r>
              <a:rPr lang="en-US" sz="4400" b="1">
                <a:ln w="9525" cmpd="sng">
                  <a:solidFill>
                    <a:schemeClr val="accent1"/>
                  </a:solidFill>
                  <a:prstDash val="solid"/>
                </a:ln>
                <a:solidFill>
                  <a:schemeClr val="bg2"/>
                </a:solidFill>
                <a:effectLst>
                  <a:glow rad="38100">
                    <a:schemeClr val="accent1">
                      <a:alpha val="40000"/>
                    </a:schemeClr>
                  </a:glow>
                </a:effectLst>
              </a:rPr>
              <a:t> ABSTRACT</a:t>
            </a:r>
            <a:endParaRPr lang="en-US" sz="4400" b="1">
              <a:ln w="9525" cmpd="sng">
                <a:solidFill>
                  <a:schemeClr val="accent1"/>
                </a:solidFill>
                <a:prstDash val="solid"/>
              </a:ln>
              <a:solidFill>
                <a:schemeClr val="bg2"/>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9026</Words>
  <Application>WPS Presentation</Application>
  <PresentationFormat/>
  <Paragraphs>1232</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Arial</vt:lpstr>
      <vt:lpstr>Montserrat</vt:lpstr>
      <vt:lpstr>Lato</vt:lpstr>
      <vt:lpstr>Adobe Caslon Pro Bold</vt:lpstr>
      <vt:lpstr>Microsoft YaHei</vt:lpstr>
      <vt:lpstr>Arial Unicode MS</vt:lpstr>
      <vt:lpstr>Calibri</vt:lpstr>
      <vt:lpstr>Focus</vt:lpstr>
      <vt:lpstr>Earthquake Prediction Model using Python</vt:lpstr>
      <vt:lpstr>PowerPoint 演示文稿</vt:lpstr>
      <vt:lpstr>INTRODUCTION</vt:lpstr>
      <vt:lpstr>The Science of Earthquake Prediction</vt:lpstr>
      <vt:lpstr>OBJECTIVES</vt:lpstr>
      <vt:lpstr>The Role of Python in Earthquake Forecasting</vt:lpstr>
      <vt:lpstr>DEFINITION</vt:lpstr>
      <vt:lpstr>PowerPoint 演示文稿</vt:lpstr>
      <vt:lpstr>      ABSTRACT</vt:lpstr>
      <vt:lpstr>This earthquake prediction model using Python represents a significant step towards enhancing our ability to anticipate seismic events, ultimately contributing to improved public safety and disaster management. The project showcases the power of data-driven approaches and open-source programming languages in addressing complex real-world challenges.</vt:lpstr>
      <vt:lpstr>DATA SOURCE</vt:lpstr>
      <vt:lpstr>PowerPoint 演示文稿</vt:lpstr>
      <vt:lpstr>PowerPoint 演示文稿</vt:lpstr>
      <vt:lpstr>SAMPLE PROGRAM</vt:lpstr>
      <vt:lpstr>PowerPoint 演示文稿</vt:lpstr>
      <vt:lpstr>PowerPoint 演示文稿</vt:lpstr>
      <vt:lpstr>PowerPoint 演示文稿</vt:lpstr>
      <vt:lpstr>PowerPoint 演示文稿</vt:lpstr>
      <vt:lpstr>Sample Output:</vt:lpstr>
      <vt:lpstr>PowerPoint 演示文稿</vt:lpstr>
      <vt:lpstr>VISUALIZATION</vt:lpstr>
      <vt:lpstr>PowerPoint 演示文稿</vt:lpstr>
      <vt:lpstr>METHODOLOGY</vt:lpstr>
      <vt:lpstr>Data Collection and Preparation</vt:lpstr>
      <vt:lpstr>Feature Extraction and Selection</vt:lpstr>
      <vt:lpstr>Building Machine Learning Models</vt:lpstr>
      <vt:lpstr>  As technology and data collection methods continue to improve, there is great potential for data-driven approaches to revolutionize earthquake forecasting. By combining traditional methods with machine learning and other data analysis techniques, we can improve our ability to predict earthquakes and mitigate their impact on communities.</vt:lpstr>
      <vt:lpstr>TOOLS</vt:lpstr>
      <vt:lpstr>1.Numpy and Pandas 2.Matplotlib and Seaborn 3.SciPy 4.Scikit-learn 5.TensorFlow or PyTorch 6.ObsPy 7.Generic Mapping Tools 8.Jupyter Notebook 9.GIS Software 10.Data Sources</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
  <cp:lastModifiedBy>Dinesh</cp:lastModifiedBy>
  <cp:revision>3</cp:revision>
  <dcterms:created xsi:type="dcterms:W3CDTF">2023-09-28T10:41:00Z</dcterms:created>
  <dcterms:modified xsi:type="dcterms:W3CDTF">2023-09-29T15:37:58Z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89C80FC48FB143BCA585892446695200_13</vt:lpwstr>
  </property>
  <property fmtid="{D5CDD505-2E9C-101B-9397-08002B2CF9AE}" pid="3" name="KSOProductBuildVer">
    <vt:lpwstr>1033-12.2.0.13215</vt:lpwstr>
  </property>
</Properties>
</file>