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9"/>
  </p:notesMasterIdLst>
  <p:sldIdLst>
    <p:sldId id="256" r:id="rId2"/>
    <p:sldId id="259" r:id="rId3"/>
    <p:sldId id="262" r:id="rId4"/>
    <p:sldId id="260" r:id="rId5"/>
    <p:sldId id="261" r:id="rId6"/>
    <p:sldId id="263" r:id="rId7"/>
    <p:sldId id="264"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Franklin Gothic" panose="020B0604020202020204" charset="0"/>
      <p:bold r:id="rId14"/>
    </p:embeddedFont>
    <p:embeddedFont>
      <p:font typeface="Libre Franklin"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09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459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3723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3278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9100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Google Shape;211;p1"/>
          <p:cNvSpPr txBox="1">
            <a:spLocks noGrp="1"/>
          </p:cNvSpPr>
          <p:nvPr>
            <p:ph type="body" idx="1"/>
          </p:nvPr>
        </p:nvSpPr>
        <p:spPr>
          <a:xfrm>
            <a:off x="1291771" y="406400"/>
            <a:ext cx="10577675" cy="6451600"/>
          </a:xfrm>
          <a:prstGeom prst="rect">
            <a:avLst/>
          </a:prstGeom>
          <a:noFill/>
          <a:ln>
            <a:noFill/>
          </a:ln>
        </p:spPr>
        <p:txBody>
          <a:bodyPr spcFirstLastPara="1" wrap="square" lIns="0" tIns="0" rIns="0" bIns="0" anchor="t" anchorCtr="0">
            <a:noAutofit/>
          </a:bodyPr>
          <a:lstStyle/>
          <a:p>
            <a:pPr marL="0" lvl="0" indent="0" algn="ctr"/>
            <a:r>
              <a:rPr lang="en-US" dirty="0">
                <a:latin typeface="Franklin Gothic"/>
                <a:ea typeface="Franklin Gothic"/>
                <a:cs typeface="Franklin Gothic"/>
                <a:sym typeface="Franklin Gothic"/>
              </a:rPr>
              <a:t> </a:t>
            </a:r>
            <a:r>
              <a:rPr lang="en-US" sz="2800" dirty="0">
                <a:solidFill>
                  <a:srgbClr val="4609F3"/>
                </a:solidFill>
                <a:latin typeface="Franklin Gothic"/>
                <a:ea typeface="Franklin Gothic"/>
                <a:cs typeface="Franklin Gothic"/>
                <a:sym typeface="Franklin Gothic"/>
              </a:rPr>
              <a:t>Government College Of Engineering And Research, </a:t>
            </a:r>
            <a:r>
              <a:rPr lang="en-US" sz="2800" dirty="0" err="1">
                <a:solidFill>
                  <a:srgbClr val="4609F3"/>
                </a:solidFill>
                <a:latin typeface="Franklin Gothic"/>
                <a:ea typeface="Franklin Gothic"/>
                <a:cs typeface="Franklin Gothic"/>
                <a:sym typeface="Franklin Gothic"/>
              </a:rPr>
              <a:t>Avasari</a:t>
            </a:r>
            <a:r>
              <a:rPr lang="en-US" sz="2800" dirty="0">
                <a:solidFill>
                  <a:srgbClr val="4609F3"/>
                </a:solidFill>
                <a:latin typeface="Franklin Gothic"/>
                <a:ea typeface="Franklin Gothic"/>
                <a:cs typeface="Franklin Gothic"/>
                <a:sym typeface="Franklin Gothic"/>
              </a:rPr>
              <a:t>(</a:t>
            </a:r>
            <a:r>
              <a:rPr lang="en-US" sz="2800" dirty="0" err="1">
                <a:solidFill>
                  <a:srgbClr val="4609F3"/>
                </a:solidFill>
                <a:latin typeface="Franklin Gothic"/>
                <a:ea typeface="Franklin Gothic"/>
                <a:cs typeface="Franklin Gothic"/>
                <a:sym typeface="Franklin Gothic"/>
              </a:rPr>
              <a:t>Kh</a:t>
            </a:r>
            <a:r>
              <a:rPr lang="en-US" sz="2800" dirty="0">
                <a:solidFill>
                  <a:srgbClr val="4609F3"/>
                </a:solidFill>
                <a:latin typeface="Franklin Gothic"/>
                <a:ea typeface="Franklin Gothic"/>
                <a:cs typeface="Franklin Gothic"/>
                <a:sym typeface="Franklin Gothic"/>
              </a:rPr>
              <a:t>)</a:t>
            </a:r>
          </a:p>
          <a:p>
            <a:pPr marL="0" lvl="0" indent="0" algn="ctr"/>
            <a:endParaRPr lang="en-US" sz="2800" dirty="0">
              <a:solidFill>
                <a:srgbClr val="4609F3"/>
              </a:solidFill>
              <a:latin typeface="Franklin Gothic"/>
              <a:ea typeface="Franklin Gothic"/>
              <a:cs typeface="Franklin Gothic"/>
              <a:sym typeface="Franklin Gothic"/>
            </a:endParaRPr>
          </a:p>
          <a:p>
            <a:pPr marL="0" lvl="0" indent="0" algn="ctr" rtl="0">
              <a:lnSpc>
                <a:spcPct val="90000"/>
              </a:lnSpc>
              <a:spcBef>
                <a:spcPts val="1000"/>
              </a:spcBef>
              <a:spcAft>
                <a:spcPts val="0"/>
              </a:spcAft>
              <a:buClr>
                <a:schemeClr val="lt2"/>
              </a:buClr>
              <a:buSzPts val="1800"/>
              <a:buNone/>
            </a:pPr>
            <a:r>
              <a:rPr lang="en-US" sz="2800" dirty="0">
                <a:solidFill>
                  <a:srgbClr val="4609F3"/>
                </a:solidFill>
                <a:latin typeface="Franklin Gothic"/>
                <a:ea typeface="Franklin Gothic"/>
                <a:cs typeface="Franklin Gothic"/>
                <a:sym typeface="Franklin Gothic"/>
              </a:rPr>
              <a:t>Computer Engineering Department</a:t>
            </a:r>
          </a:p>
          <a:p>
            <a:pPr marL="0" lvl="0" indent="0" algn="ctr" rtl="0">
              <a:lnSpc>
                <a:spcPct val="90000"/>
              </a:lnSpc>
              <a:spcBef>
                <a:spcPts val="1000"/>
              </a:spcBef>
              <a:spcAft>
                <a:spcPts val="0"/>
              </a:spcAft>
              <a:buClr>
                <a:schemeClr val="lt2"/>
              </a:buClr>
              <a:buSzPts val="1800"/>
              <a:buNone/>
            </a:pPr>
            <a:endParaRPr lang="en-US" sz="2800" dirty="0">
              <a:solidFill>
                <a:srgbClr val="4609F3"/>
              </a:solidFill>
              <a:latin typeface="Franklin Gothic"/>
              <a:ea typeface="Franklin Gothic"/>
              <a:cs typeface="Franklin Gothic"/>
              <a:sym typeface="Franklin Gothic"/>
            </a:endParaRPr>
          </a:p>
          <a:p>
            <a:pPr marL="0" lvl="0" indent="0" algn="ctr" rtl="0">
              <a:lnSpc>
                <a:spcPct val="90000"/>
              </a:lnSpc>
              <a:spcBef>
                <a:spcPts val="1000"/>
              </a:spcBef>
              <a:spcAft>
                <a:spcPts val="0"/>
              </a:spcAft>
              <a:buClr>
                <a:schemeClr val="lt2"/>
              </a:buClr>
              <a:buSzPts val="1800"/>
              <a:buNone/>
            </a:pPr>
            <a:r>
              <a:rPr lang="en-US" sz="2800" dirty="0">
                <a:solidFill>
                  <a:srgbClr val="4609F3"/>
                </a:solidFill>
                <a:latin typeface="Franklin Gothic" panose="020B0604020202020204" charset="0"/>
              </a:rPr>
              <a:t>Syntactical Parsing Of Marathi Text</a:t>
            </a:r>
          </a:p>
          <a:p>
            <a:pPr marL="0" lvl="0" indent="0" algn="ctr" rtl="0">
              <a:lnSpc>
                <a:spcPct val="90000"/>
              </a:lnSpc>
              <a:spcBef>
                <a:spcPts val="1000"/>
              </a:spcBef>
              <a:spcAft>
                <a:spcPts val="0"/>
              </a:spcAft>
              <a:buClr>
                <a:schemeClr val="lt2"/>
              </a:buClr>
              <a:buSzPts val="1800"/>
              <a:buNone/>
            </a:pPr>
            <a:br>
              <a:rPr lang="en-US" sz="2800" dirty="0">
                <a:solidFill>
                  <a:srgbClr val="4609F3"/>
                </a:solidFill>
                <a:latin typeface="Franklin Gothic"/>
                <a:ea typeface="Franklin Gothic"/>
                <a:cs typeface="Franklin Gothic"/>
                <a:sym typeface="Franklin Gothic"/>
              </a:rPr>
            </a:br>
            <a:r>
              <a:rPr lang="en-US" sz="2800" dirty="0">
                <a:solidFill>
                  <a:srgbClr val="4609F3"/>
                </a:solidFill>
                <a:latin typeface="Franklin Gothic"/>
                <a:ea typeface="Franklin Gothic"/>
                <a:cs typeface="Franklin Gothic"/>
                <a:sym typeface="Franklin Gothic"/>
              </a:rPr>
              <a:t>Team Members Name &amp; Roll Nos:</a:t>
            </a:r>
          </a:p>
          <a:p>
            <a:pPr marL="0" lvl="0" indent="0" algn="ctr" rtl="0">
              <a:lnSpc>
                <a:spcPct val="90000"/>
              </a:lnSpc>
              <a:spcBef>
                <a:spcPts val="1000"/>
              </a:spcBef>
              <a:spcAft>
                <a:spcPts val="0"/>
              </a:spcAft>
              <a:buClr>
                <a:schemeClr val="lt2"/>
              </a:buClr>
              <a:buSzPts val="1800"/>
              <a:buNone/>
            </a:pPr>
            <a:endParaRPr sz="2800" dirty="0">
              <a:solidFill>
                <a:srgbClr val="4609F3"/>
              </a:solidFill>
            </a:endParaRPr>
          </a:p>
          <a:p>
            <a:pPr marL="0" lvl="0" indent="0" algn="ctr" rtl="0">
              <a:lnSpc>
                <a:spcPct val="90000"/>
              </a:lnSpc>
              <a:spcBef>
                <a:spcPts val="1000"/>
              </a:spcBef>
              <a:spcAft>
                <a:spcPts val="0"/>
              </a:spcAft>
              <a:buClr>
                <a:schemeClr val="lt2"/>
              </a:buClr>
              <a:buSzPts val="1800"/>
              <a:buNone/>
            </a:pPr>
            <a:r>
              <a:rPr lang="en-US" sz="2000" dirty="0">
                <a:solidFill>
                  <a:srgbClr val="4609F3"/>
                </a:solidFill>
                <a:latin typeface="Franklin Gothic"/>
                <a:ea typeface="Franklin Gothic"/>
                <a:cs typeface="Franklin Gothic"/>
                <a:sym typeface="Franklin Gothic"/>
              </a:rPr>
              <a:t>Pranav Pradip </a:t>
            </a:r>
            <a:r>
              <a:rPr lang="en-US" sz="2000" dirty="0" err="1">
                <a:solidFill>
                  <a:srgbClr val="4609F3"/>
                </a:solidFill>
                <a:latin typeface="Franklin Gothic"/>
                <a:ea typeface="Franklin Gothic"/>
                <a:cs typeface="Franklin Gothic"/>
                <a:sym typeface="Franklin Gothic"/>
              </a:rPr>
              <a:t>Ranaware</a:t>
            </a:r>
            <a:r>
              <a:rPr lang="en-US" sz="2000" dirty="0">
                <a:solidFill>
                  <a:srgbClr val="4609F3"/>
                </a:solidFill>
                <a:latin typeface="Franklin Gothic"/>
                <a:ea typeface="Franklin Gothic"/>
                <a:cs typeface="Franklin Gothic"/>
                <a:sym typeface="Franklin Gothic"/>
              </a:rPr>
              <a:t> - 19121056</a:t>
            </a:r>
          </a:p>
          <a:p>
            <a:pPr marL="0" lvl="0" indent="0" algn="ctr" rtl="0">
              <a:lnSpc>
                <a:spcPct val="90000"/>
              </a:lnSpc>
              <a:spcBef>
                <a:spcPts val="1000"/>
              </a:spcBef>
              <a:spcAft>
                <a:spcPts val="0"/>
              </a:spcAft>
              <a:buClr>
                <a:schemeClr val="lt2"/>
              </a:buClr>
              <a:buSzPts val="1800"/>
              <a:buNone/>
            </a:pPr>
            <a:r>
              <a:rPr lang="en-US" sz="2000" dirty="0">
                <a:solidFill>
                  <a:srgbClr val="4609F3"/>
                </a:solidFill>
                <a:latin typeface="Franklin Gothic"/>
                <a:ea typeface="Franklin Gothic"/>
                <a:cs typeface="Franklin Gothic"/>
                <a:sym typeface="Franklin Gothic"/>
              </a:rPr>
              <a:t>Kalyani Mahadev Kadam - 19121017</a:t>
            </a:r>
          </a:p>
          <a:p>
            <a:pPr marL="0" lvl="0" indent="0" algn="ctr" rtl="0">
              <a:lnSpc>
                <a:spcPct val="90000"/>
              </a:lnSpc>
              <a:spcBef>
                <a:spcPts val="1000"/>
              </a:spcBef>
              <a:spcAft>
                <a:spcPts val="0"/>
              </a:spcAft>
              <a:buClr>
                <a:schemeClr val="lt2"/>
              </a:buClr>
              <a:buSzPts val="1800"/>
              <a:buNone/>
            </a:pPr>
            <a:r>
              <a:rPr lang="en-US" sz="2000" dirty="0">
                <a:solidFill>
                  <a:srgbClr val="4609F3"/>
                </a:solidFill>
                <a:latin typeface="Franklin Gothic"/>
                <a:ea typeface="Franklin Gothic"/>
                <a:cs typeface="Franklin Gothic"/>
                <a:sym typeface="Franklin Gothic"/>
              </a:rPr>
              <a:t>Vaishnavi </a:t>
            </a:r>
            <a:r>
              <a:rPr lang="en-US" sz="2000" dirty="0" err="1">
                <a:solidFill>
                  <a:srgbClr val="4609F3"/>
                </a:solidFill>
                <a:latin typeface="Franklin Gothic"/>
                <a:ea typeface="Franklin Gothic"/>
                <a:cs typeface="Franklin Gothic"/>
                <a:sym typeface="Franklin Gothic"/>
              </a:rPr>
              <a:t>Nilkamal</a:t>
            </a:r>
            <a:r>
              <a:rPr lang="en-US" sz="2000" dirty="0">
                <a:solidFill>
                  <a:srgbClr val="4609F3"/>
                </a:solidFill>
                <a:latin typeface="Franklin Gothic"/>
                <a:ea typeface="Franklin Gothic"/>
                <a:cs typeface="Franklin Gothic"/>
                <a:sym typeface="Franklin Gothic"/>
              </a:rPr>
              <a:t> Swami – 20221082</a:t>
            </a:r>
          </a:p>
          <a:p>
            <a:pPr marL="0" lvl="0" indent="0" algn="ctr" rtl="0">
              <a:lnSpc>
                <a:spcPct val="90000"/>
              </a:lnSpc>
              <a:spcBef>
                <a:spcPts val="1000"/>
              </a:spcBef>
              <a:spcAft>
                <a:spcPts val="0"/>
              </a:spcAft>
              <a:buClr>
                <a:schemeClr val="lt2"/>
              </a:buClr>
              <a:buSzPts val="1800"/>
              <a:buNone/>
            </a:pPr>
            <a:endParaRPr lang="en-US" sz="2000" dirty="0">
              <a:solidFill>
                <a:srgbClr val="4609F3"/>
              </a:solidFill>
              <a:latin typeface="Franklin Gothic"/>
              <a:ea typeface="Franklin Gothic"/>
              <a:cs typeface="Franklin Gothic"/>
              <a:sym typeface="Franklin Gothic"/>
            </a:endParaRPr>
          </a:p>
          <a:p>
            <a:pPr marL="0" lvl="0" indent="0" algn="ctr" rtl="0">
              <a:lnSpc>
                <a:spcPct val="90000"/>
              </a:lnSpc>
              <a:spcBef>
                <a:spcPts val="1000"/>
              </a:spcBef>
              <a:spcAft>
                <a:spcPts val="0"/>
              </a:spcAft>
              <a:buClr>
                <a:schemeClr val="lt2"/>
              </a:buClr>
              <a:buSzPts val="1800"/>
              <a:buNone/>
            </a:pPr>
            <a:r>
              <a:rPr lang="en-US" sz="2800" dirty="0">
                <a:solidFill>
                  <a:srgbClr val="4609F3"/>
                </a:solidFill>
                <a:latin typeface="Franklin Gothic"/>
                <a:ea typeface="Franklin Gothic"/>
                <a:cs typeface="Franklin Gothic"/>
                <a:sym typeface="Franklin Gothic"/>
              </a:rPr>
              <a:t>Year &amp; Semester </a:t>
            </a:r>
          </a:p>
          <a:p>
            <a:pPr marL="0" lvl="0" indent="0" algn="ctr" rtl="0">
              <a:lnSpc>
                <a:spcPct val="90000"/>
              </a:lnSpc>
              <a:spcBef>
                <a:spcPts val="1000"/>
              </a:spcBef>
              <a:spcAft>
                <a:spcPts val="0"/>
              </a:spcAft>
              <a:buClr>
                <a:schemeClr val="lt2"/>
              </a:buClr>
              <a:buSzPts val="1800"/>
              <a:buNone/>
            </a:pPr>
            <a:r>
              <a:rPr lang="en-US" sz="2000" dirty="0">
                <a:solidFill>
                  <a:srgbClr val="4609F3"/>
                </a:solidFill>
                <a:latin typeface="Franklin Gothic"/>
                <a:ea typeface="Franklin Gothic"/>
                <a:cs typeface="Franklin Gothic"/>
                <a:sym typeface="Franklin Gothic"/>
              </a:rPr>
              <a:t>Fourth Year - 7 semester</a:t>
            </a:r>
            <a:br>
              <a:rPr lang="en-US" dirty="0">
                <a:latin typeface="Franklin Gothic"/>
                <a:ea typeface="Franklin Gothic"/>
                <a:cs typeface="Franklin Gothic"/>
                <a:sym typeface="Franklin Gothic"/>
              </a:rPr>
            </a:b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10095863"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ts val="4400"/>
              <a:buFont typeface="Franklin Gothic"/>
              <a:buNone/>
            </a:pPr>
            <a:r>
              <a:rPr lang="en-US" dirty="0">
                <a:solidFill>
                  <a:srgbClr val="4609F3"/>
                </a:solidFill>
              </a:rPr>
              <a:t>Problem Statement Background &amp; Motivation </a:t>
            </a:r>
            <a:endParaRPr dirty="0">
              <a:solidFill>
                <a:srgbClr val="4609F3"/>
              </a:solidFill>
            </a:endParaRPr>
          </a:p>
        </p:txBody>
      </p:sp>
      <p:sp>
        <p:nvSpPr>
          <p:cNvPr id="238" name="Google Shape;238;p4"/>
          <p:cNvSpPr txBox="1">
            <a:spLocks noGrp="1"/>
          </p:cNvSpPr>
          <p:nvPr>
            <p:ph type="body" idx="1"/>
          </p:nvPr>
        </p:nvSpPr>
        <p:spPr>
          <a:xfrm>
            <a:off x="964023" y="1489927"/>
            <a:ext cx="11145119" cy="529261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endParaRPr lang="en-US" sz="2800" dirty="0">
              <a:latin typeface="Franklin Gothic" panose="020B0604020202020204" charset="0"/>
            </a:endParaRPr>
          </a:p>
          <a:p>
            <a:pPr marL="0" lvl="0" indent="0" algn="l" rtl="0">
              <a:lnSpc>
                <a:spcPct val="90000"/>
              </a:lnSpc>
              <a:spcBef>
                <a:spcPts val="0"/>
              </a:spcBef>
              <a:spcAft>
                <a:spcPts val="0"/>
              </a:spcAft>
              <a:buClr>
                <a:srgbClr val="5D7C3F"/>
              </a:buClr>
              <a:buSzPts val="1200"/>
              <a:buNone/>
            </a:pPr>
            <a:r>
              <a:rPr lang="en-US" sz="2800" dirty="0">
                <a:latin typeface="Franklin Gothic" panose="020B0604020202020204" charset="0"/>
              </a:rPr>
              <a:t>Background:</a:t>
            </a:r>
          </a:p>
          <a:p>
            <a:pPr marL="0" lvl="0" indent="0" algn="l" rtl="0">
              <a:lnSpc>
                <a:spcPct val="90000"/>
              </a:lnSpc>
              <a:spcBef>
                <a:spcPts val="0"/>
              </a:spcBef>
              <a:spcAft>
                <a:spcPts val="0"/>
              </a:spcAft>
              <a:buClr>
                <a:srgbClr val="5D7C3F"/>
              </a:buClr>
              <a:buSzPts val="1200"/>
              <a:buNone/>
            </a:pPr>
            <a:endParaRPr lang="en-US" sz="2800" dirty="0">
              <a:latin typeface="Franklin Gothic" panose="020B0604020202020204" charset="0"/>
            </a:endParaRPr>
          </a:p>
          <a:p>
            <a:pPr marL="0" lvl="0" indent="0" algn="l" rtl="0">
              <a:lnSpc>
                <a:spcPct val="90000"/>
              </a:lnSpc>
              <a:spcBef>
                <a:spcPts val="0"/>
              </a:spcBef>
              <a:spcAft>
                <a:spcPts val="0"/>
              </a:spcAft>
              <a:buClr>
                <a:srgbClr val="5D7C3F"/>
              </a:buClr>
              <a:buSzPts val="1200"/>
            </a:pPr>
            <a:r>
              <a:rPr lang="en-US" dirty="0">
                <a:latin typeface="Franklin Gothic" panose="020B0604020202020204" charset="0"/>
                <a:cs typeface="Times New Roman" panose="02020603050405020304" pitchFamily="18" charset="0"/>
              </a:rPr>
              <a:t>India is a multilingual country. Indian constitution lists 22 languages, referred to as scheduled languages. These languages are given status, recognition and official encouragement. Of the entire population, barely 10% Indians use English to transact and most prefer regional languages, which have evolved over centuries. As there is diversity in languages, language processing applications are a boon to the people for their day-to-day transactions. However, understanding and generation of these natural languages i.e. processing of these natural languages by machine is complex. Therefore, we review the work carried out by researchers on various techniques developed for processing Indian Regional Languages. </a:t>
            </a:r>
          </a:p>
          <a:p>
            <a:pPr marL="0" lvl="0" indent="0" algn="l" rtl="0">
              <a:lnSpc>
                <a:spcPct val="90000"/>
              </a:lnSpc>
              <a:spcBef>
                <a:spcPts val="0"/>
              </a:spcBef>
              <a:spcAft>
                <a:spcPts val="0"/>
              </a:spcAft>
              <a:buClr>
                <a:srgbClr val="5D7C3F"/>
              </a:buClr>
              <a:buSzPts val="1200"/>
            </a:pPr>
            <a:endParaRPr lang="en-US" dirty="0">
              <a:latin typeface="Franklin Gothic" panose="020B0604020202020204" charset="0"/>
            </a:endParaRPr>
          </a:p>
          <a:p>
            <a:pPr marL="0" lvl="0" indent="0" algn="l" rtl="0">
              <a:lnSpc>
                <a:spcPct val="90000"/>
              </a:lnSpc>
              <a:spcBef>
                <a:spcPts val="0"/>
              </a:spcBef>
              <a:spcAft>
                <a:spcPts val="0"/>
              </a:spcAft>
              <a:buClr>
                <a:srgbClr val="5D7C3F"/>
              </a:buClr>
              <a:buSzPts val="1200"/>
            </a:pPr>
            <a:endParaRPr lang="en-US" dirty="0">
              <a:latin typeface="Franklin Gothic" panose="020B0604020202020204" charset="0"/>
            </a:endParaRPr>
          </a:p>
          <a:p>
            <a:pPr marL="0" lvl="0" indent="0" algn="l" rtl="0">
              <a:lnSpc>
                <a:spcPct val="90000"/>
              </a:lnSpc>
              <a:spcBef>
                <a:spcPts val="0"/>
              </a:spcBef>
              <a:spcAft>
                <a:spcPts val="0"/>
              </a:spcAft>
              <a:buClr>
                <a:srgbClr val="5D7C3F"/>
              </a:buClr>
              <a:buSzPts val="1200"/>
            </a:pPr>
            <a:r>
              <a:rPr lang="en-US" sz="2800" dirty="0">
                <a:latin typeface="Franklin Gothic" panose="020B0604020202020204" charset="0"/>
              </a:rPr>
              <a:t>Motivation:</a:t>
            </a:r>
          </a:p>
          <a:p>
            <a:pPr marL="0" lvl="0" indent="0" algn="l" rtl="0">
              <a:lnSpc>
                <a:spcPct val="90000"/>
              </a:lnSpc>
              <a:spcBef>
                <a:spcPts val="0"/>
              </a:spcBef>
              <a:spcAft>
                <a:spcPts val="0"/>
              </a:spcAft>
              <a:buClr>
                <a:srgbClr val="5D7C3F"/>
              </a:buClr>
              <a:buSzPts val="1200"/>
            </a:pPr>
            <a:r>
              <a:rPr lang="en-US" dirty="0">
                <a:latin typeface="Franklin Gothic" panose="020B0604020202020204" charset="0"/>
              </a:rPr>
              <a:t>very little attempt has been made to develop a syntactical parser on Indian languages including Marathi. Marathi is a spoken as well as a written language in Maharashtra state and it is basically Used all over Maharashtra. We made an effort to develop a systematic syntax analyzer to parse all types of Marathi texts, and the same has been presented in the paper. Python programming language has been used and the NLTK tree module has also been imported to serve the purpose. NLTK tree module has been adopted to display the parser tree for every valid Marathi sentence. Syntax analysis is the process of checking the grammatical correctness of a sentence and identifying the relationship between the words in an input sentence. It is very simple to write the production rules or grammar for fixed order spoke languages compared to other free order languages.</a:t>
            </a:r>
            <a:endParaRPr dirty="0">
              <a:latin typeface="Franklin Gothic"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10095863"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solidFill>
                  <a:srgbClr val="4609F3"/>
                </a:solidFill>
              </a:rPr>
              <a:t>Literature Survey / Existing Approaches </a:t>
            </a:r>
            <a:endParaRPr dirty="0">
              <a:solidFill>
                <a:srgbClr val="4609F3"/>
              </a:solidFill>
            </a:endParaRPr>
          </a:p>
        </p:txBody>
      </p:sp>
      <p:sp>
        <p:nvSpPr>
          <p:cNvPr id="238" name="Google Shape;238;p4"/>
          <p:cNvSpPr txBox="1">
            <a:spLocks noGrp="1"/>
          </p:cNvSpPr>
          <p:nvPr>
            <p:ph type="body" idx="1"/>
          </p:nvPr>
        </p:nvSpPr>
        <p:spPr>
          <a:xfrm>
            <a:off x="964023" y="2461846"/>
            <a:ext cx="10095863" cy="432069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dirty="0"/>
              <a:t>“</a:t>
            </a:r>
            <a:r>
              <a:rPr lang="en-US" dirty="0">
                <a:solidFill>
                  <a:schemeClr val="tx1"/>
                </a:solidFill>
                <a:latin typeface="Franklin Gothic" panose="020B0604020202020204" charset="0"/>
              </a:rPr>
              <a:t>Syntactic Parsing in Kannada Text/Natural Language Processing”. This paper presents a particular syntactical parsing technique on Kannada texts which is one of the South Indian languages. </a:t>
            </a:r>
            <a:r>
              <a:rPr lang="en-US" dirty="0" err="1">
                <a:solidFill>
                  <a:schemeClr val="tx1"/>
                </a:solidFill>
                <a:latin typeface="Franklin Gothic" panose="020B0604020202020204" charset="0"/>
              </a:rPr>
              <a:t>Cocke</a:t>
            </a:r>
            <a:r>
              <a:rPr lang="en-US" dirty="0">
                <a:solidFill>
                  <a:schemeClr val="tx1"/>
                </a:solidFill>
                <a:latin typeface="Franklin Gothic" panose="020B0604020202020204" charset="0"/>
              </a:rPr>
              <a:t>–Younger–</a:t>
            </a:r>
            <a:r>
              <a:rPr lang="en-US" dirty="0" err="1">
                <a:solidFill>
                  <a:schemeClr val="tx1"/>
                </a:solidFill>
                <a:latin typeface="Franklin Gothic" panose="020B0604020202020204" charset="0"/>
              </a:rPr>
              <a:t>Kasami</a:t>
            </a:r>
            <a:r>
              <a:rPr lang="en-US" dirty="0">
                <a:solidFill>
                  <a:schemeClr val="tx1"/>
                </a:solidFill>
                <a:latin typeface="Franklin Gothic" panose="020B0604020202020204" charset="0"/>
              </a:rPr>
              <a:t> (CYK) parsing technique has been adopted to parse Kannada sentences and identify their grammatical structure. It is a bottom-up dynamic programming approach which functions only with the grammar in Chomsky normal form (CNF).</a:t>
            </a:r>
          </a:p>
          <a:p>
            <a:pPr marL="0" lvl="0" indent="0" algn="l" rtl="0">
              <a:lnSpc>
                <a:spcPct val="90000"/>
              </a:lnSpc>
              <a:spcBef>
                <a:spcPts val="0"/>
              </a:spcBef>
              <a:spcAft>
                <a:spcPts val="0"/>
              </a:spcAft>
              <a:buClr>
                <a:srgbClr val="5D7C3F"/>
              </a:buClr>
              <a:buSzPts val="1200"/>
              <a:buNone/>
            </a:pPr>
            <a:endParaRPr lang="en-US" dirty="0">
              <a:solidFill>
                <a:schemeClr val="tx1"/>
              </a:solidFill>
              <a:latin typeface="Franklin Gothic" panose="020B0604020202020204" charset="0"/>
            </a:endParaRPr>
          </a:p>
          <a:p>
            <a:pPr marL="0" lvl="0" indent="0" algn="l" rtl="0">
              <a:lnSpc>
                <a:spcPct val="90000"/>
              </a:lnSpc>
              <a:spcBef>
                <a:spcPts val="0"/>
              </a:spcBef>
              <a:spcAft>
                <a:spcPts val="0"/>
              </a:spcAft>
              <a:buClr>
                <a:srgbClr val="5D7C3F"/>
              </a:buClr>
              <a:buSzPts val="1200"/>
              <a:buNone/>
            </a:pPr>
            <a:r>
              <a:rPr lang="en-US" dirty="0">
                <a:solidFill>
                  <a:schemeClr val="tx1"/>
                </a:solidFill>
                <a:latin typeface="Franklin Gothic" panose="020B0604020202020204" charset="0"/>
              </a:rPr>
              <a:t> “A Comprehensive Survey On Indian Regional Language”. This paper presents there are different native languages existing in various parts of the world, each with its own alphabets, sign, </a:t>
            </a:r>
            <a:r>
              <a:rPr lang="en-US" dirty="0" err="1">
                <a:solidFill>
                  <a:schemeClr val="tx1"/>
                </a:solidFill>
                <a:latin typeface="Franklin Gothic" panose="020B0604020202020204" charset="0"/>
              </a:rPr>
              <a:t>grammer</a:t>
            </a:r>
            <a:r>
              <a:rPr lang="en-US" dirty="0">
                <a:solidFill>
                  <a:schemeClr val="tx1"/>
                </a:solidFill>
                <a:latin typeface="Franklin Gothic" panose="020B0604020202020204" charset="0"/>
              </a:rPr>
              <a:t>. It is </a:t>
            </a:r>
            <a:r>
              <a:rPr lang="en-US" dirty="0" err="1">
                <a:solidFill>
                  <a:schemeClr val="tx1"/>
                </a:solidFill>
                <a:latin typeface="Franklin Gothic" panose="020B0604020202020204" charset="0"/>
              </a:rPr>
              <a:t>comparitvely</a:t>
            </a:r>
            <a:r>
              <a:rPr lang="en-US" dirty="0">
                <a:solidFill>
                  <a:schemeClr val="tx1"/>
                </a:solidFill>
                <a:latin typeface="Franklin Gothic" panose="020B0604020202020204" charset="0"/>
              </a:rPr>
              <a:t> easy for computers to process the data as represented in the English language through standard ASCII codes than in other in natural languages. </a:t>
            </a:r>
          </a:p>
          <a:p>
            <a:pPr marL="0" lvl="0" indent="0" algn="l" rtl="0">
              <a:lnSpc>
                <a:spcPct val="90000"/>
              </a:lnSpc>
              <a:spcBef>
                <a:spcPts val="0"/>
              </a:spcBef>
              <a:spcAft>
                <a:spcPts val="0"/>
              </a:spcAft>
              <a:buClr>
                <a:srgbClr val="5D7C3F"/>
              </a:buClr>
              <a:buSzPts val="1200"/>
              <a:buNone/>
            </a:pPr>
            <a:endParaRPr lang="en-US" dirty="0">
              <a:solidFill>
                <a:schemeClr val="tx1"/>
              </a:solidFill>
              <a:latin typeface="Franklin Gothic" panose="020B0604020202020204" charset="0"/>
            </a:endParaRPr>
          </a:p>
          <a:p>
            <a:pPr marL="0" lvl="0" indent="0" algn="l" rtl="0">
              <a:lnSpc>
                <a:spcPct val="90000"/>
              </a:lnSpc>
              <a:spcBef>
                <a:spcPts val="0"/>
              </a:spcBef>
              <a:spcAft>
                <a:spcPts val="0"/>
              </a:spcAft>
              <a:buClr>
                <a:srgbClr val="5D7C3F"/>
              </a:buClr>
              <a:buSzPts val="1200"/>
              <a:buNone/>
            </a:pPr>
            <a:r>
              <a:rPr lang="en-US" dirty="0">
                <a:solidFill>
                  <a:schemeClr val="tx1"/>
                </a:solidFill>
                <a:latin typeface="Franklin Gothic" panose="020B0604020202020204" charset="0"/>
              </a:rPr>
              <a:t>“Parsing for Natural Language in Odia: a novel study”. In this paper a simple parsing for Odia Language using Context-Free Grammar (CFG) is shown. Parsing is a technique used for building a sentence automatically in the phrases of grammar as well as in lexicon using syntactic analysis. It includes semantic analysis and syntactic analysis that basically attention on parsing for Odia Language based on Context Free Grammar along with top down approach. All the things are being represented as simple tree primarily formalism in context free grammar.</a:t>
            </a:r>
            <a:endParaRPr dirty="0">
              <a:solidFill>
                <a:schemeClr val="tx1"/>
              </a:solidFill>
              <a:latin typeface="Franklin Gothic" panose="020B0604020202020204" charset="0"/>
            </a:endParaRPr>
          </a:p>
        </p:txBody>
      </p:sp>
    </p:spTree>
    <p:extLst>
      <p:ext uri="{BB962C8B-B14F-4D97-AF65-F5344CB8AC3E}">
        <p14:creationId xmlns:p14="http://schemas.microsoft.com/office/powerpoint/2010/main" val="1510991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10095863"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solidFill>
                  <a:srgbClr val="4609F3"/>
                </a:solidFill>
              </a:rPr>
              <a:t>Objectives of Proposed Work </a:t>
            </a:r>
            <a:endParaRPr dirty="0">
              <a:solidFill>
                <a:srgbClr val="4609F3"/>
              </a:solidFill>
            </a:endParaRPr>
          </a:p>
        </p:txBody>
      </p:sp>
      <p:sp>
        <p:nvSpPr>
          <p:cNvPr id="238" name="Google Shape;238;p4"/>
          <p:cNvSpPr txBox="1">
            <a:spLocks noGrp="1"/>
          </p:cNvSpPr>
          <p:nvPr>
            <p:ph type="body" idx="1"/>
          </p:nvPr>
        </p:nvSpPr>
        <p:spPr>
          <a:xfrm>
            <a:off x="964024" y="2560320"/>
            <a:ext cx="9614882" cy="2053884"/>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rgbClr val="5D7C3F"/>
              </a:buClr>
              <a:buSzPts val="1200"/>
              <a:buFont typeface="Wingdings" panose="05000000000000000000" pitchFamily="2" charset="2"/>
              <a:buChar char="q"/>
            </a:pPr>
            <a:r>
              <a:rPr lang="en-US" dirty="0">
                <a:latin typeface="Franklin Gothic" panose="020B0604020202020204" charset="0"/>
              </a:rPr>
              <a:t>To create a parsing technique based on Marathi. </a:t>
            </a:r>
          </a:p>
          <a:p>
            <a:pPr marL="0" lvl="0" indent="0" algn="l" rtl="0">
              <a:lnSpc>
                <a:spcPct val="90000"/>
              </a:lnSpc>
              <a:spcBef>
                <a:spcPts val="0"/>
              </a:spcBef>
              <a:spcAft>
                <a:spcPts val="0"/>
              </a:spcAft>
              <a:buClr>
                <a:srgbClr val="5D7C3F"/>
              </a:buClr>
              <a:buSzPts val="1200"/>
            </a:pPr>
            <a:endParaRPr lang="en-US" dirty="0">
              <a:latin typeface="Franklin Gothic" panose="020B0604020202020204" charset="0"/>
            </a:endParaRPr>
          </a:p>
          <a:p>
            <a:pPr marL="285750" lvl="0" indent="-285750" algn="l" rtl="0">
              <a:lnSpc>
                <a:spcPct val="90000"/>
              </a:lnSpc>
              <a:spcBef>
                <a:spcPts val="0"/>
              </a:spcBef>
              <a:spcAft>
                <a:spcPts val="0"/>
              </a:spcAft>
              <a:buClr>
                <a:srgbClr val="5D7C3F"/>
              </a:buClr>
              <a:buSzPts val="1200"/>
              <a:buFont typeface="Wingdings" panose="05000000000000000000" pitchFamily="2" charset="2"/>
              <a:buChar char="q"/>
            </a:pPr>
            <a:r>
              <a:rPr lang="en-US" dirty="0">
                <a:latin typeface="Franklin Gothic" panose="020B0604020202020204" charset="0"/>
              </a:rPr>
              <a:t>To display the parser tree for every valid Marathi sentence NLTK tree module is used .</a:t>
            </a:r>
          </a:p>
          <a:p>
            <a:pPr marL="0" lvl="0" indent="0" algn="l" rtl="0">
              <a:lnSpc>
                <a:spcPct val="90000"/>
              </a:lnSpc>
              <a:spcBef>
                <a:spcPts val="0"/>
              </a:spcBef>
              <a:spcAft>
                <a:spcPts val="0"/>
              </a:spcAft>
              <a:buClr>
                <a:srgbClr val="5D7C3F"/>
              </a:buClr>
              <a:buSzPts val="1200"/>
            </a:pPr>
            <a:endParaRPr lang="en-US" dirty="0">
              <a:latin typeface="Franklin Gothic" panose="020B0604020202020204" charset="0"/>
            </a:endParaRPr>
          </a:p>
          <a:p>
            <a:pPr marL="285750" lvl="0" indent="-285750" algn="l" rtl="0">
              <a:lnSpc>
                <a:spcPct val="90000"/>
              </a:lnSpc>
              <a:spcBef>
                <a:spcPts val="0"/>
              </a:spcBef>
              <a:spcAft>
                <a:spcPts val="0"/>
              </a:spcAft>
              <a:buClr>
                <a:srgbClr val="5D7C3F"/>
              </a:buClr>
              <a:buSzPts val="1200"/>
              <a:buFont typeface="Wingdings" panose="05000000000000000000" pitchFamily="2" charset="2"/>
              <a:buChar char="q"/>
            </a:pPr>
            <a:r>
              <a:rPr lang="en-US" dirty="0">
                <a:latin typeface="Franklin Gothic" panose="020B0604020202020204" charset="0"/>
              </a:rPr>
              <a:t>To develop efficient dynamic programming technique and suitable for analyzing complex sentences CYK Algorithm is used.</a:t>
            </a:r>
          </a:p>
          <a:p>
            <a:pPr marL="0" lvl="0" indent="0" algn="l" rtl="0">
              <a:lnSpc>
                <a:spcPct val="90000"/>
              </a:lnSpc>
              <a:spcBef>
                <a:spcPts val="0"/>
              </a:spcBef>
              <a:spcAft>
                <a:spcPts val="0"/>
              </a:spcAft>
              <a:buClr>
                <a:srgbClr val="5D7C3F"/>
              </a:buClr>
              <a:buSzPts val="1200"/>
            </a:pPr>
            <a:endParaRPr lang="en-US" dirty="0">
              <a:latin typeface="Franklin Gothic" panose="020B0604020202020204" charset="0"/>
            </a:endParaRPr>
          </a:p>
          <a:p>
            <a:pPr marL="285750" lvl="0" indent="-285750" algn="l" rtl="0">
              <a:lnSpc>
                <a:spcPct val="90000"/>
              </a:lnSpc>
              <a:spcBef>
                <a:spcPts val="0"/>
              </a:spcBef>
              <a:spcAft>
                <a:spcPts val="0"/>
              </a:spcAft>
              <a:buClr>
                <a:srgbClr val="5D7C3F"/>
              </a:buClr>
              <a:buSzPts val="1200"/>
              <a:buFont typeface="Wingdings" panose="05000000000000000000" pitchFamily="2" charset="2"/>
              <a:buChar char="q"/>
            </a:pPr>
            <a:r>
              <a:rPr lang="en-US" dirty="0">
                <a:latin typeface="Franklin Gothic" panose="020B0604020202020204" charset="0"/>
              </a:rPr>
              <a:t>To separates a series of text based on Marathi grammar rules NLP is used</a:t>
            </a:r>
            <a:endParaRPr dirty="0">
              <a:latin typeface="Franklin Gothic" panose="020B0604020202020204" charset="0"/>
            </a:endParaRPr>
          </a:p>
        </p:txBody>
      </p:sp>
    </p:spTree>
    <p:extLst>
      <p:ext uri="{BB962C8B-B14F-4D97-AF65-F5344CB8AC3E}">
        <p14:creationId xmlns:p14="http://schemas.microsoft.com/office/powerpoint/2010/main" val="254558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10095863"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solidFill>
                  <a:srgbClr val="4609F3"/>
                </a:solidFill>
              </a:rPr>
              <a:t>Methodology</a:t>
            </a:r>
            <a:endParaRPr dirty="0">
              <a:solidFill>
                <a:srgbClr val="4609F3"/>
              </a:solidFill>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rgbClr val="5D7C3F"/>
              </a:buClr>
              <a:buSzPts val="1200"/>
              <a:buFont typeface="Wingdings" panose="05000000000000000000" pitchFamily="2" charset="2"/>
              <a:buChar char="q"/>
            </a:pPr>
            <a:r>
              <a:rPr lang="en-US" dirty="0">
                <a:latin typeface="Franklin Gothic" panose="020B0604020202020204" charset="0"/>
              </a:rPr>
              <a:t>An input sentence is processed by a parser according to the productions of a grammar and builds one or more constituent structures that satisfy the grammar. A parser is a procedural interpretation of the grammar. It permits a grammar to be evaluated against a collection of test sentences, helping linguists to find mistakes in their grammatical analysis.</a:t>
            </a:r>
          </a:p>
          <a:p>
            <a:pPr marL="285750" lvl="0" indent="-285750" algn="l" rtl="0">
              <a:lnSpc>
                <a:spcPct val="90000"/>
              </a:lnSpc>
              <a:spcBef>
                <a:spcPts val="0"/>
              </a:spcBef>
              <a:spcAft>
                <a:spcPts val="0"/>
              </a:spcAft>
              <a:buClr>
                <a:srgbClr val="5D7C3F"/>
              </a:buClr>
              <a:buSzPts val="1200"/>
              <a:buFont typeface="Wingdings" panose="05000000000000000000" pitchFamily="2" charset="2"/>
              <a:buChar char="q"/>
            </a:pPr>
            <a:r>
              <a:rPr lang="en-US" dirty="0">
                <a:latin typeface="Franklin Gothic" panose="020B0604020202020204" charset="0"/>
              </a:rPr>
              <a:t>The CYK parser model proposed CFG grammar and converts into CNF format if required. The </a:t>
            </a:r>
            <a:r>
              <a:rPr lang="en-US" dirty="0" err="1">
                <a:latin typeface="Franklin Gothic" panose="020B0604020202020204" charset="0"/>
              </a:rPr>
              <a:t>Maharshtrian</a:t>
            </a:r>
            <a:r>
              <a:rPr lang="en-US" dirty="0">
                <a:latin typeface="Franklin Gothic" panose="020B0604020202020204" charset="0"/>
              </a:rPr>
              <a:t> dataset which contains different kinds like imperative, declarative, assertive, compound sentences, and interrogative sentences has been given as input to the parser model. Each word is treated as a terminal symbol. These terminals are matched with the production rules in the CNF grammar and try to fetch the corresponding productions by RHS.</a:t>
            </a:r>
          </a:p>
          <a:p>
            <a:pPr marL="285750" lvl="0" indent="-285750" algn="l" rtl="0">
              <a:lnSpc>
                <a:spcPct val="90000"/>
              </a:lnSpc>
              <a:spcBef>
                <a:spcPts val="0"/>
              </a:spcBef>
              <a:spcAft>
                <a:spcPts val="0"/>
              </a:spcAft>
              <a:buClr>
                <a:srgbClr val="5D7C3F"/>
              </a:buClr>
              <a:buSzPts val="1200"/>
              <a:buFont typeface="Wingdings" panose="05000000000000000000" pitchFamily="2" charset="2"/>
              <a:buChar char="q"/>
            </a:pPr>
            <a:endParaRPr lang="en-US" dirty="0">
              <a:latin typeface="Franklin Gothic" panose="020B0604020202020204" charset="0"/>
            </a:endParaRPr>
          </a:p>
          <a:p>
            <a:pPr marL="285750" lvl="0" indent="-285750" algn="l" rtl="0">
              <a:lnSpc>
                <a:spcPct val="90000"/>
              </a:lnSpc>
              <a:spcBef>
                <a:spcPts val="0"/>
              </a:spcBef>
              <a:spcAft>
                <a:spcPts val="0"/>
              </a:spcAft>
              <a:buClr>
                <a:srgbClr val="5D7C3F"/>
              </a:buClr>
              <a:buSzPts val="1200"/>
              <a:buFont typeface="Wingdings" panose="05000000000000000000" pitchFamily="2" charset="2"/>
              <a:buChar char="q"/>
            </a:pPr>
            <a:r>
              <a:rPr lang="en-US" dirty="0">
                <a:latin typeface="Franklin Gothic" panose="020B0604020202020204" charset="0"/>
              </a:rPr>
              <a:t>This continues to identify the respective LHS of the productions recursively through the bottom-up approach until it gets the start symbol (S). Finally, if the start symbol of the grammar is not obtained, then the input sentence given is not accepted by the grammar. If the start symbol is obtained, it outputs with the NLTK parse tree. For some sentences, it may create more than one parse tree when parsing technique gets the same start symbol through different production rules. The simple parsers suffer from limitations in both completeness and efficiency. In order to overcome these, dynamic programming technique has been applied here to resolve the parsing problem. </a:t>
            </a:r>
          </a:p>
          <a:p>
            <a:pPr marL="285750" lvl="0" indent="-285750" algn="l" rtl="0">
              <a:lnSpc>
                <a:spcPct val="90000"/>
              </a:lnSpc>
              <a:spcBef>
                <a:spcPts val="0"/>
              </a:spcBef>
              <a:spcAft>
                <a:spcPts val="0"/>
              </a:spcAft>
              <a:buClr>
                <a:srgbClr val="5D7C3F"/>
              </a:buClr>
              <a:buSzPts val="1200"/>
              <a:buFont typeface="Wingdings" panose="05000000000000000000" pitchFamily="2" charset="2"/>
              <a:buChar char="q"/>
            </a:pPr>
            <a:endParaRPr lang="en-US" dirty="0">
              <a:latin typeface="Franklin Gothic" panose="020B0604020202020204" charset="0"/>
            </a:endParaRPr>
          </a:p>
          <a:p>
            <a:pPr marL="285750" lvl="0" indent="-285750" algn="l" rtl="0">
              <a:lnSpc>
                <a:spcPct val="90000"/>
              </a:lnSpc>
              <a:spcBef>
                <a:spcPts val="0"/>
              </a:spcBef>
              <a:spcAft>
                <a:spcPts val="0"/>
              </a:spcAft>
              <a:buClr>
                <a:srgbClr val="5D7C3F"/>
              </a:buClr>
              <a:buSzPts val="1200"/>
              <a:buFont typeface="Wingdings" panose="05000000000000000000" pitchFamily="2" charset="2"/>
              <a:buChar char="q"/>
            </a:pPr>
            <a:r>
              <a:rPr lang="en-US" dirty="0">
                <a:latin typeface="Franklin Gothic" panose="020B0604020202020204" charset="0"/>
              </a:rPr>
              <a:t>Dynamic parsing algorithm accumulates the intermediate results and reuses them when relevant, achieving efficiency gains. This technique can be applied to syntactical parsing, allowing us to store partial solutions during the parsing task and then look them up as necessary in order to efficiently arrive at a complete solution. This approach to parsing is known as chart parsing. A typical sentence has been taken as an example to present the proposed technique.</a:t>
            </a:r>
            <a:endParaRPr dirty="0">
              <a:latin typeface="Franklin Gothic" panose="020B0604020202020204" charset="0"/>
            </a:endParaRPr>
          </a:p>
        </p:txBody>
      </p:sp>
    </p:spTree>
    <p:extLst>
      <p:ext uri="{BB962C8B-B14F-4D97-AF65-F5344CB8AC3E}">
        <p14:creationId xmlns:p14="http://schemas.microsoft.com/office/powerpoint/2010/main" val="502419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10095863"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solidFill>
                  <a:srgbClr val="4609F3"/>
                </a:solidFill>
              </a:rPr>
              <a:t>Hardware and Software Required</a:t>
            </a:r>
            <a:endParaRPr dirty="0">
              <a:solidFill>
                <a:srgbClr val="4609F3"/>
              </a:solidFill>
            </a:endParaRPr>
          </a:p>
        </p:txBody>
      </p:sp>
      <p:sp>
        <p:nvSpPr>
          <p:cNvPr id="238" name="Google Shape;238;p4"/>
          <p:cNvSpPr txBox="1">
            <a:spLocks noGrp="1"/>
          </p:cNvSpPr>
          <p:nvPr>
            <p:ph type="body" idx="1"/>
          </p:nvPr>
        </p:nvSpPr>
        <p:spPr>
          <a:xfrm>
            <a:off x="964023" y="2062099"/>
            <a:ext cx="8011165" cy="359311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2800" dirty="0">
                <a:latin typeface="Franklin Gothic" panose="020B0604020202020204" charset="0"/>
              </a:rPr>
              <a:t>Software Requirement </a:t>
            </a:r>
          </a:p>
          <a:p>
            <a:pPr marL="0" lvl="0" indent="0" algn="l" rtl="0">
              <a:lnSpc>
                <a:spcPct val="90000"/>
              </a:lnSpc>
              <a:spcBef>
                <a:spcPts val="0"/>
              </a:spcBef>
              <a:spcAft>
                <a:spcPts val="0"/>
              </a:spcAft>
              <a:buClr>
                <a:srgbClr val="5D7C3F"/>
              </a:buClr>
              <a:buSzPts val="1200"/>
              <a:buNone/>
            </a:pPr>
            <a:endParaRPr lang="en-US" dirty="0"/>
          </a:p>
          <a:p>
            <a:pPr marL="285750" lvl="0" indent="-285750" algn="l" rtl="0">
              <a:lnSpc>
                <a:spcPct val="90000"/>
              </a:lnSpc>
              <a:spcBef>
                <a:spcPts val="0"/>
              </a:spcBef>
              <a:spcAft>
                <a:spcPts val="0"/>
              </a:spcAft>
              <a:buClr>
                <a:srgbClr val="5D7C3F"/>
              </a:buClr>
              <a:buSzPts val="1200"/>
              <a:buFont typeface="Wingdings" panose="05000000000000000000" pitchFamily="2" charset="2"/>
              <a:buChar char="q"/>
            </a:pPr>
            <a:r>
              <a:rPr lang="en-US" dirty="0"/>
              <a:t> Python </a:t>
            </a:r>
          </a:p>
          <a:p>
            <a:pPr marL="285750" lvl="0" indent="-285750" algn="l" rtl="0">
              <a:lnSpc>
                <a:spcPct val="90000"/>
              </a:lnSpc>
              <a:spcBef>
                <a:spcPts val="0"/>
              </a:spcBef>
              <a:spcAft>
                <a:spcPts val="0"/>
              </a:spcAft>
              <a:buClr>
                <a:srgbClr val="5D7C3F"/>
              </a:buClr>
              <a:buSzPts val="1200"/>
              <a:buFont typeface="Wingdings" panose="05000000000000000000" pitchFamily="2" charset="2"/>
              <a:buChar char="q"/>
            </a:pPr>
            <a:r>
              <a:rPr lang="en-US" dirty="0"/>
              <a:t> NLP </a:t>
            </a:r>
          </a:p>
          <a:p>
            <a:pPr marL="0" lvl="0" indent="0" algn="l" rtl="0">
              <a:lnSpc>
                <a:spcPct val="90000"/>
              </a:lnSpc>
              <a:spcBef>
                <a:spcPts val="0"/>
              </a:spcBef>
              <a:spcAft>
                <a:spcPts val="0"/>
              </a:spcAft>
              <a:buClr>
                <a:srgbClr val="5D7C3F"/>
              </a:buClr>
              <a:buSzPts val="1200"/>
              <a:buNone/>
            </a:pPr>
            <a:endParaRPr lang="en-US" dirty="0"/>
          </a:p>
          <a:p>
            <a:pPr marL="0" lvl="0" indent="0" algn="l" rtl="0">
              <a:lnSpc>
                <a:spcPct val="90000"/>
              </a:lnSpc>
              <a:spcBef>
                <a:spcPts val="0"/>
              </a:spcBef>
              <a:spcAft>
                <a:spcPts val="0"/>
              </a:spcAft>
              <a:buClr>
                <a:srgbClr val="5D7C3F"/>
              </a:buClr>
              <a:buSzPts val="1200"/>
              <a:buNone/>
            </a:pPr>
            <a:endParaRPr lang="en-US" sz="2800" dirty="0">
              <a:latin typeface="Franklin Gothic" panose="020B0604020202020204" charset="0"/>
            </a:endParaRPr>
          </a:p>
          <a:p>
            <a:pPr marL="0" lvl="0" indent="0" algn="l" rtl="0">
              <a:lnSpc>
                <a:spcPct val="90000"/>
              </a:lnSpc>
              <a:spcBef>
                <a:spcPts val="0"/>
              </a:spcBef>
              <a:spcAft>
                <a:spcPts val="0"/>
              </a:spcAft>
              <a:buClr>
                <a:srgbClr val="5D7C3F"/>
              </a:buClr>
              <a:buSzPts val="1200"/>
              <a:buNone/>
            </a:pPr>
            <a:r>
              <a:rPr lang="en-US" sz="2800" dirty="0">
                <a:latin typeface="Franklin Gothic" panose="020B0604020202020204" charset="0"/>
              </a:rPr>
              <a:t>Hardware Requirement </a:t>
            </a:r>
          </a:p>
          <a:p>
            <a:pPr marL="0" lvl="0" indent="0" algn="l" rtl="0">
              <a:lnSpc>
                <a:spcPct val="90000"/>
              </a:lnSpc>
              <a:spcBef>
                <a:spcPts val="0"/>
              </a:spcBef>
              <a:spcAft>
                <a:spcPts val="0"/>
              </a:spcAft>
              <a:buClr>
                <a:srgbClr val="5D7C3F"/>
              </a:buClr>
              <a:buSzPts val="1200"/>
              <a:buNone/>
            </a:pPr>
            <a:endParaRPr lang="en-US" dirty="0"/>
          </a:p>
          <a:p>
            <a:pPr marL="285750" lvl="0" indent="-285750" algn="l" rtl="0">
              <a:lnSpc>
                <a:spcPct val="90000"/>
              </a:lnSpc>
              <a:spcBef>
                <a:spcPts val="0"/>
              </a:spcBef>
              <a:spcAft>
                <a:spcPts val="0"/>
              </a:spcAft>
              <a:buClr>
                <a:srgbClr val="5D7C3F"/>
              </a:buClr>
              <a:buSzPts val="1200"/>
              <a:buFont typeface="Wingdings" panose="05000000000000000000" pitchFamily="2" charset="2"/>
              <a:buChar char="q"/>
            </a:pPr>
            <a:r>
              <a:rPr lang="en-US" dirty="0"/>
              <a:t> Windows 7 or higher </a:t>
            </a:r>
          </a:p>
          <a:p>
            <a:pPr marL="285750" lvl="0" indent="-285750" algn="l" rtl="0">
              <a:lnSpc>
                <a:spcPct val="90000"/>
              </a:lnSpc>
              <a:spcBef>
                <a:spcPts val="0"/>
              </a:spcBef>
              <a:spcAft>
                <a:spcPts val="0"/>
              </a:spcAft>
              <a:buClr>
                <a:srgbClr val="5D7C3F"/>
              </a:buClr>
              <a:buSzPts val="1200"/>
              <a:buFont typeface="Wingdings" panose="05000000000000000000" pitchFamily="2" charset="2"/>
              <a:buChar char="q"/>
            </a:pPr>
            <a:r>
              <a:rPr lang="en-US" dirty="0"/>
              <a:t> I3 processor system or higher </a:t>
            </a:r>
          </a:p>
          <a:p>
            <a:pPr marL="285750" lvl="0" indent="-285750" algn="l" rtl="0">
              <a:lnSpc>
                <a:spcPct val="90000"/>
              </a:lnSpc>
              <a:spcBef>
                <a:spcPts val="0"/>
              </a:spcBef>
              <a:spcAft>
                <a:spcPts val="0"/>
              </a:spcAft>
              <a:buClr>
                <a:srgbClr val="5D7C3F"/>
              </a:buClr>
              <a:buSzPts val="1200"/>
              <a:buFont typeface="Wingdings" panose="05000000000000000000" pitchFamily="2" charset="2"/>
              <a:buChar char="q"/>
            </a:pPr>
            <a:r>
              <a:rPr lang="en-US" dirty="0"/>
              <a:t> 4 GB RAM or higher </a:t>
            </a:r>
          </a:p>
          <a:p>
            <a:pPr marL="285750" lvl="0" indent="-285750" algn="l" rtl="0">
              <a:lnSpc>
                <a:spcPct val="90000"/>
              </a:lnSpc>
              <a:spcBef>
                <a:spcPts val="0"/>
              </a:spcBef>
              <a:spcAft>
                <a:spcPts val="0"/>
              </a:spcAft>
              <a:buClr>
                <a:srgbClr val="5D7C3F"/>
              </a:buClr>
              <a:buSzPts val="1200"/>
              <a:buFont typeface="Wingdings" panose="05000000000000000000" pitchFamily="2" charset="2"/>
              <a:buChar char="q"/>
            </a:pPr>
            <a:r>
              <a:rPr lang="en-US" dirty="0"/>
              <a:t> 100 GB ROM or higher</a:t>
            </a:r>
            <a:endParaRPr dirty="0"/>
          </a:p>
        </p:txBody>
      </p:sp>
    </p:spTree>
    <p:extLst>
      <p:ext uri="{BB962C8B-B14F-4D97-AF65-F5344CB8AC3E}">
        <p14:creationId xmlns:p14="http://schemas.microsoft.com/office/powerpoint/2010/main" val="3770671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chor="ctr">
            <a:normAutofit/>
          </a:bodyPr>
          <a:lstStyle/>
          <a:p>
            <a:pPr algn="ctr"/>
            <a:r>
              <a:rPr lang="en-IN" sz="4800" dirty="0"/>
              <a:t>Q&amp;A Session </a:t>
            </a:r>
            <a:br>
              <a:rPr lang="en-IN" sz="4800" dirty="0"/>
            </a:br>
            <a:br>
              <a:rPr lang="en-IN" sz="4800" dirty="0"/>
            </a:br>
            <a:r>
              <a:rPr lang="en-IN" sz="4800" dirty="0"/>
              <a:t>Thank You</a:t>
            </a:r>
          </a:p>
        </p:txBody>
      </p:sp>
      <p:sp>
        <p:nvSpPr>
          <p:cNvPr id="13" name="Slide Number Placeholder 12"/>
          <p:cNvSpPr>
            <a:spLocks noGrp="1"/>
          </p:cNvSpPr>
          <p:nvPr>
            <p:ph type="sldNum" idx="4294967295"/>
          </p:nvPr>
        </p:nvSpPr>
        <p:spPr>
          <a:xfrm>
            <a:off x="0" y="6332538"/>
            <a:ext cx="523875" cy="247650"/>
          </a:xfrm>
        </p:spPr>
        <p:txBody>
          <a:bodyPr/>
          <a:lstStyle/>
          <a:p>
            <a:pPr marL="0" lvl="0" indent="0" algn="l" rtl="0">
              <a:spcBef>
                <a:spcPts val="0"/>
              </a:spcBef>
              <a:spcAft>
                <a:spcPts val="0"/>
              </a:spcAft>
              <a:buNone/>
            </a:pPr>
            <a:fld id="{00000000-1234-1234-1234-123412341234}" type="slidenum">
              <a:rPr lang="en-US" smtClean="0"/>
              <a:t>7</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305454210"/>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1009</Words>
  <Application>Microsoft Office PowerPoint</Application>
  <PresentationFormat>Widescreen</PresentationFormat>
  <Paragraphs>58</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Franklin Gothic</vt:lpstr>
      <vt:lpstr>Noto Sans Symbols</vt:lpstr>
      <vt:lpstr>Libre Franklin</vt:lpstr>
      <vt:lpstr>Arial</vt:lpstr>
      <vt:lpstr>Wingdings</vt:lpstr>
      <vt:lpstr>Theme1</vt:lpstr>
      <vt:lpstr>PowerPoint Presentation</vt:lpstr>
      <vt:lpstr>Problem Statement Background &amp; Motivation </vt:lpstr>
      <vt:lpstr>Literature Survey / Existing Approaches </vt:lpstr>
      <vt:lpstr>Objectives of Proposed Work </vt:lpstr>
      <vt:lpstr>Methodology</vt:lpstr>
      <vt:lpstr>Hardware and Software Required</vt:lpstr>
      <vt:lpstr>Q&amp;A Session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Kalyani Kadam</cp:lastModifiedBy>
  <cp:revision>4</cp:revision>
  <dcterms:created xsi:type="dcterms:W3CDTF">2022-02-11T07:14:46Z</dcterms:created>
  <dcterms:modified xsi:type="dcterms:W3CDTF">2022-11-02T07:33:52Z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