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4">
  <p:sldMasterIdLst>
    <p:sldMasterId id="2147483705" r:id="rId1"/>
  </p:sldMasterIdLst>
  <p:sldIdLst>
    <p:sldId id="256" r:id="rId2"/>
    <p:sldId id="257" r:id="rId3"/>
    <p:sldId id="258" r:id="rId4"/>
    <p:sldId id="262" r:id="rId5"/>
    <p:sldId id="280" r:id="rId6"/>
    <p:sldId id="259" r:id="rId7"/>
    <p:sldId id="260" r:id="rId8"/>
    <p:sldId id="261" r:id="rId9"/>
    <p:sldId id="263" r:id="rId10"/>
    <p:sldId id="272" r:id="rId11"/>
    <p:sldId id="278" r:id="rId12"/>
    <p:sldId id="279" r:id="rId13"/>
    <p:sldId id="276" r:id="rId14"/>
    <p:sldId id="269" r:id="rId15"/>
    <p:sldId id="275" r:id="rId16"/>
    <p:sldId id="270" r:id="rId17"/>
    <p:sldId id="271"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01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2199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893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09828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7586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11/23/2022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05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11/23/2022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3013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5463192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6540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2A54C80-263E-416B-A8E0-580EDEADCBDC}" type="datetimeFigureOut">
              <a:rPr lang="en-US" smtClean="0"/>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669757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9557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11/23/2022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914487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9476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11/23/2022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3588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11/23/2022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3762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2A54C80-263E-416B-A8E0-580EDEADCBDC}" type="datetimeFigureOut">
              <a:rPr lang="en-US" smtClean="0"/>
              <a:t>11/23/2022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811699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6093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11/23/2022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8238531"/>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81EE2-864F-DAF3-62F1-F4F18FC30441}"/>
              </a:ext>
            </a:extLst>
          </p:cNvPr>
          <p:cNvSpPr>
            <a:spLocks noGrp="1"/>
          </p:cNvSpPr>
          <p:nvPr>
            <p:ph type="ctrTitle"/>
          </p:nvPr>
        </p:nvSpPr>
        <p:spPr>
          <a:xfrm>
            <a:off x="879704" y="223909"/>
            <a:ext cx="9629321" cy="2575497"/>
          </a:xfrm>
        </p:spPr>
        <p:txBody>
          <a:bodyPr/>
          <a:lstStyle/>
          <a:p>
            <a:pPr algn="ctr"/>
            <a:r>
              <a:rPr lang="en-US" sz="2800" u="sng" dirty="0">
                <a:solidFill>
                  <a:schemeClr val="tx1"/>
                </a:solidFill>
                <a:latin typeface="Times New Roman" panose="02020603050405020304" pitchFamily="18" charset="0"/>
                <a:cs typeface="Times New Roman" panose="02020603050405020304" pitchFamily="18" charset="0"/>
              </a:rPr>
              <a:t>Government College Of Engineering And Research, </a:t>
            </a:r>
            <a:r>
              <a:rPr lang="en-US" sz="2800" u="sng" dirty="0" err="1">
                <a:solidFill>
                  <a:schemeClr val="tx1"/>
                </a:solidFill>
                <a:latin typeface="Times New Roman" panose="02020603050405020304" pitchFamily="18" charset="0"/>
                <a:cs typeface="Times New Roman" panose="02020603050405020304" pitchFamily="18" charset="0"/>
              </a:rPr>
              <a:t>Avasari</a:t>
            </a:r>
            <a:br>
              <a:rPr lang="en-US" sz="2800" u="sng" dirty="0">
                <a:solidFill>
                  <a:schemeClr val="tx1"/>
                </a:solidFill>
                <a:latin typeface="Times New Roman" panose="02020603050405020304" pitchFamily="18" charset="0"/>
                <a:cs typeface="Times New Roman" panose="02020603050405020304" pitchFamily="18" charset="0"/>
              </a:rPr>
            </a:br>
            <a:r>
              <a:rPr lang="en-US" sz="2800" u="sng" dirty="0">
                <a:solidFill>
                  <a:schemeClr val="tx1"/>
                </a:solidFill>
                <a:latin typeface="Times New Roman" panose="02020603050405020304" pitchFamily="18" charset="0"/>
                <a:cs typeface="Times New Roman" panose="02020603050405020304" pitchFamily="18" charset="0"/>
              </a:rPr>
              <a:t>Computer Engineering Department</a:t>
            </a: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Project On</a:t>
            </a:r>
            <a:br>
              <a:rPr lang="en-US" sz="2400" dirty="0">
                <a:solidFill>
                  <a:schemeClr val="tx1"/>
                </a:solidFill>
                <a:latin typeface="Times New Roman" panose="02020603050405020304" pitchFamily="18" charset="0"/>
                <a:cs typeface="Times New Roman" panose="02020603050405020304" pitchFamily="18" charset="0"/>
              </a:rPr>
            </a:br>
            <a:r>
              <a:rPr lang="en-US" sz="3200" dirty="0">
                <a:solidFill>
                  <a:schemeClr val="tx1"/>
                </a:solidFill>
                <a:latin typeface="Times New Roman" panose="02020603050405020304" pitchFamily="18" charset="0"/>
                <a:cs typeface="Times New Roman" panose="02020603050405020304" pitchFamily="18" charset="0"/>
              </a:rPr>
              <a:t>Syntactical Parser For Marathi Text  </a:t>
            </a:r>
            <a:br>
              <a:rPr lang="en-US" sz="32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By </a:t>
            </a:r>
            <a:br>
              <a:rPr lang="en-US" sz="2000" dirty="0">
                <a:solidFill>
                  <a:schemeClr val="tx1"/>
                </a:solidFill>
                <a:latin typeface="Times New Roman" panose="02020603050405020304" pitchFamily="18" charset="0"/>
                <a:cs typeface="Times New Roman" panose="02020603050405020304" pitchFamily="18" charset="0"/>
              </a:rPr>
            </a:br>
            <a:endParaRPr lang="en-IN" sz="2000"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65E42586-2345-7F26-6A0E-9AE239E2CF66}"/>
              </a:ext>
            </a:extLst>
          </p:cNvPr>
          <p:cNvGraphicFramePr>
            <a:graphicFrameLocks noGrp="1"/>
          </p:cNvGraphicFramePr>
          <p:nvPr>
            <p:extLst>
              <p:ext uri="{D42A27DB-BD31-4B8C-83A1-F6EECF244321}">
                <p14:modId xmlns:p14="http://schemas.microsoft.com/office/powerpoint/2010/main" val="84870870"/>
              </p:ext>
            </p:extLst>
          </p:nvPr>
        </p:nvGraphicFramePr>
        <p:xfrm>
          <a:off x="872833" y="3259054"/>
          <a:ext cx="9212861" cy="2171122"/>
        </p:xfrm>
        <a:graphic>
          <a:graphicData uri="http://schemas.openxmlformats.org/drawingml/2006/table">
            <a:tbl>
              <a:tblPr firstRow="1" bandRow="1">
                <a:tableStyleId>{5C22544A-7EE6-4342-B048-85BDC9FD1C3A}</a:tableStyleId>
              </a:tblPr>
              <a:tblGrid>
                <a:gridCol w="902553">
                  <a:extLst>
                    <a:ext uri="{9D8B030D-6E8A-4147-A177-3AD203B41FA5}">
                      <a16:colId xmlns:a16="http://schemas.microsoft.com/office/drawing/2014/main" val="3330671273"/>
                    </a:ext>
                  </a:extLst>
                </a:gridCol>
                <a:gridCol w="3712392">
                  <a:extLst>
                    <a:ext uri="{9D8B030D-6E8A-4147-A177-3AD203B41FA5}">
                      <a16:colId xmlns:a16="http://schemas.microsoft.com/office/drawing/2014/main" val="3785084441"/>
                    </a:ext>
                  </a:extLst>
                </a:gridCol>
                <a:gridCol w="4597916">
                  <a:extLst>
                    <a:ext uri="{9D8B030D-6E8A-4147-A177-3AD203B41FA5}">
                      <a16:colId xmlns:a16="http://schemas.microsoft.com/office/drawing/2014/main" val="1291642494"/>
                    </a:ext>
                  </a:extLst>
                </a:gridCol>
              </a:tblGrid>
              <a:tr h="339719">
                <a:tc>
                  <a:txBody>
                    <a:bodyPr/>
                    <a:lstStyle/>
                    <a:p>
                      <a:r>
                        <a:rPr lang="en-US" sz="2000" dirty="0"/>
                        <a:t>Sr. no.</a:t>
                      </a:r>
                      <a:endParaRPr lang="en-IN" sz="2000" dirty="0"/>
                    </a:p>
                  </a:txBody>
                  <a:tcPr>
                    <a:solidFill>
                      <a:schemeClr val="accent5"/>
                    </a:solidFill>
                  </a:tcPr>
                </a:tc>
                <a:tc>
                  <a:txBody>
                    <a:bodyPr/>
                    <a:lstStyle/>
                    <a:p>
                      <a:r>
                        <a:rPr lang="en-US" sz="2000" dirty="0"/>
                        <a:t>          Roll Number</a:t>
                      </a:r>
                      <a:endParaRPr lang="en-IN" sz="2000" dirty="0"/>
                    </a:p>
                  </a:txBody>
                  <a:tcPr>
                    <a:solidFill>
                      <a:schemeClr val="accent5"/>
                    </a:solidFill>
                  </a:tcPr>
                </a:tc>
                <a:tc>
                  <a:txBody>
                    <a:bodyPr/>
                    <a:lstStyle/>
                    <a:p>
                      <a:r>
                        <a:rPr lang="en-US" sz="2000" dirty="0"/>
                        <a:t>                      Name</a:t>
                      </a:r>
                      <a:endParaRPr lang="en-IN" sz="2000" dirty="0"/>
                    </a:p>
                  </a:txBody>
                  <a:tcPr>
                    <a:solidFill>
                      <a:schemeClr val="accent5"/>
                    </a:solidFill>
                  </a:tcPr>
                </a:tc>
                <a:extLst>
                  <a:ext uri="{0D108BD9-81ED-4DB2-BD59-A6C34878D82A}">
                    <a16:rowId xmlns:a16="http://schemas.microsoft.com/office/drawing/2014/main" val="1196000778"/>
                  </a:ext>
                </a:extLst>
              </a:tr>
              <a:tr h="472801">
                <a:tc>
                  <a:txBody>
                    <a:bodyPr/>
                    <a:lstStyle/>
                    <a:p>
                      <a:r>
                        <a:rPr lang="en-US" sz="2000" dirty="0"/>
                        <a:t>1</a:t>
                      </a:r>
                      <a:endParaRPr lang="en-IN" sz="2000" dirty="0"/>
                    </a:p>
                  </a:txBody>
                  <a:tcPr>
                    <a:solidFill>
                      <a:schemeClr val="tx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t>20221082</a:t>
                      </a:r>
                      <a:endParaRPr lang="en-IN" sz="2000" dirty="0"/>
                    </a:p>
                  </a:txBody>
                  <a:tcPr>
                    <a:solidFill>
                      <a:schemeClr val="tx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t>Vaishnavi </a:t>
                      </a:r>
                      <a:r>
                        <a:rPr lang="en-US" sz="2000" dirty="0" err="1"/>
                        <a:t>Nilkamal</a:t>
                      </a:r>
                      <a:r>
                        <a:rPr lang="en-US" sz="2000" dirty="0"/>
                        <a:t> Swami</a:t>
                      </a:r>
                    </a:p>
                  </a:txBody>
                  <a:tcPr>
                    <a:solidFill>
                      <a:schemeClr val="tx2"/>
                    </a:solidFill>
                  </a:tcPr>
                </a:tc>
                <a:extLst>
                  <a:ext uri="{0D108BD9-81ED-4DB2-BD59-A6C34878D82A}">
                    <a16:rowId xmlns:a16="http://schemas.microsoft.com/office/drawing/2014/main" val="4061228858"/>
                  </a:ext>
                </a:extLst>
              </a:tr>
              <a:tr h="339719">
                <a:tc>
                  <a:txBody>
                    <a:bodyPr/>
                    <a:lstStyle/>
                    <a:p>
                      <a:r>
                        <a:rPr lang="en-US" sz="2000" dirty="0"/>
                        <a:t>2</a:t>
                      </a:r>
                      <a:endParaRPr lang="en-IN" sz="2000" dirty="0"/>
                    </a:p>
                  </a:txBody>
                  <a:tcPr>
                    <a:solidFill>
                      <a:schemeClr val="tx2"/>
                    </a:solidFill>
                  </a:tcPr>
                </a:tc>
                <a:tc>
                  <a:txBody>
                    <a:bodyPr/>
                    <a:lstStyle/>
                    <a:p>
                      <a:r>
                        <a:rPr lang="en-US" sz="2000" dirty="0"/>
                        <a:t>19121017</a:t>
                      </a:r>
                      <a:endParaRPr lang="en-IN" sz="2000" dirty="0"/>
                    </a:p>
                  </a:txBody>
                  <a:tcPr>
                    <a:solidFill>
                      <a:schemeClr val="tx2"/>
                    </a:solidFill>
                  </a:tcPr>
                </a:tc>
                <a:tc>
                  <a:txBody>
                    <a:bodyPr/>
                    <a:lstStyle/>
                    <a:p>
                      <a:r>
                        <a:rPr lang="en-US" sz="2000" dirty="0"/>
                        <a:t>Kalyani Mahadev Kadam</a:t>
                      </a:r>
                      <a:endParaRPr lang="en-IN" sz="2000" dirty="0"/>
                    </a:p>
                  </a:txBody>
                  <a:tcPr>
                    <a:solidFill>
                      <a:schemeClr val="tx2"/>
                    </a:solidFill>
                  </a:tcPr>
                </a:tc>
                <a:extLst>
                  <a:ext uri="{0D108BD9-81ED-4DB2-BD59-A6C34878D82A}">
                    <a16:rowId xmlns:a16="http://schemas.microsoft.com/office/drawing/2014/main" val="3359122659"/>
                  </a:ext>
                </a:extLst>
              </a:tr>
              <a:tr h="601041">
                <a:tc>
                  <a:txBody>
                    <a:bodyPr/>
                    <a:lstStyle/>
                    <a:p>
                      <a:r>
                        <a:rPr lang="en-US" sz="2000" dirty="0"/>
                        <a:t>3</a:t>
                      </a:r>
                      <a:endParaRPr lang="en-IN" sz="2000" dirty="0"/>
                    </a:p>
                  </a:txBody>
                  <a:tcPr>
                    <a:solidFill>
                      <a:schemeClr val="tx2"/>
                    </a:solidFill>
                  </a:tcPr>
                </a:tc>
                <a:tc>
                  <a:txBody>
                    <a:bodyPr/>
                    <a:lstStyle/>
                    <a:p>
                      <a:r>
                        <a:rPr lang="en-US" sz="2000" dirty="0"/>
                        <a:t>19121056</a:t>
                      </a:r>
                      <a:endParaRPr lang="en-IN" sz="2000" dirty="0"/>
                    </a:p>
                  </a:txBody>
                  <a:tcPr>
                    <a:solidFill>
                      <a:schemeClr val="tx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t>Pranav Pradip </a:t>
                      </a:r>
                      <a:r>
                        <a:rPr lang="en-US" sz="2000" dirty="0" err="1"/>
                        <a:t>Ranaware</a:t>
                      </a:r>
                      <a:endParaRPr lang="en-IN" sz="2000" dirty="0"/>
                    </a:p>
                  </a:txBody>
                  <a:tcPr>
                    <a:solidFill>
                      <a:schemeClr val="tx2"/>
                    </a:solidFill>
                  </a:tcPr>
                </a:tc>
                <a:extLst>
                  <a:ext uri="{0D108BD9-81ED-4DB2-BD59-A6C34878D82A}">
                    <a16:rowId xmlns:a16="http://schemas.microsoft.com/office/drawing/2014/main" val="2952505461"/>
                  </a:ext>
                </a:extLst>
              </a:tr>
            </a:tbl>
          </a:graphicData>
        </a:graphic>
      </p:graphicFrame>
      <p:sp>
        <p:nvSpPr>
          <p:cNvPr id="7" name="TextBox 6">
            <a:extLst>
              <a:ext uri="{FF2B5EF4-FFF2-40B4-BE49-F238E27FC236}">
                <a16:creationId xmlns:a16="http://schemas.microsoft.com/office/drawing/2014/main" id="{C8A5021A-9C04-BB9E-BB26-0F0CE5F97A8C}"/>
              </a:ext>
            </a:extLst>
          </p:cNvPr>
          <p:cNvSpPr txBox="1"/>
          <p:nvPr/>
        </p:nvSpPr>
        <p:spPr>
          <a:xfrm>
            <a:off x="1105157" y="5468777"/>
            <a:ext cx="8748215" cy="830997"/>
          </a:xfrm>
          <a:prstGeom prst="rect">
            <a:avLst/>
          </a:prstGeom>
          <a:noFill/>
        </p:spPr>
        <p:txBody>
          <a:bodyPr wrap="square" rtlCol="0">
            <a:spAutoFit/>
          </a:bodyPr>
          <a:lstStyle/>
          <a:p>
            <a:pPr algn="ctr"/>
            <a:r>
              <a:rPr lang="en-US" sz="2400" dirty="0"/>
              <a:t>Guide </a:t>
            </a:r>
          </a:p>
          <a:p>
            <a:pPr algn="ctr"/>
            <a:r>
              <a:rPr lang="en-IN" sz="2400" dirty="0"/>
              <a:t>Prof. P.V. Kulkarni</a:t>
            </a:r>
          </a:p>
        </p:txBody>
      </p:sp>
      <p:pic>
        <p:nvPicPr>
          <p:cNvPr id="5" name="Picture 4">
            <a:extLst>
              <a:ext uri="{FF2B5EF4-FFF2-40B4-BE49-F238E27FC236}">
                <a16:creationId xmlns:a16="http://schemas.microsoft.com/office/drawing/2014/main" id="{833C2DAC-D69A-66C9-EB3B-94E321D5D354}"/>
              </a:ext>
            </a:extLst>
          </p:cNvPr>
          <p:cNvPicPr>
            <a:picLocks noChangeAspect="1"/>
          </p:cNvPicPr>
          <p:nvPr/>
        </p:nvPicPr>
        <p:blipFill>
          <a:blip r:embed="rId2"/>
          <a:stretch>
            <a:fillRect/>
          </a:stretch>
        </p:blipFill>
        <p:spPr>
          <a:xfrm>
            <a:off x="8946866" y="784265"/>
            <a:ext cx="2365430" cy="1781374"/>
          </a:xfrm>
          <a:prstGeom prst="rect">
            <a:avLst/>
          </a:prstGeom>
        </p:spPr>
      </p:pic>
      <p:pic>
        <p:nvPicPr>
          <p:cNvPr id="8" name="Picture 7">
            <a:extLst>
              <a:ext uri="{FF2B5EF4-FFF2-40B4-BE49-F238E27FC236}">
                <a16:creationId xmlns:a16="http://schemas.microsoft.com/office/drawing/2014/main" id="{F925156B-6448-A200-FF64-4456F230484C}"/>
              </a:ext>
            </a:extLst>
          </p:cNvPr>
          <p:cNvPicPr>
            <a:picLocks noChangeAspect="1"/>
          </p:cNvPicPr>
          <p:nvPr/>
        </p:nvPicPr>
        <p:blipFill>
          <a:blip r:embed="rId3"/>
          <a:stretch>
            <a:fillRect/>
          </a:stretch>
        </p:blipFill>
        <p:spPr>
          <a:xfrm>
            <a:off x="452761" y="784265"/>
            <a:ext cx="2183907" cy="1881521"/>
          </a:xfrm>
          <a:prstGeom prst="rect">
            <a:avLst/>
          </a:prstGeom>
        </p:spPr>
      </p:pic>
    </p:spTree>
    <p:extLst>
      <p:ext uri="{BB962C8B-B14F-4D97-AF65-F5344CB8AC3E}">
        <p14:creationId xmlns:p14="http://schemas.microsoft.com/office/powerpoint/2010/main" val="285371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arn(inVertical)">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B60C21-96C7-35CD-D308-28E824669C12}"/>
              </a:ext>
            </a:extLst>
          </p:cNvPr>
          <p:cNvSpPr>
            <a:spLocks noGrp="1"/>
          </p:cNvSpPr>
          <p:nvPr>
            <p:ph idx="1"/>
          </p:nvPr>
        </p:nvSpPr>
        <p:spPr>
          <a:xfrm>
            <a:off x="375296" y="635173"/>
            <a:ext cx="10531243" cy="5845140"/>
          </a:xfrm>
        </p:spPr>
        <p:txBody>
          <a:bodyPr>
            <a:noAutofit/>
          </a:bodyPr>
          <a:lstStyle/>
          <a:p>
            <a:r>
              <a:rPr lang="en-US" sz="2400" dirty="0"/>
              <a:t>“A Comprehensive Survey On Indian Regional Language”. This paper presents there are different native languages existing in various parts of the world, each with its own alphabets ,sign, grammar. It is comparatively easy for computers to process the data as represented in the English language through standard ASCII codes than in other in natural languages</a:t>
            </a:r>
          </a:p>
          <a:p>
            <a:r>
              <a:rPr lang="en-US" sz="2400" dirty="0"/>
              <a:t>“Parsing for Natural Language in Odia: a novel study". In this paper a simple parsing for Odia Language using Context-Free Grammar (CFG) is shown. Parsing is a technique used for building a sentence automatically in the phrases of grammar as well as in lexicon using syntactic analysis. It includes semantic analysis and syntactic analysis that basically attention on parsing for Odia Language based on Context Free Grammar along with top down approach. All the things are being represented as simple tree primarily formalism in context free grammar. </a:t>
            </a:r>
            <a:endParaRPr lang="en-IN" sz="2400" dirty="0"/>
          </a:p>
        </p:txBody>
      </p:sp>
    </p:spTree>
    <p:extLst>
      <p:ext uri="{BB962C8B-B14F-4D97-AF65-F5344CB8AC3E}">
        <p14:creationId xmlns:p14="http://schemas.microsoft.com/office/powerpoint/2010/main" val="404730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153FD-EE89-F468-FFAF-AAE1B2515B74}"/>
              </a:ext>
            </a:extLst>
          </p:cNvPr>
          <p:cNvSpPr>
            <a:spLocks noGrp="1"/>
          </p:cNvSpPr>
          <p:nvPr>
            <p:ph type="ctrTitle"/>
          </p:nvPr>
        </p:nvSpPr>
        <p:spPr>
          <a:xfrm>
            <a:off x="1507068" y="124691"/>
            <a:ext cx="6708678" cy="455683"/>
          </a:xfrm>
        </p:spPr>
        <p:txBody>
          <a:bodyPr/>
          <a:lstStyle/>
          <a:p>
            <a:pPr algn="ctr"/>
            <a:r>
              <a:rPr lang="en-US" sz="3600" dirty="0">
                <a:solidFill>
                  <a:schemeClr val="tx1"/>
                </a:solidFill>
              </a:rPr>
              <a:t>Data Flow Diagram</a:t>
            </a:r>
            <a:endParaRPr lang="en-IN" sz="3600" dirty="0">
              <a:solidFill>
                <a:schemeClr val="tx1"/>
              </a:solidFill>
            </a:endParaRPr>
          </a:p>
        </p:txBody>
      </p:sp>
      <p:sp>
        <p:nvSpPr>
          <p:cNvPr id="3" name="Subtitle 2">
            <a:extLst>
              <a:ext uri="{FF2B5EF4-FFF2-40B4-BE49-F238E27FC236}">
                <a16:creationId xmlns:a16="http://schemas.microsoft.com/office/drawing/2014/main" id="{8F66591B-F121-5795-39A9-D32CD011174F}"/>
              </a:ext>
            </a:extLst>
          </p:cNvPr>
          <p:cNvSpPr>
            <a:spLocks noGrp="1"/>
          </p:cNvSpPr>
          <p:nvPr>
            <p:ph type="subTitle" idx="1"/>
          </p:nvPr>
        </p:nvSpPr>
        <p:spPr>
          <a:xfrm flipV="1">
            <a:off x="3699163" y="6914935"/>
            <a:ext cx="3560619" cy="677356"/>
          </a:xfrm>
        </p:spPr>
        <p:txBody>
          <a:bodyPr/>
          <a:lstStyle/>
          <a:p>
            <a:endParaRPr lang="en-IN" dirty="0"/>
          </a:p>
        </p:txBody>
      </p:sp>
      <p:pic>
        <p:nvPicPr>
          <p:cNvPr id="1026" name="Picture 2">
            <a:extLst>
              <a:ext uri="{FF2B5EF4-FFF2-40B4-BE49-F238E27FC236}">
                <a16:creationId xmlns:a16="http://schemas.microsoft.com/office/drawing/2014/main" id="{6BABCC12-7E55-5A38-9F8C-09549EF50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5513" y="795130"/>
            <a:ext cx="7460974" cy="5938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7164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93466-8D33-50A5-387D-FD501711772C}"/>
              </a:ext>
            </a:extLst>
          </p:cNvPr>
          <p:cNvSpPr>
            <a:spLocks noGrp="1"/>
          </p:cNvSpPr>
          <p:nvPr>
            <p:ph type="title"/>
          </p:nvPr>
        </p:nvSpPr>
        <p:spPr>
          <a:xfrm>
            <a:off x="715616" y="212464"/>
            <a:ext cx="8558385" cy="940475"/>
          </a:xfrm>
        </p:spPr>
        <p:txBody>
          <a:bodyPr/>
          <a:lstStyle/>
          <a:p>
            <a:pPr algn="ctr"/>
            <a:r>
              <a:rPr lang="en-US" dirty="0">
                <a:solidFill>
                  <a:schemeClr val="tx1"/>
                </a:solidFill>
              </a:rPr>
              <a:t>       Sequence Diagram</a:t>
            </a:r>
            <a:endParaRPr lang="en-IN" dirty="0">
              <a:solidFill>
                <a:schemeClr val="tx1"/>
              </a:solidFill>
            </a:endParaRPr>
          </a:p>
        </p:txBody>
      </p:sp>
      <p:pic>
        <p:nvPicPr>
          <p:cNvPr id="1026" name="Picture 2">
            <a:extLst>
              <a:ext uri="{FF2B5EF4-FFF2-40B4-BE49-F238E27FC236}">
                <a16:creationId xmlns:a16="http://schemas.microsoft.com/office/drawing/2014/main" id="{185B0A11-8F45-05E7-E3CB-EBE84F45C71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65124" y="1444487"/>
            <a:ext cx="9061752" cy="520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402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3DA04-4AE7-5D6B-82B7-362D02BA1685}"/>
              </a:ext>
            </a:extLst>
          </p:cNvPr>
          <p:cNvSpPr>
            <a:spLocks noGrp="1"/>
          </p:cNvSpPr>
          <p:nvPr>
            <p:ph type="title"/>
          </p:nvPr>
        </p:nvSpPr>
        <p:spPr>
          <a:xfrm>
            <a:off x="677334" y="175309"/>
            <a:ext cx="8596668" cy="860036"/>
          </a:xfrm>
        </p:spPr>
        <p:txBody>
          <a:bodyPr/>
          <a:lstStyle/>
          <a:p>
            <a:pPr algn="ctr"/>
            <a:r>
              <a:rPr lang="en-US" u="sng" dirty="0">
                <a:solidFill>
                  <a:schemeClr val="tx1"/>
                </a:solidFill>
              </a:rPr>
              <a:t>Software Requirement</a:t>
            </a:r>
            <a:endParaRPr lang="en-IN" u="sng" dirty="0">
              <a:solidFill>
                <a:schemeClr val="tx1"/>
              </a:solidFill>
            </a:endParaRPr>
          </a:p>
        </p:txBody>
      </p:sp>
      <p:sp>
        <p:nvSpPr>
          <p:cNvPr id="3" name="Content Placeholder 2">
            <a:extLst>
              <a:ext uri="{FF2B5EF4-FFF2-40B4-BE49-F238E27FC236}">
                <a16:creationId xmlns:a16="http://schemas.microsoft.com/office/drawing/2014/main" id="{3727ECA6-5798-8D62-CDAA-15AC2C3AF6FA}"/>
              </a:ext>
            </a:extLst>
          </p:cNvPr>
          <p:cNvSpPr>
            <a:spLocks noGrp="1"/>
          </p:cNvSpPr>
          <p:nvPr>
            <p:ph idx="1"/>
          </p:nvPr>
        </p:nvSpPr>
        <p:spPr>
          <a:xfrm>
            <a:off x="428759" y="1397110"/>
            <a:ext cx="8596668" cy="860037"/>
          </a:xfrm>
        </p:spPr>
        <p:txBody>
          <a:bodyPr/>
          <a:lstStyle/>
          <a:p>
            <a:pPr>
              <a:buClr>
                <a:schemeClr val="tx1"/>
              </a:buClr>
              <a:buFont typeface="Wingdings" panose="05000000000000000000" pitchFamily="2" charset="2"/>
              <a:buChar char="Ø"/>
            </a:pPr>
            <a:r>
              <a:rPr lang="en-US" dirty="0"/>
              <a:t>Python 3.9</a:t>
            </a:r>
          </a:p>
          <a:p>
            <a:pPr>
              <a:buClr>
                <a:schemeClr val="tx1"/>
              </a:buClr>
              <a:buFont typeface="Wingdings" panose="05000000000000000000" pitchFamily="2" charset="2"/>
              <a:buChar char="Ø"/>
            </a:pPr>
            <a:r>
              <a:rPr lang="en-US" dirty="0"/>
              <a:t>NLTK(Natural Language Toolkit)</a:t>
            </a:r>
          </a:p>
          <a:p>
            <a:pPr marL="0" indent="0">
              <a:buNone/>
            </a:pPr>
            <a:endParaRPr lang="en-IN" dirty="0"/>
          </a:p>
        </p:txBody>
      </p:sp>
      <p:sp>
        <p:nvSpPr>
          <p:cNvPr id="4" name="TextBox 3">
            <a:extLst>
              <a:ext uri="{FF2B5EF4-FFF2-40B4-BE49-F238E27FC236}">
                <a16:creationId xmlns:a16="http://schemas.microsoft.com/office/drawing/2014/main" id="{F4438352-4DA4-35E3-762B-1E222EA9C4AD}"/>
              </a:ext>
            </a:extLst>
          </p:cNvPr>
          <p:cNvSpPr txBox="1"/>
          <p:nvPr/>
        </p:nvSpPr>
        <p:spPr>
          <a:xfrm>
            <a:off x="2396972" y="3105834"/>
            <a:ext cx="5850384" cy="646331"/>
          </a:xfrm>
          <a:prstGeom prst="rect">
            <a:avLst/>
          </a:prstGeom>
          <a:noFill/>
        </p:spPr>
        <p:txBody>
          <a:bodyPr wrap="square" rtlCol="0">
            <a:spAutoFit/>
          </a:bodyPr>
          <a:lstStyle/>
          <a:p>
            <a:r>
              <a:rPr lang="en-US" sz="3600" u="sng" dirty="0"/>
              <a:t>Hardware Requirement</a:t>
            </a:r>
            <a:endParaRPr lang="en-IN" sz="3600" u="sng" dirty="0"/>
          </a:p>
        </p:txBody>
      </p:sp>
      <p:sp>
        <p:nvSpPr>
          <p:cNvPr id="5" name="TextBox 4">
            <a:extLst>
              <a:ext uri="{FF2B5EF4-FFF2-40B4-BE49-F238E27FC236}">
                <a16:creationId xmlns:a16="http://schemas.microsoft.com/office/drawing/2014/main" id="{67C4EEB2-DDC6-54BA-69B7-C8C6EBB131B6}"/>
              </a:ext>
            </a:extLst>
          </p:cNvPr>
          <p:cNvSpPr txBox="1"/>
          <p:nvPr/>
        </p:nvSpPr>
        <p:spPr>
          <a:xfrm>
            <a:off x="677334" y="4131057"/>
            <a:ext cx="5166875" cy="1200329"/>
          </a:xfrm>
          <a:prstGeom prst="rect">
            <a:avLst/>
          </a:prstGeom>
          <a:noFill/>
        </p:spPr>
        <p:txBody>
          <a:bodyPr wrap="square" rtlCol="0">
            <a:spAutoFit/>
          </a:bodyPr>
          <a:lstStyle/>
          <a:p>
            <a:pPr marL="285750" indent="-285750">
              <a:buClr>
                <a:schemeClr val="tx1"/>
              </a:buClr>
              <a:buFont typeface="Wingdings" panose="05000000000000000000" pitchFamily="2" charset="2"/>
              <a:buChar char="Ø"/>
            </a:pPr>
            <a:r>
              <a:rPr lang="en-US" dirty="0"/>
              <a:t>Windows 7 or higher</a:t>
            </a:r>
          </a:p>
          <a:p>
            <a:pPr marL="285750" indent="-285750">
              <a:buClr>
                <a:schemeClr val="tx1"/>
              </a:buClr>
              <a:buFont typeface="Wingdings" panose="05000000000000000000" pitchFamily="2" charset="2"/>
              <a:buChar char="Ø"/>
            </a:pPr>
            <a:r>
              <a:rPr lang="en-US" dirty="0"/>
              <a:t>I3 processor system or higher</a:t>
            </a:r>
          </a:p>
          <a:p>
            <a:pPr marL="285750" indent="-285750">
              <a:buClr>
                <a:schemeClr val="tx1"/>
              </a:buClr>
              <a:buFont typeface="Wingdings" panose="05000000000000000000" pitchFamily="2" charset="2"/>
              <a:buChar char="Ø"/>
            </a:pPr>
            <a:r>
              <a:rPr lang="en-US" dirty="0"/>
              <a:t>Minimum 4gb RAM or higher</a:t>
            </a:r>
          </a:p>
          <a:p>
            <a:pPr marL="285750" indent="-285750">
              <a:buClr>
                <a:schemeClr val="tx1"/>
              </a:buClr>
              <a:buFont typeface="Wingdings" panose="05000000000000000000" pitchFamily="2" charset="2"/>
              <a:buChar char="Ø"/>
            </a:pPr>
            <a:r>
              <a:rPr lang="en-US" dirty="0"/>
              <a:t>100 </a:t>
            </a:r>
            <a:r>
              <a:rPr lang="en-US" dirty="0" err="1"/>
              <a:t>gb</a:t>
            </a:r>
            <a:r>
              <a:rPr lang="en-US" dirty="0"/>
              <a:t> ROM or higher</a:t>
            </a:r>
            <a:endParaRPr lang="en-IN" dirty="0"/>
          </a:p>
        </p:txBody>
      </p:sp>
    </p:spTree>
    <p:extLst>
      <p:ext uri="{BB962C8B-B14F-4D97-AF65-F5344CB8AC3E}">
        <p14:creationId xmlns:p14="http://schemas.microsoft.com/office/powerpoint/2010/main" val="2912595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randombar(horizontal)">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randombar(horizontal)">
                                      <p:cBhvr>
                                        <p:cTn id="25" dur="500"/>
                                        <p:tgtEl>
                                          <p:spTgt spid="5">
                                            <p:txEl>
                                              <p:pRg st="0" end="0"/>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5">
                                            <p:txEl>
                                              <p:pRg st="1" end="1"/>
                                            </p:txEl>
                                          </p:spTgt>
                                        </p:tgtEl>
                                        <p:attrNameLst>
                                          <p:attrName>style.visibility</p:attrName>
                                        </p:attrNameLst>
                                      </p:cBhvr>
                                      <p:to>
                                        <p:strVal val="visible"/>
                                      </p:to>
                                    </p:set>
                                    <p:animEffect transition="in" filter="randombar(horizontal)">
                                      <p:cBhvr>
                                        <p:cTn id="28" dur="500"/>
                                        <p:tgtEl>
                                          <p:spTgt spid="5">
                                            <p:txEl>
                                              <p:pRg st="1" end="1"/>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animEffect transition="in" filter="randombar(horizontal)">
                                      <p:cBhvr>
                                        <p:cTn id="31" dur="500"/>
                                        <p:tgtEl>
                                          <p:spTgt spid="5">
                                            <p:txEl>
                                              <p:pRg st="2" end="2"/>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Effect transition="in" filter="randombar(horizontal)">
                                      <p:cBhvr>
                                        <p:cTn id="34"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2ED80-EFE7-B24E-6864-4FF874B0940E}"/>
              </a:ext>
            </a:extLst>
          </p:cNvPr>
          <p:cNvSpPr>
            <a:spLocks noGrp="1"/>
          </p:cNvSpPr>
          <p:nvPr>
            <p:ph type="title"/>
          </p:nvPr>
        </p:nvSpPr>
        <p:spPr>
          <a:xfrm>
            <a:off x="677334" y="334392"/>
            <a:ext cx="8596668" cy="850710"/>
          </a:xfrm>
        </p:spPr>
        <p:txBody>
          <a:bodyPr/>
          <a:lstStyle/>
          <a:p>
            <a:pPr algn="ctr"/>
            <a:r>
              <a:rPr lang="en-US" b="1" u="sng" dirty="0">
                <a:solidFill>
                  <a:schemeClr val="tx1"/>
                </a:solidFill>
              </a:rPr>
              <a:t>Application</a:t>
            </a:r>
            <a:endParaRPr lang="en-IN" b="1" u="sng" dirty="0">
              <a:solidFill>
                <a:schemeClr val="tx1"/>
              </a:solidFill>
            </a:endParaRPr>
          </a:p>
        </p:txBody>
      </p:sp>
      <p:sp>
        <p:nvSpPr>
          <p:cNvPr id="3" name="Content Placeholder 2">
            <a:extLst>
              <a:ext uri="{FF2B5EF4-FFF2-40B4-BE49-F238E27FC236}">
                <a16:creationId xmlns:a16="http://schemas.microsoft.com/office/drawing/2014/main" id="{C6490F1B-6430-B1F3-6A71-EBD2E2702F8E}"/>
              </a:ext>
            </a:extLst>
          </p:cNvPr>
          <p:cNvSpPr>
            <a:spLocks noGrp="1"/>
          </p:cNvSpPr>
          <p:nvPr>
            <p:ph idx="1"/>
          </p:nvPr>
        </p:nvSpPr>
        <p:spPr>
          <a:xfrm>
            <a:off x="559293" y="1185102"/>
            <a:ext cx="9197266" cy="4496607"/>
          </a:xfrm>
        </p:spPr>
        <p:txBody>
          <a:bodyPr>
            <a:normAutofit/>
          </a:bodyPr>
          <a:lstStyle/>
          <a:p>
            <a:pPr algn="l" rtl="0">
              <a:buFont typeface="Wingdings" panose="05000000000000000000" pitchFamily="2" charset="2"/>
              <a:buChar char="Ø"/>
            </a:pPr>
            <a:r>
              <a:rPr lang="en-US" sz="2400" b="0" i="0" dirty="0">
                <a:solidFill>
                  <a:schemeClr val="tx1"/>
                </a:solidFill>
                <a:effectLst/>
                <a:latin typeface="-apple-system"/>
              </a:rPr>
              <a:t>Parsing helps in analyzing the input text by associating additional grammatical context to it.</a:t>
            </a:r>
          </a:p>
          <a:p>
            <a:pPr algn="l" rtl="0">
              <a:buFont typeface="Wingdings" panose="05000000000000000000" pitchFamily="2" charset="2"/>
              <a:buChar char="Ø"/>
            </a:pPr>
            <a:r>
              <a:rPr lang="en-US" sz="2400" b="0" i="0" dirty="0">
                <a:solidFill>
                  <a:schemeClr val="tx1"/>
                </a:solidFill>
                <a:effectLst/>
                <a:latin typeface="-apple-system"/>
              </a:rPr>
              <a:t>It can also help in identifying the subjects, objects of interest, parts of speech information etc.</a:t>
            </a:r>
          </a:p>
          <a:p>
            <a:endParaRPr lang="en-IN" sz="2400" dirty="0"/>
          </a:p>
        </p:txBody>
      </p:sp>
    </p:spTree>
    <p:extLst>
      <p:ext uri="{BB962C8B-B14F-4D97-AF65-F5344CB8AC3E}">
        <p14:creationId xmlns:p14="http://schemas.microsoft.com/office/powerpoint/2010/main" val="2442275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B6669400-59AD-4802-2B34-EE381F6479B0}"/>
              </a:ext>
            </a:extLst>
          </p:cNvPr>
          <p:cNvGraphicFramePr>
            <a:graphicFrameLocks noGrp="1"/>
          </p:cNvGraphicFramePr>
          <p:nvPr>
            <p:ph idx="1"/>
            <p:extLst>
              <p:ext uri="{D42A27DB-BD31-4B8C-83A1-F6EECF244321}">
                <p14:modId xmlns:p14="http://schemas.microsoft.com/office/powerpoint/2010/main" val="466286676"/>
              </p:ext>
            </p:extLst>
          </p:nvPr>
        </p:nvGraphicFramePr>
        <p:xfrm>
          <a:off x="1154096" y="1752215"/>
          <a:ext cx="8488668" cy="2890806"/>
        </p:xfrm>
        <a:graphic>
          <a:graphicData uri="http://schemas.openxmlformats.org/drawingml/2006/table">
            <a:tbl>
              <a:tblPr firstRow="1" bandRow="1">
                <a:tableStyleId>{5C22544A-7EE6-4342-B048-85BDC9FD1C3A}</a:tableStyleId>
              </a:tblPr>
              <a:tblGrid>
                <a:gridCol w="2293941">
                  <a:extLst>
                    <a:ext uri="{9D8B030D-6E8A-4147-A177-3AD203B41FA5}">
                      <a16:colId xmlns:a16="http://schemas.microsoft.com/office/drawing/2014/main" val="3659244568"/>
                    </a:ext>
                  </a:extLst>
                </a:gridCol>
                <a:gridCol w="6194727">
                  <a:extLst>
                    <a:ext uri="{9D8B030D-6E8A-4147-A177-3AD203B41FA5}">
                      <a16:colId xmlns:a16="http://schemas.microsoft.com/office/drawing/2014/main" val="3875710416"/>
                    </a:ext>
                  </a:extLst>
                </a:gridCol>
              </a:tblGrid>
              <a:tr h="481801">
                <a:tc>
                  <a:txBody>
                    <a:bodyPr/>
                    <a:lstStyle/>
                    <a:p>
                      <a:r>
                        <a:rPr lang="en-US" dirty="0"/>
                        <a:t>Dates</a:t>
                      </a:r>
                      <a:endParaRPr lang="en-IN" dirty="0"/>
                    </a:p>
                  </a:txBody>
                  <a:tcPr>
                    <a:solidFill>
                      <a:schemeClr val="accent4"/>
                    </a:solidFill>
                  </a:tcPr>
                </a:tc>
                <a:tc>
                  <a:txBody>
                    <a:bodyPr/>
                    <a:lstStyle/>
                    <a:p>
                      <a:r>
                        <a:rPr lang="en-US" dirty="0"/>
                        <a:t>Plans</a:t>
                      </a:r>
                      <a:endParaRPr lang="en-IN" dirty="0"/>
                    </a:p>
                  </a:txBody>
                  <a:tcPr>
                    <a:solidFill>
                      <a:schemeClr val="accent4"/>
                    </a:solidFill>
                  </a:tcPr>
                </a:tc>
                <a:extLst>
                  <a:ext uri="{0D108BD9-81ED-4DB2-BD59-A6C34878D82A}">
                    <a16:rowId xmlns:a16="http://schemas.microsoft.com/office/drawing/2014/main" val="3717075620"/>
                  </a:ext>
                </a:extLst>
              </a:tr>
              <a:tr h="481801">
                <a:tc>
                  <a:txBody>
                    <a:bodyPr/>
                    <a:lstStyle/>
                    <a:p>
                      <a:r>
                        <a:rPr lang="en-US" dirty="0"/>
                        <a:t>8 Aug 2022</a:t>
                      </a:r>
                      <a:endParaRPr lang="en-IN" dirty="0"/>
                    </a:p>
                  </a:txBody>
                  <a:tcPr>
                    <a:solidFill>
                      <a:schemeClr val="tx1">
                        <a:lumMod val="95000"/>
                      </a:schemeClr>
                    </a:solidFill>
                  </a:tcPr>
                </a:tc>
                <a:tc>
                  <a:txBody>
                    <a:bodyPr/>
                    <a:lstStyle/>
                    <a:p>
                      <a:r>
                        <a:rPr lang="en-US" dirty="0"/>
                        <a:t>Topic Selection</a:t>
                      </a:r>
                      <a:endParaRPr lang="en-IN" dirty="0"/>
                    </a:p>
                  </a:txBody>
                  <a:tcPr>
                    <a:solidFill>
                      <a:schemeClr val="tx1">
                        <a:lumMod val="95000"/>
                      </a:schemeClr>
                    </a:solidFill>
                  </a:tcPr>
                </a:tc>
                <a:extLst>
                  <a:ext uri="{0D108BD9-81ED-4DB2-BD59-A6C34878D82A}">
                    <a16:rowId xmlns:a16="http://schemas.microsoft.com/office/drawing/2014/main" val="3726626290"/>
                  </a:ext>
                </a:extLst>
              </a:tr>
              <a:tr h="481801">
                <a:tc>
                  <a:txBody>
                    <a:bodyPr/>
                    <a:lstStyle/>
                    <a:p>
                      <a:r>
                        <a:rPr lang="en-US" dirty="0"/>
                        <a:t>5 Sept 2022</a:t>
                      </a:r>
                      <a:endParaRPr lang="en-IN" dirty="0"/>
                    </a:p>
                  </a:txBody>
                  <a:tcPr>
                    <a:solidFill>
                      <a:schemeClr val="tx1">
                        <a:lumMod val="95000"/>
                      </a:schemeClr>
                    </a:solidFill>
                  </a:tcPr>
                </a:tc>
                <a:tc>
                  <a:txBody>
                    <a:bodyPr/>
                    <a:lstStyle/>
                    <a:p>
                      <a:r>
                        <a:rPr lang="en-US" dirty="0"/>
                        <a:t>Synopsis Presentation</a:t>
                      </a:r>
                      <a:endParaRPr lang="en-IN" dirty="0"/>
                    </a:p>
                  </a:txBody>
                  <a:tcPr>
                    <a:solidFill>
                      <a:schemeClr val="tx1">
                        <a:lumMod val="95000"/>
                      </a:schemeClr>
                    </a:solidFill>
                  </a:tcPr>
                </a:tc>
                <a:extLst>
                  <a:ext uri="{0D108BD9-81ED-4DB2-BD59-A6C34878D82A}">
                    <a16:rowId xmlns:a16="http://schemas.microsoft.com/office/drawing/2014/main" val="1723348340"/>
                  </a:ext>
                </a:extLst>
              </a:tr>
              <a:tr h="481801">
                <a:tc>
                  <a:txBody>
                    <a:bodyPr/>
                    <a:lstStyle/>
                    <a:p>
                      <a:r>
                        <a:rPr lang="en-US" dirty="0"/>
                        <a:t>30 Sept 2022</a:t>
                      </a:r>
                      <a:endParaRPr lang="en-IN" dirty="0"/>
                    </a:p>
                  </a:txBody>
                  <a:tcPr>
                    <a:solidFill>
                      <a:schemeClr val="tx1">
                        <a:lumMod val="95000"/>
                      </a:schemeClr>
                    </a:solidFill>
                  </a:tcPr>
                </a:tc>
                <a:tc>
                  <a:txBody>
                    <a:bodyPr/>
                    <a:lstStyle/>
                    <a:p>
                      <a:r>
                        <a:rPr lang="en-US" dirty="0"/>
                        <a:t>SRS presentation</a:t>
                      </a:r>
                      <a:endParaRPr lang="en-IN" dirty="0"/>
                    </a:p>
                  </a:txBody>
                  <a:tcPr>
                    <a:solidFill>
                      <a:schemeClr val="tx1">
                        <a:lumMod val="95000"/>
                      </a:schemeClr>
                    </a:solidFill>
                  </a:tcPr>
                </a:tc>
                <a:extLst>
                  <a:ext uri="{0D108BD9-81ED-4DB2-BD59-A6C34878D82A}">
                    <a16:rowId xmlns:a16="http://schemas.microsoft.com/office/drawing/2014/main" val="3294830305"/>
                  </a:ext>
                </a:extLst>
              </a:tr>
              <a:tr h="481801">
                <a:tc>
                  <a:txBody>
                    <a:bodyPr/>
                    <a:lstStyle/>
                    <a:p>
                      <a:r>
                        <a:rPr lang="en-US" dirty="0"/>
                        <a:t>12 Oct 2022</a:t>
                      </a:r>
                      <a:endParaRPr lang="en-IN" dirty="0"/>
                    </a:p>
                  </a:txBody>
                  <a:tcPr>
                    <a:solidFill>
                      <a:schemeClr val="tx1">
                        <a:lumMod val="95000"/>
                      </a:schemeClr>
                    </a:solidFill>
                  </a:tcPr>
                </a:tc>
                <a:tc>
                  <a:txBody>
                    <a:bodyPr/>
                    <a:lstStyle/>
                    <a:p>
                      <a:r>
                        <a:rPr lang="en-US" dirty="0"/>
                        <a:t>Intermediate Review Presentation</a:t>
                      </a:r>
                      <a:endParaRPr lang="en-IN" dirty="0"/>
                    </a:p>
                  </a:txBody>
                  <a:tcPr>
                    <a:solidFill>
                      <a:schemeClr val="tx1">
                        <a:lumMod val="95000"/>
                      </a:schemeClr>
                    </a:solidFill>
                  </a:tcPr>
                </a:tc>
                <a:extLst>
                  <a:ext uri="{0D108BD9-81ED-4DB2-BD59-A6C34878D82A}">
                    <a16:rowId xmlns:a16="http://schemas.microsoft.com/office/drawing/2014/main" val="171536351"/>
                  </a:ext>
                </a:extLst>
              </a:tr>
              <a:tr h="481801">
                <a:tc>
                  <a:txBody>
                    <a:bodyPr/>
                    <a:lstStyle/>
                    <a:p>
                      <a:endParaRPr lang="en-IN" dirty="0"/>
                    </a:p>
                  </a:txBody>
                  <a:tcPr>
                    <a:solidFill>
                      <a:schemeClr val="tx1">
                        <a:lumMod val="95000"/>
                      </a:schemeClr>
                    </a:solidFill>
                  </a:tcPr>
                </a:tc>
                <a:tc>
                  <a:txBody>
                    <a:bodyPr/>
                    <a:lstStyle/>
                    <a:p>
                      <a:endParaRPr lang="en-IN" dirty="0"/>
                    </a:p>
                  </a:txBody>
                  <a:tcPr>
                    <a:solidFill>
                      <a:schemeClr val="tx1">
                        <a:lumMod val="95000"/>
                      </a:schemeClr>
                    </a:solidFill>
                  </a:tcPr>
                </a:tc>
                <a:extLst>
                  <a:ext uri="{0D108BD9-81ED-4DB2-BD59-A6C34878D82A}">
                    <a16:rowId xmlns:a16="http://schemas.microsoft.com/office/drawing/2014/main" val="579170756"/>
                  </a:ext>
                </a:extLst>
              </a:tr>
            </a:tbl>
          </a:graphicData>
        </a:graphic>
      </p:graphicFrame>
      <p:sp>
        <p:nvSpPr>
          <p:cNvPr id="5" name="TextBox 4">
            <a:extLst>
              <a:ext uri="{FF2B5EF4-FFF2-40B4-BE49-F238E27FC236}">
                <a16:creationId xmlns:a16="http://schemas.microsoft.com/office/drawing/2014/main" id="{4835228D-CC7D-6E7B-D4F0-09DE4FDF3E98}"/>
              </a:ext>
            </a:extLst>
          </p:cNvPr>
          <p:cNvSpPr txBox="1"/>
          <p:nvPr/>
        </p:nvSpPr>
        <p:spPr>
          <a:xfrm>
            <a:off x="2787588" y="665825"/>
            <a:ext cx="5575175" cy="646331"/>
          </a:xfrm>
          <a:prstGeom prst="rect">
            <a:avLst/>
          </a:prstGeom>
          <a:noFill/>
        </p:spPr>
        <p:txBody>
          <a:bodyPr wrap="square" rtlCol="0">
            <a:spAutoFit/>
          </a:bodyPr>
          <a:lstStyle/>
          <a:p>
            <a:pPr algn="ctr"/>
            <a:r>
              <a:rPr lang="en-US" sz="3600" dirty="0"/>
              <a:t>Project Planning</a:t>
            </a:r>
            <a:endParaRPr lang="en-IN" sz="3600" dirty="0"/>
          </a:p>
        </p:txBody>
      </p:sp>
    </p:spTree>
    <p:extLst>
      <p:ext uri="{BB962C8B-B14F-4D97-AF65-F5344CB8AC3E}">
        <p14:creationId xmlns:p14="http://schemas.microsoft.com/office/powerpoint/2010/main" val="4260084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E602F-F4C6-4365-8593-3D3F7DF875BC}"/>
              </a:ext>
            </a:extLst>
          </p:cNvPr>
          <p:cNvSpPr>
            <a:spLocks noGrp="1"/>
          </p:cNvSpPr>
          <p:nvPr>
            <p:ph type="title"/>
          </p:nvPr>
        </p:nvSpPr>
        <p:spPr>
          <a:xfrm>
            <a:off x="677334" y="494190"/>
            <a:ext cx="8596668" cy="730928"/>
          </a:xfrm>
        </p:spPr>
        <p:txBody>
          <a:bodyPr/>
          <a:lstStyle/>
          <a:p>
            <a:pPr algn="ctr"/>
            <a:r>
              <a:rPr lang="en-US" b="1" u="sng" dirty="0">
                <a:solidFill>
                  <a:schemeClr val="tx1"/>
                </a:solidFill>
              </a:rPr>
              <a:t>Conclusion</a:t>
            </a:r>
            <a:endParaRPr lang="en-IN" b="1" u="sng" dirty="0">
              <a:solidFill>
                <a:schemeClr val="tx1"/>
              </a:solidFill>
            </a:endParaRPr>
          </a:p>
        </p:txBody>
      </p:sp>
      <p:sp>
        <p:nvSpPr>
          <p:cNvPr id="3" name="Content Placeholder 2">
            <a:extLst>
              <a:ext uri="{FF2B5EF4-FFF2-40B4-BE49-F238E27FC236}">
                <a16:creationId xmlns:a16="http://schemas.microsoft.com/office/drawing/2014/main" id="{41D61ADB-28B9-4E59-93BB-89A705E6215A}"/>
              </a:ext>
            </a:extLst>
          </p:cNvPr>
          <p:cNvSpPr>
            <a:spLocks noGrp="1"/>
          </p:cNvSpPr>
          <p:nvPr>
            <p:ph idx="1"/>
          </p:nvPr>
        </p:nvSpPr>
        <p:spPr>
          <a:xfrm>
            <a:off x="550415" y="1624614"/>
            <a:ext cx="10555549" cy="4234648"/>
          </a:xfrm>
        </p:spPr>
        <p:txBody>
          <a:bodyPr>
            <a:noAutofit/>
          </a:bodyPr>
          <a:lstStyle/>
          <a:p>
            <a:pPr marL="0" indent="0" algn="l">
              <a:buNone/>
            </a:pPr>
            <a:r>
              <a:rPr lang="en-US" sz="2400" b="0" i="0" dirty="0">
                <a:effectLst/>
              </a:rPr>
              <a:t>The syntactic parser model on Marathi language using CYK algorithm has been </a:t>
            </a:r>
            <a:r>
              <a:rPr lang="en-US" sz="2400" dirty="0"/>
              <a:t>in process</a:t>
            </a:r>
            <a:r>
              <a:rPr lang="en-US" sz="2400" b="0" i="0" dirty="0">
                <a:effectLst/>
              </a:rPr>
              <a:t>. It is an efﬁcient dynamic programming technique and suitable for analyzing complex Marathi sentences.</a:t>
            </a:r>
          </a:p>
          <a:p>
            <a:pPr marL="0" indent="0" algn="l">
              <a:buNone/>
            </a:pPr>
            <a:r>
              <a:rPr lang="en-US" sz="2400" b="0" i="0" dirty="0">
                <a:effectLst/>
              </a:rPr>
              <a:t> </a:t>
            </a:r>
            <a:endParaRPr lang="en-US" sz="2400" dirty="0"/>
          </a:p>
          <a:p>
            <a:pPr marL="0" indent="0" algn="l">
              <a:buNone/>
            </a:pPr>
            <a:r>
              <a:rPr lang="en-US" sz="2400" b="0" i="0" dirty="0">
                <a:effectLst/>
              </a:rPr>
              <a:t>We are trying to develop to parse all possible types of Marathi sentences efﬁciently using the proposed methodology.</a:t>
            </a:r>
          </a:p>
          <a:p>
            <a:endParaRPr lang="en-IN" sz="2400" dirty="0"/>
          </a:p>
        </p:txBody>
      </p:sp>
    </p:spTree>
    <p:extLst>
      <p:ext uri="{BB962C8B-B14F-4D97-AF65-F5344CB8AC3E}">
        <p14:creationId xmlns:p14="http://schemas.microsoft.com/office/powerpoint/2010/main" val="39604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6EE6A-E1F6-26DD-ECA3-D9C556F0F716}"/>
              </a:ext>
            </a:extLst>
          </p:cNvPr>
          <p:cNvSpPr>
            <a:spLocks noGrp="1"/>
          </p:cNvSpPr>
          <p:nvPr>
            <p:ph type="title"/>
          </p:nvPr>
        </p:nvSpPr>
        <p:spPr>
          <a:xfrm>
            <a:off x="774988" y="248576"/>
            <a:ext cx="8596668" cy="722050"/>
          </a:xfrm>
        </p:spPr>
        <p:txBody>
          <a:bodyPr/>
          <a:lstStyle/>
          <a:p>
            <a:pPr algn="ctr"/>
            <a:r>
              <a:rPr lang="en-US" b="1" u="sng" dirty="0">
                <a:solidFill>
                  <a:schemeClr val="tx1"/>
                </a:solidFill>
              </a:rPr>
              <a:t>References</a:t>
            </a:r>
            <a:endParaRPr lang="en-IN" b="1" u="sng" dirty="0">
              <a:solidFill>
                <a:schemeClr val="tx1"/>
              </a:solidFill>
            </a:endParaRPr>
          </a:p>
        </p:txBody>
      </p:sp>
      <p:sp>
        <p:nvSpPr>
          <p:cNvPr id="3" name="Content Placeholder 2">
            <a:extLst>
              <a:ext uri="{FF2B5EF4-FFF2-40B4-BE49-F238E27FC236}">
                <a16:creationId xmlns:a16="http://schemas.microsoft.com/office/drawing/2014/main" id="{0B5AB94D-6A4E-6228-3EF1-3DBA989F9FF2}"/>
              </a:ext>
            </a:extLst>
          </p:cNvPr>
          <p:cNvSpPr>
            <a:spLocks noGrp="1"/>
          </p:cNvSpPr>
          <p:nvPr>
            <p:ph idx="1"/>
          </p:nvPr>
        </p:nvSpPr>
        <p:spPr>
          <a:xfrm>
            <a:off x="274320" y="970625"/>
            <a:ext cx="11785158" cy="5469932"/>
          </a:xfrm>
        </p:spPr>
        <p:txBody>
          <a:bodyPr>
            <a:noAutofit/>
          </a:bodyPr>
          <a:lstStyle/>
          <a:p>
            <a:pPr>
              <a:buFont typeface="Wingdings" panose="05000000000000000000" pitchFamily="2" charset="2"/>
              <a:buChar char="Ø"/>
            </a:pPr>
            <a:r>
              <a:rPr lang="en-IN" sz="2400" dirty="0">
                <a:solidFill>
                  <a:schemeClr val="tx1"/>
                </a:solidFill>
              </a:rPr>
              <a:t>M. Rajani Shree, “Syntactic Parsing in Kannada Text/Natural Language Processing”, Third International Conference on Intelligent computing information and control systems ICICCS, March 2022. </a:t>
            </a:r>
          </a:p>
          <a:p>
            <a:pPr>
              <a:buFont typeface="Wingdings" panose="05000000000000000000" pitchFamily="2" charset="2"/>
              <a:buChar char="Ø"/>
            </a:pPr>
            <a:endParaRPr lang="en-IN" sz="2400" dirty="0">
              <a:solidFill>
                <a:schemeClr val="tx1"/>
              </a:solidFill>
            </a:endParaRPr>
          </a:p>
          <a:p>
            <a:pPr>
              <a:buFont typeface="Wingdings" panose="05000000000000000000" pitchFamily="2" charset="2"/>
              <a:buChar char="Ø"/>
            </a:pPr>
            <a:r>
              <a:rPr lang="en-IN" sz="2400" dirty="0"/>
              <a:t>Gajanan Rane, Nilesh Joshi, Geetanjali Rane, </a:t>
            </a:r>
            <a:r>
              <a:rPr lang="en-IN" sz="2400" dirty="0" err="1"/>
              <a:t>Hanumant</a:t>
            </a:r>
            <a:r>
              <a:rPr lang="en-IN" sz="2400" dirty="0"/>
              <a:t> </a:t>
            </a:r>
            <a:r>
              <a:rPr lang="en-IN" sz="2400" dirty="0" err="1"/>
              <a:t>Redkar</a:t>
            </a:r>
            <a:r>
              <a:rPr lang="en-IN" sz="2400" dirty="0"/>
              <a:t>, </a:t>
            </a:r>
            <a:r>
              <a:rPr lang="en-IN" sz="2400" dirty="0" err="1"/>
              <a:t>Malhar</a:t>
            </a:r>
            <a:r>
              <a:rPr lang="en-IN" sz="2400" dirty="0"/>
              <a:t> Kulkarni and </a:t>
            </a:r>
            <a:r>
              <a:rPr lang="en-IN" sz="2400" dirty="0" err="1"/>
              <a:t>Pushpak</a:t>
            </a:r>
            <a:r>
              <a:rPr lang="en-IN" sz="2400" dirty="0"/>
              <a:t> Bhattacharyya “Part-of-Speech Annotation Challenges in Marathi”, Indian Institute of Technology Bombay, Mumbai, India.</a:t>
            </a:r>
          </a:p>
          <a:p>
            <a:pPr>
              <a:buFont typeface="Wingdings" panose="05000000000000000000" pitchFamily="2" charset="2"/>
              <a:buChar char="Ø"/>
            </a:pPr>
            <a:endParaRPr lang="en-IN" sz="2400" dirty="0">
              <a:solidFill>
                <a:schemeClr val="tx1"/>
              </a:solidFill>
            </a:endParaRPr>
          </a:p>
          <a:p>
            <a:pPr>
              <a:buFont typeface="Wingdings" panose="05000000000000000000" pitchFamily="2" charset="2"/>
              <a:buChar char="Ø"/>
            </a:pPr>
            <a:r>
              <a:rPr lang="en-US" sz="2400" dirty="0">
                <a:solidFill>
                  <a:schemeClr val="tx1"/>
                </a:solidFill>
              </a:rPr>
              <a:t>Harish BS, Rangana RK , “A comprehensive survey on Indian regional language processing” , Proceedings of the international conference [ACCTA-2010] on Special Issue of IJCCT, June 2020. </a:t>
            </a:r>
            <a:endParaRPr lang="en-IN" sz="2400" dirty="0">
              <a:solidFill>
                <a:schemeClr val="tx1"/>
              </a:solidFill>
            </a:endParaRPr>
          </a:p>
          <a:p>
            <a:pPr marL="0" indent="0">
              <a:buNone/>
            </a:pPr>
            <a:endParaRPr lang="en-IN" sz="2400" dirty="0"/>
          </a:p>
        </p:txBody>
      </p:sp>
    </p:spTree>
    <p:extLst>
      <p:ext uri="{BB962C8B-B14F-4D97-AF65-F5344CB8AC3E}">
        <p14:creationId xmlns:p14="http://schemas.microsoft.com/office/powerpoint/2010/main" val="4102088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7BD249-B943-DEF7-E0D0-BFDA8EF90726}"/>
              </a:ext>
            </a:extLst>
          </p:cNvPr>
          <p:cNvSpPr>
            <a:spLocks noGrp="1"/>
          </p:cNvSpPr>
          <p:nvPr>
            <p:ph idx="1"/>
          </p:nvPr>
        </p:nvSpPr>
        <p:spPr>
          <a:xfrm>
            <a:off x="203200" y="265044"/>
            <a:ext cx="11409680" cy="6370319"/>
          </a:xfrm>
        </p:spPr>
        <p:txBody>
          <a:bodyPr>
            <a:normAutofit/>
          </a:bodyPr>
          <a:lstStyle/>
          <a:p>
            <a:pPr>
              <a:buFont typeface="Wingdings" panose="05000000000000000000" pitchFamily="2" charset="2"/>
              <a:buChar char="Ø"/>
            </a:pPr>
            <a:r>
              <a:rPr lang="en-IN" sz="2400" dirty="0"/>
              <a:t>Das BR, Singh D, </a:t>
            </a:r>
            <a:r>
              <a:rPr lang="en-IN" sz="2400" dirty="0" err="1"/>
              <a:t>Bhoi</a:t>
            </a:r>
            <a:r>
              <a:rPr lang="en-IN" sz="2400" dirty="0"/>
              <a:t> PC, Priyadarshini P “Parsing for Natural Language in Odia: a novel study” , International Conference on Computer Science, Engineering and Applications (ICCSEA), March 2020.</a:t>
            </a:r>
          </a:p>
          <a:p>
            <a:pPr>
              <a:buFont typeface="Wingdings" panose="05000000000000000000" pitchFamily="2" charset="2"/>
              <a:buChar char="Ø"/>
            </a:pPr>
            <a:endParaRPr lang="en-IN" sz="2400" dirty="0">
              <a:solidFill>
                <a:schemeClr val="tx1"/>
              </a:solidFill>
            </a:endParaRPr>
          </a:p>
          <a:p>
            <a:pPr>
              <a:buFont typeface="Wingdings" panose="05000000000000000000" pitchFamily="2" charset="2"/>
              <a:buChar char="Ø"/>
            </a:pPr>
            <a:r>
              <a:rPr lang="en-IN" sz="2400" dirty="0">
                <a:solidFill>
                  <a:schemeClr val="tx1"/>
                </a:solidFill>
              </a:rPr>
              <a:t>Nitin </a:t>
            </a:r>
            <a:r>
              <a:rPr lang="en-IN" sz="2400" dirty="0" err="1">
                <a:solidFill>
                  <a:schemeClr val="tx1"/>
                </a:solidFill>
              </a:rPr>
              <a:t>Hambir</a:t>
            </a:r>
            <a:r>
              <a:rPr lang="en-IN" sz="2400" dirty="0"/>
              <a:t>, </a:t>
            </a:r>
            <a:r>
              <a:rPr lang="en-IN" sz="2400" dirty="0" err="1"/>
              <a:t>Ambrish</a:t>
            </a:r>
            <a:r>
              <a:rPr lang="en-IN" sz="2400" dirty="0"/>
              <a:t> </a:t>
            </a:r>
            <a:r>
              <a:rPr lang="en-IN" sz="2400" dirty="0" err="1"/>
              <a:t>Shrivastav</a:t>
            </a:r>
            <a:r>
              <a:rPr lang="en-IN" sz="2400" dirty="0"/>
              <a:t> “</a:t>
            </a:r>
            <a:r>
              <a:rPr lang="en-IN" sz="2400" dirty="0" err="1"/>
              <a:t>indi</a:t>
            </a:r>
            <a:r>
              <a:rPr lang="en-IN" sz="2400" dirty="0"/>
              <a:t> Parser-based on CKY algorithm” Nitin </a:t>
            </a:r>
            <a:r>
              <a:rPr lang="en-IN" sz="2400" dirty="0" err="1"/>
              <a:t>Hambir</a:t>
            </a:r>
            <a:r>
              <a:rPr lang="en-IN" sz="2400" dirty="0"/>
              <a:t> et al ,</a:t>
            </a:r>
            <a:r>
              <a:rPr lang="en-IN" sz="2400" dirty="0" err="1"/>
              <a:t>Int.J.Computer</a:t>
            </a:r>
            <a:r>
              <a:rPr lang="en-IN" sz="2400" dirty="0"/>
              <a:t> Technology &amp; </a:t>
            </a:r>
            <a:r>
              <a:rPr lang="en-IN" sz="2400" dirty="0" err="1"/>
              <a:t>Applications,Vol</a:t>
            </a:r>
            <a:r>
              <a:rPr lang="en-IN" sz="2400" dirty="0"/>
              <a:t> 3 (2), 851-853.</a:t>
            </a:r>
            <a:endParaRPr lang="en-IN" sz="2400" dirty="0">
              <a:solidFill>
                <a:schemeClr val="tx1"/>
              </a:solidFill>
            </a:endParaRPr>
          </a:p>
          <a:p>
            <a:pPr marL="0" indent="0">
              <a:buNone/>
            </a:pPr>
            <a:endParaRPr lang="en-IN" sz="2400" dirty="0">
              <a:solidFill>
                <a:schemeClr val="tx1"/>
              </a:solidFill>
            </a:endParaRPr>
          </a:p>
        </p:txBody>
      </p:sp>
    </p:spTree>
    <p:extLst>
      <p:ext uri="{BB962C8B-B14F-4D97-AF65-F5344CB8AC3E}">
        <p14:creationId xmlns:p14="http://schemas.microsoft.com/office/powerpoint/2010/main" val="559701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7E778-FC4B-9A6F-AD9E-9BD2B0976A91}"/>
              </a:ext>
            </a:extLst>
          </p:cNvPr>
          <p:cNvSpPr>
            <a:spLocks noGrp="1"/>
          </p:cNvSpPr>
          <p:nvPr>
            <p:ph type="title"/>
          </p:nvPr>
        </p:nvSpPr>
        <p:spPr>
          <a:xfrm>
            <a:off x="646111" y="452718"/>
            <a:ext cx="9404723" cy="965265"/>
          </a:xfrm>
        </p:spPr>
        <p:txBody>
          <a:bodyPr/>
          <a:lstStyle/>
          <a:p>
            <a:pPr algn="ctr"/>
            <a:r>
              <a:rPr lang="en-US" b="1" u="sng" dirty="0">
                <a:solidFill>
                  <a:schemeClr val="tx1"/>
                </a:solidFill>
              </a:rPr>
              <a:t>Project Details</a:t>
            </a:r>
            <a:endParaRPr lang="en-IN" b="1" u="sng" dirty="0">
              <a:solidFill>
                <a:schemeClr val="tx1"/>
              </a:solidFill>
            </a:endParaRPr>
          </a:p>
        </p:txBody>
      </p:sp>
      <p:sp>
        <p:nvSpPr>
          <p:cNvPr id="3" name="Content Placeholder 2">
            <a:extLst>
              <a:ext uri="{FF2B5EF4-FFF2-40B4-BE49-F238E27FC236}">
                <a16:creationId xmlns:a16="http://schemas.microsoft.com/office/drawing/2014/main" id="{D4CA2CF1-A617-E661-74A4-07A64C3D9CBA}"/>
              </a:ext>
            </a:extLst>
          </p:cNvPr>
          <p:cNvSpPr>
            <a:spLocks noGrp="1"/>
          </p:cNvSpPr>
          <p:nvPr>
            <p:ph idx="1"/>
          </p:nvPr>
        </p:nvSpPr>
        <p:spPr>
          <a:xfrm>
            <a:off x="646111" y="1697493"/>
            <a:ext cx="9664080" cy="4707790"/>
          </a:xfrm>
        </p:spPr>
        <p:txBody>
          <a:bodyPr/>
          <a:lstStyle/>
          <a:p>
            <a:r>
              <a:rPr lang="en-US" sz="2400" b="1" dirty="0"/>
              <a:t>Project Title</a:t>
            </a:r>
            <a:r>
              <a:rPr lang="en-US" sz="2400" dirty="0"/>
              <a:t>: Syntactical Parser for Marathi Text</a:t>
            </a:r>
          </a:p>
          <a:p>
            <a:r>
              <a:rPr lang="en-US" sz="2400" b="1" dirty="0"/>
              <a:t>Project Domain: AI </a:t>
            </a:r>
          </a:p>
          <a:p>
            <a:r>
              <a:rPr lang="en-US" sz="2400" b="1" dirty="0"/>
              <a:t>Project Group members:</a:t>
            </a:r>
          </a:p>
          <a:p>
            <a:endParaRPr lang="en-US" sz="2400" b="1" dirty="0"/>
          </a:p>
        </p:txBody>
      </p:sp>
      <p:graphicFrame>
        <p:nvGraphicFramePr>
          <p:cNvPr id="4" name="Table 4">
            <a:extLst>
              <a:ext uri="{FF2B5EF4-FFF2-40B4-BE49-F238E27FC236}">
                <a16:creationId xmlns:a16="http://schemas.microsoft.com/office/drawing/2014/main" id="{88DEE318-23F8-4BC6-8304-EE2CF1D5583C}"/>
              </a:ext>
            </a:extLst>
          </p:cNvPr>
          <p:cNvGraphicFramePr>
            <a:graphicFrameLocks noGrp="1"/>
          </p:cNvGraphicFramePr>
          <p:nvPr>
            <p:extLst>
              <p:ext uri="{D42A27DB-BD31-4B8C-83A1-F6EECF244321}">
                <p14:modId xmlns:p14="http://schemas.microsoft.com/office/powerpoint/2010/main" val="2839416928"/>
              </p:ext>
            </p:extLst>
          </p:nvPr>
        </p:nvGraphicFramePr>
        <p:xfrm>
          <a:off x="783093" y="3429000"/>
          <a:ext cx="8797635" cy="2194560"/>
        </p:xfrm>
        <a:graphic>
          <a:graphicData uri="http://schemas.openxmlformats.org/drawingml/2006/table">
            <a:tbl>
              <a:tblPr firstRow="1" bandRow="1">
                <a:tableStyleId>{5C22544A-7EE6-4342-B048-85BDC9FD1C3A}</a:tableStyleId>
              </a:tblPr>
              <a:tblGrid>
                <a:gridCol w="797240">
                  <a:extLst>
                    <a:ext uri="{9D8B030D-6E8A-4147-A177-3AD203B41FA5}">
                      <a16:colId xmlns:a16="http://schemas.microsoft.com/office/drawing/2014/main" val="922714099"/>
                    </a:ext>
                  </a:extLst>
                </a:gridCol>
                <a:gridCol w="2797340">
                  <a:extLst>
                    <a:ext uri="{9D8B030D-6E8A-4147-A177-3AD203B41FA5}">
                      <a16:colId xmlns:a16="http://schemas.microsoft.com/office/drawing/2014/main" val="770039942"/>
                    </a:ext>
                  </a:extLst>
                </a:gridCol>
                <a:gridCol w="5203055">
                  <a:extLst>
                    <a:ext uri="{9D8B030D-6E8A-4147-A177-3AD203B41FA5}">
                      <a16:colId xmlns:a16="http://schemas.microsoft.com/office/drawing/2014/main" val="1871429248"/>
                    </a:ext>
                  </a:extLst>
                </a:gridCol>
              </a:tblGrid>
              <a:tr h="796873">
                <a:tc>
                  <a:txBody>
                    <a:bodyPr/>
                    <a:lstStyle/>
                    <a:p>
                      <a:r>
                        <a:rPr lang="en-US" sz="2400" dirty="0"/>
                        <a:t>Sr. No.</a:t>
                      </a:r>
                      <a:endParaRPr lang="en-IN" sz="2400" dirty="0"/>
                    </a:p>
                  </a:txBody>
                  <a:tcPr>
                    <a:solidFill>
                      <a:schemeClr val="accent5"/>
                    </a:solidFill>
                  </a:tcPr>
                </a:tc>
                <a:tc>
                  <a:txBody>
                    <a:bodyPr/>
                    <a:lstStyle/>
                    <a:p>
                      <a:r>
                        <a:rPr lang="en-US" sz="2400" dirty="0"/>
                        <a:t>       Roll no.</a:t>
                      </a:r>
                      <a:endParaRPr lang="en-IN" sz="2400" dirty="0"/>
                    </a:p>
                  </a:txBody>
                  <a:tcPr>
                    <a:solidFill>
                      <a:schemeClr val="accent5"/>
                    </a:solidFill>
                  </a:tcPr>
                </a:tc>
                <a:tc>
                  <a:txBody>
                    <a:bodyPr/>
                    <a:lstStyle/>
                    <a:p>
                      <a:r>
                        <a:rPr lang="en-US" sz="2400" dirty="0"/>
                        <a:t>                    Name </a:t>
                      </a:r>
                      <a:endParaRPr lang="en-IN" sz="2400" dirty="0"/>
                    </a:p>
                  </a:txBody>
                  <a:tcPr>
                    <a:solidFill>
                      <a:schemeClr val="accent5"/>
                    </a:solidFill>
                  </a:tcPr>
                </a:tc>
                <a:extLst>
                  <a:ext uri="{0D108BD9-81ED-4DB2-BD59-A6C34878D82A}">
                    <a16:rowId xmlns:a16="http://schemas.microsoft.com/office/drawing/2014/main" val="3382200070"/>
                  </a:ext>
                </a:extLst>
              </a:tr>
              <a:tr h="451602">
                <a:tc>
                  <a:txBody>
                    <a:bodyPr/>
                    <a:lstStyle/>
                    <a:p>
                      <a:r>
                        <a:rPr lang="en-US" sz="2400" dirty="0"/>
                        <a:t>1</a:t>
                      </a:r>
                      <a:endParaRPr lang="en-IN" sz="2400" dirty="0"/>
                    </a:p>
                  </a:txBody>
                  <a:tcPr>
                    <a:solidFill>
                      <a:schemeClr val="tx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dirty="0"/>
                        <a:t>20221082</a:t>
                      </a:r>
                      <a:endParaRPr lang="en-IN" sz="2400" dirty="0"/>
                    </a:p>
                  </a:txBody>
                  <a:tcPr>
                    <a:solidFill>
                      <a:schemeClr val="tx2"/>
                    </a:solidFill>
                  </a:tcPr>
                </a:tc>
                <a:tc>
                  <a:txBody>
                    <a:bodyPr/>
                    <a:lstStyle/>
                    <a:p>
                      <a:r>
                        <a:rPr lang="en-US" sz="2400" dirty="0"/>
                        <a:t>Vaishnavi </a:t>
                      </a:r>
                      <a:r>
                        <a:rPr lang="en-US" sz="2400" dirty="0" err="1"/>
                        <a:t>Nilkamal</a:t>
                      </a:r>
                      <a:r>
                        <a:rPr lang="en-US" sz="2400" dirty="0"/>
                        <a:t> Swami</a:t>
                      </a:r>
                      <a:endParaRPr lang="en-IN" sz="2400" dirty="0"/>
                    </a:p>
                  </a:txBody>
                  <a:tcPr>
                    <a:solidFill>
                      <a:schemeClr val="tx2"/>
                    </a:solidFill>
                  </a:tcPr>
                </a:tc>
                <a:extLst>
                  <a:ext uri="{0D108BD9-81ED-4DB2-BD59-A6C34878D82A}">
                    <a16:rowId xmlns:a16="http://schemas.microsoft.com/office/drawing/2014/main" val="2215633468"/>
                  </a:ext>
                </a:extLst>
              </a:tr>
              <a:tr h="373289">
                <a:tc>
                  <a:txBody>
                    <a:bodyPr/>
                    <a:lstStyle/>
                    <a:p>
                      <a:r>
                        <a:rPr lang="en-US" sz="2400" dirty="0"/>
                        <a:t>2</a:t>
                      </a:r>
                      <a:endParaRPr lang="en-IN" sz="2400" dirty="0"/>
                    </a:p>
                  </a:txBody>
                  <a:tcPr>
                    <a:solidFill>
                      <a:schemeClr val="tx2"/>
                    </a:solidFill>
                  </a:tcPr>
                </a:tc>
                <a:tc>
                  <a:txBody>
                    <a:bodyPr/>
                    <a:lstStyle/>
                    <a:p>
                      <a:r>
                        <a:rPr lang="en-US" sz="2400" dirty="0"/>
                        <a:t>19121017</a:t>
                      </a:r>
                      <a:endParaRPr lang="en-IN" sz="2400" dirty="0"/>
                    </a:p>
                  </a:txBody>
                  <a:tcPr>
                    <a:solidFill>
                      <a:schemeClr val="tx2"/>
                    </a:solidFill>
                  </a:tcPr>
                </a:tc>
                <a:tc>
                  <a:txBody>
                    <a:bodyPr/>
                    <a:lstStyle/>
                    <a:p>
                      <a:r>
                        <a:rPr lang="en-US" sz="2400" dirty="0"/>
                        <a:t>Kalyani Mahadev Kadam</a:t>
                      </a:r>
                      <a:endParaRPr lang="en-IN" sz="2400" dirty="0"/>
                    </a:p>
                  </a:txBody>
                  <a:tcPr>
                    <a:solidFill>
                      <a:schemeClr val="tx2"/>
                    </a:solidFill>
                  </a:tcPr>
                </a:tc>
                <a:extLst>
                  <a:ext uri="{0D108BD9-81ED-4DB2-BD59-A6C34878D82A}">
                    <a16:rowId xmlns:a16="http://schemas.microsoft.com/office/drawing/2014/main" val="3596333267"/>
                  </a:ext>
                </a:extLst>
              </a:tr>
              <a:tr h="373289">
                <a:tc>
                  <a:txBody>
                    <a:bodyPr/>
                    <a:lstStyle/>
                    <a:p>
                      <a:r>
                        <a:rPr lang="en-US" sz="2400" dirty="0"/>
                        <a:t>3</a:t>
                      </a:r>
                      <a:endParaRPr lang="en-IN" sz="2400" dirty="0"/>
                    </a:p>
                  </a:txBody>
                  <a:tcPr>
                    <a:solidFill>
                      <a:schemeClr val="tx2"/>
                    </a:solidFill>
                  </a:tcPr>
                </a:tc>
                <a:tc>
                  <a:txBody>
                    <a:bodyPr/>
                    <a:lstStyle/>
                    <a:p>
                      <a:r>
                        <a:rPr lang="en-US" sz="2400" dirty="0"/>
                        <a:t>19121056</a:t>
                      </a:r>
                      <a:endParaRPr lang="en-IN" sz="2400" dirty="0"/>
                    </a:p>
                  </a:txBody>
                  <a:tcPr>
                    <a:solidFill>
                      <a:schemeClr val="tx2"/>
                    </a:solidFill>
                  </a:tcPr>
                </a:tc>
                <a:tc>
                  <a:txBody>
                    <a:bodyPr/>
                    <a:lstStyle/>
                    <a:p>
                      <a:r>
                        <a:rPr lang="en-US" sz="2400" dirty="0"/>
                        <a:t>Pranav Pradip </a:t>
                      </a:r>
                      <a:r>
                        <a:rPr lang="en-US" sz="2400" dirty="0" err="1"/>
                        <a:t>Ranaware</a:t>
                      </a:r>
                      <a:endParaRPr lang="en-IN" sz="2400" dirty="0"/>
                    </a:p>
                  </a:txBody>
                  <a:tcPr>
                    <a:solidFill>
                      <a:schemeClr val="tx2"/>
                    </a:solidFill>
                  </a:tcPr>
                </a:tc>
                <a:extLst>
                  <a:ext uri="{0D108BD9-81ED-4DB2-BD59-A6C34878D82A}">
                    <a16:rowId xmlns:a16="http://schemas.microsoft.com/office/drawing/2014/main" val="2333786383"/>
                  </a:ext>
                </a:extLst>
              </a:tr>
            </a:tbl>
          </a:graphicData>
        </a:graphic>
      </p:graphicFrame>
    </p:spTree>
    <p:extLst>
      <p:ext uri="{BB962C8B-B14F-4D97-AF65-F5344CB8AC3E}">
        <p14:creationId xmlns:p14="http://schemas.microsoft.com/office/powerpoint/2010/main" val="3727494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0" end="0"/>
                                            </p:txEl>
                                          </p:spTgt>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1" end="1"/>
                                            </p:txEl>
                                          </p:spTgt>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randombar(horizontal)">
                                      <p:cBhvr>
                                        <p:cTn id="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6AFC9-6226-879A-3350-7F5DF17983E8}"/>
              </a:ext>
            </a:extLst>
          </p:cNvPr>
          <p:cNvSpPr>
            <a:spLocks noGrp="1"/>
          </p:cNvSpPr>
          <p:nvPr>
            <p:ph type="title"/>
          </p:nvPr>
        </p:nvSpPr>
        <p:spPr>
          <a:xfrm>
            <a:off x="559558" y="293427"/>
            <a:ext cx="8596668" cy="755176"/>
          </a:xfrm>
        </p:spPr>
        <p:txBody>
          <a:bodyPr/>
          <a:lstStyle/>
          <a:p>
            <a:pPr algn="ctr"/>
            <a:r>
              <a:rPr lang="en-US" b="1" u="sng" dirty="0">
                <a:solidFill>
                  <a:schemeClr val="tx1"/>
                </a:solidFill>
              </a:rPr>
              <a:t>Contents</a:t>
            </a:r>
            <a:endParaRPr lang="en-IN" b="1" u="sng" dirty="0">
              <a:solidFill>
                <a:schemeClr val="tx1"/>
              </a:solidFill>
            </a:endParaRPr>
          </a:p>
        </p:txBody>
      </p:sp>
      <p:sp>
        <p:nvSpPr>
          <p:cNvPr id="3" name="Content Placeholder 2">
            <a:extLst>
              <a:ext uri="{FF2B5EF4-FFF2-40B4-BE49-F238E27FC236}">
                <a16:creationId xmlns:a16="http://schemas.microsoft.com/office/drawing/2014/main" id="{0922A571-EE25-E4E9-38AF-DF4A10EDD7AE}"/>
              </a:ext>
            </a:extLst>
          </p:cNvPr>
          <p:cNvSpPr>
            <a:spLocks noGrp="1"/>
          </p:cNvSpPr>
          <p:nvPr>
            <p:ph idx="1"/>
          </p:nvPr>
        </p:nvSpPr>
        <p:spPr>
          <a:xfrm>
            <a:off x="559558" y="1122958"/>
            <a:ext cx="8714444" cy="5104263"/>
          </a:xfrm>
        </p:spPr>
        <p:txBody>
          <a:bodyPr>
            <a:noAutofit/>
          </a:bodyPr>
          <a:lstStyle/>
          <a:p>
            <a:pPr>
              <a:buFont typeface="Wingdings" panose="05000000000000000000" pitchFamily="2" charset="2"/>
              <a:buChar char="v"/>
            </a:pPr>
            <a:r>
              <a:rPr lang="en-IN" sz="2400" dirty="0"/>
              <a:t>Introduction to domain &amp; topic </a:t>
            </a:r>
          </a:p>
          <a:p>
            <a:pPr>
              <a:buFont typeface="Wingdings" panose="05000000000000000000" pitchFamily="2" charset="2"/>
              <a:buChar char="v"/>
            </a:pPr>
            <a:r>
              <a:rPr lang="en-IN" sz="2400" dirty="0"/>
              <a:t>Project Motivation </a:t>
            </a:r>
          </a:p>
          <a:p>
            <a:pPr>
              <a:buFont typeface="Wingdings" panose="05000000000000000000" pitchFamily="2" charset="2"/>
              <a:buChar char="v"/>
            </a:pPr>
            <a:r>
              <a:rPr lang="en-IN" sz="2400" dirty="0"/>
              <a:t>Problem statement </a:t>
            </a:r>
          </a:p>
          <a:p>
            <a:pPr>
              <a:buFont typeface="Wingdings" panose="05000000000000000000" pitchFamily="2" charset="2"/>
              <a:buChar char="v"/>
            </a:pPr>
            <a:r>
              <a:rPr lang="en-IN" sz="2400" dirty="0"/>
              <a:t>Literature Survey </a:t>
            </a:r>
          </a:p>
          <a:p>
            <a:pPr>
              <a:buFont typeface="Wingdings" panose="05000000000000000000" pitchFamily="2" charset="2"/>
              <a:buChar char="v"/>
            </a:pPr>
            <a:r>
              <a:rPr lang="en-IN" sz="2400" dirty="0"/>
              <a:t>Software Requirement Specifications </a:t>
            </a:r>
          </a:p>
          <a:p>
            <a:pPr>
              <a:buFont typeface="Wingdings" panose="05000000000000000000" pitchFamily="2" charset="2"/>
              <a:buChar char="v"/>
            </a:pPr>
            <a:r>
              <a:rPr lang="en-IN" sz="2400" dirty="0"/>
              <a:t>Project Design </a:t>
            </a:r>
          </a:p>
          <a:p>
            <a:pPr>
              <a:buFont typeface="Wingdings" panose="05000000000000000000" pitchFamily="2" charset="2"/>
              <a:buChar char="v"/>
            </a:pPr>
            <a:r>
              <a:rPr lang="en-IN" sz="2400" dirty="0"/>
              <a:t>     Sequence diagram , Data flow diagram</a:t>
            </a:r>
          </a:p>
          <a:p>
            <a:pPr>
              <a:buFont typeface="Wingdings" panose="05000000000000000000" pitchFamily="2" charset="2"/>
              <a:buChar char="v"/>
            </a:pPr>
            <a:r>
              <a:rPr lang="en-IN" sz="2400" dirty="0"/>
              <a:t>Project Planning and Prototyping </a:t>
            </a:r>
          </a:p>
          <a:p>
            <a:pPr>
              <a:buFont typeface="Wingdings" panose="05000000000000000000" pitchFamily="2" charset="2"/>
              <a:buChar char="v"/>
            </a:pPr>
            <a:r>
              <a:rPr lang="en-IN" sz="2400" dirty="0"/>
              <a:t> Conclusion </a:t>
            </a:r>
          </a:p>
          <a:p>
            <a:pPr>
              <a:buFont typeface="Wingdings" panose="05000000000000000000" pitchFamily="2" charset="2"/>
              <a:buChar char="v"/>
            </a:pPr>
            <a:r>
              <a:rPr lang="en-IN" sz="2400" dirty="0"/>
              <a:t>References</a:t>
            </a:r>
          </a:p>
        </p:txBody>
      </p:sp>
    </p:spTree>
    <p:extLst>
      <p:ext uri="{BB962C8B-B14F-4D97-AF65-F5344CB8AC3E}">
        <p14:creationId xmlns:p14="http://schemas.microsoft.com/office/powerpoint/2010/main" val="1867992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arn(inVertical)">
                                      <p:cBhvr>
                                        <p:cTn id="30" dur="500"/>
                                        <p:tgtEl>
                                          <p:spTgt spid="3">
                                            <p:txEl>
                                              <p:pRg st="6" end="6"/>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barn(inVertical)">
                                      <p:cBhvr>
                                        <p:cTn id="33" dur="500"/>
                                        <p:tgtEl>
                                          <p:spTgt spid="3">
                                            <p:txEl>
                                              <p:pRg st="7" end="7"/>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barn(inVertical)">
                                      <p:cBhvr>
                                        <p:cTn id="36" dur="500"/>
                                        <p:tgtEl>
                                          <p:spTgt spid="3">
                                            <p:txEl>
                                              <p:pRg st="8" end="8"/>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barn(inVertical)">
                                      <p:cBhvr>
                                        <p:cTn id="3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7B178-AA75-C411-3E18-E9E0960BFA4B}"/>
              </a:ext>
            </a:extLst>
          </p:cNvPr>
          <p:cNvSpPr>
            <a:spLocks noGrp="1"/>
          </p:cNvSpPr>
          <p:nvPr>
            <p:ph type="title"/>
          </p:nvPr>
        </p:nvSpPr>
        <p:spPr>
          <a:xfrm>
            <a:off x="1265332" y="384206"/>
            <a:ext cx="8596668" cy="784194"/>
          </a:xfrm>
        </p:spPr>
        <p:txBody>
          <a:bodyPr/>
          <a:lstStyle/>
          <a:p>
            <a:pPr algn="ctr"/>
            <a:r>
              <a:rPr lang="en-US" b="1" u="sng" dirty="0">
                <a:solidFill>
                  <a:schemeClr val="tx1"/>
                </a:solidFill>
              </a:rPr>
              <a:t>Introduction</a:t>
            </a:r>
            <a:endParaRPr lang="en-IN" b="1" u="sng" dirty="0">
              <a:solidFill>
                <a:schemeClr val="tx1"/>
              </a:solidFill>
            </a:endParaRPr>
          </a:p>
        </p:txBody>
      </p:sp>
      <p:sp>
        <p:nvSpPr>
          <p:cNvPr id="3" name="Content Placeholder 2">
            <a:extLst>
              <a:ext uri="{FF2B5EF4-FFF2-40B4-BE49-F238E27FC236}">
                <a16:creationId xmlns:a16="http://schemas.microsoft.com/office/drawing/2014/main" id="{187504FE-937F-ED76-3B51-F6ADB97E68D5}"/>
              </a:ext>
            </a:extLst>
          </p:cNvPr>
          <p:cNvSpPr>
            <a:spLocks noGrp="1"/>
          </p:cNvSpPr>
          <p:nvPr>
            <p:ph idx="1"/>
          </p:nvPr>
        </p:nvSpPr>
        <p:spPr>
          <a:xfrm>
            <a:off x="502920" y="1497494"/>
            <a:ext cx="11357776" cy="5208105"/>
          </a:xfrm>
        </p:spPr>
        <p:txBody>
          <a:bodyPr>
            <a:normAutofit/>
          </a:bodyPr>
          <a:lstStyle/>
          <a:p>
            <a:pPr marL="0" indent="0">
              <a:buNone/>
            </a:pPr>
            <a:endParaRPr lang="en-US" sz="2400" dirty="0"/>
          </a:p>
          <a:p>
            <a:r>
              <a:rPr lang="en-US" sz="2400" dirty="0"/>
              <a:t>Syntax analysis</a:t>
            </a:r>
          </a:p>
          <a:p>
            <a:r>
              <a:rPr lang="en-US" sz="2400" dirty="0"/>
              <a:t>Context Free </a:t>
            </a:r>
            <a:r>
              <a:rPr lang="en-US" sz="2400" dirty="0" err="1"/>
              <a:t>Grammer</a:t>
            </a:r>
            <a:endParaRPr lang="en-US" sz="2400" dirty="0"/>
          </a:p>
          <a:p>
            <a:r>
              <a:rPr lang="en-US" sz="2400" dirty="0"/>
              <a:t>Parsing</a:t>
            </a:r>
          </a:p>
          <a:p>
            <a:r>
              <a:rPr lang="en-US" sz="2400" dirty="0"/>
              <a:t>For example</a:t>
            </a:r>
          </a:p>
          <a:p>
            <a:r>
              <a:rPr lang="en-US" altLang="en-US" dirty="0"/>
              <a:t>Driven by grammar</a:t>
            </a:r>
          </a:p>
          <a:p>
            <a:pPr lvl="2"/>
            <a:r>
              <a:rPr lang="en-US" altLang="en-US" dirty="0"/>
              <a:t>S-&gt; NP VP</a:t>
            </a:r>
          </a:p>
          <a:p>
            <a:pPr lvl="2"/>
            <a:r>
              <a:rPr lang="en-US" altLang="en-US" dirty="0"/>
              <a:t>NP-&gt; N | PRON</a:t>
            </a:r>
          </a:p>
          <a:p>
            <a:pPr lvl="2"/>
            <a:r>
              <a:rPr lang="en-US" altLang="en-US" dirty="0"/>
              <a:t>VP-&gt; V NP | V PP</a:t>
            </a:r>
          </a:p>
          <a:p>
            <a:pPr lvl="2"/>
            <a:r>
              <a:rPr lang="en-US" altLang="en-US" dirty="0"/>
              <a:t>N-&gt; Mangoes</a:t>
            </a:r>
          </a:p>
          <a:p>
            <a:pPr lvl="2"/>
            <a:r>
              <a:rPr lang="en-US" altLang="en-US" dirty="0"/>
              <a:t>PRON-&gt; I</a:t>
            </a:r>
          </a:p>
          <a:p>
            <a:pPr lvl="2"/>
            <a:r>
              <a:rPr lang="en-US" altLang="en-US" dirty="0"/>
              <a:t>V-&gt; like</a:t>
            </a:r>
          </a:p>
          <a:p>
            <a:endParaRPr lang="en-US" sz="2400" dirty="0"/>
          </a:p>
        </p:txBody>
      </p:sp>
      <p:pic>
        <p:nvPicPr>
          <p:cNvPr id="6" name="Picture 5">
            <a:extLst>
              <a:ext uri="{FF2B5EF4-FFF2-40B4-BE49-F238E27FC236}">
                <a16:creationId xmlns:a16="http://schemas.microsoft.com/office/drawing/2014/main" id="{A0276A4E-710D-A3A5-4B42-DD3F50DD7948}"/>
              </a:ext>
            </a:extLst>
          </p:cNvPr>
          <p:cNvPicPr>
            <a:picLocks noChangeAspect="1"/>
          </p:cNvPicPr>
          <p:nvPr/>
        </p:nvPicPr>
        <p:blipFill rotWithShape="1">
          <a:blip r:embed="rId2"/>
          <a:srcRect l="39131" t="41929" r="21739" b="15152"/>
          <a:stretch/>
        </p:blipFill>
        <p:spPr>
          <a:xfrm>
            <a:off x="5353878" y="2543917"/>
            <a:ext cx="6053997" cy="3929877"/>
          </a:xfrm>
          <a:prstGeom prst="rect">
            <a:avLst/>
          </a:prstGeom>
        </p:spPr>
      </p:pic>
    </p:spTree>
    <p:extLst>
      <p:ext uri="{BB962C8B-B14F-4D97-AF65-F5344CB8AC3E}">
        <p14:creationId xmlns:p14="http://schemas.microsoft.com/office/powerpoint/2010/main" val="230897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additive="base">
                                        <p:cTn id="2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 calcmode="lin" valueType="num">
                                      <p:cBhvr additive="base">
                                        <p:cTn id="3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 calcmode="lin" valueType="num">
                                      <p:cBhvr additive="base">
                                        <p:cTn id="3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 calcmode="lin" valueType="num">
                                      <p:cBhvr additive="base">
                                        <p:cTn id="3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 calcmode="lin" valueType="num">
                                      <p:cBhvr additive="base">
                                        <p:cTn id="4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 calcmode="lin" valueType="num">
                                      <p:cBhvr additive="base">
                                        <p:cTn id="46"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 calcmode="lin" valueType="num">
                                      <p:cBhvr additive="base">
                                        <p:cTn id="50"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 calcmode="lin" valueType="num">
                                      <p:cBhvr additive="base">
                                        <p:cTn id="54"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C2C7C-063A-EEF3-68EC-652337A5A961}"/>
              </a:ext>
            </a:extLst>
          </p:cNvPr>
          <p:cNvSpPr>
            <a:spLocks noGrp="1"/>
          </p:cNvSpPr>
          <p:nvPr>
            <p:ph type="title"/>
          </p:nvPr>
        </p:nvSpPr>
        <p:spPr>
          <a:xfrm>
            <a:off x="646111" y="452718"/>
            <a:ext cx="9404723" cy="594204"/>
          </a:xfrm>
        </p:spPr>
        <p:txBody>
          <a:bodyPr/>
          <a:lstStyle/>
          <a:p>
            <a:r>
              <a:rPr lang="en-US" altLang="en-US" sz="2000" b="1" dirty="0"/>
              <a:t>Structure Detection</a:t>
            </a:r>
            <a:br>
              <a:rPr lang="en-US" altLang="en-US" sz="4400" b="1" dirty="0"/>
            </a:br>
            <a:endParaRPr lang="en-IN" dirty="0"/>
          </a:p>
        </p:txBody>
      </p:sp>
      <p:sp>
        <p:nvSpPr>
          <p:cNvPr id="4" name="Rectangle 3">
            <a:extLst>
              <a:ext uri="{FF2B5EF4-FFF2-40B4-BE49-F238E27FC236}">
                <a16:creationId xmlns:a16="http://schemas.microsoft.com/office/drawing/2014/main" id="{46470C01-9729-8233-6402-3F6C8B6809E1}"/>
              </a:ext>
            </a:extLst>
          </p:cNvPr>
          <p:cNvSpPr>
            <a:spLocks noGrp="1" noChangeArrowheads="1"/>
          </p:cNvSpPr>
          <p:nvPr>
            <p:ph idx="1"/>
          </p:nvPr>
        </p:nvSpPr>
        <p:spPr>
          <a:xfrm>
            <a:off x="1103313" y="2052638"/>
            <a:ext cx="8947150" cy="4195762"/>
          </a:xfrm>
        </p:spPr>
        <p:txBody>
          <a:bodyPr/>
          <a:lstStyle/>
          <a:p>
            <a:pPr>
              <a:lnSpc>
                <a:spcPct val="90000"/>
              </a:lnSpc>
              <a:buClr>
                <a:schemeClr val="tx1"/>
              </a:buClr>
              <a:buFont typeface="Wingdings" panose="05000000000000000000" pitchFamily="2" charset="2"/>
              <a:buNone/>
            </a:pPr>
            <a:r>
              <a:rPr lang="en-US" altLang="en-US" sz="2400" b="1" dirty="0"/>
              <a:t>                                     </a:t>
            </a:r>
          </a:p>
        </p:txBody>
      </p:sp>
      <p:pic>
        <p:nvPicPr>
          <p:cNvPr id="10" name="Picture 9">
            <a:extLst>
              <a:ext uri="{FF2B5EF4-FFF2-40B4-BE49-F238E27FC236}">
                <a16:creationId xmlns:a16="http://schemas.microsoft.com/office/drawing/2014/main" id="{3A2D2A72-D016-445D-DCF4-73318191F354}"/>
              </a:ext>
            </a:extLst>
          </p:cNvPr>
          <p:cNvPicPr>
            <a:picLocks noChangeAspect="1"/>
          </p:cNvPicPr>
          <p:nvPr/>
        </p:nvPicPr>
        <p:blipFill rotWithShape="1">
          <a:blip r:embed="rId2"/>
          <a:srcRect l="36088" t="30135" r="37716" b="43572"/>
          <a:stretch/>
        </p:blipFill>
        <p:spPr>
          <a:xfrm>
            <a:off x="1987826" y="1510749"/>
            <a:ext cx="8322365" cy="4804020"/>
          </a:xfrm>
          <a:prstGeom prst="rect">
            <a:avLst/>
          </a:prstGeom>
        </p:spPr>
      </p:pic>
    </p:spTree>
    <p:extLst>
      <p:ext uri="{BB962C8B-B14F-4D97-AF65-F5344CB8AC3E}">
        <p14:creationId xmlns:p14="http://schemas.microsoft.com/office/powerpoint/2010/main" val="810027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0B2F3-812A-A305-F86C-5ABEE90B8253}"/>
              </a:ext>
            </a:extLst>
          </p:cNvPr>
          <p:cNvSpPr>
            <a:spLocks noGrp="1"/>
          </p:cNvSpPr>
          <p:nvPr>
            <p:ph type="title"/>
          </p:nvPr>
        </p:nvSpPr>
        <p:spPr>
          <a:xfrm>
            <a:off x="677334" y="609600"/>
            <a:ext cx="8596668" cy="887896"/>
          </a:xfrm>
        </p:spPr>
        <p:txBody>
          <a:bodyPr/>
          <a:lstStyle/>
          <a:p>
            <a:pPr algn="ctr"/>
            <a:r>
              <a:rPr lang="en-US" b="1" u="sng" dirty="0">
                <a:solidFill>
                  <a:schemeClr val="tx1"/>
                </a:solidFill>
              </a:rPr>
              <a:t>Motivation</a:t>
            </a:r>
            <a:endParaRPr lang="en-IN" b="1" u="sng" dirty="0">
              <a:solidFill>
                <a:schemeClr val="tx1"/>
              </a:solidFill>
            </a:endParaRPr>
          </a:p>
        </p:txBody>
      </p:sp>
      <p:sp>
        <p:nvSpPr>
          <p:cNvPr id="3" name="Content Placeholder 2">
            <a:extLst>
              <a:ext uri="{FF2B5EF4-FFF2-40B4-BE49-F238E27FC236}">
                <a16:creationId xmlns:a16="http://schemas.microsoft.com/office/drawing/2014/main" id="{D8A63FB6-6B3D-018D-C640-316E3097C08F}"/>
              </a:ext>
            </a:extLst>
          </p:cNvPr>
          <p:cNvSpPr>
            <a:spLocks noGrp="1"/>
          </p:cNvSpPr>
          <p:nvPr>
            <p:ph idx="1"/>
          </p:nvPr>
        </p:nvSpPr>
        <p:spPr>
          <a:xfrm>
            <a:off x="677334" y="2158779"/>
            <a:ext cx="9540092" cy="3579411"/>
          </a:xfrm>
        </p:spPr>
        <p:txBody>
          <a:bodyPr>
            <a:noAutofit/>
          </a:bodyPr>
          <a:lstStyle/>
          <a:p>
            <a:pPr>
              <a:buFont typeface="Arial" panose="020B0604020202020204" pitchFamily="34" charset="0"/>
              <a:buChar char="•"/>
            </a:pPr>
            <a:r>
              <a:rPr lang="en-US" sz="2400" dirty="0"/>
              <a:t>The main or primary motivation of our project is that there are parser in languages like Hindi, Kannada. </a:t>
            </a:r>
          </a:p>
          <a:p>
            <a:pPr>
              <a:buFont typeface="Arial" panose="020B0604020202020204" pitchFamily="34" charset="0"/>
              <a:buChar char="•"/>
            </a:pPr>
            <a:r>
              <a:rPr lang="en-US" sz="2400" dirty="0"/>
              <a:t>Likewise Marathi is also concept which can be introduce through native language so our motivation is toward creating a language to introduce to parser. </a:t>
            </a:r>
          </a:p>
          <a:p>
            <a:pPr>
              <a:buFont typeface="Arial" panose="020B0604020202020204" pitchFamily="34" charset="0"/>
              <a:buChar char="•"/>
            </a:pPr>
            <a:r>
              <a:rPr lang="en-US" sz="2400" dirty="0"/>
              <a:t>Marathi keywords and grammar are chosen to make the native Marathi speaker write programs in the Marathi.</a:t>
            </a:r>
            <a:endParaRPr lang="en-IN" sz="2400" dirty="0"/>
          </a:p>
        </p:txBody>
      </p:sp>
    </p:spTree>
    <p:extLst>
      <p:ext uri="{BB962C8B-B14F-4D97-AF65-F5344CB8AC3E}">
        <p14:creationId xmlns:p14="http://schemas.microsoft.com/office/powerpoint/2010/main" val="3409948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5B18F-9DDC-9CDC-D4DC-9A518D05D720}"/>
              </a:ext>
            </a:extLst>
          </p:cNvPr>
          <p:cNvSpPr>
            <a:spLocks noGrp="1"/>
          </p:cNvSpPr>
          <p:nvPr>
            <p:ph type="title"/>
          </p:nvPr>
        </p:nvSpPr>
        <p:spPr>
          <a:xfrm>
            <a:off x="677334" y="609600"/>
            <a:ext cx="8596668" cy="918949"/>
          </a:xfrm>
        </p:spPr>
        <p:txBody>
          <a:bodyPr/>
          <a:lstStyle/>
          <a:p>
            <a:pPr algn="ctr"/>
            <a:r>
              <a:rPr lang="en-US" b="1" u="sng" dirty="0">
                <a:solidFill>
                  <a:schemeClr val="tx1"/>
                </a:solidFill>
              </a:rPr>
              <a:t>Problem</a:t>
            </a:r>
            <a:r>
              <a:rPr lang="en-US" b="1" u="sng" dirty="0"/>
              <a:t> </a:t>
            </a:r>
            <a:r>
              <a:rPr lang="en-US" b="1" u="sng" dirty="0">
                <a:solidFill>
                  <a:schemeClr val="tx1"/>
                </a:solidFill>
              </a:rPr>
              <a:t>Statement</a:t>
            </a:r>
            <a:endParaRPr lang="en-IN" b="1" u="sng" dirty="0">
              <a:solidFill>
                <a:schemeClr val="tx1"/>
              </a:solidFill>
            </a:endParaRPr>
          </a:p>
        </p:txBody>
      </p:sp>
      <p:sp>
        <p:nvSpPr>
          <p:cNvPr id="3" name="Content Placeholder 2">
            <a:extLst>
              <a:ext uri="{FF2B5EF4-FFF2-40B4-BE49-F238E27FC236}">
                <a16:creationId xmlns:a16="http://schemas.microsoft.com/office/drawing/2014/main" id="{5766E78D-E563-B148-DABB-E7881C58444C}"/>
              </a:ext>
            </a:extLst>
          </p:cNvPr>
          <p:cNvSpPr>
            <a:spLocks noGrp="1"/>
          </p:cNvSpPr>
          <p:nvPr>
            <p:ph idx="1"/>
          </p:nvPr>
        </p:nvSpPr>
        <p:spPr>
          <a:xfrm>
            <a:off x="677334" y="2074387"/>
            <a:ext cx="10282214" cy="1463943"/>
          </a:xfrm>
        </p:spPr>
        <p:txBody>
          <a:bodyPr>
            <a:normAutofit/>
          </a:bodyPr>
          <a:lstStyle/>
          <a:p>
            <a:pPr>
              <a:buFont typeface="Arial" panose="020B0604020202020204" pitchFamily="34" charset="0"/>
              <a:buChar char="•"/>
            </a:pPr>
            <a:r>
              <a:rPr lang="en-US" sz="2400" dirty="0"/>
              <a:t>To design a context free </a:t>
            </a:r>
            <a:r>
              <a:rPr lang="en-US" sz="2400" dirty="0" err="1"/>
              <a:t>grammer</a:t>
            </a:r>
            <a:r>
              <a:rPr lang="en-US" sz="2400" dirty="0"/>
              <a:t> based parser for </a:t>
            </a:r>
            <a:r>
              <a:rPr lang="en-US" sz="2400" dirty="0" err="1"/>
              <a:t>marathi</a:t>
            </a:r>
            <a:r>
              <a:rPr lang="en-US" sz="2400" dirty="0"/>
              <a:t> text using </a:t>
            </a:r>
            <a:r>
              <a:rPr lang="en-US" sz="2400" dirty="0" err="1"/>
              <a:t>cyk</a:t>
            </a:r>
            <a:r>
              <a:rPr lang="en-US" sz="2400" dirty="0"/>
              <a:t> algorithm.</a:t>
            </a:r>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4071445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7A1E5-D2C9-C152-5E33-BF6030268BA8}"/>
              </a:ext>
            </a:extLst>
          </p:cNvPr>
          <p:cNvSpPr>
            <a:spLocks noGrp="1"/>
          </p:cNvSpPr>
          <p:nvPr>
            <p:ph type="title"/>
          </p:nvPr>
        </p:nvSpPr>
        <p:spPr>
          <a:xfrm>
            <a:off x="677334" y="33065"/>
            <a:ext cx="8596668" cy="775317"/>
          </a:xfrm>
        </p:spPr>
        <p:txBody>
          <a:bodyPr/>
          <a:lstStyle/>
          <a:p>
            <a:pPr algn="ctr"/>
            <a:r>
              <a:rPr lang="en-US" b="1" u="sng" dirty="0">
                <a:solidFill>
                  <a:schemeClr val="tx1"/>
                </a:solidFill>
              </a:rPr>
              <a:t>Aim &amp; Objective </a:t>
            </a:r>
            <a:endParaRPr lang="en-IN" b="1" u="sng" dirty="0">
              <a:solidFill>
                <a:schemeClr val="tx1"/>
              </a:solidFill>
            </a:endParaRPr>
          </a:p>
        </p:txBody>
      </p:sp>
      <p:sp>
        <p:nvSpPr>
          <p:cNvPr id="3" name="Content Placeholder 2">
            <a:extLst>
              <a:ext uri="{FF2B5EF4-FFF2-40B4-BE49-F238E27FC236}">
                <a16:creationId xmlns:a16="http://schemas.microsoft.com/office/drawing/2014/main" id="{044AA75E-5EC4-9202-6BF6-C1A292730684}"/>
              </a:ext>
            </a:extLst>
          </p:cNvPr>
          <p:cNvSpPr>
            <a:spLocks noGrp="1"/>
          </p:cNvSpPr>
          <p:nvPr>
            <p:ph idx="1"/>
          </p:nvPr>
        </p:nvSpPr>
        <p:spPr>
          <a:xfrm>
            <a:off x="106016" y="974100"/>
            <a:ext cx="10840279" cy="5651987"/>
          </a:xfrm>
        </p:spPr>
        <p:txBody>
          <a:bodyPr>
            <a:noAutofit/>
          </a:bodyPr>
          <a:lstStyle/>
          <a:p>
            <a:pPr>
              <a:buFont typeface="Wingdings" panose="05000000000000000000" pitchFamily="2" charset="2"/>
              <a:buChar char="q"/>
            </a:pPr>
            <a:r>
              <a:rPr lang="en-US" sz="2400" b="1" dirty="0"/>
              <a:t>Aim</a:t>
            </a:r>
          </a:p>
          <a:p>
            <a:pPr>
              <a:buFont typeface="Arial" panose="020B0604020202020204" pitchFamily="34" charset="0"/>
              <a:buChar char="•"/>
            </a:pPr>
            <a:r>
              <a:rPr lang="en-US" sz="2400" dirty="0"/>
              <a:t>To create a parsing technique based on Marathi language. And to find the accuracy in the sentence, grammatical errors.</a:t>
            </a:r>
          </a:p>
          <a:p>
            <a:pPr marL="0" indent="0">
              <a:buNone/>
            </a:pPr>
            <a:r>
              <a:rPr lang="en-US" sz="2400" dirty="0"/>
              <a:t> </a:t>
            </a:r>
          </a:p>
          <a:p>
            <a:pPr>
              <a:buFont typeface="Wingdings" panose="05000000000000000000" pitchFamily="2" charset="2"/>
              <a:buChar char="q"/>
            </a:pPr>
            <a:r>
              <a:rPr lang="en-US" sz="2400" b="1" dirty="0"/>
              <a:t>Objective</a:t>
            </a:r>
          </a:p>
          <a:p>
            <a:pPr>
              <a:buFont typeface="Arial" panose="020B0604020202020204" pitchFamily="34" charset="0"/>
              <a:buChar char="•"/>
            </a:pPr>
            <a:r>
              <a:rPr lang="en-US" sz="2400" dirty="0"/>
              <a:t>   To Select a </a:t>
            </a:r>
            <a:r>
              <a:rPr lang="en-US" sz="2400" dirty="0" err="1"/>
              <a:t>marathi</a:t>
            </a:r>
            <a:r>
              <a:rPr lang="en-US" sz="2400" dirty="0"/>
              <a:t> corpus. </a:t>
            </a:r>
          </a:p>
          <a:p>
            <a:pPr>
              <a:buFont typeface="Arial" panose="020B0604020202020204" pitchFamily="34" charset="0"/>
              <a:buChar char="•"/>
            </a:pPr>
            <a:r>
              <a:rPr lang="en-US" sz="2400" dirty="0"/>
              <a:t>   Pre-processing of corpus.</a:t>
            </a:r>
          </a:p>
          <a:p>
            <a:pPr>
              <a:buFont typeface="Arial" panose="020B0604020202020204" pitchFamily="34" charset="0"/>
              <a:buChar char="•"/>
            </a:pPr>
            <a:r>
              <a:rPr lang="en-US" sz="2400" dirty="0"/>
              <a:t>   To tokenize a sentences. </a:t>
            </a:r>
          </a:p>
          <a:p>
            <a:pPr>
              <a:buFont typeface="Arial" panose="020B0604020202020204" pitchFamily="34" charset="0"/>
              <a:buChar char="•"/>
            </a:pPr>
            <a:r>
              <a:rPr lang="en-US" sz="2400" dirty="0"/>
              <a:t>   To identify parts of speech.</a:t>
            </a:r>
          </a:p>
          <a:p>
            <a:pPr>
              <a:buFont typeface="Arial" panose="020B0604020202020204" pitchFamily="34" charset="0"/>
              <a:buChar char="•"/>
            </a:pPr>
            <a:r>
              <a:rPr lang="en-US" sz="2400" dirty="0"/>
              <a:t>   To identify features, for example removing noise, special characters.</a:t>
            </a:r>
          </a:p>
          <a:p>
            <a:pPr>
              <a:buFont typeface="Arial" panose="020B0604020202020204" pitchFamily="34" charset="0"/>
              <a:buChar char="•"/>
            </a:pPr>
            <a:r>
              <a:rPr lang="en-US" sz="2400" dirty="0"/>
              <a:t>   To set lexical based grammar rules and occurrence frequency of   		  words</a:t>
            </a:r>
            <a:endParaRPr lang="en-IN" sz="2400" dirty="0"/>
          </a:p>
        </p:txBody>
      </p:sp>
    </p:spTree>
    <p:extLst>
      <p:ext uri="{BB962C8B-B14F-4D97-AF65-F5344CB8AC3E}">
        <p14:creationId xmlns:p14="http://schemas.microsoft.com/office/powerpoint/2010/main" val="1252307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34104-1AB8-517A-D842-AFF811AADFFF}"/>
              </a:ext>
            </a:extLst>
          </p:cNvPr>
          <p:cNvSpPr>
            <a:spLocks noGrp="1"/>
          </p:cNvSpPr>
          <p:nvPr>
            <p:ph type="title"/>
          </p:nvPr>
        </p:nvSpPr>
        <p:spPr>
          <a:xfrm>
            <a:off x="1041319" y="334392"/>
            <a:ext cx="8596668" cy="775317"/>
          </a:xfrm>
        </p:spPr>
        <p:txBody>
          <a:bodyPr/>
          <a:lstStyle/>
          <a:p>
            <a:pPr algn="ctr"/>
            <a:r>
              <a:rPr lang="en-US" b="1" u="sng" dirty="0">
                <a:solidFill>
                  <a:schemeClr val="tx1"/>
                </a:solidFill>
              </a:rPr>
              <a:t>Literature Survey</a:t>
            </a:r>
            <a:endParaRPr lang="en-IN" b="1" u="sng" dirty="0">
              <a:solidFill>
                <a:schemeClr val="tx1"/>
              </a:solidFill>
            </a:endParaRPr>
          </a:p>
        </p:txBody>
      </p:sp>
      <p:sp>
        <p:nvSpPr>
          <p:cNvPr id="3" name="Content Placeholder 2">
            <a:extLst>
              <a:ext uri="{FF2B5EF4-FFF2-40B4-BE49-F238E27FC236}">
                <a16:creationId xmlns:a16="http://schemas.microsoft.com/office/drawing/2014/main" id="{E658CD36-D8AA-2556-4BD9-2A773F51D34A}"/>
              </a:ext>
            </a:extLst>
          </p:cNvPr>
          <p:cNvSpPr>
            <a:spLocks noGrp="1"/>
          </p:cNvSpPr>
          <p:nvPr>
            <p:ph idx="1"/>
          </p:nvPr>
        </p:nvSpPr>
        <p:spPr>
          <a:xfrm>
            <a:off x="540108" y="1263846"/>
            <a:ext cx="10909770" cy="5259762"/>
          </a:xfrm>
        </p:spPr>
        <p:txBody>
          <a:bodyPr>
            <a:noAutofit/>
          </a:bodyPr>
          <a:lstStyle/>
          <a:p>
            <a:r>
              <a:rPr lang="en-IN" sz="2400" dirty="0"/>
              <a:t>“Part-of-Speech Annotation Challenges in Marathi” This paper presents </a:t>
            </a:r>
            <a:r>
              <a:rPr lang="en-US" sz="2400" dirty="0"/>
              <a:t>Part of Speech (POS) annotation is a significant challenge in natural language processing. The paper discusses issues and challenges faced in the process of POS annotation of the Marathi data from four domains viz., tourism, health, entertainment and agriculture.</a:t>
            </a:r>
          </a:p>
          <a:p>
            <a:r>
              <a:rPr lang="en-US" sz="2400" dirty="0"/>
              <a:t>“Hindi parser using CYK algorithm” They have used database to fetch Hindi sentences and implemented with the help of user interfaces.</a:t>
            </a:r>
            <a:endParaRPr lang="en-IN" sz="2400" dirty="0"/>
          </a:p>
          <a:p>
            <a:r>
              <a:rPr lang="en-IN" sz="2400" dirty="0"/>
              <a:t>“Syntactic Parsing in Kannada Text/Natural Language Processing” This paper presents a particular syntactical parsing technique on Kannada texts which is one of the South Indian languages. </a:t>
            </a:r>
          </a:p>
        </p:txBody>
      </p:sp>
      <p:sp>
        <p:nvSpPr>
          <p:cNvPr id="4" name="TextBox 3">
            <a:extLst>
              <a:ext uri="{FF2B5EF4-FFF2-40B4-BE49-F238E27FC236}">
                <a16:creationId xmlns:a16="http://schemas.microsoft.com/office/drawing/2014/main" id="{8C891A75-2C02-48A3-8528-FE4DB0500CC0}"/>
              </a:ext>
            </a:extLst>
          </p:cNvPr>
          <p:cNvSpPr txBox="1"/>
          <p:nvPr/>
        </p:nvSpPr>
        <p:spPr>
          <a:xfrm>
            <a:off x="8309499" y="5832629"/>
            <a:ext cx="3240350" cy="584775"/>
          </a:xfrm>
          <a:prstGeom prst="rect">
            <a:avLst/>
          </a:prstGeom>
          <a:noFill/>
        </p:spPr>
        <p:txBody>
          <a:bodyPr wrap="square" rtlCol="0">
            <a:spAutoFit/>
          </a:bodyPr>
          <a:lstStyle/>
          <a:p>
            <a:r>
              <a:rPr lang="en-US" sz="3200" dirty="0"/>
              <a:t>Continue……..</a:t>
            </a:r>
            <a:endParaRPr lang="en-IN" sz="3200" dirty="0"/>
          </a:p>
        </p:txBody>
      </p:sp>
    </p:spTree>
    <p:extLst>
      <p:ext uri="{BB962C8B-B14F-4D97-AF65-F5344CB8AC3E}">
        <p14:creationId xmlns:p14="http://schemas.microsoft.com/office/powerpoint/2010/main" val="3744108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1017</TotalTime>
  <Words>926</Words>
  <Application>Microsoft Office PowerPoint</Application>
  <PresentationFormat>Widescreen</PresentationFormat>
  <Paragraphs>118</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-apple-system</vt:lpstr>
      <vt:lpstr>Arial</vt:lpstr>
      <vt:lpstr>Century Gothic</vt:lpstr>
      <vt:lpstr>Times New Roman</vt:lpstr>
      <vt:lpstr>Wingdings</vt:lpstr>
      <vt:lpstr>Wingdings 3</vt:lpstr>
      <vt:lpstr>Ion</vt:lpstr>
      <vt:lpstr>Government College Of Engineering And Research, Avasari Computer Engineering Department  Project On Syntactical Parser For Marathi Text   By  </vt:lpstr>
      <vt:lpstr>Project Details</vt:lpstr>
      <vt:lpstr>Contents</vt:lpstr>
      <vt:lpstr>Introduction</vt:lpstr>
      <vt:lpstr>Structure Detection </vt:lpstr>
      <vt:lpstr>Motivation</vt:lpstr>
      <vt:lpstr>Problem Statement</vt:lpstr>
      <vt:lpstr>Aim &amp; Objective </vt:lpstr>
      <vt:lpstr>Literature Survey</vt:lpstr>
      <vt:lpstr>PowerPoint Presentation</vt:lpstr>
      <vt:lpstr>Data Flow Diagram</vt:lpstr>
      <vt:lpstr>       Sequence Diagram</vt:lpstr>
      <vt:lpstr>Software Requirement</vt:lpstr>
      <vt:lpstr>Application</vt:lpstr>
      <vt:lpstr>PowerPoint Presentation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Government college of engineering and research, Avasari Computer Engineering Department  Project On Syntactical Parser For Marathi Text   By  </dc:title>
  <dc:creator>Kalyani Kadam</dc:creator>
  <cp:lastModifiedBy>Kalyani Kadam</cp:lastModifiedBy>
  <cp:revision>32</cp:revision>
  <dcterms:created xsi:type="dcterms:W3CDTF">2022-10-11T07:09:21Z</dcterms:created>
  <dcterms:modified xsi:type="dcterms:W3CDTF">2022-11-23T11:53:13Z</dcterms:modified>
</cp:coreProperties>
</file>