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1B61D4-86D6-4ABF-8037-2AF6AB2A72C5}">
  <a:tblStyle styleId="{DB1B61D4-86D6-4ABF-8037-2AF6AB2A72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3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bold.fntdata"/><Relationship Id="rId16" Type="http://schemas.openxmlformats.org/officeDocument/2006/relationships/slide" Target="slides/slide9.xml"/><Relationship Id="rId38" Type="http://schemas.openxmlformats.org/officeDocument/2006/relationships/font" Target="fonts/Robot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100e0b61f_2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100e0b61f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00e0b61f_2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0100e0b61f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100e0b61f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0100e0b61f_2_1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100e0b61f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0100e0b61f_2_1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100e0b61f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100e0b61f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100e0b61f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0100e0b61f_2_1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100e0b61f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100e0b61f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100e0b61f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100e0b61f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100e0b61f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0100e0b61f_2_1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100e0b61f_2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0100e0b61f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100e0b61f_2_15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0100e0b61f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100e0b61f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0100e0b61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100e0b61f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0100e0b61f_2_15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100e0b61f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100e0b61f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100e0b61f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0100e0b61f_2_16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100e0b61f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0100e0b61f_2_17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100e0b61f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0100e0b61f_2_1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100e0b61f_2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0100e0b61f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100e0b61f_2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0100e0b61f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100e0b61f_2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0100e0b61f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100e0b61f_2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0100e0b61f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100e0b61f_2_2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0100e0b61f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00e0b61f_2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0100e0b61f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100e0b61f_2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0100e0b61f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100e0b61f_2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100e0b61f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100e0b61f_2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0100e0b61f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100e0b61f_2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0100e0b61f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100e0b61f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100e0b61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00e0b61f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0100e0b61f_2_9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100e0b61f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0100e0b61f_2_10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50800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rPr b="1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between K-means and Density Based Clustering for Customer Segmentation</a:t>
            </a:r>
            <a:endParaRPr sz="5100">
              <a:solidFill>
                <a:schemeClr val="lt1"/>
              </a:solidFill>
            </a:endParaRPr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3645140"/>
            <a:ext cx="82221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lt1"/>
                </a:solidFill>
              </a:rPr>
              <a:t>Group members:</a:t>
            </a:r>
            <a:endParaRPr b="1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</a:rPr>
              <a:t>1614032: Sangeet Pandit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</a:rPr>
              <a:t>1814001: Mayuresh Kadam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</a:rPr>
              <a:t>1814002: Dhruv Doshi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Implementation of K-Means </a:t>
            </a:r>
            <a:endParaRPr/>
          </a:p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0" y="1702279"/>
            <a:ext cx="8556000" cy="3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Step 1: Import the  necessary libraries and dataset </a:t>
            </a:r>
            <a:endParaRPr b="1"/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25" y="2098850"/>
            <a:ext cx="3737776" cy="29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Implementation of K-Means </a:t>
            </a:r>
            <a:endParaRPr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0" y="1671425"/>
            <a:ext cx="91440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300"/>
              <a:t>Step 2 :Processing of data and  calculate the null values as well as mapping of gender column to boolean (0 and 1)</a:t>
            </a:r>
            <a:endParaRPr b="1" sz="1300"/>
          </a:p>
        </p:txBody>
      </p:sp>
      <p:pic>
        <p:nvPicPr>
          <p:cNvPr id="177" name="Google Shape;1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75" y="2018600"/>
            <a:ext cx="3879100" cy="30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300" y="2093725"/>
            <a:ext cx="3328284" cy="29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Implementation of K-Means </a:t>
            </a:r>
            <a:endParaRPr/>
          </a:p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167100" y="1757150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Step 3 : Applying K Means on this dataset</a:t>
            </a:r>
            <a:endParaRPr b="1"/>
          </a:p>
        </p:txBody>
      </p:sp>
      <p:pic>
        <p:nvPicPr>
          <p:cNvPr id="185" name="Google Shape;1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75" y="2163950"/>
            <a:ext cx="4783874" cy="29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/>
              <a:t>Implementation of K-Means</a:t>
            </a:r>
            <a:endParaRPr/>
          </a:p>
        </p:txBody>
      </p:sp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8400"/>
            <a:ext cx="6821998" cy="344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7"/>
          <p:cNvSpPr txBox="1"/>
          <p:nvPr/>
        </p:nvSpPr>
        <p:spPr>
          <a:xfrm>
            <a:off x="6974225" y="1782800"/>
            <a:ext cx="21033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Step 4:Determine and calculating the value of K by using Elbow method of Distortion and Inertia so as to get best optimal value.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460950" y="6951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Implementation of K-Means </a:t>
            </a:r>
            <a:endParaRPr/>
          </a:p>
        </p:txBody>
      </p:sp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0" y="1700000"/>
            <a:ext cx="82221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/>
              <a:t>Result for Elbow method using Distortion and inertia respectively</a:t>
            </a:r>
            <a:endParaRPr b="1"/>
          </a:p>
        </p:txBody>
      </p:sp>
      <p:pic>
        <p:nvPicPr>
          <p:cNvPr id="200" name="Google Shape;2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514" y="2260886"/>
            <a:ext cx="3662361" cy="246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865" y="2362675"/>
            <a:ext cx="4066017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621150" y="4724875"/>
            <a:ext cx="62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 this we conclude k values is 5.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Implementation of K-Means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0" y="1678175"/>
            <a:ext cx="8694000" cy="29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/>
              <a:t>Step 5: Applying K Means and setting labels for data with column name “Clus</a:t>
            </a:r>
            <a:br>
              <a:rPr b="1" lang="en"/>
            </a:br>
            <a:r>
              <a:rPr b="1" lang="en"/>
              <a:t>_km” as well as finding means of it </a:t>
            </a:r>
            <a:endParaRPr b="1"/>
          </a:p>
        </p:txBody>
      </p:sp>
      <p:pic>
        <p:nvPicPr>
          <p:cNvPr id="209" name="Google Shape;2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25" y="2392300"/>
            <a:ext cx="3599151" cy="275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004" y="2392300"/>
            <a:ext cx="4477096" cy="25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K-Means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0" y="1721775"/>
            <a:ext cx="8694000" cy="29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 after application of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/>
              <a:t>K-means: </a:t>
            </a:r>
            <a:endParaRPr b="1"/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225" y="1100600"/>
            <a:ext cx="5565250" cy="20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450" y="3203800"/>
            <a:ext cx="5640300" cy="19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Implementation of K-Means </a:t>
            </a:r>
            <a:endParaRPr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-118650" y="1700000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Step 6 : Display 2D and 3D view of  K-Means 5 clusters</a:t>
            </a:r>
            <a:endParaRPr b="1"/>
          </a:p>
        </p:txBody>
      </p:sp>
      <p:pic>
        <p:nvPicPr>
          <p:cNvPr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5" y="2419020"/>
            <a:ext cx="3887400" cy="20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982" y="2228600"/>
            <a:ext cx="3838342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DBScan Clustering</a:t>
            </a:r>
            <a:endParaRPr/>
          </a:p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225500" y="1893125"/>
            <a:ext cx="6129900" cy="29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AutoNum type="arabicPeriod"/>
            </a:pPr>
            <a:r>
              <a:rPr lang="en"/>
              <a:t>Density-based spatial clustering of applications with noise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AutoNum type="arabicPeriod"/>
            </a:pPr>
            <a:r>
              <a:rPr lang="en"/>
              <a:t>Clusters are formed in the dense areas of the data points and are separated by the low-density regions.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AutoNum type="arabicPeriod"/>
            </a:pPr>
            <a:r>
              <a:rPr lang="en"/>
              <a:t>2 parameters required: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AutoNum type="alphaLcPeriod"/>
            </a:pPr>
            <a:r>
              <a:rPr lang="en"/>
              <a:t>Eps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AutoNum type="alphaLcPeriod"/>
            </a:pPr>
            <a:r>
              <a:rPr lang="en"/>
              <a:t>Minpts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AutoNum type="arabicPeriod"/>
            </a:pPr>
            <a:r>
              <a:rPr lang="en"/>
              <a:t>3 kinds of data points in this algorithm: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AutoNum type="alphaLcPeriod"/>
            </a:pPr>
            <a:r>
              <a:rPr lang="en"/>
              <a:t>Core point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AutoNum type="alphaLcPeriod"/>
            </a:pPr>
            <a:r>
              <a:rPr lang="en"/>
              <a:t>Border point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AutoNum type="alphaLcPeriod"/>
            </a:pPr>
            <a:r>
              <a:rPr lang="en"/>
              <a:t>Noise/outlier </a:t>
            </a:r>
            <a:endParaRPr/>
          </a:p>
        </p:txBody>
      </p:sp>
      <p:pic>
        <p:nvPicPr>
          <p:cNvPr id="233" name="Google Shape;23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5400" y="1761625"/>
            <a:ext cx="2723750" cy="3305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Implementation of DBScan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416925" y="1677300"/>
            <a:ext cx="83103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Step 1: Import the  necessary libraries and dataset and mapping of gender attribute to boolean (0 and 1)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0" name="Google Shape;2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2056150"/>
            <a:ext cx="67437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Customer segmentation is the method of placing customers into marketing clusters based on their shared features and gathering information and analysing trend that may create segment.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Various ways to gather  information: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Face to Face Interview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Telephonic Interview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Survey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Implementation of DBScan</a:t>
            </a:r>
            <a:endParaRPr/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215475" y="1713175"/>
            <a:ext cx="87132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Step 2 :  Standardizing the data and setting the epsilon value.</a:t>
            </a:r>
            <a:endParaRPr sz="1400"/>
          </a:p>
        </p:txBody>
      </p:sp>
      <p:pic>
        <p:nvPicPr>
          <p:cNvPr id="247" name="Google Shape;24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313" y="2099163"/>
            <a:ext cx="68103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325" y="3701525"/>
            <a:ext cx="6920399" cy="6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2" y="2184450"/>
            <a:ext cx="7779051" cy="17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5"/>
          <p:cNvSpPr txBox="1"/>
          <p:nvPr>
            <p:ph type="title"/>
          </p:nvPr>
        </p:nvSpPr>
        <p:spPr>
          <a:xfrm>
            <a:off x="533450" y="6867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Implementation of DBScan</a:t>
            </a:r>
            <a:endParaRPr/>
          </a:p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215475" y="1713175"/>
            <a:ext cx="87132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Step 3 :  Finding the best value for minimum samples parameter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Implementation of DBScan</a:t>
            </a:r>
            <a:endParaRPr/>
          </a:p>
        </p:txBody>
      </p:sp>
      <p:pic>
        <p:nvPicPr>
          <p:cNvPr descr="min vs dbscore (2).png" id="261" name="Google Shape;26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8806" y="2562225"/>
            <a:ext cx="5346394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7663" y="1758088"/>
            <a:ext cx="39147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6"/>
          <p:cNvSpPr txBox="1"/>
          <p:nvPr/>
        </p:nvSpPr>
        <p:spPr>
          <a:xfrm>
            <a:off x="1544175" y="1758100"/>
            <a:ext cx="12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Step 4: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Implementation of DBScan</a:t>
            </a:r>
            <a:endParaRPr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930900" y="1785725"/>
            <a:ext cx="1270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Step 5:</a:t>
            </a:r>
            <a:endParaRPr/>
          </a:p>
        </p:txBody>
      </p:sp>
      <p:pic>
        <p:nvPicPr>
          <p:cNvPr descr="min vs no of clusters.png" id="270" name="Google Shape;27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173" y="2811558"/>
            <a:ext cx="4879664" cy="233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700" y="1785725"/>
            <a:ext cx="47625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Implementation of DBScan</a:t>
            </a:r>
            <a:endParaRPr/>
          </a:p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521350" y="1713550"/>
            <a:ext cx="8222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Step 6 : Selecting the best value for minimum samples as 7 and plotting a cluster frequency plot.</a:t>
            </a:r>
            <a:endParaRPr/>
          </a:p>
        </p:txBody>
      </p:sp>
      <p:pic>
        <p:nvPicPr>
          <p:cNvPr descr="label frequency.png" id="278" name="Google Shape;27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3978" y="2331473"/>
            <a:ext cx="3749372" cy="257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00" y="2432475"/>
            <a:ext cx="4999178" cy="2003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285" name="Google Shape;285;p49"/>
          <p:cNvGraphicFramePr/>
          <p:nvPr/>
        </p:nvGraphicFramePr>
        <p:xfrm>
          <a:off x="952500" y="174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{DB1B61D4-86D6-4ABF-8037-2AF6AB2A72C5}</a:tableStyleId>
              </a:tblPr>
              <a:tblGrid>
                <a:gridCol w="3619500"/>
                <a:gridCol w="3619500"/>
              </a:tblGrid>
              <a:tr h="31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K-means clustering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DBScan Clustering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1. Clusters are somewhat spherical in shape.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Clusters are arbitrary in shape.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48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2.It is sensitive to the number of clusters (k) provided to it.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Number of clusters is not required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48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3.Good at handling large datasets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Sometimes cannot handle data with high dimensionality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48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4.K-means cannot handle noisy dataset with many outliers.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DBScan clustering efficiently handles outliers and noisy datasets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65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5.It requires one parameter : Number of clusters (K)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It requires two parameters : Radius(R) and Minimum Points(M)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91" name="Google Shape;29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811225"/>
            <a:ext cx="4010025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1175" y="1811225"/>
            <a:ext cx="39624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0"/>
          <p:cNvSpPr txBox="1"/>
          <p:nvPr/>
        </p:nvSpPr>
        <p:spPr>
          <a:xfrm>
            <a:off x="1285675" y="19001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8000"/>
              </a:lnSpc>
              <a:spcBef>
                <a:spcPts val="0"/>
              </a:spcBef>
              <a:spcAft>
                <a:spcPts val="3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K-means clustering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0"/>
          <p:cNvSpPr txBox="1"/>
          <p:nvPr/>
        </p:nvSpPr>
        <p:spPr>
          <a:xfrm>
            <a:off x="5979250" y="19001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8000"/>
              </a:lnSpc>
              <a:spcBef>
                <a:spcPts val="0"/>
              </a:spcBef>
              <a:spcAft>
                <a:spcPts val="3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DBScan clustering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we are dealing with customer related data, it is usually very noisy and presence of outliers cannot be neglected.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instance, customer A spends Rs. 10 in one month while another customer spends Rs. 10,00,000 in a month, while the mean spending is Rs. 10,000.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Hence, DBScan algorithm would suit better for customer segmentation, when compared to k-means clustering.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306" name="Google Shape;30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375" y="1710925"/>
            <a:ext cx="5463475" cy="343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2" name="Google Shape;312;p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Jayant Tikmani, Sudhanshu Tiwari, Sujata Khedkar “Telecom customer segmentation based on cluster analysisAn Approach to Customer Classification  using  k - means”, IJIRCCE,Year: 2015.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1Tushar Kansal, 2Suraj Bahuguna , 3Vishal Singh, 4TanupriyaChoudhury1kansaltushar18@gmail.com;2bahugunasooraj@gmail.com;3vishalsinghpari.0816@gmail.com,4tanupriya1986@gmail.com1,2,3,4 University of Petroleum &amp; Energy Studies (UPES),Dept. of Informatics,School of Computer Science,Dehradun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1st S¸ ¨ukr¨u Ozan, Ph.D. </a:t>
            </a:r>
            <a:r>
              <a:rPr i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AdresGezgini Inc.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R&amp;D Department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˙Izmir, T¨urkiye sukruozan@adresgezgini.com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 A. S. M. Shahadat Hossain Department of Computer Science &amp; Engineering Rajshahi University of Engineering &amp; Technology Rajshahi - 6204, Bangladeshshahadat.ruet.cse@gmail.com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Yogita Rani and Dr. Harish Rohil“A Study of Hierarchical Clustering Algorithm”, IJICT,Year: 2013.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 Omar Kettani, Faycal Ramdani, BenaissaTadili“An Agglomerative Clustering Method for Large Data Sets”, IJCA,Year: 2014.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Criteria for customer segmentation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99999"/>
                </a:solidFill>
              </a:rPr>
              <a:t>Criteria for classifying customer:</a:t>
            </a:r>
            <a:endParaRPr b="1"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arenR"/>
            </a:pPr>
            <a:r>
              <a:rPr lang="en">
                <a:solidFill>
                  <a:srgbClr val="999999"/>
                </a:solidFill>
              </a:rPr>
              <a:t>B2B:industry, number of employers,</a:t>
            </a:r>
            <a:endParaRPr>
              <a:solidFill>
                <a:srgbClr val="99999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99999"/>
                </a:solidFill>
              </a:rPr>
              <a:t> products purchased from the firm in the past, </a:t>
            </a:r>
            <a:endParaRPr>
              <a:solidFill>
                <a:srgbClr val="99999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99999"/>
                </a:solidFill>
              </a:rPr>
              <a:t>location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arenR"/>
            </a:pPr>
            <a:r>
              <a:rPr lang="en">
                <a:solidFill>
                  <a:srgbClr val="999999"/>
                </a:solidFill>
              </a:rPr>
              <a:t>B2C: age, gender, marital status, and life stage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490250" y="488250"/>
            <a:ext cx="8445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60950" y="7540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1111"/>
              <a:buNone/>
            </a:pPr>
            <a:r>
              <a:rPr lang="en"/>
              <a:t>Advantages of Customer Segmentation:</a:t>
            </a:r>
            <a:endParaRPr/>
          </a:p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460950" y="222892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Marketing strategy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Promotion strategy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Budget efficiency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development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Methods for customer Segmentation</a:t>
            </a:r>
            <a:endParaRPr/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K-Means Clustering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DBSCAN</a:t>
            </a:r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3350" y="2870000"/>
            <a:ext cx="4101099" cy="2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900" y="2824275"/>
            <a:ext cx="3773925" cy="210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highlight>
                  <a:srgbClr val="FFFFFF"/>
                </a:highlight>
              </a:rPr>
              <a:t>K-Means Clustering is an unsupervised learning method used in machine learning and data science to unravel clustering problems. 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highlight>
                  <a:srgbClr val="FFFFFF"/>
                </a:highlight>
              </a:rPr>
              <a:t>K specifies the number of determined clusters that must be produced during the procedure.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highlight>
                  <a:srgbClr val="FFFFFF"/>
                </a:highlight>
              </a:rPr>
              <a:t>It's a centroid-based approach, which means that each cluster has its own centroid. 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highlight>
                  <a:srgbClr val="FFFFFF"/>
                </a:highlight>
              </a:rPr>
              <a:t>The main goal of this technique 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highlight>
                  <a:srgbClr val="FFFFFF"/>
                </a:highlight>
              </a:rPr>
              <a:t>Iteratively determines the optimal value for K centre points 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highlight>
                  <a:srgbClr val="FFFFFF"/>
                </a:highlight>
              </a:rPr>
              <a:t>Each data point is assigned to the k-center that is closest to it</a:t>
            </a:r>
            <a:endParaRPr sz="1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Algorithm for K-Means</a:t>
            </a:r>
            <a:endParaRPr/>
          </a:p>
        </p:txBody>
      </p:sp>
      <p:sp>
        <p:nvSpPr>
          <p:cNvPr id="151" name="Google Shape;151;p31"/>
          <p:cNvSpPr txBox="1"/>
          <p:nvPr>
            <p:ph idx="1" type="body"/>
          </p:nvPr>
        </p:nvSpPr>
        <p:spPr>
          <a:xfrm>
            <a:off x="591750" y="1667275"/>
            <a:ext cx="82221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000"/>
              <a:buNone/>
            </a:pPr>
            <a:r>
              <a:rPr b="1" lang="en" sz="6000"/>
              <a:t>Step 1:</a:t>
            </a:r>
            <a:r>
              <a:rPr lang="en" sz="6000"/>
              <a:t> To determine the number of clusters, choose the number K.</a:t>
            </a:r>
            <a:endParaRPr sz="6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000"/>
              <a:buNone/>
            </a:pPr>
            <a:r>
              <a:rPr b="1" lang="en" sz="6000"/>
              <a:t>Step 2: </a:t>
            </a:r>
            <a:r>
              <a:rPr lang="en" sz="6000"/>
              <a:t>Choose K locations or centroids at random. (It could be something different from the incoming dataset.)</a:t>
            </a:r>
            <a:endParaRPr sz="6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000"/>
              <a:buNone/>
            </a:pPr>
            <a:r>
              <a:rPr b="1" lang="en" sz="6000"/>
              <a:t>Step 3:</a:t>
            </a:r>
            <a:r>
              <a:rPr lang="en" sz="6000"/>
              <a:t> Assign each data point to the centroid that is closest to it, forming the preset K clusters.</a:t>
            </a:r>
            <a:endParaRPr sz="6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000"/>
              <a:buNone/>
            </a:pPr>
            <a:r>
              <a:rPr b="1" lang="en" sz="6000"/>
              <a:t>Step 4:</a:t>
            </a:r>
            <a:r>
              <a:rPr lang="en" sz="6000"/>
              <a:t> Determine the variance and reposition each clusters centroid.</a:t>
            </a:r>
            <a:endParaRPr sz="6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000"/>
              <a:buNone/>
            </a:pPr>
            <a:r>
              <a:rPr b="1" lang="en" sz="6000"/>
              <a:t>Step 5:</a:t>
            </a:r>
            <a:r>
              <a:rPr lang="en" sz="6000"/>
              <a:t> Reverse the third steps, reassigning each data point to the cluster's new nearest centroid.</a:t>
            </a:r>
            <a:endParaRPr sz="6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000"/>
              <a:buNone/>
            </a:pPr>
            <a:r>
              <a:rPr b="1" lang="en" sz="6000"/>
              <a:t>Step 6:</a:t>
            </a:r>
            <a:r>
              <a:rPr lang="en" sz="6000"/>
              <a:t> If there is a reassignment, go to step-4; otherwise, move to FINISH.</a:t>
            </a:r>
            <a:endParaRPr sz="6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000"/>
              <a:buNone/>
            </a:pPr>
            <a:r>
              <a:rPr b="1" lang="en" sz="6000"/>
              <a:t>Step 7:</a:t>
            </a:r>
            <a:r>
              <a:rPr lang="en" sz="6000"/>
              <a:t> The model is now complete.</a:t>
            </a:r>
            <a:endParaRPr sz="6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Implementation of K-Means and DBScan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0" y="1690778"/>
            <a:ext cx="9144000" cy="32490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lang="en"/>
              <a:t>Tools:</a:t>
            </a:r>
            <a:endParaRPr b="1"/>
          </a:p>
          <a:p>
            <a:pPr indent="-3328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"/>
              <a:t>Jupyter Notebook</a:t>
            </a:r>
            <a:endParaRPr/>
          </a:p>
          <a:p>
            <a:pPr indent="-3328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"/>
              <a:t>Google Colab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Spyder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lang="en"/>
              <a:t>Libraries:</a:t>
            </a:r>
            <a:endParaRPr b="1"/>
          </a:p>
          <a:p>
            <a:pPr indent="-3328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"/>
              <a:t>Numpy</a:t>
            </a:r>
            <a:endParaRPr/>
          </a:p>
          <a:p>
            <a:pPr indent="-3328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"/>
              <a:t>Pandas</a:t>
            </a:r>
            <a:endParaRPr/>
          </a:p>
          <a:p>
            <a:pPr indent="-3328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"/>
              <a:t>Seaborn</a:t>
            </a:r>
            <a:endParaRPr/>
          </a:p>
          <a:p>
            <a:pPr indent="-3328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"/>
              <a:t>Matplotlib</a:t>
            </a:r>
            <a:endParaRPr/>
          </a:p>
          <a:p>
            <a:pPr indent="-3328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"/>
              <a:t>DBScan</a:t>
            </a:r>
            <a:endParaRPr/>
          </a:p>
          <a:p>
            <a:pPr indent="-3328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"/>
              <a:t>Sklearn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Implementation of K-Means and DBScan</a:t>
            </a:r>
            <a:endParaRPr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0" y="1686162"/>
            <a:ext cx="9144000" cy="34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en"/>
              <a:t>Dataset: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/>
              <a:t>The dataset is downloaded from Kaggle  and we are using Mall_Customers.csv dataset which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/>
              <a:t>consist of  200 entries of  customers data.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en"/>
              <a:t>The data includes the following features:</a:t>
            </a:r>
            <a:endParaRPr b="1"/>
          </a:p>
          <a:p>
            <a:pPr indent="-3243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Customer Id</a:t>
            </a:r>
            <a:endParaRPr/>
          </a:p>
          <a:p>
            <a:pPr indent="-3243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Customer Gender </a:t>
            </a:r>
            <a:endParaRPr/>
          </a:p>
          <a:p>
            <a:pPr indent="-3243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Customer Age</a:t>
            </a:r>
            <a:endParaRPr/>
          </a:p>
          <a:p>
            <a:pPr indent="-3243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Annual Income of the customer (in Thousand Dollars)</a:t>
            </a:r>
            <a:endParaRPr/>
          </a:p>
          <a:p>
            <a:pPr indent="-3243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Spending score of the customer (based on customer behaviour and spending nature ranging from 1 to 100)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/>
              <a:t> 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