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319" r:id="rId3"/>
    <p:sldId id="320" r:id="rId4"/>
    <p:sldId id="321" r:id="rId5"/>
    <p:sldId id="323" r:id="rId6"/>
    <p:sldId id="324" r:id="rId7"/>
    <p:sldId id="325" r:id="rId8"/>
    <p:sldId id="326" r:id="rId9"/>
    <p:sldId id="328" r:id="rId10"/>
    <p:sldId id="329" r:id="rId11"/>
    <p:sldId id="330" r:id="rId12"/>
    <p:sldId id="332" r:id="rId13"/>
    <p:sldId id="331" r:id="rId14"/>
    <p:sldId id="334" r:id="rId15"/>
    <p:sldId id="289" r:id="rId16"/>
    <p:sldId id="290" r:id="rId17"/>
    <p:sldId id="292" r:id="rId18"/>
    <p:sldId id="293" r:id="rId19"/>
    <p:sldId id="291" r:id="rId20"/>
    <p:sldId id="281" r:id="rId21"/>
    <p:sldId id="257" r:id="rId22"/>
    <p:sldId id="258" r:id="rId23"/>
    <p:sldId id="259" r:id="rId24"/>
    <p:sldId id="260" r:id="rId25"/>
    <p:sldId id="261" r:id="rId26"/>
    <p:sldId id="262" r:id="rId27"/>
    <p:sldId id="263" r:id="rId28"/>
    <p:sldId id="264" r:id="rId29"/>
    <p:sldId id="265" r:id="rId30"/>
    <p:sldId id="288" r:id="rId31"/>
    <p:sldId id="266" r:id="rId32"/>
    <p:sldId id="267" r:id="rId33"/>
    <p:sldId id="268" r:id="rId34"/>
    <p:sldId id="269" r:id="rId35"/>
    <p:sldId id="270" r:id="rId36"/>
    <p:sldId id="271" r:id="rId37"/>
    <p:sldId id="272" r:id="rId38"/>
    <p:sldId id="273" r:id="rId39"/>
    <p:sldId id="274" r:id="rId40"/>
    <p:sldId id="287" r:id="rId41"/>
    <p:sldId id="275" r:id="rId42"/>
    <p:sldId id="276" r:id="rId43"/>
    <p:sldId id="277" r:id="rId44"/>
    <p:sldId id="278" r:id="rId45"/>
    <p:sldId id="279" r:id="rId46"/>
    <p:sldId id="280" r:id="rId47"/>
    <p:sldId id="282" r:id="rId48"/>
    <p:sldId id="283" r:id="rId49"/>
    <p:sldId id="284" r:id="rId50"/>
    <p:sldId id="285" r:id="rId51"/>
    <p:sldId id="286" r:id="rId52"/>
    <p:sldId id="295" r:id="rId53"/>
    <p:sldId id="296" r:id="rId54"/>
    <p:sldId id="297" r:id="rId55"/>
    <p:sldId id="298" r:id="rId56"/>
    <p:sldId id="300" r:id="rId57"/>
    <p:sldId id="299" r:id="rId58"/>
    <p:sldId id="301" r:id="rId59"/>
    <p:sldId id="302" r:id="rId60"/>
    <p:sldId id="303" r:id="rId61"/>
    <p:sldId id="304" r:id="rId62"/>
    <p:sldId id="305" r:id="rId63"/>
    <p:sldId id="306" r:id="rId64"/>
    <p:sldId id="307" r:id="rId65"/>
    <p:sldId id="308" r:id="rId66"/>
    <p:sldId id="372" r:id="rId67"/>
    <p:sldId id="310" r:id="rId68"/>
    <p:sldId id="311" r:id="rId69"/>
    <p:sldId id="312" r:id="rId70"/>
    <p:sldId id="313" r:id="rId71"/>
    <p:sldId id="314" r:id="rId72"/>
    <p:sldId id="315" r:id="rId73"/>
    <p:sldId id="309" r:id="rId74"/>
    <p:sldId id="316" r:id="rId75"/>
    <p:sldId id="371" r:id="rId76"/>
    <p:sldId id="322" r:id="rId77"/>
    <p:sldId id="327" r:id="rId78"/>
    <p:sldId id="370" r:id="rId79"/>
    <p:sldId id="361" r:id="rId80"/>
    <p:sldId id="362" r:id="rId81"/>
    <p:sldId id="363" r:id="rId82"/>
    <p:sldId id="318" r:id="rId83"/>
    <p:sldId id="360" r:id="rId84"/>
    <p:sldId id="333" r:id="rId85"/>
    <p:sldId id="335" r:id="rId86"/>
    <p:sldId id="357" r:id="rId87"/>
    <p:sldId id="336" r:id="rId88"/>
    <p:sldId id="337" r:id="rId89"/>
    <p:sldId id="338" r:id="rId90"/>
    <p:sldId id="339" r:id="rId91"/>
    <p:sldId id="340" r:id="rId92"/>
    <p:sldId id="369" r:id="rId93"/>
    <p:sldId id="342" r:id="rId94"/>
    <p:sldId id="368" r:id="rId95"/>
    <p:sldId id="343" r:id="rId96"/>
    <p:sldId id="365" r:id="rId97"/>
    <p:sldId id="373" r:id="rId98"/>
    <p:sldId id="366" r:id="rId99"/>
    <p:sldId id="364" r:id="rId100"/>
    <p:sldId id="341" r:id="rId101"/>
    <p:sldId id="367" r:id="rId102"/>
    <p:sldId id="294"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643D6-1E58-4BC7-9A0F-72D613C9ED5F}" v="298" dt="2024-11-27T16:08:46.466"/>
    <p1510:client id="{58E7B247-FE35-4EB8-AFCE-9CC1979A876C}" v="254" dt="2024-11-27T16:06:18.346"/>
    <p1510:client id="{75F0B024-CF6C-4547-94C0-5DF5736FE052}" v="310" dt="2024-11-27T16:07:49.071"/>
    <p1510:client id="{F87A44AE-DA6F-49BD-B72B-AD95E45FFC05}" v="1628" dt="2024-11-27T06:45:49.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54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140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282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386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5745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2890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8410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748857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79366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90523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11/27/2024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6348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11/27/2024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824944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9" r:id="rId7"/>
    <p:sldLayoutId id="2147483705" r:id="rId8"/>
    <p:sldLayoutId id="2147483706" r:id="rId9"/>
    <p:sldLayoutId id="2147483707" r:id="rId10"/>
    <p:sldLayoutId id="2147483708"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F933A1-07CE-4E7C-82B0-5C3118AB1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92194-A2F5-44E9-B32F-F89823EB7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4B55B9-D44C-4747-9D28-8A76925E6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8374778" y="3045508"/>
            <a:ext cx="2822028" cy="480295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7E92F5FA-98B1-483B-847E-7EC9CB093B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0838"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70660" y="1282175"/>
            <a:ext cx="6865698" cy="2511872"/>
          </a:xfrm>
        </p:spPr>
        <p:txBody>
          <a:bodyPr>
            <a:normAutofit/>
          </a:bodyPr>
          <a:lstStyle/>
          <a:p>
            <a:pPr algn="ctr"/>
            <a:r>
              <a:rPr lang="en-US">
                <a:solidFill>
                  <a:srgbClr val="000000"/>
                </a:solidFill>
              </a:rPr>
              <a:t>Assignment–10</a:t>
            </a:r>
          </a:p>
        </p:txBody>
      </p:sp>
      <p:sp>
        <p:nvSpPr>
          <p:cNvPr id="3" name="Subtitle 2"/>
          <p:cNvSpPr>
            <a:spLocks noGrp="1"/>
          </p:cNvSpPr>
          <p:nvPr>
            <p:ph type="subTitle" idx="1"/>
          </p:nvPr>
        </p:nvSpPr>
        <p:spPr>
          <a:xfrm>
            <a:off x="3782855" y="4398006"/>
            <a:ext cx="4626290" cy="1046440"/>
          </a:xfrm>
        </p:spPr>
        <p:txBody>
          <a:bodyPr vert="horz" lIns="91440" tIns="45720" rIns="91440" bIns="45720" rtlCol="0" anchor="t">
            <a:noAutofit/>
          </a:bodyPr>
          <a:lstStyle/>
          <a:p>
            <a:pPr algn="ctr">
              <a:lnSpc>
                <a:spcPct val="120000"/>
              </a:lnSpc>
            </a:pPr>
            <a:r>
              <a:rPr lang="en-US" b="1" cap="all">
                <a:solidFill>
                  <a:srgbClr val="000000"/>
                </a:solidFill>
                <a:latin typeface="Trade Gothic Next Cond"/>
              </a:rPr>
              <a:t>Name – Sahil S. Kadam</a:t>
            </a:r>
            <a:br>
              <a:rPr lang="en-US" b="1" cap="all">
                <a:latin typeface="Trade Gothic Next Cond"/>
              </a:rPr>
            </a:br>
            <a:r>
              <a:rPr lang="en-US" b="1" cap="all" err="1">
                <a:solidFill>
                  <a:srgbClr val="000000"/>
                </a:solidFill>
                <a:latin typeface="Trade Gothic Next Cond"/>
              </a:rPr>
              <a:t>ROll</a:t>
            </a:r>
            <a:r>
              <a:rPr lang="en-US" b="1" cap="all">
                <a:solidFill>
                  <a:srgbClr val="000000"/>
                </a:solidFill>
                <a:latin typeface="Trade Gothic Next Cond"/>
              </a:rPr>
              <a:t> no </a:t>
            </a:r>
            <a:r>
              <a:rPr lang="en-US">
                <a:solidFill>
                  <a:srgbClr val="000000"/>
                </a:solidFill>
                <a:latin typeface="Trade Gothic Next Cond"/>
              </a:rPr>
              <a:t>– </a:t>
            </a:r>
            <a:r>
              <a:rPr lang="en-US" b="1" cap="all">
                <a:solidFill>
                  <a:srgbClr val="000000"/>
                </a:solidFill>
                <a:latin typeface="Trade Gothic Next Cond"/>
              </a:rPr>
              <a:t>150096724124</a:t>
            </a:r>
            <a:endParaRPr lang="en-US">
              <a:solidFill>
                <a:srgbClr val="000000"/>
              </a:solidFill>
              <a:latin typeface="Avenir Next LT Pro"/>
            </a:endParaRPr>
          </a:p>
          <a:p>
            <a:pPr algn="ctr">
              <a:lnSpc>
                <a:spcPct val="120000"/>
              </a:lnSpc>
            </a:pPr>
            <a:r>
              <a:rPr lang="en-US">
                <a:solidFill>
                  <a:srgbClr val="000000"/>
                </a:solidFill>
                <a:latin typeface="Trade Gothic Next Light"/>
              </a:rPr>
              <a:t>Cohort – Mark Zukerberg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EF75-F91E-DA90-EA46-6DC3A024EF55}"/>
              </a:ext>
            </a:extLst>
          </p:cNvPr>
          <p:cNvSpPr>
            <a:spLocks noGrp="1"/>
          </p:cNvSpPr>
          <p:nvPr>
            <p:ph type="title"/>
          </p:nvPr>
        </p:nvSpPr>
        <p:spPr/>
        <p:txBody>
          <a:bodyPr>
            <a:normAutofit fontScale="90000"/>
          </a:bodyPr>
          <a:lstStyle/>
          <a:p>
            <a:r>
              <a:rPr lang="en-US" sz="4200" b="1">
                <a:ea typeface="+mj-lt"/>
                <a:cs typeface="+mj-lt"/>
              </a:rPr>
              <a:t>Symmetric Key Cryptography</a:t>
            </a:r>
            <a:endParaRPr lang="en-US"/>
          </a:p>
        </p:txBody>
      </p:sp>
      <p:sp>
        <p:nvSpPr>
          <p:cNvPr id="3" name="TextBox 2">
            <a:extLst>
              <a:ext uri="{FF2B5EF4-FFF2-40B4-BE49-F238E27FC236}">
                <a16:creationId xmlns:a16="http://schemas.microsoft.com/office/drawing/2014/main" id="{8F0602C5-011C-DF89-A666-07A623BD6539}"/>
              </a:ext>
            </a:extLst>
          </p:cNvPr>
          <p:cNvSpPr txBox="1"/>
          <p:nvPr/>
        </p:nvSpPr>
        <p:spPr>
          <a:xfrm>
            <a:off x="1036320" y="2621280"/>
            <a:ext cx="972312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How It Works: The same key is used for encrypting and decrypting data.</a:t>
            </a:r>
            <a:endParaRPr lang="en-US" sz="2400">
              <a:latin typeface="Trade Gothic Next Light"/>
            </a:endParaRPr>
          </a:p>
          <a:p>
            <a:r>
              <a:rPr lang="en-US" sz="2400">
                <a:latin typeface="Trade Gothic Next Light"/>
                <a:ea typeface="+mn-lt"/>
                <a:cs typeface="+mn-lt"/>
              </a:rPr>
              <a:t>Examples: AES (Advanced Encryption Standard), DES (Data Encryption Standard).</a:t>
            </a:r>
            <a:endParaRPr lang="en-US" sz="2400">
              <a:latin typeface="Trade Gothic Next Light"/>
            </a:endParaRPr>
          </a:p>
          <a:p>
            <a:r>
              <a:rPr lang="en-US" sz="2400">
                <a:latin typeface="Trade Gothic Next Light"/>
                <a:ea typeface="+mn-lt"/>
                <a:cs typeface="+mn-lt"/>
              </a:rPr>
              <a:t>Advantages:</a:t>
            </a:r>
            <a:endParaRPr lang="en-US" sz="2400">
              <a:latin typeface="Trade Gothic Next Light"/>
            </a:endParaRPr>
          </a:p>
          <a:p>
            <a:r>
              <a:rPr lang="en-US" sz="2400">
                <a:latin typeface="Trade Gothic Next Light"/>
                <a:ea typeface="+mn-lt"/>
                <a:cs typeface="+mn-lt"/>
              </a:rPr>
              <a:t>Faster encryption and decryption.</a:t>
            </a:r>
            <a:endParaRPr lang="en-US" sz="2400">
              <a:latin typeface="Trade Gothic Next Light"/>
            </a:endParaRPr>
          </a:p>
          <a:p>
            <a:r>
              <a:rPr lang="en-US" sz="2400">
                <a:latin typeface="Trade Gothic Next Light"/>
                <a:ea typeface="+mn-lt"/>
                <a:cs typeface="+mn-lt"/>
              </a:rPr>
              <a:t>Suitable for large amounts of data.</a:t>
            </a:r>
            <a:endParaRPr lang="en-US" sz="2400">
              <a:latin typeface="Trade Gothic Next Light"/>
            </a:endParaRPr>
          </a:p>
          <a:p>
            <a:r>
              <a:rPr lang="en-US" sz="2400">
                <a:latin typeface="Trade Gothic Next Light"/>
                <a:ea typeface="+mn-lt"/>
                <a:cs typeface="+mn-lt"/>
              </a:rPr>
              <a:t>Disadvantages:</a:t>
            </a:r>
            <a:endParaRPr lang="en-US" sz="2400">
              <a:latin typeface="Trade Gothic Next Light"/>
            </a:endParaRPr>
          </a:p>
          <a:p>
            <a:r>
              <a:rPr lang="en-US" sz="2400">
                <a:latin typeface="Trade Gothic Next Light"/>
                <a:ea typeface="+mn-lt"/>
                <a:cs typeface="+mn-lt"/>
              </a:rPr>
              <a:t>Key distribution is challenging.</a:t>
            </a:r>
            <a:endParaRPr lang="en-US" sz="2400">
              <a:latin typeface="Trade Gothic Next Light"/>
            </a:endParaRPr>
          </a:p>
          <a:p>
            <a:r>
              <a:rPr lang="en-US" sz="2400">
                <a:latin typeface="Trade Gothic Next Light"/>
                <a:ea typeface="+mn-lt"/>
                <a:cs typeface="+mn-lt"/>
              </a:rPr>
              <a:t>Less secure if keys are intercepted.</a:t>
            </a:r>
            <a:endParaRPr lang="en-US" sz="2400">
              <a:latin typeface="Trade Gothic Next Light"/>
            </a:endParaRPr>
          </a:p>
          <a:p>
            <a:pPr algn="l"/>
            <a:endParaRPr lang="en-US" sz="2400">
              <a:latin typeface="Trade Gothic Next Light"/>
            </a:endParaRPr>
          </a:p>
        </p:txBody>
      </p:sp>
    </p:spTree>
    <p:extLst>
      <p:ext uri="{BB962C8B-B14F-4D97-AF65-F5344CB8AC3E}">
        <p14:creationId xmlns:p14="http://schemas.microsoft.com/office/powerpoint/2010/main" val="1545647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470A-E15E-2D90-4D2C-670AC52BFD79}"/>
              </a:ext>
            </a:extLst>
          </p:cNvPr>
          <p:cNvSpPr>
            <a:spLocks noGrp="1"/>
          </p:cNvSpPr>
          <p:nvPr>
            <p:ph type="title"/>
          </p:nvPr>
        </p:nvSpPr>
        <p:spPr/>
        <p:txBody>
          <a:bodyPr/>
          <a:lstStyle/>
          <a:p>
            <a:r>
              <a:rPr lang="en-GB" b="1">
                <a:solidFill>
                  <a:schemeClr val="accent1"/>
                </a:solidFill>
              </a:rPr>
              <a:t>LUMI (Europe)</a:t>
            </a:r>
            <a:endParaRPr lang="en-US">
              <a:solidFill>
                <a:schemeClr val="accent1"/>
              </a:solidFill>
            </a:endParaRPr>
          </a:p>
          <a:p>
            <a:endParaRPr lang="en-GB"/>
          </a:p>
        </p:txBody>
      </p:sp>
      <p:sp>
        <p:nvSpPr>
          <p:cNvPr id="3" name="TextBox 2">
            <a:extLst>
              <a:ext uri="{FF2B5EF4-FFF2-40B4-BE49-F238E27FC236}">
                <a16:creationId xmlns:a16="http://schemas.microsoft.com/office/drawing/2014/main" id="{18A4248C-AA5E-AAF7-E41D-D121B683669B}"/>
              </a:ext>
            </a:extLst>
          </p:cNvPr>
          <p:cNvSpPr txBox="1"/>
          <p:nvPr/>
        </p:nvSpPr>
        <p:spPr>
          <a:xfrm>
            <a:off x="850604" y="2693581"/>
            <a:ext cx="10112744"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Top in Europe</a:t>
            </a:r>
            <a:endParaRPr lang="en-US" sz="2400"/>
          </a:p>
          <a:p>
            <a:pPr marL="285750" indent="-285750">
              <a:buFont typeface="Arial"/>
              <a:buChar char="•"/>
            </a:pPr>
            <a:r>
              <a:rPr lang="en-GB" sz="2400" b="1">
                <a:ea typeface="+mn-lt"/>
                <a:cs typeface="+mn-lt"/>
              </a:rPr>
              <a:t>Developed by</a:t>
            </a:r>
            <a:r>
              <a:rPr lang="en-GB" sz="2400">
                <a:ea typeface="+mn-lt"/>
                <a:cs typeface="+mn-lt"/>
              </a:rPr>
              <a:t>: European high-performance computing </a:t>
            </a:r>
            <a:r>
              <a:rPr lang="en-GB" sz="2400" err="1">
                <a:ea typeface="+mn-lt"/>
                <a:cs typeface="+mn-lt"/>
              </a:rPr>
              <a:t>centers</a:t>
            </a:r>
            <a:r>
              <a:rPr lang="en-GB" sz="2400">
                <a:ea typeface="+mn-lt"/>
                <a:cs typeface="+mn-lt"/>
              </a:rPr>
              <a:t> (Finland)</a:t>
            </a:r>
            <a:endParaRPr lang="en-GB" sz="2400"/>
          </a:p>
          <a:p>
            <a:pPr marL="285750" indent="-285750">
              <a:buFont typeface="Arial"/>
              <a:buChar char="•"/>
            </a:pPr>
            <a:r>
              <a:rPr lang="en-GB" sz="2400" b="1">
                <a:ea typeface="+mn-lt"/>
                <a:cs typeface="+mn-lt"/>
              </a:rPr>
              <a:t>Peak Performance</a:t>
            </a:r>
            <a:r>
              <a:rPr lang="en-GB" sz="2400">
                <a:ea typeface="+mn-lt"/>
                <a:cs typeface="+mn-lt"/>
              </a:rPr>
              <a:t>: 375 petaflops (projected)</a:t>
            </a:r>
            <a:endParaRPr lang="en-GB" sz="2400"/>
          </a:p>
          <a:p>
            <a:pPr marL="285750" indent="-285750">
              <a:buFont typeface="Arial"/>
              <a:buChar char="•"/>
            </a:pPr>
            <a:r>
              <a:rPr lang="en-GB" sz="2400" b="1">
                <a:ea typeface="+mn-lt"/>
                <a:cs typeface="+mn-lt"/>
              </a:rPr>
              <a:t>AI Focus</a:t>
            </a:r>
            <a:r>
              <a:rPr lang="en-GB" sz="2400">
                <a:ea typeface="+mn-lt"/>
                <a:cs typeface="+mn-lt"/>
              </a:rPr>
              <a:t>: Climate research, AI-driven healthcare, and big data analytics.</a:t>
            </a:r>
            <a:endParaRPr lang="en-GB" sz="2400"/>
          </a:p>
          <a:p>
            <a:pPr marL="285750" indent="-285750">
              <a:buFont typeface="Arial"/>
              <a:buChar char="•"/>
            </a:pPr>
            <a:r>
              <a:rPr lang="en-GB" sz="2400" b="1">
                <a:ea typeface="+mn-lt"/>
                <a:cs typeface="+mn-lt"/>
              </a:rPr>
              <a:t>Architecture</a:t>
            </a:r>
            <a:r>
              <a:rPr lang="en-GB" sz="2400">
                <a:ea typeface="+mn-lt"/>
                <a:cs typeface="+mn-lt"/>
              </a:rPr>
              <a:t>: AMD EPYC CPUs and AMD Radeon Instinct GPUs for AI workload acceleration.</a:t>
            </a:r>
            <a:endParaRPr lang="en-GB" sz="2400"/>
          </a:p>
          <a:p>
            <a:br>
              <a:rPr lang="en-US"/>
            </a:br>
            <a:endParaRPr lang="en-US"/>
          </a:p>
        </p:txBody>
      </p:sp>
    </p:spTree>
    <p:extLst>
      <p:ext uri="{BB962C8B-B14F-4D97-AF65-F5344CB8AC3E}">
        <p14:creationId xmlns:p14="http://schemas.microsoft.com/office/powerpoint/2010/main" val="6373576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580C-6F0F-8EFB-56D8-05B5FA40BB78}"/>
              </a:ext>
            </a:extLst>
          </p:cNvPr>
          <p:cNvSpPr>
            <a:spLocks noGrp="1"/>
          </p:cNvSpPr>
          <p:nvPr>
            <p:ph type="title"/>
          </p:nvPr>
        </p:nvSpPr>
        <p:spPr>
          <a:xfrm>
            <a:off x="800100" y="983769"/>
            <a:ext cx="10094770" cy="1608171"/>
          </a:xfrm>
        </p:spPr>
        <p:txBody>
          <a:bodyPr vert="horz" lIns="91440" tIns="45720" rIns="91440" bIns="45720" rtlCol="0" anchor="b">
            <a:noAutofit/>
          </a:bodyPr>
          <a:lstStyle/>
          <a:p>
            <a:r>
              <a:rPr lang="en-GB" sz="2800" b="1">
                <a:solidFill>
                  <a:schemeClr val="accent1"/>
                </a:solidFill>
              </a:rPr>
              <a:t>AI Bridging Cloud Infrastructure (Japan)</a:t>
            </a:r>
            <a:endParaRPr lang="en-US" sz="2800">
              <a:solidFill>
                <a:schemeClr val="accent1"/>
              </a:solidFill>
            </a:endParaRPr>
          </a:p>
          <a:p>
            <a:endParaRPr lang="en-GB"/>
          </a:p>
        </p:txBody>
      </p:sp>
      <p:sp>
        <p:nvSpPr>
          <p:cNvPr id="3" name="TextBox 2">
            <a:extLst>
              <a:ext uri="{FF2B5EF4-FFF2-40B4-BE49-F238E27FC236}">
                <a16:creationId xmlns:a16="http://schemas.microsoft.com/office/drawing/2014/main" id="{0E37FCF8-3806-B5D0-DFC8-C9FDD2761D2D}"/>
              </a:ext>
            </a:extLst>
          </p:cNvPr>
          <p:cNvSpPr txBox="1"/>
          <p:nvPr/>
        </p:nvSpPr>
        <p:spPr>
          <a:xfrm>
            <a:off x="799480" y="2857362"/>
            <a:ext cx="9852837"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Top in Japan for AI</a:t>
            </a:r>
            <a:endParaRPr lang="en-US" sz="2400"/>
          </a:p>
          <a:p>
            <a:pPr marL="285750" indent="-285750">
              <a:buFont typeface="Arial"/>
              <a:buChar char="•"/>
            </a:pPr>
            <a:r>
              <a:rPr lang="en-GB" sz="2400" b="1">
                <a:ea typeface="+mn-lt"/>
                <a:cs typeface="+mn-lt"/>
              </a:rPr>
              <a:t>Developed by</a:t>
            </a:r>
            <a:r>
              <a:rPr lang="en-GB" sz="2400">
                <a:ea typeface="+mn-lt"/>
                <a:cs typeface="+mn-lt"/>
              </a:rPr>
              <a:t>: RIKEN and Japan’s national research organizations</a:t>
            </a:r>
            <a:endParaRPr lang="en-GB" sz="2400"/>
          </a:p>
          <a:p>
            <a:pPr marL="285750" indent="-285750">
              <a:buFont typeface="Arial"/>
              <a:buChar char="•"/>
            </a:pPr>
            <a:r>
              <a:rPr lang="en-GB" sz="2400" b="1">
                <a:ea typeface="+mn-lt"/>
                <a:cs typeface="+mn-lt"/>
              </a:rPr>
              <a:t>Peak Performance</a:t>
            </a:r>
            <a:r>
              <a:rPr lang="en-GB" sz="2400">
                <a:ea typeface="+mn-lt"/>
                <a:cs typeface="+mn-lt"/>
              </a:rPr>
              <a:t>: Over 1 exaflop (targeted)</a:t>
            </a:r>
            <a:endParaRPr lang="en-GB" sz="2400"/>
          </a:p>
          <a:p>
            <a:pPr marL="285750" indent="-285750">
              <a:buFont typeface="Arial"/>
              <a:buChar char="•"/>
            </a:pPr>
            <a:r>
              <a:rPr lang="en-GB" sz="2400" b="1">
                <a:ea typeface="+mn-lt"/>
                <a:cs typeface="+mn-lt"/>
              </a:rPr>
              <a:t>AI Focus</a:t>
            </a:r>
            <a:r>
              <a:rPr lang="en-GB" sz="2400">
                <a:ea typeface="+mn-lt"/>
                <a:cs typeface="+mn-lt"/>
              </a:rPr>
              <a:t>: AI model training, genomics research, and drug development.</a:t>
            </a:r>
            <a:endParaRPr lang="en-GB" sz="2400"/>
          </a:p>
          <a:p>
            <a:pPr marL="285750" indent="-285750">
              <a:buFont typeface="Arial"/>
              <a:buChar char="•"/>
            </a:pPr>
            <a:r>
              <a:rPr lang="en-GB" sz="2400" b="1">
                <a:ea typeface="+mn-lt"/>
                <a:cs typeface="+mn-lt"/>
              </a:rPr>
              <a:t>Architecture</a:t>
            </a:r>
            <a:r>
              <a:rPr lang="en-GB" sz="2400">
                <a:ea typeface="+mn-lt"/>
                <a:cs typeface="+mn-lt"/>
              </a:rPr>
              <a:t>: Uses cutting-edge AI algorithms integrated with high-performance computing hardware.</a:t>
            </a:r>
            <a:endParaRPr lang="en-GB" sz="2400"/>
          </a:p>
          <a:p>
            <a:pPr algn="l"/>
            <a:endParaRPr lang="en-GB"/>
          </a:p>
        </p:txBody>
      </p:sp>
    </p:spTree>
    <p:extLst>
      <p:ext uri="{BB962C8B-B14F-4D97-AF65-F5344CB8AC3E}">
        <p14:creationId xmlns:p14="http://schemas.microsoft.com/office/powerpoint/2010/main" val="33269841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0E6D-492C-8A97-DE9B-E53425754BAC}"/>
              </a:ext>
            </a:extLst>
          </p:cNvPr>
          <p:cNvSpPr>
            <a:spLocks noGrp="1"/>
          </p:cNvSpPr>
          <p:nvPr>
            <p:ph type="title"/>
          </p:nvPr>
        </p:nvSpPr>
        <p:spPr>
          <a:xfrm>
            <a:off x="3391615" y="1709738"/>
            <a:ext cx="5408771" cy="2553893"/>
          </a:xfrm>
        </p:spPr>
        <p:txBody>
          <a:bodyPr/>
          <a:lstStyle/>
          <a:p>
            <a:r>
              <a:rPr lang="en-US" b="1"/>
              <a:t>Thankyou </a:t>
            </a:r>
            <a:br>
              <a:rPr lang="en-US" b="1"/>
            </a:br>
            <a:r>
              <a:rPr lang="en-US" b="1"/>
              <a:t> </a:t>
            </a:r>
          </a:p>
        </p:txBody>
      </p:sp>
      <p:sp>
        <p:nvSpPr>
          <p:cNvPr id="3" name="Text Placeholder 2">
            <a:extLst>
              <a:ext uri="{FF2B5EF4-FFF2-40B4-BE49-F238E27FC236}">
                <a16:creationId xmlns:a16="http://schemas.microsoft.com/office/drawing/2014/main" id="{D6850A84-E385-94ED-9A55-9AF83E187F2A}"/>
              </a:ext>
            </a:extLst>
          </p:cNvPr>
          <p:cNvSpPr>
            <a:spLocks noGrp="1"/>
          </p:cNvSpPr>
          <p:nvPr>
            <p:ph type="body" idx="1"/>
          </p:nvPr>
        </p:nvSpPr>
        <p:spPr/>
        <p:txBody>
          <a:bodyPr vert="horz" lIns="91440" tIns="45720" rIns="91440" bIns="45720" rtlCol="0" anchor="t">
            <a:normAutofit/>
          </a:bodyPr>
          <a:lstStyle/>
          <a:p>
            <a:r>
              <a:rPr lang="en-US"/>
              <a:t> </a:t>
            </a:r>
          </a:p>
        </p:txBody>
      </p:sp>
    </p:spTree>
    <p:extLst>
      <p:ext uri="{BB962C8B-B14F-4D97-AF65-F5344CB8AC3E}">
        <p14:creationId xmlns:p14="http://schemas.microsoft.com/office/powerpoint/2010/main" val="223861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511F-9C3E-9480-6433-0FEDE365B186}"/>
              </a:ext>
            </a:extLst>
          </p:cNvPr>
          <p:cNvSpPr>
            <a:spLocks noGrp="1"/>
          </p:cNvSpPr>
          <p:nvPr>
            <p:ph type="title"/>
          </p:nvPr>
        </p:nvSpPr>
        <p:spPr/>
        <p:txBody>
          <a:bodyPr/>
          <a:lstStyle/>
          <a:p>
            <a:r>
              <a:rPr lang="en-US">
                <a:ea typeface="+mj-lt"/>
                <a:cs typeface="+mj-lt"/>
              </a:rPr>
              <a:t>Asymmetric Key Cryptography</a:t>
            </a:r>
            <a:endParaRPr lang="en-US"/>
          </a:p>
        </p:txBody>
      </p:sp>
      <p:sp>
        <p:nvSpPr>
          <p:cNvPr id="3" name="TextBox 2">
            <a:extLst>
              <a:ext uri="{FF2B5EF4-FFF2-40B4-BE49-F238E27FC236}">
                <a16:creationId xmlns:a16="http://schemas.microsoft.com/office/drawing/2014/main" id="{ECF6C356-1660-65D2-4E0B-0D005FA03789}"/>
              </a:ext>
            </a:extLst>
          </p:cNvPr>
          <p:cNvSpPr txBox="1"/>
          <p:nvPr/>
        </p:nvSpPr>
        <p:spPr>
          <a:xfrm>
            <a:off x="1036320" y="2682240"/>
            <a:ext cx="944880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How It Works: Uses two keys:</a:t>
            </a:r>
            <a:endParaRPr lang="en-US" sz="2400">
              <a:latin typeface="Trade Gothic Next Light"/>
            </a:endParaRPr>
          </a:p>
          <a:p>
            <a:r>
              <a:rPr lang="en-US" sz="2400">
                <a:latin typeface="Trade Gothic Next Light"/>
                <a:ea typeface="+mn-lt"/>
                <a:cs typeface="+mn-lt"/>
              </a:rPr>
              <a:t>Public Key: Encrypts data, shared openly.</a:t>
            </a:r>
            <a:endParaRPr lang="en-US" sz="2400">
              <a:latin typeface="Trade Gothic Next Light"/>
            </a:endParaRPr>
          </a:p>
          <a:p>
            <a:r>
              <a:rPr lang="en-US" sz="2400">
                <a:latin typeface="Trade Gothic Next Light"/>
                <a:ea typeface="+mn-lt"/>
                <a:cs typeface="+mn-lt"/>
              </a:rPr>
              <a:t>Private Key: Decrypts data, kept secret.</a:t>
            </a:r>
            <a:endParaRPr lang="en-US" sz="2400">
              <a:latin typeface="Trade Gothic Next Light"/>
            </a:endParaRPr>
          </a:p>
          <a:p>
            <a:r>
              <a:rPr lang="en-US" sz="2400">
                <a:latin typeface="Trade Gothic Next Light"/>
                <a:ea typeface="+mn-lt"/>
                <a:cs typeface="+mn-lt"/>
              </a:rPr>
              <a:t>Examples: RSA (Rivest-Shamir-Adleman), ECC (Elliptic Curve Cryptography).</a:t>
            </a:r>
            <a:endParaRPr lang="en-US" sz="2400">
              <a:latin typeface="Trade Gothic Next Light"/>
            </a:endParaRPr>
          </a:p>
          <a:p>
            <a:r>
              <a:rPr lang="en-US" sz="2400">
                <a:latin typeface="Trade Gothic Next Light"/>
                <a:ea typeface="+mn-lt"/>
                <a:cs typeface="+mn-lt"/>
              </a:rPr>
              <a:t>Advantages:</a:t>
            </a:r>
            <a:endParaRPr lang="en-US" sz="2400">
              <a:latin typeface="Trade Gothic Next Light"/>
            </a:endParaRPr>
          </a:p>
          <a:p>
            <a:r>
              <a:rPr lang="en-US" sz="2400">
                <a:latin typeface="Trade Gothic Next Light"/>
                <a:ea typeface="+mn-lt"/>
                <a:cs typeface="+mn-lt"/>
              </a:rPr>
              <a:t>No need to share the private key.</a:t>
            </a:r>
            <a:endParaRPr lang="en-US" sz="2400">
              <a:latin typeface="Trade Gothic Next Light"/>
            </a:endParaRPr>
          </a:p>
          <a:p>
            <a:r>
              <a:rPr lang="en-US" sz="2400">
                <a:latin typeface="Trade Gothic Next Light"/>
                <a:ea typeface="+mn-lt"/>
                <a:cs typeface="+mn-lt"/>
              </a:rPr>
              <a:t>Ideal for secure communications.</a:t>
            </a:r>
            <a:endParaRPr lang="en-US" sz="2400">
              <a:latin typeface="Trade Gothic Next Light"/>
            </a:endParaRPr>
          </a:p>
          <a:p>
            <a:r>
              <a:rPr lang="en-US" sz="2400">
                <a:latin typeface="Trade Gothic Next Light"/>
                <a:ea typeface="+mn-lt"/>
                <a:cs typeface="+mn-lt"/>
              </a:rPr>
              <a:t>Disadvantages:</a:t>
            </a:r>
            <a:endParaRPr lang="en-US" sz="2400">
              <a:latin typeface="Trade Gothic Next Light"/>
            </a:endParaRPr>
          </a:p>
          <a:p>
            <a:r>
              <a:rPr lang="en-US" sz="2400">
                <a:latin typeface="Trade Gothic Next Light"/>
                <a:ea typeface="+mn-lt"/>
                <a:cs typeface="+mn-lt"/>
              </a:rPr>
              <a:t>Slower than symmetric encryption.</a:t>
            </a:r>
            <a:endParaRPr lang="en-US" sz="2400">
              <a:latin typeface="Trade Gothic Next Light"/>
            </a:endParaRPr>
          </a:p>
          <a:p>
            <a:r>
              <a:rPr lang="en-US" sz="2400">
                <a:latin typeface="Trade Gothic Next Light"/>
                <a:ea typeface="+mn-lt"/>
                <a:cs typeface="+mn-lt"/>
              </a:rPr>
              <a:t>Computationally intensive.</a:t>
            </a:r>
            <a:endParaRPr lang="en-US" sz="2400">
              <a:latin typeface="Trade Gothic Next Light"/>
            </a:endParaRPr>
          </a:p>
          <a:p>
            <a:endParaRPr lang="en-US" sz="2400">
              <a:latin typeface="Trade Gothic Next Light"/>
            </a:endParaRPr>
          </a:p>
          <a:p>
            <a:pPr algn="l"/>
            <a:endParaRPr lang="en-US" sz="2400">
              <a:latin typeface="Trade Gothic Next Light"/>
            </a:endParaRPr>
          </a:p>
        </p:txBody>
      </p:sp>
    </p:spTree>
    <p:extLst>
      <p:ext uri="{BB962C8B-B14F-4D97-AF65-F5344CB8AC3E}">
        <p14:creationId xmlns:p14="http://schemas.microsoft.com/office/powerpoint/2010/main" val="85040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5381-5B3E-B5BD-022B-0F3A57321969}"/>
              </a:ext>
            </a:extLst>
          </p:cNvPr>
          <p:cNvSpPr>
            <a:spLocks noGrp="1"/>
          </p:cNvSpPr>
          <p:nvPr>
            <p:ph type="title"/>
          </p:nvPr>
        </p:nvSpPr>
        <p:spPr/>
        <p:txBody>
          <a:bodyPr>
            <a:normAutofit fontScale="90000"/>
          </a:bodyPr>
          <a:lstStyle/>
          <a:p>
            <a:r>
              <a:rPr lang="en-US">
                <a:ea typeface="+mj-lt"/>
                <a:cs typeface="+mj-lt"/>
              </a:rPr>
              <a:t>Applications of Symmetric and Asymmetric Cryptography</a:t>
            </a:r>
            <a:endParaRPr lang="en-US"/>
          </a:p>
        </p:txBody>
      </p:sp>
      <p:sp>
        <p:nvSpPr>
          <p:cNvPr id="3" name="TextBox 2">
            <a:extLst>
              <a:ext uri="{FF2B5EF4-FFF2-40B4-BE49-F238E27FC236}">
                <a16:creationId xmlns:a16="http://schemas.microsoft.com/office/drawing/2014/main" id="{10E5FA12-632A-E3B6-88A2-6BA5BC920864}"/>
              </a:ext>
            </a:extLst>
          </p:cNvPr>
          <p:cNvSpPr txBox="1"/>
          <p:nvPr/>
        </p:nvSpPr>
        <p:spPr>
          <a:xfrm>
            <a:off x="1097280" y="2438400"/>
            <a:ext cx="94488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Symmetric Key Applications:</a:t>
            </a:r>
            <a:endParaRPr lang="en-US" sz="2400">
              <a:latin typeface="Trade Gothic Next Light"/>
            </a:endParaRPr>
          </a:p>
          <a:p>
            <a:r>
              <a:rPr lang="en-US" sz="2400">
                <a:latin typeface="Trade Gothic Next Light"/>
                <a:ea typeface="+mn-lt"/>
                <a:cs typeface="+mn-lt"/>
              </a:rPr>
              <a:t>Encrypting files, databases, and backups.</a:t>
            </a:r>
            <a:endParaRPr lang="en-US" sz="2400">
              <a:latin typeface="Trade Gothic Next Light"/>
            </a:endParaRPr>
          </a:p>
          <a:p>
            <a:r>
              <a:rPr lang="en-US" sz="2400">
                <a:latin typeface="Trade Gothic Next Light"/>
                <a:ea typeface="+mn-lt"/>
                <a:cs typeface="+mn-lt"/>
              </a:rPr>
              <a:t>Securing communication in closed systems.</a:t>
            </a:r>
            <a:endParaRPr lang="en-US" sz="2400">
              <a:latin typeface="Trade Gothic Next Light"/>
            </a:endParaRPr>
          </a:p>
          <a:p>
            <a:r>
              <a:rPr lang="en-US" sz="2400">
                <a:latin typeface="Trade Gothic Next Light"/>
                <a:ea typeface="+mn-lt"/>
                <a:cs typeface="+mn-lt"/>
              </a:rPr>
              <a:t>Asymmetric Key Applications:</a:t>
            </a:r>
            <a:endParaRPr lang="en-US" sz="2400">
              <a:latin typeface="Trade Gothic Next Light"/>
            </a:endParaRPr>
          </a:p>
          <a:p>
            <a:r>
              <a:rPr lang="en-US" sz="2400">
                <a:latin typeface="Trade Gothic Next Light"/>
                <a:ea typeface="+mn-lt"/>
                <a:cs typeface="+mn-lt"/>
              </a:rPr>
              <a:t>Digital certificates (e.g., SSL/TLS).</a:t>
            </a:r>
            <a:endParaRPr lang="en-US" sz="2400">
              <a:latin typeface="Trade Gothic Next Light"/>
            </a:endParaRPr>
          </a:p>
          <a:p>
            <a:r>
              <a:rPr lang="en-US" sz="2400">
                <a:latin typeface="Trade Gothic Next Light"/>
                <a:ea typeface="+mn-lt"/>
                <a:cs typeface="+mn-lt"/>
              </a:rPr>
              <a:t>Secure email communication (e.g., PGP).</a:t>
            </a:r>
            <a:endParaRPr lang="en-US" sz="2400">
              <a:latin typeface="Trade Gothic Next Light"/>
            </a:endParaRPr>
          </a:p>
          <a:p>
            <a:r>
              <a:rPr lang="en-US" sz="2400">
                <a:latin typeface="Trade Gothic Next Light"/>
                <a:ea typeface="+mn-lt"/>
                <a:cs typeface="+mn-lt"/>
              </a:rPr>
              <a:t>Blockchain and cryptocurrency transactions.</a:t>
            </a:r>
            <a:endParaRPr lang="en-US" sz="2400">
              <a:latin typeface="Trade Gothic Next Light"/>
            </a:endParaRPr>
          </a:p>
          <a:p>
            <a:endParaRPr lang="en-US" sz="2400">
              <a:latin typeface="Trade Gothic Next Light"/>
            </a:endParaRPr>
          </a:p>
          <a:p>
            <a:pPr algn="l"/>
            <a:endParaRPr lang="en-US" sz="2400">
              <a:latin typeface="Trade Gothic Next Light"/>
            </a:endParaRPr>
          </a:p>
        </p:txBody>
      </p:sp>
    </p:spTree>
    <p:extLst>
      <p:ext uri="{BB962C8B-B14F-4D97-AF65-F5344CB8AC3E}">
        <p14:creationId xmlns:p14="http://schemas.microsoft.com/office/powerpoint/2010/main" val="66788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EBB7-7891-9664-E616-45CD6783F69D}"/>
              </a:ext>
            </a:extLst>
          </p:cNvPr>
          <p:cNvSpPr>
            <a:spLocks noGrp="1"/>
          </p:cNvSpPr>
          <p:nvPr>
            <p:ph type="title"/>
          </p:nvPr>
        </p:nvSpPr>
        <p:spPr/>
        <p:txBody>
          <a:bodyPr>
            <a:normAutofit fontScale="90000"/>
          </a:bodyPr>
          <a:lstStyle/>
          <a:p>
            <a:r>
              <a:rPr lang="en-US">
                <a:ea typeface="+mj-lt"/>
                <a:cs typeface="+mj-lt"/>
              </a:rPr>
              <a:t>Examples of Symmetric Cryptography</a:t>
            </a:r>
            <a:endParaRPr lang="en-US"/>
          </a:p>
        </p:txBody>
      </p:sp>
      <p:sp>
        <p:nvSpPr>
          <p:cNvPr id="3" name="TextBox 2">
            <a:extLst>
              <a:ext uri="{FF2B5EF4-FFF2-40B4-BE49-F238E27FC236}">
                <a16:creationId xmlns:a16="http://schemas.microsoft.com/office/drawing/2014/main" id="{D558B5F7-2A6F-0D90-9B3F-0793F54B0998}"/>
              </a:ext>
            </a:extLst>
          </p:cNvPr>
          <p:cNvSpPr txBox="1"/>
          <p:nvPr/>
        </p:nvSpPr>
        <p:spPr>
          <a:xfrm>
            <a:off x="1005840" y="2377440"/>
            <a:ext cx="99060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AES (Advanced Encryption Standard): Widely used for encrypting sensitive data, such as in Wi-Fi (WPA2).</a:t>
            </a:r>
            <a:endParaRPr lang="en-US" sz="2400">
              <a:latin typeface="Trade Gothic Next Light"/>
            </a:endParaRPr>
          </a:p>
          <a:p>
            <a:r>
              <a:rPr lang="en-US" sz="2400">
                <a:latin typeface="Trade Gothic Next Light"/>
                <a:ea typeface="+mn-lt"/>
                <a:cs typeface="+mn-lt"/>
              </a:rPr>
              <a:t>DES (Data Encryption Standard): An older standard, now replaced due to vulnerabilities.</a:t>
            </a:r>
            <a:endParaRPr lang="en-US" sz="2400">
              <a:latin typeface="Trade Gothic Next Light"/>
            </a:endParaRPr>
          </a:p>
          <a:p>
            <a:r>
              <a:rPr lang="en-US" sz="2400">
                <a:latin typeface="Trade Gothic Next Light"/>
                <a:ea typeface="+mn-lt"/>
                <a:cs typeface="+mn-lt"/>
              </a:rPr>
              <a:t>3DES (Triple DES): An enhancement of DES, using multiple encryption rounds.</a:t>
            </a:r>
            <a:endParaRPr lang="en-US" sz="2400">
              <a:latin typeface="Trade Gothic Next Light"/>
            </a:endParaRPr>
          </a:p>
          <a:p>
            <a:r>
              <a:rPr lang="en-US" sz="2400">
                <a:latin typeface="Trade Gothic Next Light"/>
                <a:ea typeface="+mn-lt"/>
                <a:cs typeface="+mn-lt"/>
              </a:rPr>
              <a:t>Blowfish: Lightweight encryption for smaller devices and applications.</a:t>
            </a:r>
            <a:endParaRPr lang="en-US" sz="2400">
              <a:latin typeface="Trade Gothic Next Light"/>
            </a:endParaRPr>
          </a:p>
          <a:p>
            <a:r>
              <a:rPr lang="en-US" sz="2400">
                <a:latin typeface="Trade Gothic Next Light"/>
                <a:ea typeface="+mn-lt"/>
                <a:cs typeface="+mn-lt"/>
              </a:rPr>
              <a:t>RC4: Stream cipher, historically used in SSL and WEP (no longer secure).</a:t>
            </a:r>
            <a:endParaRPr lang="en-US" sz="2400">
              <a:latin typeface="Trade Gothic Next Light"/>
            </a:endParaRPr>
          </a:p>
          <a:p>
            <a:endParaRPr lang="en-US" sz="2400">
              <a:latin typeface="Trade Gothic Next Light"/>
            </a:endParaRPr>
          </a:p>
          <a:p>
            <a:pPr algn="l"/>
            <a:endParaRPr lang="en-US" sz="2400">
              <a:latin typeface="Trade Gothic Next Light"/>
            </a:endParaRPr>
          </a:p>
        </p:txBody>
      </p:sp>
    </p:spTree>
    <p:extLst>
      <p:ext uri="{BB962C8B-B14F-4D97-AF65-F5344CB8AC3E}">
        <p14:creationId xmlns:p14="http://schemas.microsoft.com/office/powerpoint/2010/main" val="315639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AE4C-3EDD-F1F2-6F1F-7DE2E5CAEBEE}"/>
              </a:ext>
            </a:extLst>
          </p:cNvPr>
          <p:cNvSpPr>
            <a:spLocks noGrp="1"/>
          </p:cNvSpPr>
          <p:nvPr>
            <p:ph type="title"/>
          </p:nvPr>
        </p:nvSpPr>
        <p:spPr/>
        <p:txBody>
          <a:bodyPr/>
          <a:lstStyle/>
          <a:p>
            <a:r>
              <a:rPr lang="en-US"/>
              <a:t>Block Diagram</a:t>
            </a:r>
          </a:p>
        </p:txBody>
      </p:sp>
      <p:pic>
        <p:nvPicPr>
          <p:cNvPr id="3" name="Picture 2" descr="A diagram of a algorithm&#10;&#10;Description automatically generated">
            <a:extLst>
              <a:ext uri="{FF2B5EF4-FFF2-40B4-BE49-F238E27FC236}">
                <a16:creationId xmlns:a16="http://schemas.microsoft.com/office/drawing/2014/main" id="{5B8526AD-1A84-84EE-584F-47F6BA54A35F}"/>
              </a:ext>
            </a:extLst>
          </p:cNvPr>
          <p:cNvPicPr>
            <a:picLocks noChangeAspect="1"/>
          </p:cNvPicPr>
          <p:nvPr/>
        </p:nvPicPr>
        <p:blipFill>
          <a:blip r:embed="rId2"/>
          <a:stretch>
            <a:fillRect/>
          </a:stretch>
        </p:blipFill>
        <p:spPr>
          <a:xfrm>
            <a:off x="3535613" y="2464279"/>
            <a:ext cx="5120775" cy="4114800"/>
          </a:xfrm>
          <a:prstGeom prst="rect">
            <a:avLst/>
          </a:prstGeom>
        </p:spPr>
      </p:pic>
    </p:spTree>
    <p:extLst>
      <p:ext uri="{BB962C8B-B14F-4D97-AF65-F5344CB8AC3E}">
        <p14:creationId xmlns:p14="http://schemas.microsoft.com/office/powerpoint/2010/main" val="404630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C3DE-DA48-29FC-F399-F78B6D7587C1}"/>
              </a:ext>
            </a:extLst>
          </p:cNvPr>
          <p:cNvSpPr>
            <a:spLocks noGrp="1"/>
          </p:cNvSpPr>
          <p:nvPr>
            <p:ph type="title"/>
          </p:nvPr>
        </p:nvSpPr>
        <p:spPr/>
        <p:txBody>
          <a:bodyPr/>
          <a:lstStyle/>
          <a:p>
            <a:r>
              <a:rPr lang="en-US"/>
              <a:t>WEB browsers </a:t>
            </a:r>
          </a:p>
        </p:txBody>
      </p:sp>
      <p:sp>
        <p:nvSpPr>
          <p:cNvPr id="3" name="Text Placeholder 2">
            <a:extLst>
              <a:ext uri="{FF2B5EF4-FFF2-40B4-BE49-F238E27FC236}">
                <a16:creationId xmlns:a16="http://schemas.microsoft.com/office/drawing/2014/main" id="{3D6C990C-2723-9FAB-E958-86823245F3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06619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9305-5DD3-BBD3-3F57-D5CF5A7FF4E7}"/>
              </a:ext>
            </a:extLst>
          </p:cNvPr>
          <p:cNvSpPr>
            <a:spLocks noGrp="1"/>
          </p:cNvSpPr>
          <p:nvPr>
            <p:ph type="title"/>
          </p:nvPr>
        </p:nvSpPr>
        <p:spPr>
          <a:xfrm>
            <a:off x="714241" y="704727"/>
            <a:ext cx="10094770" cy="1180574"/>
          </a:xfrm>
        </p:spPr>
        <p:txBody>
          <a:bodyPr/>
          <a:lstStyle/>
          <a:p>
            <a:r>
              <a:rPr lang="en-US" b="1"/>
              <a:t>What and </a:t>
            </a:r>
            <a:r>
              <a:rPr lang="en-US" b="1" err="1"/>
              <a:t>it's</a:t>
            </a:r>
            <a:r>
              <a:rPr lang="en-US" b="1"/>
              <a:t> purpose?</a:t>
            </a:r>
            <a:endParaRPr lang="en-US"/>
          </a:p>
        </p:txBody>
      </p:sp>
      <p:sp>
        <p:nvSpPr>
          <p:cNvPr id="3" name="TextBox 2">
            <a:extLst>
              <a:ext uri="{FF2B5EF4-FFF2-40B4-BE49-F238E27FC236}">
                <a16:creationId xmlns:a16="http://schemas.microsoft.com/office/drawing/2014/main" id="{2ACBE9A5-EA30-8BCF-569D-3F13239E6CC6}"/>
              </a:ext>
            </a:extLst>
          </p:cNvPr>
          <p:cNvSpPr txBox="1"/>
          <p:nvPr/>
        </p:nvSpPr>
        <p:spPr>
          <a:xfrm>
            <a:off x="858591" y="2060619"/>
            <a:ext cx="1002405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What Are Web Browsers? Web browsers are software applications that enable users to access, retrieve, and view information on the internet. They serve as the interface between the user and the vast amount of content available online, including websites, multimedia, and interactive applications.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Purpose of Web Browsers The primary purpose of web browsers is to fetch and display web pages from servers on the internet. They interpret the HTML, CSS, JavaScript, and other web technologies to present the content in a readable and interactive format. Browsers also provide tools and functionalities to enhance the user experience, such as bookmarking, tab management, privacy controls, and extensions.</a:t>
            </a:r>
            <a:endParaRPr lang="en-US" sz="2400">
              <a:latin typeface="Trade Gothic Next Light"/>
            </a:endParaRPr>
          </a:p>
        </p:txBody>
      </p:sp>
    </p:spTree>
    <p:extLst>
      <p:ext uri="{BB962C8B-B14F-4D97-AF65-F5344CB8AC3E}">
        <p14:creationId xmlns:p14="http://schemas.microsoft.com/office/powerpoint/2010/main" val="1329498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99BC-E028-2597-302F-612CEA9B5D11}"/>
              </a:ext>
            </a:extLst>
          </p:cNvPr>
          <p:cNvSpPr>
            <a:spLocks noGrp="1"/>
          </p:cNvSpPr>
          <p:nvPr>
            <p:ph type="title"/>
          </p:nvPr>
        </p:nvSpPr>
        <p:spPr>
          <a:xfrm>
            <a:off x="713509" y="533496"/>
            <a:ext cx="10094770" cy="1180574"/>
          </a:xfrm>
        </p:spPr>
        <p:txBody>
          <a:bodyPr/>
          <a:lstStyle/>
          <a:p>
            <a:r>
              <a:rPr lang="en-US" b="1"/>
              <a:t>How web browsers work ? </a:t>
            </a:r>
          </a:p>
        </p:txBody>
      </p:sp>
      <p:sp>
        <p:nvSpPr>
          <p:cNvPr id="3" name="TextBox 2">
            <a:extLst>
              <a:ext uri="{FF2B5EF4-FFF2-40B4-BE49-F238E27FC236}">
                <a16:creationId xmlns:a16="http://schemas.microsoft.com/office/drawing/2014/main" id="{5C5D5C42-2A08-EBB9-EFF4-A2F197945B19}"/>
              </a:ext>
            </a:extLst>
          </p:cNvPr>
          <p:cNvSpPr txBox="1"/>
          <p:nvPr/>
        </p:nvSpPr>
        <p:spPr>
          <a:xfrm>
            <a:off x="794196" y="1931830"/>
            <a:ext cx="1026016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rade Gothic Next Light"/>
                <a:ea typeface="+mn-lt"/>
                <a:cs typeface="+mn-lt"/>
              </a:rPr>
              <a:t>User Input: When a user enters a URL or a search query, the browser sends a request to the server hosting the website.</a:t>
            </a:r>
            <a:endParaRPr lang="en-US">
              <a:latin typeface="Trade Gothic Next Light"/>
            </a:endParaRPr>
          </a:p>
          <a:p>
            <a:endParaRPr lang="en-US">
              <a:latin typeface="Trade Gothic Next Light"/>
            </a:endParaRPr>
          </a:p>
          <a:p>
            <a:r>
              <a:rPr lang="en-US">
                <a:latin typeface="Trade Gothic Next Light"/>
                <a:ea typeface="+mn-lt"/>
                <a:cs typeface="+mn-lt"/>
              </a:rPr>
              <a:t>DNS Lookup: The browser performs a DNS (Domain Name System) lookup to translate the human-readable address into an IP address, which identifies the server.</a:t>
            </a:r>
            <a:endParaRPr lang="en-US">
              <a:latin typeface="Trade Gothic Next Light"/>
            </a:endParaRPr>
          </a:p>
          <a:p>
            <a:endParaRPr lang="en-US">
              <a:latin typeface="Trade Gothic Next Light"/>
            </a:endParaRPr>
          </a:p>
          <a:p>
            <a:r>
              <a:rPr lang="en-US">
                <a:latin typeface="Trade Gothic Next Light"/>
                <a:ea typeface="+mn-lt"/>
                <a:cs typeface="+mn-lt"/>
              </a:rPr>
              <a:t>Request and Response: The browser sends an HTTP (Hypertext Transfer Protocol) or HTTPS (HTTP Secure) request to the server. The server processes the request and responds with the requested resources, such as HTML files, images, and other content.</a:t>
            </a:r>
            <a:endParaRPr lang="en-US">
              <a:latin typeface="Trade Gothic Next Light"/>
            </a:endParaRPr>
          </a:p>
          <a:p>
            <a:endParaRPr lang="en-US">
              <a:latin typeface="Trade Gothic Next Light"/>
            </a:endParaRPr>
          </a:p>
          <a:p>
            <a:r>
              <a:rPr lang="en-US">
                <a:latin typeface="Trade Gothic Next Light"/>
                <a:ea typeface="+mn-lt"/>
                <a:cs typeface="+mn-lt"/>
              </a:rPr>
              <a:t>Rendering Engine: The browser's rendering engine interprets the HTML, CSS, and JavaScript to construct the web page. This involves parsing the HTML to create the Document Object Model (DOM), applying styles from CSS, and executing JavaScript to provide dynamic content.</a:t>
            </a:r>
            <a:endParaRPr lang="en-US">
              <a:latin typeface="Trade Gothic Next Light"/>
            </a:endParaRPr>
          </a:p>
          <a:p>
            <a:endParaRPr lang="en-US">
              <a:latin typeface="Trade Gothic Next Light"/>
            </a:endParaRPr>
          </a:p>
          <a:p>
            <a:r>
              <a:rPr lang="en-US">
                <a:latin typeface="Trade Gothic Next Light"/>
                <a:ea typeface="+mn-lt"/>
                <a:cs typeface="+mn-lt"/>
              </a:rPr>
              <a:t>Display: The browser displays the fully rendered web page, allowing the user to interact with it. This includes handling user inputs like clicks, scrolls, and form submissions.</a:t>
            </a:r>
            <a:endParaRPr lang="en-US">
              <a:latin typeface="Trade Gothic Next Light"/>
            </a:endParaRPr>
          </a:p>
        </p:txBody>
      </p:sp>
    </p:spTree>
    <p:extLst>
      <p:ext uri="{BB962C8B-B14F-4D97-AF65-F5344CB8AC3E}">
        <p14:creationId xmlns:p14="http://schemas.microsoft.com/office/powerpoint/2010/main" val="4229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5488-EA5E-211C-6517-5B15D5BF6ECD}"/>
              </a:ext>
            </a:extLst>
          </p:cNvPr>
          <p:cNvSpPr>
            <a:spLocks noGrp="1"/>
          </p:cNvSpPr>
          <p:nvPr>
            <p:ph type="title"/>
          </p:nvPr>
        </p:nvSpPr>
        <p:spPr>
          <a:xfrm>
            <a:off x="628382" y="533008"/>
            <a:ext cx="10094770" cy="1180574"/>
          </a:xfrm>
        </p:spPr>
        <p:txBody>
          <a:bodyPr/>
          <a:lstStyle/>
          <a:p>
            <a:r>
              <a:rPr lang="en-US" b="1" err="1"/>
              <a:t>KEy</a:t>
            </a:r>
            <a:r>
              <a:rPr lang="en-US" b="1"/>
              <a:t> features</a:t>
            </a:r>
          </a:p>
        </p:txBody>
      </p:sp>
      <p:sp>
        <p:nvSpPr>
          <p:cNvPr id="3" name="TextBox 2">
            <a:extLst>
              <a:ext uri="{FF2B5EF4-FFF2-40B4-BE49-F238E27FC236}">
                <a16:creationId xmlns:a16="http://schemas.microsoft.com/office/drawing/2014/main" id="{82BF8C13-A038-126B-6851-AF436EEE71C3}"/>
              </a:ext>
            </a:extLst>
          </p:cNvPr>
          <p:cNvSpPr txBox="1"/>
          <p:nvPr/>
        </p:nvSpPr>
        <p:spPr>
          <a:xfrm>
            <a:off x="686873" y="1931831"/>
            <a:ext cx="10066985"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rade Gothic Next Light"/>
                <a:ea typeface="+mn-lt"/>
                <a:cs typeface="+mn-lt"/>
              </a:rPr>
              <a:t>Rendering Engine: Responsible for displaying the content on the screen. Examples include Blink (used by Chrome and Edge), WebKit (used by Safari), and Gecko (used by Firefox).</a:t>
            </a:r>
            <a:endParaRPr lang="en-US">
              <a:latin typeface="Trade Gothic Next Light"/>
            </a:endParaRPr>
          </a:p>
          <a:p>
            <a:endParaRPr lang="en-US">
              <a:latin typeface="Trade Gothic Next Light"/>
            </a:endParaRPr>
          </a:p>
          <a:p>
            <a:r>
              <a:rPr lang="en-US">
                <a:latin typeface="Trade Gothic Next Light"/>
                <a:ea typeface="+mn-lt"/>
                <a:cs typeface="+mn-lt"/>
              </a:rPr>
              <a:t>JavaScript Engine: Executes JavaScript code to provide interactive and dynamic content. Notable engines include V8 (Chrome) and </a:t>
            </a:r>
            <a:r>
              <a:rPr lang="en-US" err="1">
                <a:latin typeface="Trade Gothic Next Light"/>
                <a:ea typeface="+mn-lt"/>
                <a:cs typeface="+mn-lt"/>
              </a:rPr>
              <a:t>SpiderMonkey</a:t>
            </a:r>
            <a:r>
              <a:rPr lang="en-US">
                <a:latin typeface="Trade Gothic Next Light"/>
                <a:ea typeface="+mn-lt"/>
                <a:cs typeface="+mn-lt"/>
              </a:rPr>
              <a:t> (Firefox).</a:t>
            </a:r>
            <a:endParaRPr lang="en-US">
              <a:latin typeface="Trade Gothic Next Light"/>
            </a:endParaRPr>
          </a:p>
          <a:p>
            <a:endParaRPr lang="en-US">
              <a:latin typeface="Trade Gothic Next Light"/>
            </a:endParaRPr>
          </a:p>
          <a:p>
            <a:r>
              <a:rPr lang="en-US">
                <a:latin typeface="Trade Gothic Next Light"/>
                <a:ea typeface="+mn-lt"/>
                <a:cs typeface="+mn-lt"/>
              </a:rPr>
              <a:t>User Interface: Includes navigation controls like back, forward, refresh, and home buttons, along with address bar, tabs, and settings menus.</a:t>
            </a:r>
            <a:endParaRPr lang="en-US">
              <a:latin typeface="Trade Gothic Next Light"/>
            </a:endParaRPr>
          </a:p>
          <a:p>
            <a:endParaRPr lang="en-US">
              <a:latin typeface="Trade Gothic Next Light"/>
            </a:endParaRPr>
          </a:p>
          <a:p>
            <a:r>
              <a:rPr lang="en-US">
                <a:latin typeface="Trade Gothic Next Light"/>
                <a:ea typeface="+mn-lt"/>
                <a:cs typeface="+mn-lt"/>
              </a:rPr>
              <a:t>Extensions and Plugins: Allow users to extend browser functionality with additional features, like ad blockers, password managers, and development tools.</a:t>
            </a:r>
            <a:endParaRPr lang="en-US">
              <a:latin typeface="Trade Gothic Next Light"/>
            </a:endParaRPr>
          </a:p>
          <a:p>
            <a:endParaRPr lang="en-US">
              <a:latin typeface="Trade Gothic Next Light"/>
            </a:endParaRPr>
          </a:p>
          <a:p>
            <a:r>
              <a:rPr lang="en-US">
                <a:latin typeface="Trade Gothic Next Light"/>
                <a:ea typeface="+mn-lt"/>
                <a:cs typeface="+mn-lt"/>
              </a:rPr>
              <a:t>Security: Features like HTTPS, sandboxing, and content security policies help protect users from malicious websites and cyber threats.</a:t>
            </a:r>
            <a:endParaRPr lang="en-US">
              <a:latin typeface="Trade Gothic Next Light"/>
            </a:endParaRPr>
          </a:p>
          <a:p>
            <a:endParaRPr lang="en-US">
              <a:latin typeface="Trade Gothic Next Light"/>
            </a:endParaRPr>
          </a:p>
          <a:p>
            <a:r>
              <a:rPr lang="en-US">
                <a:latin typeface="Trade Gothic Next Light"/>
                <a:ea typeface="+mn-lt"/>
                <a:cs typeface="+mn-lt"/>
              </a:rPr>
              <a:t>Privacy Controls: Options for managing cookies, clearing browsing history, and using private browsing modes to protect user privacy.</a:t>
            </a:r>
            <a:endParaRPr lang="en-US">
              <a:latin typeface="Trade Gothic Next Light"/>
            </a:endParaRPr>
          </a:p>
        </p:txBody>
      </p:sp>
    </p:spTree>
    <p:extLst>
      <p:ext uri="{BB962C8B-B14F-4D97-AF65-F5344CB8AC3E}">
        <p14:creationId xmlns:p14="http://schemas.microsoft.com/office/powerpoint/2010/main" val="3413781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731E-397D-5B90-6157-95588B170E8F}"/>
              </a:ext>
            </a:extLst>
          </p:cNvPr>
          <p:cNvSpPr>
            <a:spLocks noGrp="1"/>
          </p:cNvSpPr>
          <p:nvPr>
            <p:ph type="title"/>
          </p:nvPr>
        </p:nvSpPr>
        <p:spPr/>
        <p:txBody>
          <a:bodyPr/>
          <a:lstStyle/>
          <a:p>
            <a:r>
              <a:rPr lang="en-US" err="1"/>
              <a:t>DEsktop</a:t>
            </a:r>
            <a:r>
              <a:rPr lang="en-US"/>
              <a:t> browsers</a:t>
            </a:r>
          </a:p>
        </p:txBody>
      </p:sp>
      <p:sp>
        <p:nvSpPr>
          <p:cNvPr id="3" name="Text Placeholder 2">
            <a:extLst>
              <a:ext uri="{FF2B5EF4-FFF2-40B4-BE49-F238E27FC236}">
                <a16:creationId xmlns:a16="http://schemas.microsoft.com/office/drawing/2014/main" id="{84239B9F-74FD-9EAA-87A4-91D97B35814B}"/>
              </a:ext>
            </a:extLst>
          </p:cNvPr>
          <p:cNvSpPr>
            <a:spLocks noGrp="1"/>
          </p:cNvSpPr>
          <p:nvPr>
            <p:ph type="body" idx="1"/>
          </p:nvPr>
        </p:nvSpPr>
        <p:spPr/>
        <p:txBody>
          <a:bodyPr vert="horz" lIns="91440" tIns="45720" rIns="91440" bIns="45720" rtlCol="0" anchor="t">
            <a:normAutofit/>
          </a:bodyPr>
          <a:lstStyle/>
          <a:p>
            <a:r>
              <a:rPr lang="en-US"/>
              <a:t> </a:t>
            </a:r>
          </a:p>
        </p:txBody>
      </p:sp>
    </p:spTree>
    <p:extLst>
      <p:ext uri="{BB962C8B-B14F-4D97-AF65-F5344CB8AC3E}">
        <p14:creationId xmlns:p14="http://schemas.microsoft.com/office/powerpoint/2010/main" val="96708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0208-29C4-8AB1-06D9-06FF416FD6F0}"/>
              </a:ext>
            </a:extLst>
          </p:cNvPr>
          <p:cNvSpPr>
            <a:spLocks noGrp="1"/>
          </p:cNvSpPr>
          <p:nvPr>
            <p:ph type="title"/>
          </p:nvPr>
        </p:nvSpPr>
        <p:spPr/>
        <p:txBody>
          <a:bodyPr/>
          <a:lstStyle/>
          <a:p>
            <a:r>
              <a:rPr lang="en-US"/>
              <a:t>Cryptography</a:t>
            </a:r>
          </a:p>
        </p:txBody>
      </p:sp>
      <p:sp>
        <p:nvSpPr>
          <p:cNvPr id="3" name="Text Placeholder 2">
            <a:extLst>
              <a:ext uri="{FF2B5EF4-FFF2-40B4-BE49-F238E27FC236}">
                <a16:creationId xmlns:a16="http://schemas.microsoft.com/office/drawing/2014/main" id="{6BDB4039-1785-D7B0-62E6-D578A800A6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7705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Mozilla </a:t>
            </a:r>
            <a:r>
              <a:rPr lang="en-US" b="1" err="1"/>
              <a:t>FIrefox</a:t>
            </a:r>
          </a:p>
        </p:txBody>
      </p:sp>
      <p:sp>
        <p:nvSpPr>
          <p:cNvPr id="3" name="TextBox 2">
            <a:extLst>
              <a:ext uri="{FF2B5EF4-FFF2-40B4-BE49-F238E27FC236}">
                <a16:creationId xmlns:a16="http://schemas.microsoft.com/office/drawing/2014/main" id="{94AA5B2C-DD60-8E3C-D586-F622B0B52D01}"/>
              </a:ext>
            </a:extLst>
          </p:cNvPr>
          <p:cNvSpPr txBox="1"/>
          <p:nvPr/>
        </p:nvSpPr>
        <p:spPr>
          <a:xfrm>
            <a:off x="817756" y="2397512"/>
            <a:ext cx="1058622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Cond"/>
                <a:ea typeface="+mn-lt"/>
                <a:cs typeface="+mn-lt"/>
              </a:rPr>
              <a:t>Creator: Mozilla Foundation</a:t>
            </a:r>
            <a:endParaRPr lang="en-US" sz="2400">
              <a:latin typeface="Trade Gothic Next Cond"/>
            </a:endParaRPr>
          </a:p>
          <a:p>
            <a:endParaRPr lang="en-US" sz="2400">
              <a:latin typeface="Trade Gothic Next Cond"/>
            </a:endParaRPr>
          </a:p>
          <a:p>
            <a:r>
              <a:rPr lang="en-US" sz="2400">
                <a:latin typeface="Trade Gothic Next Cond"/>
                <a:ea typeface="+mn-lt"/>
                <a:cs typeface="+mn-lt"/>
              </a:rPr>
              <a:t>Year of Release: 2002</a:t>
            </a:r>
            <a:endParaRPr lang="en-US" sz="2400">
              <a:latin typeface="Trade Gothic Next Cond"/>
            </a:endParaRPr>
          </a:p>
          <a:p>
            <a:endParaRPr lang="en-US" sz="2400">
              <a:latin typeface="Trade Gothic Next Cond"/>
            </a:endParaRPr>
          </a:p>
          <a:p>
            <a:r>
              <a:rPr lang="en-US" sz="2400">
                <a:latin typeface="Trade Gothic Next Cond"/>
                <a:ea typeface="+mn-lt"/>
                <a:cs typeface="+mn-lt"/>
              </a:rPr>
              <a:t>Target Audience: General users, developers, and privacy-conscious users</a:t>
            </a:r>
            <a:endParaRPr lang="en-US" sz="2400">
              <a:latin typeface="Trade Gothic Next Cond"/>
            </a:endParaRPr>
          </a:p>
          <a:p>
            <a:endParaRPr lang="en-US" sz="2400">
              <a:latin typeface="Trade Gothic Next Cond"/>
            </a:endParaRPr>
          </a:p>
          <a:p>
            <a:r>
              <a:rPr lang="en-US" sz="2400">
                <a:latin typeface="Trade Gothic Next Cond"/>
                <a:ea typeface="+mn-lt"/>
                <a:cs typeface="+mn-lt"/>
              </a:rPr>
              <a:t>Unique Feature: Firefox is known for its strong emphasis on privacy and open-source development. It supports a wide range of extensions and offers features like Enhanced Tracking Protection, which blocks thousands of ad trackers and third-party cookies by default. The browser is particularly popular among developers due to its powerful developer tools.</a:t>
            </a:r>
            <a:endParaRPr lang="en-US" sz="2400">
              <a:latin typeface="Trade Gothic Next Cond"/>
            </a:endParaRPr>
          </a:p>
        </p:txBody>
      </p:sp>
    </p:spTree>
    <p:extLst>
      <p:ext uri="{BB962C8B-B14F-4D97-AF65-F5344CB8AC3E}">
        <p14:creationId xmlns:p14="http://schemas.microsoft.com/office/powerpoint/2010/main" val="355781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Google chrome</a:t>
            </a:r>
          </a:p>
        </p:txBody>
      </p:sp>
      <p:sp>
        <p:nvSpPr>
          <p:cNvPr id="3" name="TextBox 2">
            <a:extLst>
              <a:ext uri="{FF2B5EF4-FFF2-40B4-BE49-F238E27FC236}">
                <a16:creationId xmlns:a16="http://schemas.microsoft.com/office/drawing/2014/main" id="{3E3BA96B-D9AB-64D4-00C3-443ECD95A6AD}"/>
              </a:ext>
            </a:extLst>
          </p:cNvPr>
          <p:cNvSpPr txBox="1"/>
          <p:nvPr/>
        </p:nvSpPr>
        <p:spPr>
          <a:xfrm>
            <a:off x="873512" y="2360341"/>
            <a:ext cx="1005468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Google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2008</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General users, especially those integrated into the Google ecosystem</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Chrome is celebrated for its speed, simplicity, and seamless integration with Google services like Gmail, Google Drive, and Google Photos. It also has a vast library of extensions available from the Chrome Web Store, allowing users to customize their browsing experience extensively.</a:t>
            </a:r>
            <a:endParaRPr lang="en-US" sz="2400">
              <a:latin typeface="Trade Gothic Next Light"/>
            </a:endParaRPr>
          </a:p>
        </p:txBody>
      </p:sp>
    </p:spTree>
    <p:extLst>
      <p:ext uri="{BB962C8B-B14F-4D97-AF65-F5344CB8AC3E}">
        <p14:creationId xmlns:p14="http://schemas.microsoft.com/office/powerpoint/2010/main" val="156712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Microsoft edge</a:t>
            </a:r>
          </a:p>
        </p:txBody>
      </p:sp>
      <p:sp>
        <p:nvSpPr>
          <p:cNvPr id="3" name="TextBox 2">
            <a:extLst>
              <a:ext uri="{FF2B5EF4-FFF2-40B4-BE49-F238E27FC236}">
                <a16:creationId xmlns:a16="http://schemas.microsoft.com/office/drawing/2014/main" id="{C9FDA1ED-72CF-EE73-4919-427C79E2C0AC}"/>
              </a:ext>
            </a:extLst>
          </p:cNvPr>
          <p:cNvSpPr txBox="1"/>
          <p:nvPr/>
        </p:nvSpPr>
        <p:spPr>
          <a:xfrm>
            <a:off x="892097" y="2323171"/>
            <a:ext cx="1011043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400">
                <a:latin typeface="Trade Gothic Next Light"/>
                <a:ea typeface="+mn-lt"/>
                <a:cs typeface="+mn-lt"/>
              </a:rPr>
              <a:t>Creator: Microsoft</a:t>
            </a:r>
          </a:p>
          <a:p>
            <a:pPr>
              <a:buFont typeface="Arial"/>
              <a:buChar char="•"/>
            </a:pPr>
            <a:endParaRPr lang="en-US" sz="2400">
              <a:latin typeface="Trade Gothic Next Light"/>
            </a:endParaRPr>
          </a:p>
          <a:p>
            <a:pPr>
              <a:buFont typeface="Arial"/>
              <a:buChar char="•"/>
            </a:pPr>
            <a:r>
              <a:rPr lang="en-US" sz="2400">
                <a:latin typeface="Trade Gothic Next Light"/>
                <a:ea typeface="+mn-lt"/>
                <a:cs typeface="+mn-lt"/>
              </a:rPr>
              <a:t>Year of Release: 2015 (Chromium-based version in 2020)</a:t>
            </a:r>
          </a:p>
          <a:p>
            <a:pPr>
              <a:buFont typeface="Arial"/>
              <a:buChar char="•"/>
            </a:pPr>
            <a:endParaRPr lang="en-US" sz="2400">
              <a:latin typeface="Trade Gothic Next Light"/>
            </a:endParaRPr>
          </a:p>
          <a:p>
            <a:pPr>
              <a:buFont typeface="Arial"/>
              <a:buChar char="•"/>
            </a:pPr>
            <a:r>
              <a:rPr lang="en-US" sz="2400">
                <a:latin typeface="Trade Gothic Next Light"/>
                <a:ea typeface="+mn-lt"/>
                <a:cs typeface="+mn-lt"/>
              </a:rPr>
              <a:t>Target Audience: Windows users and enterprises</a:t>
            </a:r>
          </a:p>
          <a:p>
            <a:pPr>
              <a:buFont typeface="Arial"/>
              <a:buChar char="•"/>
            </a:pPr>
            <a:endParaRPr lang="en-US" sz="2400">
              <a:latin typeface="Trade Gothic Next Light"/>
            </a:endParaRPr>
          </a:p>
          <a:p>
            <a:pPr marL="285750" indent="-285750">
              <a:buFont typeface="Arial"/>
              <a:buChar char="•"/>
            </a:pPr>
            <a:r>
              <a:rPr lang="en-US" sz="2400">
                <a:latin typeface="Trade Gothic Next Light"/>
                <a:ea typeface="+mn-lt"/>
                <a:cs typeface="+mn-lt"/>
              </a:rPr>
              <a:t>Unique Feature: The Chromium-based Edge offers improved performance, compatibility with Chrome extensions, and robust integration with Microsoft 365 services. It also features unique tools like Collections for organizing web content and an immersive reader mode.</a:t>
            </a:r>
          </a:p>
          <a:p>
            <a:pPr algn="l"/>
            <a:endParaRPr lang="en-US" sz="2400">
              <a:latin typeface="Trade Gothic Next Light"/>
            </a:endParaRPr>
          </a:p>
        </p:txBody>
      </p:sp>
    </p:spTree>
    <p:extLst>
      <p:ext uri="{BB962C8B-B14F-4D97-AF65-F5344CB8AC3E}">
        <p14:creationId xmlns:p14="http://schemas.microsoft.com/office/powerpoint/2010/main" val="258789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Opera</a:t>
            </a:r>
          </a:p>
        </p:txBody>
      </p:sp>
      <p:sp>
        <p:nvSpPr>
          <p:cNvPr id="3" name="TextBox 2">
            <a:extLst>
              <a:ext uri="{FF2B5EF4-FFF2-40B4-BE49-F238E27FC236}">
                <a16:creationId xmlns:a16="http://schemas.microsoft.com/office/drawing/2014/main" id="{748D5128-A712-7798-9B95-73B6EEA385A1}"/>
              </a:ext>
            </a:extLst>
          </p:cNvPr>
          <p:cNvSpPr txBox="1"/>
          <p:nvPr/>
        </p:nvSpPr>
        <p:spPr>
          <a:xfrm>
            <a:off x="821764" y="2286000"/>
            <a:ext cx="1010172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Opera Software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1995</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General users seeking a feature-rich browsing experience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Opera is known for its innovative features like a built-in ad blocker, free VPN, and a battery saver mode. It also includes a sidebar with quick access to social media messengers and other services.</a:t>
            </a:r>
            <a:endParaRPr lang="en-US" sz="2400">
              <a:latin typeface="Trade Gothic Next Light"/>
            </a:endParaRPr>
          </a:p>
        </p:txBody>
      </p:sp>
    </p:spTree>
    <p:extLst>
      <p:ext uri="{BB962C8B-B14F-4D97-AF65-F5344CB8AC3E}">
        <p14:creationId xmlns:p14="http://schemas.microsoft.com/office/powerpoint/2010/main" val="1180698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Brave</a:t>
            </a:r>
          </a:p>
        </p:txBody>
      </p:sp>
      <p:sp>
        <p:nvSpPr>
          <p:cNvPr id="3" name="TextBox 2">
            <a:extLst>
              <a:ext uri="{FF2B5EF4-FFF2-40B4-BE49-F238E27FC236}">
                <a16:creationId xmlns:a16="http://schemas.microsoft.com/office/drawing/2014/main" id="{4364B0F4-E489-9348-8C1C-764C061088BD}"/>
              </a:ext>
            </a:extLst>
          </p:cNvPr>
          <p:cNvSpPr txBox="1"/>
          <p:nvPr/>
        </p:nvSpPr>
        <p:spPr>
          <a:xfrm>
            <a:off x="896470" y="2360706"/>
            <a:ext cx="927847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Brave Software, Inc.</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2016</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Privacy-conscious users and cryptocurrency enthusiasts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Brave automatically blocks ads and trackers, significantly speeding up page loading times and improving privacy. Users can earn cryptocurrency rewards through the Brave Rewards program by opting to view privacy-respecting ads.</a:t>
            </a:r>
            <a:endParaRPr lang="en-US" sz="2400">
              <a:latin typeface="Trade Gothic Next Light"/>
            </a:endParaRPr>
          </a:p>
        </p:txBody>
      </p:sp>
    </p:spTree>
    <p:extLst>
      <p:ext uri="{BB962C8B-B14F-4D97-AF65-F5344CB8AC3E}">
        <p14:creationId xmlns:p14="http://schemas.microsoft.com/office/powerpoint/2010/main" val="1936773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err="1"/>
              <a:t>vivaldi</a:t>
            </a:r>
          </a:p>
        </p:txBody>
      </p:sp>
      <p:sp>
        <p:nvSpPr>
          <p:cNvPr id="3" name="TextBox 2">
            <a:extLst>
              <a:ext uri="{FF2B5EF4-FFF2-40B4-BE49-F238E27FC236}">
                <a16:creationId xmlns:a16="http://schemas.microsoft.com/office/drawing/2014/main" id="{3BE15A1A-5911-B838-C4C4-28F895C2E4FF}"/>
              </a:ext>
            </a:extLst>
          </p:cNvPr>
          <p:cNvSpPr txBox="1"/>
          <p:nvPr/>
        </p:nvSpPr>
        <p:spPr>
          <a:xfrm>
            <a:off x="851647" y="2271058"/>
            <a:ext cx="1008529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Vivaldi Technologies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2016</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Power users and customization enthusiasts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Vivaldi stands out with its extensive customization options, allowing users to tailor the interface to their needs. Features like tab stacking, tiling, and advanced bookmarking are geared towards users who require a high level of control and flexibility.</a:t>
            </a:r>
            <a:endParaRPr lang="en-US" sz="2400">
              <a:latin typeface="Trade Gothic Next Light"/>
            </a:endParaRPr>
          </a:p>
        </p:txBody>
      </p:sp>
    </p:spTree>
    <p:extLst>
      <p:ext uri="{BB962C8B-B14F-4D97-AF65-F5344CB8AC3E}">
        <p14:creationId xmlns:p14="http://schemas.microsoft.com/office/powerpoint/2010/main" val="3728392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err="1"/>
              <a:t>Waterfox</a:t>
            </a:r>
          </a:p>
        </p:txBody>
      </p:sp>
      <p:sp>
        <p:nvSpPr>
          <p:cNvPr id="3" name="TextBox 2">
            <a:extLst>
              <a:ext uri="{FF2B5EF4-FFF2-40B4-BE49-F238E27FC236}">
                <a16:creationId xmlns:a16="http://schemas.microsoft.com/office/drawing/2014/main" id="{7F71E4C6-FA4D-B52E-4D0C-C95B07C19702}"/>
              </a:ext>
            </a:extLst>
          </p:cNvPr>
          <p:cNvSpPr txBox="1"/>
          <p:nvPr/>
        </p:nvSpPr>
        <p:spPr>
          <a:xfrm>
            <a:off x="881529" y="2300941"/>
            <a:ext cx="1008529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Alex Kontos</a:t>
            </a:r>
          </a:p>
          <a:p>
            <a:endParaRPr lang="en-US" sz="2400">
              <a:latin typeface="Trade Gothic Next Light"/>
            </a:endParaRPr>
          </a:p>
          <a:p>
            <a:r>
              <a:rPr lang="en-US" sz="2400">
                <a:latin typeface="Trade Gothic Next Light"/>
                <a:ea typeface="+mn-lt"/>
                <a:cs typeface="+mn-lt"/>
              </a:rPr>
              <a:t>Year of Release: 2011</a:t>
            </a:r>
          </a:p>
          <a:p>
            <a:endParaRPr lang="en-US" sz="2400">
              <a:latin typeface="Trade Gothic Next Light"/>
            </a:endParaRPr>
          </a:p>
          <a:p>
            <a:r>
              <a:rPr lang="en-US" sz="2400">
                <a:latin typeface="Trade Gothic Next Light"/>
                <a:ea typeface="+mn-lt"/>
                <a:cs typeface="+mn-lt"/>
              </a:rPr>
              <a:t>Target Audience: Privacy-focused users and those wanting a Firefox alternative</a:t>
            </a:r>
          </a:p>
          <a:p>
            <a:endParaRPr lang="en-US" sz="2400">
              <a:latin typeface="Trade Gothic Next Light"/>
            </a:endParaRPr>
          </a:p>
          <a:p>
            <a:r>
              <a:rPr lang="en-US" sz="2400">
                <a:latin typeface="Trade Gothic Next Light"/>
                <a:ea typeface="+mn-lt"/>
                <a:cs typeface="+mn-lt"/>
              </a:rPr>
              <a:t>Unique Feature: </a:t>
            </a:r>
            <a:r>
              <a:rPr lang="en-US" sz="2400" err="1">
                <a:latin typeface="Trade Gothic Next Light"/>
                <a:ea typeface="+mn-lt"/>
                <a:cs typeface="+mn-lt"/>
              </a:rPr>
              <a:t>Waterfox</a:t>
            </a:r>
            <a:r>
              <a:rPr lang="en-US" sz="2400">
                <a:latin typeface="Trade Gothic Next Light"/>
                <a:ea typeface="+mn-lt"/>
                <a:cs typeface="+mn-lt"/>
              </a:rPr>
              <a:t> is a fork of Firefox designed to maintain support for legacy add-ons and remove telemetry features, making it a favorite among users who prioritize privacy and customization without sacrificing compatibility with older extensions.</a:t>
            </a:r>
          </a:p>
        </p:txBody>
      </p:sp>
    </p:spTree>
    <p:extLst>
      <p:ext uri="{BB962C8B-B14F-4D97-AF65-F5344CB8AC3E}">
        <p14:creationId xmlns:p14="http://schemas.microsoft.com/office/powerpoint/2010/main" val="1046483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Tor browser</a:t>
            </a:r>
          </a:p>
        </p:txBody>
      </p:sp>
      <p:sp>
        <p:nvSpPr>
          <p:cNvPr id="3" name="TextBox 2">
            <a:extLst>
              <a:ext uri="{FF2B5EF4-FFF2-40B4-BE49-F238E27FC236}">
                <a16:creationId xmlns:a16="http://schemas.microsoft.com/office/drawing/2014/main" id="{78B099CF-9516-13E9-079E-7DBA81C88479}"/>
              </a:ext>
            </a:extLst>
          </p:cNvPr>
          <p:cNvSpPr txBox="1"/>
          <p:nvPr/>
        </p:nvSpPr>
        <p:spPr>
          <a:xfrm>
            <a:off x="896470" y="2330823"/>
            <a:ext cx="995082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Tor Project</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2008</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Users needing anonymity and censorship circumvention</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Tor Browser routes internet traffic through the Tor network, providing users with anonymity and access to blocked sites. It is widely used by journalists, activists, and anyone concerned with online surveillance and censorship.</a:t>
            </a:r>
            <a:endParaRPr lang="en-US" sz="2400">
              <a:latin typeface="Trade Gothic Next Light"/>
            </a:endParaRPr>
          </a:p>
        </p:txBody>
      </p:sp>
    </p:spTree>
    <p:extLst>
      <p:ext uri="{BB962C8B-B14F-4D97-AF65-F5344CB8AC3E}">
        <p14:creationId xmlns:p14="http://schemas.microsoft.com/office/powerpoint/2010/main" val="2044733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Pale moon</a:t>
            </a:r>
          </a:p>
        </p:txBody>
      </p:sp>
      <p:sp>
        <p:nvSpPr>
          <p:cNvPr id="3" name="TextBox 2">
            <a:extLst>
              <a:ext uri="{FF2B5EF4-FFF2-40B4-BE49-F238E27FC236}">
                <a16:creationId xmlns:a16="http://schemas.microsoft.com/office/drawing/2014/main" id="{0415C298-DB77-317E-8FE0-BC1B4666AD32}"/>
              </a:ext>
            </a:extLst>
          </p:cNvPr>
          <p:cNvSpPr txBox="1"/>
          <p:nvPr/>
        </p:nvSpPr>
        <p:spPr>
          <a:xfrm>
            <a:off x="851647" y="2345764"/>
            <a:ext cx="1004047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Moonchild Productions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2009</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Users seeking a lightweight and customizable browser</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Pale Moon focuses on efficiency and customization, using a different approach from modern web browsers. It offers a balance between performance and usability, with a user interface that is familiar to long-time Firefox users.</a:t>
            </a:r>
            <a:endParaRPr lang="en-US" sz="2400">
              <a:latin typeface="Trade Gothic Next Light"/>
            </a:endParaRPr>
          </a:p>
        </p:txBody>
      </p:sp>
    </p:spTree>
    <p:extLst>
      <p:ext uri="{BB962C8B-B14F-4D97-AF65-F5344CB8AC3E}">
        <p14:creationId xmlns:p14="http://schemas.microsoft.com/office/powerpoint/2010/main" val="3181826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Epic web browser</a:t>
            </a:r>
          </a:p>
        </p:txBody>
      </p:sp>
      <p:sp>
        <p:nvSpPr>
          <p:cNvPr id="3" name="TextBox 2">
            <a:extLst>
              <a:ext uri="{FF2B5EF4-FFF2-40B4-BE49-F238E27FC236}">
                <a16:creationId xmlns:a16="http://schemas.microsoft.com/office/drawing/2014/main" id="{D307338D-655C-629D-BA78-ED4DD3EAA890}"/>
              </a:ext>
            </a:extLst>
          </p:cNvPr>
          <p:cNvSpPr txBox="1"/>
          <p:nvPr/>
        </p:nvSpPr>
        <p:spPr>
          <a:xfrm>
            <a:off x="866588" y="2390588"/>
            <a:ext cx="1007035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rade Gothic Next Light"/>
                <a:ea typeface="+mn-lt"/>
                <a:cs typeface="+mn-lt"/>
              </a:rPr>
              <a:t>Creator: Hidden Reflex</a:t>
            </a:r>
            <a:endParaRPr lang="en-US" sz="2800">
              <a:latin typeface="Trade Gothic Next Light"/>
            </a:endParaRPr>
          </a:p>
          <a:p>
            <a:endParaRPr lang="en-US" sz="2800">
              <a:latin typeface="Trade Gothic Next Light"/>
            </a:endParaRPr>
          </a:p>
          <a:p>
            <a:r>
              <a:rPr lang="en-US" sz="2800">
                <a:latin typeface="Trade Gothic Next Light"/>
                <a:ea typeface="+mn-lt"/>
                <a:cs typeface="+mn-lt"/>
              </a:rPr>
              <a:t>Year of Release: 2010</a:t>
            </a:r>
            <a:endParaRPr lang="en-US" sz="2800">
              <a:latin typeface="Trade Gothic Next Light"/>
            </a:endParaRPr>
          </a:p>
          <a:p>
            <a:endParaRPr lang="en-US" sz="2800">
              <a:latin typeface="Trade Gothic Next Light"/>
            </a:endParaRPr>
          </a:p>
          <a:p>
            <a:r>
              <a:rPr lang="en-US" sz="2800">
                <a:latin typeface="Trade Gothic Next Light"/>
                <a:ea typeface="+mn-lt"/>
                <a:cs typeface="+mn-lt"/>
              </a:rPr>
              <a:t>Target Audience: Privacy-conscious users</a:t>
            </a:r>
            <a:endParaRPr lang="en-US" sz="2800">
              <a:latin typeface="Trade Gothic Next Light"/>
            </a:endParaRPr>
          </a:p>
          <a:p>
            <a:endParaRPr lang="en-US" sz="2800">
              <a:latin typeface="Trade Gothic Next Light"/>
            </a:endParaRPr>
          </a:p>
          <a:p>
            <a:r>
              <a:rPr lang="en-US" sz="2800">
                <a:latin typeface="Trade Gothic Next Light"/>
                <a:ea typeface="+mn-lt"/>
                <a:cs typeface="+mn-lt"/>
              </a:rPr>
              <a:t>Unique Feature: Epic Browser prioritizes user privacy by blocking trackers and third-party cookies by default. It also includes a built-in proxy and VPN service to enhance online privacy.</a:t>
            </a:r>
            <a:endParaRPr lang="en-US" sz="2800">
              <a:latin typeface="Trade Gothic Next Light"/>
            </a:endParaRPr>
          </a:p>
        </p:txBody>
      </p:sp>
    </p:spTree>
    <p:extLst>
      <p:ext uri="{BB962C8B-B14F-4D97-AF65-F5344CB8AC3E}">
        <p14:creationId xmlns:p14="http://schemas.microsoft.com/office/powerpoint/2010/main" val="74089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00BC-3761-D20C-58F6-B58F22E7533C}"/>
              </a:ext>
            </a:extLst>
          </p:cNvPr>
          <p:cNvSpPr>
            <a:spLocks noGrp="1"/>
          </p:cNvSpPr>
          <p:nvPr>
            <p:ph type="title"/>
          </p:nvPr>
        </p:nvSpPr>
        <p:spPr/>
        <p:txBody>
          <a:bodyPr/>
          <a:lstStyle/>
          <a:p>
            <a:r>
              <a:rPr lang="en-US">
                <a:ea typeface="+mj-lt"/>
                <a:cs typeface="+mj-lt"/>
              </a:rPr>
              <a:t>Introduction to Cryptography</a:t>
            </a:r>
            <a:endParaRPr lang="en-US"/>
          </a:p>
        </p:txBody>
      </p:sp>
      <p:sp>
        <p:nvSpPr>
          <p:cNvPr id="3" name="TextBox 2">
            <a:extLst>
              <a:ext uri="{FF2B5EF4-FFF2-40B4-BE49-F238E27FC236}">
                <a16:creationId xmlns:a16="http://schemas.microsoft.com/office/drawing/2014/main" id="{C232B3FA-DA75-8C90-ADDB-CEDF30BFA8DE}"/>
              </a:ext>
            </a:extLst>
          </p:cNvPr>
          <p:cNvSpPr txBox="1"/>
          <p:nvPr/>
        </p:nvSpPr>
        <p:spPr>
          <a:xfrm>
            <a:off x="883920" y="2468880"/>
            <a:ext cx="1002792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What is </a:t>
            </a:r>
            <a:r>
              <a:rPr lang="en-US" sz="2400" err="1">
                <a:latin typeface="Trade Gothic Next Light"/>
                <a:ea typeface="+mn-lt"/>
                <a:cs typeface="+mn-lt"/>
              </a:rPr>
              <a:t>Cryptography?Cryptography</a:t>
            </a:r>
            <a:r>
              <a:rPr lang="en-US" sz="2400">
                <a:latin typeface="Trade Gothic Next Light"/>
                <a:ea typeface="+mn-lt"/>
                <a:cs typeface="+mn-lt"/>
              </a:rPr>
              <a:t> is the science of securing information and communications through mathematical techniques. It ensures, integrity, authentication, and </a:t>
            </a:r>
            <a:r>
              <a:rPr lang="en-US" sz="2400" err="1">
                <a:latin typeface="Trade Gothic Next Light"/>
                <a:ea typeface="+mn-lt"/>
                <a:cs typeface="+mn-lt"/>
              </a:rPr>
              <a:t>confidentialitynon</a:t>
            </a:r>
            <a:r>
              <a:rPr lang="en-US" sz="2400">
                <a:latin typeface="Trade Gothic Next Light"/>
                <a:ea typeface="+mn-lt"/>
                <a:cs typeface="+mn-lt"/>
              </a:rPr>
              <a:t>-repudiation of data.</a:t>
            </a:r>
            <a:endParaRPr lang="en-US" sz="2400">
              <a:latin typeface="Trade Gothic Next Light"/>
            </a:endParaRPr>
          </a:p>
          <a:p>
            <a:pPr algn="l"/>
            <a:endParaRPr lang="en-US"/>
          </a:p>
        </p:txBody>
      </p:sp>
    </p:spTree>
    <p:extLst>
      <p:ext uri="{BB962C8B-B14F-4D97-AF65-F5344CB8AC3E}">
        <p14:creationId xmlns:p14="http://schemas.microsoft.com/office/powerpoint/2010/main" val="3846938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302E-164B-5168-31A8-5B4B6E7AB0D8}"/>
              </a:ext>
            </a:extLst>
          </p:cNvPr>
          <p:cNvSpPr>
            <a:spLocks noGrp="1"/>
          </p:cNvSpPr>
          <p:nvPr>
            <p:ph type="title"/>
          </p:nvPr>
        </p:nvSpPr>
        <p:spPr/>
        <p:txBody>
          <a:bodyPr/>
          <a:lstStyle/>
          <a:p>
            <a:r>
              <a:rPr lang="en-US"/>
              <a:t>Mobile browsers</a:t>
            </a:r>
          </a:p>
        </p:txBody>
      </p:sp>
      <p:sp>
        <p:nvSpPr>
          <p:cNvPr id="3" name="Text Placeholder 2">
            <a:extLst>
              <a:ext uri="{FF2B5EF4-FFF2-40B4-BE49-F238E27FC236}">
                <a16:creationId xmlns:a16="http://schemas.microsoft.com/office/drawing/2014/main" id="{484E9402-BE33-B192-E3BF-15BEE1C67B26}"/>
              </a:ext>
            </a:extLst>
          </p:cNvPr>
          <p:cNvSpPr>
            <a:spLocks noGrp="1"/>
          </p:cNvSpPr>
          <p:nvPr>
            <p:ph type="body" idx="1"/>
          </p:nvPr>
        </p:nvSpPr>
        <p:spPr/>
        <p:txBody>
          <a:bodyPr vert="horz" lIns="91440" tIns="45720" rIns="91440" bIns="45720" rtlCol="0" anchor="t">
            <a:normAutofit/>
          </a:bodyPr>
          <a:lstStyle/>
          <a:p>
            <a:r>
              <a:rPr lang="en-US"/>
              <a:t> </a:t>
            </a:r>
          </a:p>
        </p:txBody>
      </p:sp>
    </p:spTree>
    <p:extLst>
      <p:ext uri="{BB962C8B-B14F-4D97-AF65-F5344CB8AC3E}">
        <p14:creationId xmlns:p14="http://schemas.microsoft.com/office/powerpoint/2010/main" val="1760370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Safari (IOS)</a:t>
            </a:r>
          </a:p>
        </p:txBody>
      </p:sp>
      <p:sp>
        <p:nvSpPr>
          <p:cNvPr id="3" name="TextBox 2">
            <a:extLst>
              <a:ext uri="{FF2B5EF4-FFF2-40B4-BE49-F238E27FC236}">
                <a16:creationId xmlns:a16="http://schemas.microsoft.com/office/drawing/2014/main" id="{8876C4DF-DA64-0E55-B4CD-D02EC6102993}"/>
              </a:ext>
            </a:extLst>
          </p:cNvPr>
          <p:cNvSpPr txBox="1"/>
          <p:nvPr/>
        </p:nvSpPr>
        <p:spPr>
          <a:xfrm>
            <a:off x="881529" y="2450352"/>
            <a:ext cx="1008529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Apple</a:t>
            </a:r>
            <a:endParaRPr lang="en-US">
              <a:latin typeface="Trade Gothic Next Light"/>
            </a:endParaRPr>
          </a:p>
          <a:p>
            <a:endParaRPr lang="en-US" sz="2400">
              <a:latin typeface="Trade Gothic Next Light"/>
              <a:ea typeface="+mn-lt"/>
              <a:cs typeface="+mn-lt"/>
            </a:endParaRPr>
          </a:p>
          <a:p>
            <a:r>
              <a:rPr lang="en-US" sz="2400">
                <a:latin typeface="Trade Gothic Next Light"/>
                <a:ea typeface="+mn-lt"/>
                <a:cs typeface="+mn-lt"/>
              </a:rPr>
              <a:t>Year of Release: 2003</a:t>
            </a:r>
            <a:endParaRPr lang="en-US">
              <a:latin typeface="Trade Gothic Next Light"/>
            </a:endParaRPr>
          </a:p>
          <a:p>
            <a:endParaRPr lang="en-US" sz="2400">
              <a:latin typeface="Trade Gothic Next Light"/>
              <a:ea typeface="+mn-lt"/>
              <a:cs typeface="+mn-lt"/>
            </a:endParaRPr>
          </a:p>
          <a:p>
            <a:r>
              <a:rPr lang="en-US" sz="2400">
                <a:latin typeface="Trade Gothic Next Light"/>
                <a:ea typeface="+mn-lt"/>
                <a:cs typeface="+mn-lt"/>
              </a:rPr>
              <a:t>Target Audience: iOS device users</a:t>
            </a:r>
            <a:endParaRPr lang="en-US">
              <a:latin typeface="Trade Gothic Next Light"/>
            </a:endParaRPr>
          </a:p>
          <a:p>
            <a:endParaRPr lang="en-US" sz="2400">
              <a:latin typeface="Trade Gothic Next Light"/>
              <a:ea typeface="+mn-lt"/>
              <a:cs typeface="+mn-lt"/>
            </a:endParaRPr>
          </a:p>
          <a:p>
            <a:r>
              <a:rPr lang="en-US" sz="2400">
                <a:latin typeface="Trade Gothic Next Light"/>
                <a:ea typeface="+mn-lt"/>
                <a:cs typeface="+mn-lt"/>
              </a:rPr>
              <a:t>Unique Feature: Safari is optimized for iOS, offering superior performance and battery efficiency. It includes features like Reader Mode for distraction-free reading and iCloud integration for syncing browsing data across Apple devices.</a:t>
            </a:r>
            <a:endParaRPr lang="en-US" sz="2400">
              <a:latin typeface="Trade Gothic Next Light"/>
            </a:endParaRPr>
          </a:p>
        </p:txBody>
      </p:sp>
    </p:spTree>
    <p:extLst>
      <p:ext uri="{BB962C8B-B14F-4D97-AF65-F5344CB8AC3E}">
        <p14:creationId xmlns:p14="http://schemas.microsoft.com/office/powerpoint/2010/main" val="1024470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Dolphin browser</a:t>
            </a:r>
          </a:p>
        </p:txBody>
      </p:sp>
      <p:sp>
        <p:nvSpPr>
          <p:cNvPr id="3" name="TextBox 2">
            <a:extLst>
              <a:ext uri="{FF2B5EF4-FFF2-40B4-BE49-F238E27FC236}">
                <a16:creationId xmlns:a16="http://schemas.microsoft.com/office/drawing/2014/main" id="{5DF341A3-6B52-F758-0324-7AEE31BFC862}"/>
              </a:ext>
            </a:extLst>
          </p:cNvPr>
          <p:cNvSpPr txBox="1"/>
          <p:nvPr/>
        </p:nvSpPr>
        <p:spPr>
          <a:xfrm>
            <a:off x="926352" y="2420471"/>
            <a:ext cx="995082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a:t>
            </a:r>
            <a:r>
              <a:rPr lang="en-US" sz="2400" err="1">
                <a:latin typeface="Trade Gothic Next Light"/>
                <a:ea typeface="+mn-lt"/>
                <a:cs typeface="+mn-lt"/>
              </a:rPr>
              <a:t>MoboTap</a:t>
            </a:r>
            <a:endParaRPr lang="en-US" sz="2400">
              <a:latin typeface="Trade Gothic Next Light"/>
              <a:ea typeface="+mn-lt"/>
              <a:cs typeface="+mn-lt"/>
            </a:endParaRPr>
          </a:p>
          <a:p>
            <a:endParaRPr lang="en-US" sz="2400">
              <a:latin typeface="Trade Gothic Next Light"/>
            </a:endParaRPr>
          </a:p>
          <a:p>
            <a:r>
              <a:rPr lang="en-US" sz="2400">
                <a:latin typeface="Trade Gothic Next Light"/>
                <a:ea typeface="+mn-lt"/>
                <a:cs typeface="+mn-lt"/>
              </a:rPr>
              <a:t>Year of Release: 2010</a:t>
            </a:r>
          </a:p>
          <a:p>
            <a:endParaRPr lang="en-US" sz="2400">
              <a:latin typeface="Trade Gothic Next Light"/>
            </a:endParaRPr>
          </a:p>
          <a:p>
            <a:r>
              <a:rPr lang="en-US" sz="2400">
                <a:latin typeface="Trade Gothic Next Light"/>
                <a:ea typeface="+mn-lt"/>
                <a:cs typeface="+mn-lt"/>
              </a:rPr>
              <a:t>Target Audience: Mobile users seeking a customizable experience</a:t>
            </a:r>
          </a:p>
          <a:p>
            <a:endParaRPr lang="en-US" sz="2400">
              <a:latin typeface="Trade Gothic Next Light"/>
            </a:endParaRPr>
          </a:p>
          <a:p>
            <a:r>
              <a:rPr lang="en-US" sz="2400">
                <a:latin typeface="Trade Gothic Next Light"/>
                <a:ea typeface="+mn-lt"/>
                <a:cs typeface="+mn-lt"/>
              </a:rPr>
              <a:t>Unique Feature: Dolphin Browser offers gesture-based navigation and a customizable interface. It supports various add-ons and has features like Dolphin Sonar for voice search and quick sharing.</a:t>
            </a:r>
            <a:endParaRPr lang="en-US" sz="2400">
              <a:latin typeface="Trade Gothic Next Light"/>
            </a:endParaRPr>
          </a:p>
        </p:txBody>
      </p:sp>
    </p:spTree>
    <p:extLst>
      <p:ext uri="{BB962C8B-B14F-4D97-AF65-F5344CB8AC3E}">
        <p14:creationId xmlns:p14="http://schemas.microsoft.com/office/powerpoint/2010/main" val="3151990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flock</a:t>
            </a:r>
          </a:p>
        </p:txBody>
      </p:sp>
      <p:sp>
        <p:nvSpPr>
          <p:cNvPr id="3" name="TextBox 2">
            <a:extLst>
              <a:ext uri="{FF2B5EF4-FFF2-40B4-BE49-F238E27FC236}">
                <a16:creationId xmlns:a16="http://schemas.microsoft.com/office/drawing/2014/main" id="{C7B8ED26-5E14-124F-8922-A6CA2A6170CC}"/>
              </a:ext>
            </a:extLst>
          </p:cNvPr>
          <p:cNvSpPr txBox="1"/>
          <p:nvPr/>
        </p:nvSpPr>
        <p:spPr>
          <a:xfrm>
            <a:off x="836706" y="2450353"/>
            <a:ext cx="1014505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Flock Inc.</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2005</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Social media enthusiasts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Flock was designed for social media users, integrating features from platforms like Facebook and Twitter directly into the browser. This allows users to stay connected and interact with their social networks more conveniently.</a:t>
            </a:r>
            <a:endParaRPr lang="en-US" sz="2400">
              <a:latin typeface="Trade Gothic Next Light"/>
            </a:endParaRPr>
          </a:p>
        </p:txBody>
      </p:sp>
    </p:spTree>
    <p:extLst>
      <p:ext uri="{BB962C8B-B14F-4D97-AF65-F5344CB8AC3E}">
        <p14:creationId xmlns:p14="http://schemas.microsoft.com/office/powerpoint/2010/main" val="3331309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err="1"/>
              <a:t>rockmelt</a:t>
            </a:r>
          </a:p>
        </p:txBody>
      </p:sp>
      <p:sp>
        <p:nvSpPr>
          <p:cNvPr id="3" name="TextBox 2">
            <a:extLst>
              <a:ext uri="{FF2B5EF4-FFF2-40B4-BE49-F238E27FC236}">
                <a16:creationId xmlns:a16="http://schemas.microsoft.com/office/drawing/2014/main" id="{771D6F1E-78C5-89BB-8172-0F172D0AF965}"/>
              </a:ext>
            </a:extLst>
          </p:cNvPr>
          <p:cNvSpPr txBox="1"/>
          <p:nvPr/>
        </p:nvSpPr>
        <p:spPr>
          <a:xfrm>
            <a:off x="926352" y="2375647"/>
            <a:ext cx="101002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a:t>
            </a:r>
            <a:r>
              <a:rPr lang="en-US" sz="2400" err="1">
                <a:latin typeface="Trade Gothic Next Light"/>
                <a:ea typeface="+mn-lt"/>
                <a:cs typeface="+mn-lt"/>
              </a:rPr>
              <a:t>RockMelt</a:t>
            </a:r>
            <a:r>
              <a:rPr lang="en-US" sz="2400">
                <a:latin typeface="Trade Gothic Next Light"/>
                <a:ea typeface="+mn-lt"/>
                <a:cs typeface="+mn-lt"/>
              </a:rPr>
              <a:t>, Inc.</a:t>
            </a:r>
          </a:p>
          <a:p>
            <a:endParaRPr lang="en-US" sz="2400">
              <a:latin typeface="Trade Gothic Next Light"/>
            </a:endParaRPr>
          </a:p>
          <a:p>
            <a:r>
              <a:rPr lang="en-US" sz="2400">
                <a:latin typeface="Trade Gothic Next Light"/>
                <a:ea typeface="+mn-lt"/>
                <a:cs typeface="+mn-lt"/>
              </a:rPr>
              <a:t>Year of Release: 2010</a:t>
            </a:r>
          </a:p>
          <a:p>
            <a:endParaRPr lang="en-US" sz="2400">
              <a:latin typeface="Trade Gothic Next Light"/>
            </a:endParaRPr>
          </a:p>
          <a:p>
            <a:r>
              <a:rPr lang="en-US" sz="2400">
                <a:latin typeface="Trade Gothic Next Light"/>
                <a:ea typeface="+mn-lt"/>
                <a:cs typeface="+mn-lt"/>
              </a:rPr>
              <a:t>Target Audience: Social media users</a:t>
            </a:r>
          </a:p>
          <a:p>
            <a:endParaRPr lang="en-US" sz="2400">
              <a:latin typeface="Trade Gothic Next Light"/>
            </a:endParaRPr>
          </a:p>
          <a:p>
            <a:r>
              <a:rPr lang="en-US" sz="2400">
                <a:latin typeface="Trade Gothic Next Light"/>
                <a:ea typeface="+mn-lt"/>
                <a:cs typeface="+mn-lt"/>
              </a:rPr>
              <a:t>Unique Feature: </a:t>
            </a:r>
            <a:r>
              <a:rPr lang="en-US" sz="2400" err="1">
                <a:latin typeface="Trade Gothic Next Light"/>
                <a:ea typeface="+mn-lt"/>
                <a:cs typeface="+mn-lt"/>
              </a:rPr>
              <a:t>RockMelt</a:t>
            </a:r>
            <a:r>
              <a:rPr lang="en-US" sz="2400">
                <a:latin typeface="Trade Gothic Next Light"/>
                <a:ea typeface="+mn-lt"/>
                <a:cs typeface="+mn-lt"/>
              </a:rPr>
              <a:t> offered built-in social media integration, allowing users to stay connected with their friends and access social media updates directly from the browser.</a:t>
            </a:r>
          </a:p>
        </p:txBody>
      </p:sp>
    </p:spTree>
    <p:extLst>
      <p:ext uri="{BB962C8B-B14F-4D97-AF65-F5344CB8AC3E}">
        <p14:creationId xmlns:p14="http://schemas.microsoft.com/office/powerpoint/2010/main" val="838253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err="1"/>
              <a:t>swiftfox</a:t>
            </a:r>
            <a:endParaRPr lang="en-US" b="1"/>
          </a:p>
        </p:txBody>
      </p:sp>
      <p:sp>
        <p:nvSpPr>
          <p:cNvPr id="3" name="TextBox 2">
            <a:extLst>
              <a:ext uri="{FF2B5EF4-FFF2-40B4-BE49-F238E27FC236}">
                <a16:creationId xmlns:a16="http://schemas.microsoft.com/office/drawing/2014/main" id="{FB41890B-F1D3-015A-6060-8CF1392F185F}"/>
              </a:ext>
            </a:extLst>
          </p:cNvPr>
          <p:cNvSpPr txBox="1"/>
          <p:nvPr/>
        </p:nvSpPr>
        <p:spPr>
          <a:xfrm>
            <a:off x="881529" y="2480235"/>
            <a:ext cx="10160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Jason Halme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2004</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Linux users seeking a Firefox optimization</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a:t>
            </a:r>
            <a:r>
              <a:rPr lang="en-US" sz="2400" err="1">
                <a:latin typeface="Trade Gothic Next Light"/>
                <a:ea typeface="+mn-lt"/>
                <a:cs typeface="+mn-lt"/>
              </a:rPr>
              <a:t>Swiftfox</a:t>
            </a:r>
            <a:r>
              <a:rPr lang="en-US" sz="2400">
                <a:latin typeface="Trade Gothic Next Light"/>
                <a:ea typeface="+mn-lt"/>
                <a:cs typeface="+mn-lt"/>
              </a:rPr>
              <a:t> is optimized for specific CPU architectures, providing faster performance tailored to different processors. This makes it a popular choice among Linux users who want a speedier Firefox experience.</a:t>
            </a:r>
            <a:endParaRPr lang="en-US" sz="2400">
              <a:latin typeface="Trade Gothic Next Light"/>
            </a:endParaRPr>
          </a:p>
        </p:txBody>
      </p:sp>
    </p:spTree>
    <p:extLst>
      <p:ext uri="{BB962C8B-B14F-4D97-AF65-F5344CB8AC3E}">
        <p14:creationId xmlns:p14="http://schemas.microsoft.com/office/powerpoint/2010/main" val="1908530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Kiwi browser</a:t>
            </a:r>
          </a:p>
        </p:txBody>
      </p:sp>
      <p:sp>
        <p:nvSpPr>
          <p:cNvPr id="3" name="TextBox 2">
            <a:extLst>
              <a:ext uri="{FF2B5EF4-FFF2-40B4-BE49-F238E27FC236}">
                <a16:creationId xmlns:a16="http://schemas.microsoft.com/office/drawing/2014/main" id="{BDD58807-0734-3051-0D5B-BD09545840FA}"/>
              </a:ext>
            </a:extLst>
          </p:cNvPr>
          <p:cNvSpPr txBox="1"/>
          <p:nvPr/>
        </p:nvSpPr>
        <p:spPr>
          <a:xfrm>
            <a:off x="911411" y="2495176"/>
            <a:ext cx="10160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Geometry OU</a:t>
            </a:r>
          </a:p>
          <a:p>
            <a:endParaRPr lang="en-US" sz="2400">
              <a:latin typeface="Trade Gothic Next Light"/>
              <a:ea typeface="+mn-lt"/>
              <a:cs typeface="+mn-lt"/>
            </a:endParaRPr>
          </a:p>
          <a:p>
            <a:r>
              <a:rPr lang="en-US" sz="2400">
                <a:latin typeface="Trade Gothic Next Light"/>
                <a:ea typeface="+mn-lt"/>
                <a:cs typeface="+mn-lt"/>
              </a:rPr>
              <a:t>Year of Release: 2018</a:t>
            </a:r>
          </a:p>
          <a:p>
            <a:endParaRPr lang="en-US" sz="2400">
              <a:latin typeface="Trade Gothic Next Light"/>
              <a:ea typeface="+mn-lt"/>
              <a:cs typeface="+mn-lt"/>
            </a:endParaRPr>
          </a:p>
          <a:p>
            <a:r>
              <a:rPr lang="en-US" sz="2400">
                <a:latin typeface="Trade Gothic Next Light"/>
                <a:ea typeface="+mn-lt"/>
                <a:cs typeface="+mn-lt"/>
              </a:rPr>
              <a:t>Target Audience: Android users</a:t>
            </a:r>
          </a:p>
          <a:p>
            <a:endParaRPr lang="en-US" sz="2400">
              <a:latin typeface="Trade Gothic Next Light"/>
              <a:ea typeface="+mn-lt"/>
              <a:cs typeface="+mn-lt"/>
            </a:endParaRPr>
          </a:p>
          <a:p>
            <a:r>
              <a:rPr lang="en-US" sz="2400">
                <a:latin typeface="Trade Gothic Next Light"/>
                <a:ea typeface="+mn-lt"/>
                <a:cs typeface="+mn-lt"/>
              </a:rPr>
              <a:t>Unique Feature: Kiwi Browser allows users to install Chrome extensions on their mobile devices, offering a desktop-like browsing experience on Android. It also blocks ads and has a night mode for comfortable browsing in low light.</a:t>
            </a:r>
            <a:endParaRPr lang="en-US" sz="2400">
              <a:latin typeface="Trade Gothic Next Light"/>
            </a:endParaRPr>
          </a:p>
        </p:txBody>
      </p:sp>
    </p:spTree>
    <p:extLst>
      <p:ext uri="{BB962C8B-B14F-4D97-AF65-F5344CB8AC3E}">
        <p14:creationId xmlns:p14="http://schemas.microsoft.com/office/powerpoint/2010/main" val="2991393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Mercury browser</a:t>
            </a:r>
          </a:p>
        </p:txBody>
      </p:sp>
      <p:sp>
        <p:nvSpPr>
          <p:cNvPr id="3" name="TextBox 2">
            <a:extLst>
              <a:ext uri="{FF2B5EF4-FFF2-40B4-BE49-F238E27FC236}">
                <a16:creationId xmlns:a16="http://schemas.microsoft.com/office/drawing/2014/main" id="{C89094BC-3864-48BE-447F-6657AA73435E}"/>
              </a:ext>
            </a:extLst>
          </p:cNvPr>
          <p:cNvSpPr txBox="1"/>
          <p:nvPr/>
        </p:nvSpPr>
        <p:spPr>
          <a:xfrm>
            <a:off x="881529" y="2525058"/>
            <a:ext cx="101002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a:t>
            </a:r>
            <a:r>
              <a:rPr lang="en-US" sz="2400" err="1">
                <a:latin typeface="Trade Gothic Next Light"/>
                <a:ea typeface="+mn-lt"/>
                <a:cs typeface="+mn-lt"/>
              </a:rPr>
              <a:t>iLegendSoft</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2009</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iOS and Android users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Mercury Browser offers extensive customization options, including ad blocking and gesture controls. It also supports various plug-ins and provides a rich browsing experience across different platforms.</a:t>
            </a:r>
            <a:endParaRPr lang="en-US" sz="2400">
              <a:latin typeface="Trade Gothic Next Light"/>
            </a:endParaRPr>
          </a:p>
        </p:txBody>
      </p:sp>
    </p:spTree>
    <p:extLst>
      <p:ext uri="{BB962C8B-B14F-4D97-AF65-F5344CB8AC3E}">
        <p14:creationId xmlns:p14="http://schemas.microsoft.com/office/powerpoint/2010/main" val="3725316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Puffin TV</a:t>
            </a:r>
          </a:p>
        </p:txBody>
      </p:sp>
      <p:sp>
        <p:nvSpPr>
          <p:cNvPr id="3" name="TextBox 2">
            <a:extLst>
              <a:ext uri="{FF2B5EF4-FFF2-40B4-BE49-F238E27FC236}">
                <a16:creationId xmlns:a16="http://schemas.microsoft.com/office/drawing/2014/main" id="{7EB19D4E-BA64-371E-2C2D-F7F04EEDF0C6}"/>
              </a:ext>
            </a:extLst>
          </p:cNvPr>
          <p:cNvSpPr txBox="1"/>
          <p:nvPr/>
        </p:nvSpPr>
        <p:spPr>
          <a:xfrm>
            <a:off x="836705" y="2450353"/>
            <a:ext cx="1013011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a:t>
            </a:r>
            <a:r>
              <a:rPr lang="en-US" sz="2400" err="1">
                <a:latin typeface="Trade Gothic Next Light"/>
                <a:ea typeface="+mn-lt"/>
                <a:cs typeface="+mn-lt"/>
              </a:rPr>
              <a:t>CloudMosa</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2015</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TV users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Puffin TV uses cloud-based rendering technology to speed up web browsing on TV devices. It provides a streamlined interface optimized for TV screens, making it easy to browse the web on smart TVs.</a:t>
            </a:r>
            <a:endParaRPr lang="en-US" sz="2400">
              <a:latin typeface="Trade Gothic Next Light"/>
            </a:endParaRPr>
          </a:p>
        </p:txBody>
      </p:sp>
    </p:spTree>
    <p:extLst>
      <p:ext uri="{BB962C8B-B14F-4D97-AF65-F5344CB8AC3E}">
        <p14:creationId xmlns:p14="http://schemas.microsoft.com/office/powerpoint/2010/main" val="2475997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Atomic browser</a:t>
            </a:r>
          </a:p>
        </p:txBody>
      </p:sp>
      <p:sp>
        <p:nvSpPr>
          <p:cNvPr id="3" name="TextBox 2">
            <a:extLst>
              <a:ext uri="{FF2B5EF4-FFF2-40B4-BE49-F238E27FC236}">
                <a16:creationId xmlns:a16="http://schemas.microsoft.com/office/drawing/2014/main" id="{FAF74B57-C57E-6A71-CDCD-2D57080B135A}"/>
              </a:ext>
            </a:extLst>
          </p:cNvPr>
          <p:cNvSpPr txBox="1"/>
          <p:nvPr/>
        </p:nvSpPr>
        <p:spPr>
          <a:xfrm>
            <a:off x="851647" y="2510118"/>
            <a:ext cx="10160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Atomic Software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2009</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iOS users seeking a highly customizable browser</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Atomic Browser offers a comprehensive set of customization options, including tabbed browsing, ad blocking, and a download manager. It is designed for users who want to tailor their browsing experience on iOS.</a:t>
            </a:r>
            <a:endParaRPr lang="en-US" sz="2400">
              <a:latin typeface="Trade Gothic Next Light"/>
            </a:endParaRPr>
          </a:p>
        </p:txBody>
      </p:sp>
    </p:spTree>
    <p:extLst>
      <p:ext uri="{BB962C8B-B14F-4D97-AF65-F5344CB8AC3E}">
        <p14:creationId xmlns:p14="http://schemas.microsoft.com/office/powerpoint/2010/main" val="323559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4B7B-603B-B5D0-2FD8-116689E5EE88}"/>
              </a:ext>
            </a:extLst>
          </p:cNvPr>
          <p:cNvSpPr>
            <a:spLocks noGrp="1"/>
          </p:cNvSpPr>
          <p:nvPr>
            <p:ph type="title"/>
          </p:nvPr>
        </p:nvSpPr>
        <p:spPr/>
        <p:txBody>
          <a:bodyPr>
            <a:normAutofit fontScale="90000"/>
          </a:bodyPr>
          <a:lstStyle/>
          <a:p>
            <a:r>
              <a:rPr lang="en-US" sz="4200" b="1">
                <a:solidFill>
                  <a:schemeClr val="tx2"/>
                </a:solidFill>
                <a:ea typeface="+mj-lt"/>
                <a:cs typeface="+mj-lt"/>
              </a:rPr>
              <a:t>Key </a:t>
            </a:r>
            <a:r>
              <a:rPr lang="en-US" sz="4200" b="1" err="1">
                <a:solidFill>
                  <a:schemeClr val="tx2"/>
                </a:solidFill>
                <a:ea typeface="+mj-lt"/>
                <a:cs typeface="+mj-lt"/>
              </a:rPr>
              <a:t>Goa</a:t>
            </a:r>
            <a:r>
              <a:rPr lang="en-US" sz="4200" err="1">
                <a:solidFill>
                  <a:schemeClr val="tx2"/>
                </a:solidFill>
                <a:ea typeface="+mj-lt"/>
                <a:cs typeface="+mj-lt"/>
              </a:rPr>
              <a:t>KeKey</a:t>
            </a:r>
            <a:r>
              <a:rPr lang="en-US" sz="4200">
                <a:solidFill>
                  <a:schemeClr val="tx2"/>
                </a:solidFill>
                <a:ea typeface="+mj-lt"/>
                <a:cs typeface="+mj-lt"/>
              </a:rPr>
              <a:t> Goals of Cryptography</a:t>
            </a:r>
            <a:r>
              <a:rPr lang="en-US" sz="4200" b="1">
                <a:solidFill>
                  <a:schemeClr val="tx2"/>
                </a:solidFill>
                <a:ea typeface="+mj-lt"/>
                <a:cs typeface="+mj-lt"/>
              </a:rPr>
              <a:t>ptography</a:t>
            </a:r>
            <a:endParaRPr lang="en-US">
              <a:solidFill>
                <a:schemeClr val="tx2"/>
              </a:solidFill>
            </a:endParaRPr>
          </a:p>
        </p:txBody>
      </p:sp>
      <p:sp>
        <p:nvSpPr>
          <p:cNvPr id="3" name="TextBox 2">
            <a:extLst>
              <a:ext uri="{FF2B5EF4-FFF2-40B4-BE49-F238E27FC236}">
                <a16:creationId xmlns:a16="http://schemas.microsoft.com/office/drawing/2014/main" id="{59C534FC-1168-F544-9EBD-DE9D08566B97}"/>
              </a:ext>
            </a:extLst>
          </p:cNvPr>
          <p:cNvSpPr txBox="1"/>
          <p:nvPr/>
        </p:nvSpPr>
        <p:spPr>
          <a:xfrm>
            <a:off x="914400" y="2407920"/>
            <a:ext cx="100584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rade Gothic Next Light"/>
                <a:ea typeface="+mn-lt"/>
                <a:cs typeface="+mn-lt"/>
              </a:rPr>
              <a:t>Confidentiality: Prevent unauthorized access to data.</a:t>
            </a:r>
            <a:endParaRPr lang="en-US" sz="2800">
              <a:latin typeface="Trade Gothic Next Light"/>
            </a:endParaRPr>
          </a:p>
          <a:p>
            <a:r>
              <a:rPr lang="en-US" sz="2800">
                <a:latin typeface="Trade Gothic Next Light"/>
                <a:ea typeface="+mn-lt"/>
                <a:cs typeface="+mn-lt"/>
              </a:rPr>
              <a:t>Integrity: Ensure data is not altered during transmission.</a:t>
            </a:r>
            <a:endParaRPr lang="en-US" sz="2800">
              <a:latin typeface="Trade Gothic Next Light"/>
            </a:endParaRPr>
          </a:p>
          <a:p>
            <a:r>
              <a:rPr lang="en-US" sz="2800">
                <a:latin typeface="Trade Gothic Next Light"/>
                <a:ea typeface="+mn-lt"/>
                <a:cs typeface="+mn-lt"/>
              </a:rPr>
              <a:t>Authentication: Verify the identity of communicating parties.</a:t>
            </a:r>
            <a:endParaRPr lang="en-US" sz="2800">
              <a:latin typeface="Trade Gothic Next Light"/>
            </a:endParaRPr>
          </a:p>
          <a:p>
            <a:r>
              <a:rPr lang="en-US" sz="2800">
                <a:latin typeface="Trade Gothic Next Light"/>
                <a:ea typeface="+mn-lt"/>
                <a:cs typeface="+mn-lt"/>
              </a:rPr>
              <a:t>Non-repudiation: Prevent denial of actions or data transmission.</a:t>
            </a:r>
            <a:endParaRPr lang="en-US" sz="2800">
              <a:latin typeface="Trade Gothic Next Light"/>
            </a:endParaRPr>
          </a:p>
          <a:p>
            <a:pPr algn="l"/>
            <a:endParaRPr lang="en-US" sz="2800">
              <a:latin typeface="Trade Gothic Next Light"/>
            </a:endParaRPr>
          </a:p>
        </p:txBody>
      </p:sp>
    </p:spTree>
    <p:extLst>
      <p:ext uri="{BB962C8B-B14F-4D97-AF65-F5344CB8AC3E}">
        <p14:creationId xmlns:p14="http://schemas.microsoft.com/office/powerpoint/2010/main" val="1203628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92C5-AF4C-6EF7-766D-248E0A6CF397}"/>
              </a:ext>
            </a:extLst>
          </p:cNvPr>
          <p:cNvSpPr>
            <a:spLocks noGrp="1"/>
          </p:cNvSpPr>
          <p:nvPr>
            <p:ph type="title"/>
          </p:nvPr>
        </p:nvSpPr>
        <p:spPr/>
        <p:txBody>
          <a:bodyPr/>
          <a:lstStyle/>
          <a:p>
            <a:r>
              <a:rPr lang="en-US"/>
              <a:t>Tablet and android browsing</a:t>
            </a:r>
          </a:p>
        </p:txBody>
      </p:sp>
      <p:sp>
        <p:nvSpPr>
          <p:cNvPr id="3" name="Text Placeholder 2">
            <a:extLst>
              <a:ext uri="{FF2B5EF4-FFF2-40B4-BE49-F238E27FC236}">
                <a16:creationId xmlns:a16="http://schemas.microsoft.com/office/drawing/2014/main" id="{12C80E8C-114C-E294-3A05-E1DAA19039C8}"/>
              </a:ext>
            </a:extLst>
          </p:cNvPr>
          <p:cNvSpPr>
            <a:spLocks noGrp="1"/>
          </p:cNvSpPr>
          <p:nvPr>
            <p:ph type="body" idx="1"/>
          </p:nvPr>
        </p:nvSpPr>
        <p:spPr/>
        <p:txBody>
          <a:bodyPr vert="horz" lIns="91440" tIns="45720" rIns="91440" bIns="45720" rtlCol="0" anchor="t">
            <a:normAutofit/>
          </a:bodyPr>
          <a:lstStyle/>
          <a:p>
            <a:r>
              <a:rPr lang="en-US"/>
              <a:t> </a:t>
            </a:r>
          </a:p>
        </p:txBody>
      </p:sp>
    </p:spTree>
    <p:extLst>
      <p:ext uri="{BB962C8B-B14F-4D97-AF65-F5344CB8AC3E}">
        <p14:creationId xmlns:p14="http://schemas.microsoft.com/office/powerpoint/2010/main" val="1584705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OPERA Touch</a:t>
            </a:r>
          </a:p>
        </p:txBody>
      </p:sp>
      <p:sp>
        <p:nvSpPr>
          <p:cNvPr id="3" name="TextBox 2">
            <a:extLst>
              <a:ext uri="{FF2B5EF4-FFF2-40B4-BE49-F238E27FC236}">
                <a16:creationId xmlns:a16="http://schemas.microsoft.com/office/drawing/2014/main" id="{1C8D7106-A4D5-26F4-E610-4165B6C9141D}"/>
              </a:ext>
            </a:extLst>
          </p:cNvPr>
          <p:cNvSpPr txBox="1"/>
          <p:nvPr/>
        </p:nvSpPr>
        <p:spPr>
          <a:xfrm>
            <a:off x="881529" y="2510118"/>
            <a:ext cx="996576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Opera Software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2018</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Mobile and tablet users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Opera Touch features a one-handed navigation interface, making it easy to use on the go. It also includes a built-in ad blocker and a unique Flow feature for seamless file sharing between devices.</a:t>
            </a:r>
            <a:endParaRPr lang="en-US" sz="2400">
              <a:latin typeface="Trade Gothic Next Light"/>
            </a:endParaRPr>
          </a:p>
        </p:txBody>
      </p:sp>
    </p:spTree>
    <p:extLst>
      <p:ext uri="{BB962C8B-B14F-4D97-AF65-F5344CB8AC3E}">
        <p14:creationId xmlns:p14="http://schemas.microsoft.com/office/powerpoint/2010/main" val="1309641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Vivaldi touch</a:t>
            </a:r>
          </a:p>
        </p:txBody>
      </p:sp>
      <p:sp>
        <p:nvSpPr>
          <p:cNvPr id="3" name="TextBox 2">
            <a:extLst>
              <a:ext uri="{FF2B5EF4-FFF2-40B4-BE49-F238E27FC236}">
                <a16:creationId xmlns:a16="http://schemas.microsoft.com/office/drawing/2014/main" id="{75EB0501-2A1C-3E2F-97AE-4D640FF7B68F}"/>
              </a:ext>
            </a:extLst>
          </p:cNvPr>
          <p:cNvSpPr txBox="1"/>
          <p:nvPr/>
        </p:nvSpPr>
        <p:spPr>
          <a:xfrm>
            <a:off x="941294" y="2525058"/>
            <a:ext cx="1004047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Vivaldi Technologies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2019</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Mobile users seeking customization</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Vivaldi Mobile offers the same level of customization as its desktop counterpart. Users can sync their settings and bookmarks, and enjoy features like tab stacking and note-taking.</a:t>
            </a:r>
            <a:endParaRPr lang="en-US" sz="2400">
              <a:latin typeface="Trade Gothic Next Light"/>
            </a:endParaRPr>
          </a:p>
        </p:txBody>
      </p:sp>
    </p:spTree>
    <p:extLst>
      <p:ext uri="{BB962C8B-B14F-4D97-AF65-F5344CB8AC3E}">
        <p14:creationId xmlns:p14="http://schemas.microsoft.com/office/powerpoint/2010/main" val="2835294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a:t>Brave mobile</a:t>
            </a:r>
          </a:p>
        </p:txBody>
      </p:sp>
      <p:sp>
        <p:nvSpPr>
          <p:cNvPr id="3" name="TextBox 2">
            <a:extLst>
              <a:ext uri="{FF2B5EF4-FFF2-40B4-BE49-F238E27FC236}">
                <a16:creationId xmlns:a16="http://schemas.microsoft.com/office/drawing/2014/main" id="{AD2EAA2D-ACFC-B63A-80DB-CDA80FADAE24}"/>
              </a:ext>
            </a:extLst>
          </p:cNvPr>
          <p:cNvSpPr txBox="1"/>
          <p:nvPr/>
        </p:nvSpPr>
        <p:spPr>
          <a:xfrm>
            <a:off x="866587" y="2569882"/>
            <a:ext cx="101002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Brave Software, Inc.</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2016</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Privacy-conscious mobile users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Brave Mobile blocks ads and trackers by default, enhancing privacy and speed. Users can earn cryptocurrency rewards through the Brave Rewards program by viewing privacy-respecting ads.</a:t>
            </a:r>
            <a:endParaRPr lang="en-US" sz="2400">
              <a:latin typeface="Trade Gothic Next Light"/>
            </a:endParaRPr>
          </a:p>
        </p:txBody>
      </p:sp>
    </p:spTree>
    <p:extLst>
      <p:ext uri="{BB962C8B-B14F-4D97-AF65-F5344CB8AC3E}">
        <p14:creationId xmlns:p14="http://schemas.microsoft.com/office/powerpoint/2010/main" val="3851219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err="1"/>
              <a:t>slimjet</a:t>
            </a:r>
          </a:p>
        </p:txBody>
      </p:sp>
      <p:sp>
        <p:nvSpPr>
          <p:cNvPr id="3" name="TextBox 2">
            <a:extLst>
              <a:ext uri="{FF2B5EF4-FFF2-40B4-BE49-F238E27FC236}">
                <a16:creationId xmlns:a16="http://schemas.microsoft.com/office/drawing/2014/main" id="{834AE4ED-2D2C-4C3A-30D1-8E0BFDA13D98}"/>
              </a:ext>
            </a:extLst>
          </p:cNvPr>
          <p:cNvSpPr txBox="1"/>
          <p:nvPr/>
        </p:nvSpPr>
        <p:spPr>
          <a:xfrm>
            <a:off x="881529" y="2510118"/>
            <a:ext cx="1026458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a:t>
            </a:r>
            <a:r>
              <a:rPr lang="en-US" sz="2400" err="1">
                <a:latin typeface="Trade Gothic Next Light"/>
                <a:ea typeface="+mn-lt"/>
                <a:cs typeface="+mn-lt"/>
              </a:rPr>
              <a:t>FlashPeak</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2014</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Users seeking speed and performance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a:t>
            </a:r>
            <a:r>
              <a:rPr lang="en-US" sz="2400" err="1">
                <a:latin typeface="Trade Gothic Next Light"/>
                <a:ea typeface="+mn-lt"/>
                <a:cs typeface="+mn-lt"/>
              </a:rPr>
              <a:t>Slimjet</a:t>
            </a:r>
            <a:r>
              <a:rPr lang="en-US" sz="2400">
                <a:latin typeface="Trade Gothic Next Light"/>
                <a:ea typeface="+mn-lt"/>
                <a:cs typeface="+mn-lt"/>
              </a:rPr>
              <a:t> offers a turbocharged download manager and various customization options. It is designed to provide a fast and efficient browsing experience without compromising on features.</a:t>
            </a:r>
            <a:endParaRPr lang="en-US" sz="2400">
              <a:latin typeface="Trade Gothic Next Light"/>
            </a:endParaRPr>
          </a:p>
        </p:txBody>
      </p:sp>
    </p:spTree>
    <p:extLst>
      <p:ext uri="{BB962C8B-B14F-4D97-AF65-F5344CB8AC3E}">
        <p14:creationId xmlns:p14="http://schemas.microsoft.com/office/powerpoint/2010/main" val="3970801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err="1"/>
              <a:t>sleipnir</a:t>
            </a:r>
          </a:p>
        </p:txBody>
      </p:sp>
      <p:sp>
        <p:nvSpPr>
          <p:cNvPr id="3" name="TextBox 2">
            <a:extLst>
              <a:ext uri="{FF2B5EF4-FFF2-40B4-BE49-F238E27FC236}">
                <a16:creationId xmlns:a16="http://schemas.microsoft.com/office/drawing/2014/main" id="{904C5B79-57DA-8668-0C44-1D2DF589B23C}"/>
              </a:ext>
            </a:extLst>
          </p:cNvPr>
          <p:cNvSpPr txBox="1"/>
          <p:nvPr/>
        </p:nvSpPr>
        <p:spPr>
          <a:xfrm>
            <a:off x="881529" y="2539999"/>
            <a:ext cx="1011517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Fenrir Inc.</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2004</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Users wanting multi-device browsing</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Sleipnir features innovative tab management and gesture controls. It allows users to sync their browsing data across multiple devices, making it easy to switch between platforms.</a:t>
            </a:r>
            <a:endParaRPr lang="en-US" sz="2400">
              <a:latin typeface="Trade Gothic Next Light"/>
            </a:endParaRPr>
          </a:p>
        </p:txBody>
      </p:sp>
    </p:spTree>
    <p:extLst>
      <p:ext uri="{BB962C8B-B14F-4D97-AF65-F5344CB8AC3E}">
        <p14:creationId xmlns:p14="http://schemas.microsoft.com/office/powerpoint/2010/main" val="2502352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B09E-DBB5-EDDC-B473-86BD581A48E3}"/>
              </a:ext>
            </a:extLst>
          </p:cNvPr>
          <p:cNvSpPr>
            <a:spLocks noGrp="1"/>
          </p:cNvSpPr>
          <p:nvPr>
            <p:ph type="title"/>
          </p:nvPr>
        </p:nvSpPr>
        <p:spPr/>
        <p:txBody>
          <a:bodyPr/>
          <a:lstStyle/>
          <a:p>
            <a:r>
              <a:rPr lang="en-US" b="1" err="1"/>
              <a:t>Maxthom</a:t>
            </a:r>
            <a:r>
              <a:rPr lang="en-US" b="1"/>
              <a:t> for chrome</a:t>
            </a:r>
          </a:p>
        </p:txBody>
      </p:sp>
      <p:sp>
        <p:nvSpPr>
          <p:cNvPr id="3" name="TextBox 2">
            <a:extLst>
              <a:ext uri="{FF2B5EF4-FFF2-40B4-BE49-F238E27FC236}">
                <a16:creationId xmlns:a16="http://schemas.microsoft.com/office/drawing/2014/main" id="{0E72F4D6-82A2-8D44-B821-3546E3983C95}"/>
              </a:ext>
            </a:extLst>
          </p:cNvPr>
          <p:cNvSpPr txBox="1"/>
          <p:nvPr/>
        </p:nvSpPr>
        <p:spPr>
          <a:xfrm>
            <a:off x="896470" y="2480235"/>
            <a:ext cx="1001058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a:t>
            </a:r>
            <a:r>
              <a:rPr lang="en-US" sz="2400" err="1">
                <a:latin typeface="Trade Gothic Next Light"/>
                <a:ea typeface="+mn-lt"/>
                <a:cs typeface="+mn-lt"/>
              </a:rPr>
              <a:t>Maxthon</a:t>
            </a:r>
            <a:r>
              <a:rPr lang="en-US" sz="2400">
                <a:latin typeface="Trade Gothic Next Light"/>
                <a:ea typeface="+mn-lt"/>
                <a:cs typeface="+mn-lt"/>
              </a:rPr>
              <a:t> Ltd.</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2003</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General users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a:t>
            </a:r>
            <a:r>
              <a:rPr lang="en-US" sz="2400" err="1">
                <a:latin typeface="Trade Gothic Next Light"/>
                <a:ea typeface="+mn-lt"/>
                <a:cs typeface="+mn-lt"/>
              </a:rPr>
              <a:t>Maxthon</a:t>
            </a:r>
            <a:r>
              <a:rPr lang="en-US" sz="2400">
                <a:latin typeface="Trade Gothic Next Light"/>
                <a:ea typeface="+mn-lt"/>
                <a:cs typeface="+mn-lt"/>
              </a:rPr>
              <a:t> for Chrome offers cloud-based sync and unique dual-engine browsing</a:t>
            </a:r>
            <a:endParaRPr lang="en-US" sz="2400">
              <a:latin typeface="Trade Gothic Next Light"/>
            </a:endParaRPr>
          </a:p>
        </p:txBody>
      </p:sp>
    </p:spTree>
    <p:extLst>
      <p:ext uri="{BB962C8B-B14F-4D97-AF65-F5344CB8AC3E}">
        <p14:creationId xmlns:p14="http://schemas.microsoft.com/office/powerpoint/2010/main" val="2959960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2FC7-188F-01D9-50C1-D5FF043E2801}"/>
              </a:ext>
            </a:extLst>
          </p:cNvPr>
          <p:cNvSpPr>
            <a:spLocks noGrp="1"/>
          </p:cNvSpPr>
          <p:nvPr>
            <p:ph type="title"/>
          </p:nvPr>
        </p:nvSpPr>
        <p:spPr/>
        <p:txBody>
          <a:bodyPr/>
          <a:lstStyle/>
          <a:p>
            <a:r>
              <a:rPr lang="en-US" b="1"/>
              <a:t>K-</a:t>
            </a:r>
            <a:r>
              <a:rPr lang="en-US" b="1" err="1"/>
              <a:t>meleon</a:t>
            </a:r>
            <a:r>
              <a:rPr lang="en-US" b="1"/>
              <a:t> portable</a:t>
            </a:r>
          </a:p>
        </p:txBody>
      </p:sp>
      <p:sp>
        <p:nvSpPr>
          <p:cNvPr id="3" name="TextBox 2">
            <a:extLst>
              <a:ext uri="{FF2B5EF4-FFF2-40B4-BE49-F238E27FC236}">
                <a16:creationId xmlns:a16="http://schemas.microsoft.com/office/drawing/2014/main" id="{8451033D-B4B8-995E-2818-FF1822C65EC3}"/>
              </a:ext>
            </a:extLst>
          </p:cNvPr>
          <p:cNvSpPr txBox="1"/>
          <p:nvPr/>
        </p:nvSpPr>
        <p:spPr>
          <a:xfrm>
            <a:off x="1008844" y="2382591"/>
            <a:ext cx="989526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K-</a:t>
            </a:r>
            <a:r>
              <a:rPr lang="en-US" sz="2400" err="1">
                <a:latin typeface="Trade Gothic Next Light"/>
                <a:ea typeface="+mn-lt"/>
                <a:cs typeface="+mn-lt"/>
              </a:rPr>
              <a:t>Meleon</a:t>
            </a:r>
            <a:r>
              <a:rPr lang="en-US" sz="2400">
                <a:latin typeface="Trade Gothic Next Light"/>
                <a:ea typeface="+mn-lt"/>
                <a:cs typeface="+mn-lt"/>
              </a:rPr>
              <a:t> Team &amp; PortableApps.com</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2016</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Users seeking a lightweight and customizable browser that can be run from a USB drive.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Portability and Customizability - K-</a:t>
            </a:r>
            <a:r>
              <a:rPr lang="en-US" sz="2400" err="1">
                <a:latin typeface="Trade Gothic Next Light"/>
                <a:ea typeface="+mn-lt"/>
                <a:cs typeface="+mn-lt"/>
              </a:rPr>
              <a:t>Meleon</a:t>
            </a:r>
            <a:r>
              <a:rPr lang="en-US" sz="2400">
                <a:latin typeface="Trade Gothic Next Light"/>
                <a:ea typeface="+mn-lt"/>
                <a:cs typeface="+mn-lt"/>
              </a:rPr>
              <a:t> Portable can be launched directly from a USB drive without installation, making it an ideal choice for users who need a browser on-the-go. It offers extensive customization options, allowing users to tailor their browsing experience with plugins, macros, and skins.</a:t>
            </a:r>
            <a:endParaRPr lang="en-US" sz="2400">
              <a:latin typeface="Trade Gothic Next Light"/>
            </a:endParaRPr>
          </a:p>
        </p:txBody>
      </p:sp>
    </p:spTree>
    <p:extLst>
      <p:ext uri="{BB962C8B-B14F-4D97-AF65-F5344CB8AC3E}">
        <p14:creationId xmlns:p14="http://schemas.microsoft.com/office/powerpoint/2010/main" val="333994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F391-D6E7-99A7-90AD-A2C107470862}"/>
              </a:ext>
            </a:extLst>
          </p:cNvPr>
          <p:cNvSpPr>
            <a:spLocks noGrp="1"/>
          </p:cNvSpPr>
          <p:nvPr>
            <p:ph type="title"/>
          </p:nvPr>
        </p:nvSpPr>
        <p:spPr/>
        <p:txBody>
          <a:bodyPr/>
          <a:lstStyle/>
          <a:p>
            <a:r>
              <a:rPr lang="en-US" b="1"/>
              <a:t>Yandex browser</a:t>
            </a:r>
          </a:p>
        </p:txBody>
      </p:sp>
      <p:sp>
        <p:nvSpPr>
          <p:cNvPr id="3" name="TextBox 2">
            <a:extLst>
              <a:ext uri="{FF2B5EF4-FFF2-40B4-BE49-F238E27FC236}">
                <a16:creationId xmlns:a16="http://schemas.microsoft.com/office/drawing/2014/main" id="{58B91425-681F-576E-CA0C-3B40B77470C8}"/>
              </a:ext>
            </a:extLst>
          </p:cNvPr>
          <p:cNvSpPr txBox="1"/>
          <p:nvPr/>
        </p:nvSpPr>
        <p:spPr>
          <a:xfrm>
            <a:off x="858591" y="2296731"/>
            <a:ext cx="1015284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Yandex</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2012</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General users seeking a fast, secure, and feature-rich browsing experience.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Neural Editor - Yandex Browser leverages artificial intelligence with its Neural Editor, which assists users in writing and editing text, translating languages, and summarizing texts and videos, enhancing the overall browsing experience.</a:t>
            </a:r>
            <a:endParaRPr lang="en-US" sz="2400">
              <a:latin typeface="Trade Gothic Next Light"/>
            </a:endParaRPr>
          </a:p>
        </p:txBody>
      </p:sp>
    </p:spTree>
    <p:extLst>
      <p:ext uri="{BB962C8B-B14F-4D97-AF65-F5344CB8AC3E}">
        <p14:creationId xmlns:p14="http://schemas.microsoft.com/office/powerpoint/2010/main" val="114899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0332-56A4-8C08-D696-6FA4817C40D0}"/>
              </a:ext>
            </a:extLst>
          </p:cNvPr>
          <p:cNvSpPr>
            <a:spLocks noGrp="1"/>
          </p:cNvSpPr>
          <p:nvPr>
            <p:ph type="title"/>
          </p:nvPr>
        </p:nvSpPr>
        <p:spPr/>
        <p:txBody>
          <a:bodyPr/>
          <a:lstStyle/>
          <a:p>
            <a:r>
              <a:rPr lang="en-US" b="1" err="1"/>
              <a:t>Waterfox</a:t>
            </a:r>
            <a:r>
              <a:rPr lang="en-US" b="1"/>
              <a:t> (</a:t>
            </a:r>
            <a:r>
              <a:rPr lang="en-US" b="1" err="1"/>
              <a:t>linux</a:t>
            </a:r>
            <a:r>
              <a:rPr lang="en-US" b="1"/>
              <a:t>)</a:t>
            </a:r>
          </a:p>
        </p:txBody>
      </p:sp>
      <p:sp>
        <p:nvSpPr>
          <p:cNvPr id="3" name="TextBox 2">
            <a:extLst>
              <a:ext uri="{FF2B5EF4-FFF2-40B4-BE49-F238E27FC236}">
                <a16:creationId xmlns:a16="http://schemas.microsoft.com/office/drawing/2014/main" id="{4D31C339-8E0C-8A99-B2CB-B9AA39A3F06C}"/>
              </a:ext>
            </a:extLst>
          </p:cNvPr>
          <p:cNvSpPr txBox="1"/>
          <p:nvPr/>
        </p:nvSpPr>
        <p:spPr>
          <a:xfrm>
            <a:off x="794197" y="2446985"/>
            <a:ext cx="1002405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Alex Kontos</a:t>
            </a:r>
          </a:p>
          <a:p>
            <a:endParaRPr lang="en-US" sz="2400">
              <a:latin typeface="Trade Gothic Next Light"/>
              <a:ea typeface="+mn-lt"/>
              <a:cs typeface="+mn-lt"/>
            </a:endParaRPr>
          </a:p>
          <a:p>
            <a:r>
              <a:rPr lang="en-US" sz="2400">
                <a:latin typeface="Trade Gothic Next Light"/>
                <a:ea typeface="+mn-lt"/>
                <a:cs typeface="+mn-lt"/>
              </a:rPr>
              <a:t>Year of Release: 2011 (Linux version available since 2016)</a:t>
            </a:r>
          </a:p>
          <a:p>
            <a:endParaRPr lang="en-US" sz="2400">
              <a:latin typeface="Trade Gothic Next Light"/>
              <a:ea typeface="+mn-lt"/>
              <a:cs typeface="+mn-lt"/>
            </a:endParaRPr>
          </a:p>
          <a:p>
            <a:r>
              <a:rPr lang="en-US" sz="2400">
                <a:latin typeface="Trade Gothic Next Light"/>
                <a:ea typeface="+mn-lt"/>
                <a:cs typeface="+mn-lt"/>
              </a:rPr>
              <a:t>Target Audience: Privacy-focused users and those wanting a Firefox alternative without telemetry</a:t>
            </a:r>
          </a:p>
          <a:p>
            <a:endParaRPr lang="en-US" sz="2400">
              <a:latin typeface="Trade Gothic Next Light"/>
              <a:ea typeface="+mn-lt"/>
              <a:cs typeface="+mn-lt"/>
            </a:endParaRPr>
          </a:p>
          <a:p>
            <a:r>
              <a:rPr lang="en-US" sz="2400">
                <a:latin typeface="Trade Gothic Next Light"/>
                <a:ea typeface="+mn-lt"/>
                <a:cs typeface="+mn-lt"/>
              </a:rPr>
              <a:t>Unique Feature: No Telemetry Collection - </a:t>
            </a:r>
            <a:r>
              <a:rPr lang="en-US" sz="2400" err="1">
                <a:latin typeface="Trade Gothic Next Light"/>
                <a:ea typeface="+mn-lt"/>
                <a:cs typeface="+mn-lt"/>
              </a:rPr>
              <a:t>Waterfox</a:t>
            </a:r>
            <a:r>
              <a:rPr lang="en-US" sz="2400">
                <a:latin typeface="Trade Gothic Next Light"/>
                <a:ea typeface="+mn-lt"/>
                <a:cs typeface="+mn-lt"/>
              </a:rPr>
              <a:t> for Linux is built to respect user privacy by default, with no telemetry collection, ensuring that user data remains private and secure.</a:t>
            </a:r>
            <a:endParaRPr lang="en-US" sz="2400">
              <a:latin typeface="Trade Gothic Next Light"/>
            </a:endParaRPr>
          </a:p>
        </p:txBody>
      </p:sp>
    </p:spTree>
    <p:extLst>
      <p:ext uri="{BB962C8B-B14F-4D97-AF65-F5344CB8AC3E}">
        <p14:creationId xmlns:p14="http://schemas.microsoft.com/office/powerpoint/2010/main" val="111090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80F9-CD38-3239-AC7B-609EE1539791}"/>
              </a:ext>
            </a:extLst>
          </p:cNvPr>
          <p:cNvSpPr>
            <a:spLocks noGrp="1"/>
          </p:cNvSpPr>
          <p:nvPr>
            <p:ph type="title"/>
          </p:nvPr>
        </p:nvSpPr>
        <p:spPr/>
        <p:txBody>
          <a:bodyPr/>
          <a:lstStyle/>
          <a:p>
            <a:r>
              <a:rPr lang="en-US">
                <a:ea typeface="+mj-lt"/>
                <a:cs typeface="+mj-lt"/>
              </a:rPr>
              <a:t>Types of Cryptography</a:t>
            </a:r>
            <a:endParaRPr lang="en-US"/>
          </a:p>
        </p:txBody>
      </p:sp>
      <p:sp>
        <p:nvSpPr>
          <p:cNvPr id="3" name="TextBox 2">
            <a:extLst>
              <a:ext uri="{FF2B5EF4-FFF2-40B4-BE49-F238E27FC236}">
                <a16:creationId xmlns:a16="http://schemas.microsoft.com/office/drawing/2014/main" id="{45FD0A3B-747A-1482-CDD8-00492B02E18C}"/>
              </a:ext>
            </a:extLst>
          </p:cNvPr>
          <p:cNvSpPr txBox="1"/>
          <p:nvPr/>
        </p:nvSpPr>
        <p:spPr>
          <a:xfrm>
            <a:off x="1097280" y="2407920"/>
            <a:ext cx="97536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Symmetric Key Cryptography</a:t>
            </a:r>
            <a:endParaRPr lang="en-US" sz="2400">
              <a:latin typeface="Trade Gothic Next Light"/>
            </a:endParaRPr>
          </a:p>
          <a:p>
            <a:r>
              <a:rPr lang="en-US" sz="2400">
                <a:latin typeface="Trade Gothic Next Light"/>
                <a:ea typeface="+mn-lt"/>
                <a:cs typeface="+mn-lt"/>
              </a:rPr>
              <a:t>Same key is used for encryption and decryption.</a:t>
            </a:r>
            <a:endParaRPr lang="en-US" sz="2400">
              <a:latin typeface="Trade Gothic Next Light"/>
            </a:endParaRPr>
          </a:p>
          <a:p>
            <a:r>
              <a:rPr lang="en-US" sz="2400">
                <a:latin typeface="Trade Gothic Next Light"/>
                <a:ea typeface="+mn-lt"/>
                <a:cs typeface="+mn-lt"/>
              </a:rPr>
              <a:t>Example: AES, DES.</a:t>
            </a:r>
            <a:endParaRPr lang="en-US" sz="2400">
              <a:latin typeface="Trade Gothic Next Light"/>
            </a:endParaRPr>
          </a:p>
          <a:p>
            <a:r>
              <a:rPr lang="en-US" sz="2400">
                <a:latin typeface="Trade Gothic Next Light"/>
                <a:ea typeface="+mn-lt"/>
                <a:cs typeface="+mn-lt"/>
              </a:rPr>
              <a:t>Asymmetric Key Cryptography</a:t>
            </a:r>
            <a:endParaRPr lang="en-US" sz="2400">
              <a:latin typeface="Trade Gothic Next Light"/>
            </a:endParaRPr>
          </a:p>
          <a:p>
            <a:r>
              <a:rPr lang="en-US" sz="2400">
                <a:latin typeface="Trade Gothic Next Light"/>
                <a:ea typeface="+mn-lt"/>
                <a:cs typeface="+mn-lt"/>
              </a:rPr>
              <a:t>Uses a public key for encryption and a private key for decryption.</a:t>
            </a:r>
            <a:endParaRPr lang="en-US" sz="2400">
              <a:latin typeface="Trade Gothic Next Light"/>
            </a:endParaRPr>
          </a:p>
          <a:p>
            <a:r>
              <a:rPr lang="en-US" sz="2400">
                <a:latin typeface="Trade Gothic Next Light"/>
                <a:ea typeface="+mn-lt"/>
                <a:cs typeface="+mn-lt"/>
              </a:rPr>
              <a:t>Example: RSA, ECC.</a:t>
            </a:r>
            <a:endParaRPr lang="en-US" sz="2400">
              <a:latin typeface="Trade Gothic Next Light"/>
            </a:endParaRPr>
          </a:p>
          <a:p>
            <a:r>
              <a:rPr lang="en-US" sz="2400">
                <a:latin typeface="Trade Gothic Next Light"/>
                <a:ea typeface="+mn-lt"/>
                <a:cs typeface="+mn-lt"/>
              </a:rPr>
              <a:t>Hash Functions</a:t>
            </a:r>
            <a:endParaRPr lang="en-US" sz="2400">
              <a:latin typeface="Trade Gothic Next Light"/>
            </a:endParaRPr>
          </a:p>
          <a:p>
            <a:r>
              <a:rPr lang="en-US" sz="2400">
                <a:latin typeface="Trade Gothic Next Light"/>
                <a:ea typeface="+mn-lt"/>
                <a:cs typeface="+mn-lt"/>
              </a:rPr>
              <a:t>One-way encryption with no decryption.</a:t>
            </a:r>
            <a:endParaRPr lang="en-US" sz="2400">
              <a:latin typeface="Trade Gothic Next Light"/>
            </a:endParaRPr>
          </a:p>
          <a:p>
            <a:r>
              <a:rPr lang="en-US" sz="2400">
                <a:latin typeface="Trade Gothic Next Light"/>
                <a:ea typeface="+mn-lt"/>
                <a:cs typeface="+mn-lt"/>
              </a:rPr>
              <a:t>Example: SHA-256, MD5.</a:t>
            </a:r>
            <a:endParaRPr lang="en-US" sz="2400">
              <a:latin typeface="Trade Gothic Next Light"/>
            </a:endParaRPr>
          </a:p>
          <a:p>
            <a:pPr algn="l"/>
            <a:endParaRPr lang="en-US" sz="2400">
              <a:latin typeface="Trade Gothic Next Light"/>
            </a:endParaRPr>
          </a:p>
        </p:txBody>
      </p:sp>
    </p:spTree>
    <p:extLst>
      <p:ext uri="{BB962C8B-B14F-4D97-AF65-F5344CB8AC3E}">
        <p14:creationId xmlns:p14="http://schemas.microsoft.com/office/powerpoint/2010/main" val="1819895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40CC-27E3-6E3D-5C3B-D4AFBA273A22}"/>
              </a:ext>
            </a:extLst>
          </p:cNvPr>
          <p:cNvSpPr>
            <a:spLocks noGrp="1"/>
          </p:cNvSpPr>
          <p:nvPr>
            <p:ph type="title"/>
          </p:nvPr>
        </p:nvSpPr>
        <p:spPr/>
        <p:txBody>
          <a:bodyPr/>
          <a:lstStyle/>
          <a:p>
            <a:r>
              <a:rPr lang="en-US" b="1" err="1"/>
              <a:t>Swiftfox</a:t>
            </a:r>
            <a:r>
              <a:rPr lang="en-US" b="1"/>
              <a:t> (</a:t>
            </a:r>
            <a:r>
              <a:rPr lang="en-US" b="1" err="1"/>
              <a:t>linux</a:t>
            </a:r>
            <a:r>
              <a:rPr lang="en-US" b="1"/>
              <a:t>)</a:t>
            </a:r>
          </a:p>
        </p:txBody>
      </p:sp>
      <p:sp>
        <p:nvSpPr>
          <p:cNvPr id="3" name="TextBox 2">
            <a:extLst>
              <a:ext uri="{FF2B5EF4-FFF2-40B4-BE49-F238E27FC236}">
                <a16:creationId xmlns:a16="http://schemas.microsoft.com/office/drawing/2014/main" id="{AF77880D-3B82-679E-1418-3D462822C18D}"/>
              </a:ext>
            </a:extLst>
          </p:cNvPr>
          <p:cNvSpPr txBox="1"/>
          <p:nvPr/>
        </p:nvSpPr>
        <p:spPr>
          <a:xfrm>
            <a:off x="880056" y="2425521"/>
            <a:ext cx="1000259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Jason Halme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Year of Release: 2004</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Target Audience: Linux users seeking a faster and more optimized version of Firefox</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Unique Feature: Processor-Specific Optimization - </a:t>
            </a:r>
            <a:r>
              <a:rPr lang="en-US" sz="2400" err="1">
                <a:latin typeface="Trade Gothic Next Light"/>
                <a:ea typeface="+mn-lt"/>
                <a:cs typeface="+mn-lt"/>
              </a:rPr>
              <a:t>Swiftfox</a:t>
            </a:r>
            <a:r>
              <a:rPr lang="en-US" sz="2400">
                <a:latin typeface="Trade Gothic Next Light"/>
                <a:ea typeface="+mn-lt"/>
                <a:cs typeface="+mn-lt"/>
              </a:rPr>
              <a:t> is a set of builds of Firefox optimized for different Intel and AMD microprocessors, providing faster performance by leveraging specific instruction sets and compiler optimizations for each processor type.</a:t>
            </a:r>
            <a:endParaRPr lang="en-US" sz="2400">
              <a:latin typeface="Trade Gothic Next Light"/>
            </a:endParaRPr>
          </a:p>
        </p:txBody>
      </p:sp>
    </p:spTree>
    <p:extLst>
      <p:ext uri="{BB962C8B-B14F-4D97-AF65-F5344CB8AC3E}">
        <p14:creationId xmlns:p14="http://schemas.microsoft.com/office/powerpoint/2010/main" val="2017560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30EC-F1DC-73F0-1418-483823322AD2}"/>
              </a:ext>
            </a:extLst>
          </p:cNvPr>
          <p:cNvSpPr>
            <a:spLocks noGrp="1"/>
          </p:cNvSpPr>
          <p:nvPr>
            <p:ph type="title"/>
          </p:nvPr>
        </p:nvSpPr>
        <p:spPr/>
        <p:txBody>
          <a:bodyPr/>
          <a:lstStyle/>
          <a:p>
            <a:r>
              <a:rPr lang="en-US" b="1"/>
              <a:t>Kiwi browser (</a:t>
            </a:r>
            <a:r>
              <a:rPr lang="en-US" b="1" err="1"/>
              <a:t>linux</a:t>
            </a:r>
            <a:r>
              <a:rPr lang="en-US" b="1"/>
              <a:t>)</a:t>
            </a:r>
          </a:p>
        </p:txBody>
      </p:sp>
      <p:sp>
        <p:nvSpPr>
          <p:cNvPr id="3" name="TextBox 2">
            <a:extLst>
              <a:ext uri="{FF2B5EF4-FFF2-40B4-BE49-F238E27FC236}">
                <a16:creationId xmlns:a16="http://schemas.microsoft.com/office/drawing/2014/main" id="{9ECAE553-FE6D-B1EC-DBB0-E0F94EF3F9CE}"/>
              </a:ext>
            </a:extLst>
          </p:cNvPr>
          <p:cNvSpPr txBox="1"/>
          <p:nvPr/>
        </p:nvSpPr>
        <p:spPr>
          <a:xfrm>
            <a:off x="922986" y="2511379"/>
            <a:ext cx="987380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Creator: Geometry OU</a:t>
            </a:r>
          </a:p>
          <a:p>
            <a:endParaRPr lang="en-US" sz="2400">
              <a:latin typeface="Trade Gothic Next Light"/>
              <a:ea typeface="+mn-lt"/>
              <a:cs typeface="+mn-lt"/>
            </a:endParaRPr>
          </a:p>
          <a:p>
            <a:r>
              <a:rPr lang="en-US" sz="2400">
                <a:latin typeface="Trade Gothic Next Light"/>
                <a:ea typeface="+mn-lt"/>
                <a:cs typeface="+mn-lt"/>
              </a:rPr>
              <a:t>Year of Release: 2019</a:t>
            </a:r>
          </a:p>
          <a:p>
            <a:endParaRPr lang="en-US" sz="2400">
              <a:latin typeface="Trade Gothic Next Light"/>
              <a:ea typeface="+mn-lt"/>
              <a:cs typeface="+mn-lt"/>
            </a:endParaRPr>
          </a:p>
          <a:p>
            <a:r>
              <a:rPr lang="en-US" sz="2400">
                <a:latin typeface="Trade Gothic Next Light"/>
                <a:ea typeface="+mn-lt"/>
                <a:cs typeface="+mn-lt"/>
              </a:rPr>
              <a:t>Target Audience: Android users seeking a browser with Chrome extensions on mobile devices</a:t>
            </a:r>
          </a:p>
          <a:p>
            <a:endParaRPr lang="en-US" sz="2400">
              <a:latin typeface="Trade Gothic Next Light"/>
              <a:ea typeface="+mn-lt"/>
              <a:cs typeface="+mn-lt"/>
            </a:endParaRPr>
          </a:p>
          <a:p>
            <a:r>
              <a:rPr lang="en-US" sz="2400">
                <a:latin typeface="Trade Gothic Next Light"/>
                <a:ea typeface="+mn-lt"/>
                <a:cs typeface="+mn-lt"/>
              </a:rPr>
              <a:t>Unique Feature: Chrome Extensions Support - Kiwi Browser is based on Chromium and allows users to install and use most Chrome desktop extensions on their mobile devices, providing a powerful and customizable browsing experience.</a:t>
            </a:r>
            <a:endParaRPr lang="en-US" sz="2400">
              <a:latin typeface="Trade Gothic Next Light"/>
            </a:endParaRPr>
          </a:p>
        </p:txBody>
      </p:sp>
    </p:spTree>
    <p:extLst>
      <p:ext uri="{BB962C8B-B14F-4D97-AF65-F5344CB8AC3E}">
        <p14:creationId xmlns:p14="http://schemas.microsoft.com/office/powerpoint/2010/main" val="1459573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E5D3-B07A-5E07-C4A6-7932BC8B449E}"/>
              </a:ext>
            </a:extLst>
          </p:cNvPr>
          <p:cNvSpPr>
            <a:spLocks noGrp="1"/>
          </p:cNvSpPr>
          <p:nvPr>
            <p:ph type="title"/>
          </p:nvPr>
        </p:nvSpPr>
        <p:spPr/>
        <p:txBody>
          <a:bodyPr/>
          <a:lstStyle/>
          <a:p>
            <a:r>
              <a:rPr lang="en-US" b="1"/>
              <a:t>NO - CODE</a:t>
            </a:r>
          </a:p>
        </p:txBody>
      </p:sp>
      <p:sp>
        <p:nvSpPr>
          <p:cNvPr id="3" name="Text Placeholder 2">
            <a:extLst>
              <a:ext uri="{FF2B5EF4-FFF2-40B4-BE49-F238E27FC236}">
                <a16:creationId xmlns:a16="http://schemas.microsoft.com/office/drawing/2014/main" id="{BA9C0E26-17EF-6B07-06E7-D528422231AB}"/>
              </a:ext>
            </a:extLst>
          </p:cNvPr>
          <p:cNvSpPr>
            <a:spLocks noGrp="1"/>
          </p:cNvSpPr>
          <p:nvPr>
            <p:ph type="body" idx="1"/>
          </p:nvPr>
        </p:nvSpPr>
        <p:spPr/>
        <p:txBody>
          <a:bodyPr vert="horz" lIns="91440" tIns="45720" rIns="91440" bIns="45720" rtlCol="0" anchor="t">
            <a:normAutofit/>
          </a:bodyPr>
          <a:lstStyle/>
          <a:p>
            <a:r>
              <a:rPr lang="en-US"/>
              <a:t> </a:t>
            </a:r>
          </a:p>
        </p:txBody>
      </p:sp>
    </p:spTree>
    <p:extLst>
      <p:ext uri="{BB962C8B-B14F-4D97-AF65-F5344CB8AC3E}">
        <p14:creationId xmlns:p14="http://schemas.microsoft.com/office/powerpoint/2010/main" val="1502968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51D9-1805-6F57-6C82-C4B5FDD65F4E}"/>
              </a:ext>
            </a:extLst>
          </p:cNvPr>
          <p:cNvSpPr>
            <a:spLocks noGrp="1"/>
          </p:cNvSpPr>
          <p:nvPr>
            <p:ph type="title"/>
          </p:nvPr>
        </p:nvSpPr>
        <p:spPr/>
        <p:txBody>
          <a:bodyPr/>
          <a:lstStyle/>
          <a:p>
            <a:r>
              <a:rPr lang="en-US" b="1"/>
              <a:t>What is no code ?</a:t>
            </a:r>
          </a:p>
        </p:txBody>
      </p:sp>
      <p:sp>
        <p:nvSpPr>
          <p:cNvPr id="3" name="TextBox 2">
            <a:extLst>
              <a:ext uri="{FF2B5EF4-FFF2-40B4-BE49-F238E27FC236}">
                <a16:creationId xmlns:a16="http://schemas.microsoft.com/office/drawing/2014/main" id="{3AA78AF8-1FE5-8E87-7472-9B5A741C7EC3}"/>
              </a:ext>
            </a:extLst>
          </p:cNvPr>
          <p:cNvSpPr txBox="1"/>
          <p:nvPr/>
        </p:nvSpPr>
        <p:spPr>
          <a:xfrm>
            <a:off x="946727" y="2516909"/>
            <a:ext cx="1018309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Platforms that allow users to create applications without traditional coding.</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Use visual interfaces and drag-and-drop functionalities.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Examples include platforms like Bubble, Wix, and </a:t>
            </a:r>
            <a:r>
              <a:rPr lang="en-US" sz="2400" err="1">
                <a:latin typeface="Trade Gothic Next Light"/>
                <a:ea typeface="+mn-lt"/>
                <a:cs typeface="+mn-lt"/>
              </a:rPr>
              <a:t>Webflow</a:t>
            </a:r>
            <a:r>
              <a:rPr lang="en-US" sz="2400">
                <a:latin typeface="Trade Gothic Next Light"/>
                <a:ea typeface="+mn-lt"/>
                <a:cs typeface="+mn-lt"/>
              </a:rPr>
              <a:t>.</a:t>
            </a:r>
            <a:endParaRPr lang="en-US" sz="2400">
              <a:latin typeface="Trade Gothic Next Light"/>
            </a:endParaRPr>
          </a:p>
        </p:txBody>
      </p:sp>
    </p:spTree>
    <p:extLst>
      <p:ext uri="{BB962C8B-B14F-4D97-AF65-F5344CB8AC3E}">
        <p14:creationId xmlns:p14="http://schemas.microsoft.com/office/powerpoint/2010/main" val="10121492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5A69-5343-E3C3-8C80-B8E2187128FB}"/>
              </a:ext>
            </a:extLst>
          </p:cNvPr>
          <p:cNvSpPr>
            <a:spLocks noGrp="1"/>
          </p:cNvSpPr>
          <p:nvPr>
            <p:ph type="title"/>
          </p:nvPr>
        </p:nvSpPr>
        <p:spPr/>
        <p:txBody>
          <a:bodyPr/>
          <a:lstStyle/>
          <a:p>
            <a:r>
              <a:rPr lang="en-US" b="1"/>
              <a:t>Purpose of no code</a:t>
            </a:r>
          </a:p>
        </p:txBody>
      </p:sp>
      <p:sp>
        <p:nvSpPr>
          <p:cNvPr id="3" name="TextBox 2">
            <a:extLst>
              <a:ext uri="{FF2B5EF4-FFF2-40B4-BE49-F238E27FC236}">
                <a16:creationId xmlns:a16="http://schemas.microsoft.com/office/drawing/2014/main" id="{E19A79A9-8C62-E1F6-85FC-80AA97D5334A}"/>
              </a:ext>
            </a:extLst>
          </p:cNvPr>
          <p:cNvSpPr txBox="1"/>
          <p:nvPr/>
        </p:nvSpPr>
        <p:spPr>
          <a:xfrm>
            <a:off x="1015999" y="2355272"/>
            <a:ext cx="999836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Empower non-technical users to develop software.</a:t>
            </a:r>
          </a:p>
          <a:p>
            <a:endParaRPr lang="en-US" sz="2400">
              <a:latin typeface="Trade Gothic Next Light"/>
            </a:endParaRPr>
          </a:p>
          <a:p>
            <a:r>
              <a:rPr lang="en-US" sz="2400">
                <a:latin typeface="Trade Gothic Next Light"/>
                <a:ea typeface="+mn-lt"/>
                <a:cs typeface="+mn-lt"/>
              </a:rPr>
              <a:t>Accelerate the development process.</a:t>
            </a:r>
          </a:p>
          <a:p>
            <a:endParaRPr lang="en-US" sz="2400">
              <a:latin typeface="Trade Gothic Next Light"/>
            </a:endParaRPr>
          </a:p>
          <a:p>
            <a:r>
              <a:rPr lang="en-US" sz="2400">
                <a:latin typeface="Trade Gothic Next Light"/>
                <a:ea typeface="+mn-lt"/>
                <a:cs typeface="+mn-lt"/>
              </a:rPr>
              <a:t>Democratize software creation by lowering barriers to entry.</a:t>
            </a:r>
          </a:p>
          <a:p>
            <a:endParaRPr lang="en-US" sz="2400">
              <a:latin typeface="Trade Gothic Next Light"/>
            </a:endParaRPr>
          </a:p>
          <a:p>
            <a:r>
              <a:rPr lang="en-US" sz="2400">
                <a:latin typeface="Trade Gothic Next Light"/>
                <a:ea typeface="+mn-lt"/>
                <a:cs typeface="+mn-lt"/>
              </a:rPr>
              <a:t>Foster innovation by enabling rapid prototyping and deployment.</a:t>
            </a:r>
          </a:p>
          <a:p>
            <a:endParaRPr lang="en-US" sz="2400">
              <a:latin typeface="Trade Gothic Next Light"/>
            </a:endParaRPr>
          </a:p>
          <a:p>
            <a:r>
              <a:rPr lang="en-US" sz="2400">
                <a:latin typeface="Trade Gothic Next Light"/>
                <a:ea typeface="+mn-lt"/>
                <a:cs typeface="+mn-lt"/>
              </a:rPr>
              <a:t>Reduce dependency on IT departments and professional developers for simple tasks.</a:t>
            </a:r>
          </a:p>
        </p:txBody>
      </p:sp>
    </p:spTree>
    <p:extLst>
      <p:ext uri="{BB962C8B-B14F-4D97-AF65-F5344CB8AC3E}">
        <p14:creationId xmlns:p14="http://schemas.microsoft.com/office/powerpoint/2010/main" val="3036712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B4177-6B5F-F618-A773-06F50004BCF0}"/>
              </a:ext>
            </a:extLst>
          </p:cNvPr>
          <p:cNvSpPr>
            <a:spLocks noGrp="1"/>
          </p:cNvSpPr>
          <p:nvPr>
            <p:ph type="title"/>
          </p:nvPr>
        </p:nvSpPr>
        <p:spPr/>
        <p:txBody>
          <a:bodyPr/>
          <a:lstStyle/>
          <a:p>
            <a:r>
              <a:rPr lang="en-US" b="1"/>
              <a:t>Characteristic of no code</a:t>
            </a:r>
          </a:p>
        </p:txBody>
      </p:sp>
      <p:sp>
        <p:nvSpPr>
          <p:cNvPr id="3" name="TextBox 2">
            <a:extLst>
              <a:ext uri="{FF2B5EF4-FFF2-40B4-BE49-F238E27FC236}">
                <a16:creationId xmlns:a16="http://schemas.microsoft.com/office/drawing/2014/main" id="{AB269A41-4A42-FF1C-BBE5-DEE184CCB54A}"/>
              </a:ext>
            </a:extLst>
          </p:cNvPr>
          <p:cNvSpPr txBox="1"/>
          <p:nvPr/>
        </p:nvSpPr>
        <p:spPr>
          <a:xfrm>
            <a:off x="900545" y="2470727"/>
            <a:ext cx="983672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Visual Development:</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Intuitive, user-friendly interfaces make app design accessible to everyone.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Drag-and-drop components allow users to build applications by visually placing elements rather than writing code.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WYSIWYG (What You See Is What You Get) editing ensures users can see the final product as they build it, enhancing the ease of use.</a:t>
            </a:r>
            <a:endParaRPr lang="en-US" sz="2400">
              <a:latin typeface="Trade Gothic Next Light"/>
            </a:endParaRPr>
          </a:p>
        </p:txBody>
      </p:sp>
    </p:spTree>
    <p:extLst>
      <p:ext uri="{BB962C8B-B14F-4D97-AF65-F5344CB8AC3E}">
        <p14:creationId xmlns:p14="http://schemas.microsoft.com/office/powerpoint/2010/main" val="2409033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5C45-A4FE-5E5A-9C9D-FCFF3A6CD915}"/>
              </a:ext>
            </a:extLst>
          </p:cNvPr>
          <p:cNvSpPr>
            <a:spLocks noGrp="1"/>
          </p:cNvSpPr>
          <p:nvPr>
            <p:ph type="title"/>
          </p:nvPr>
        </p:nvSpPr>
        <p:spPr/>
        <p:txBody>
          <a:bodyPr/>
          <a:lstStyle/>
          <a:p>
            <a:r>
              <a:rPr lang="en-US" b="1"/>
              <a:t>Characteristic of no code</a:t>
            </a:r>
            <a:endParaRPr lang="en-US"/>
          </a:p>
        </p:txBody>
      </p:sp>
      <p:sp>
        <p:nvSpPr>
          <p:cNvPr id="3" name="TextBox 2">
            <a:extLst>
              <a:ext uri="{FF2B5EF4-FFF2-40B4-BE49-F238E27FC236}">
                <a16:creationId xmlns:a16="http://schemas.microsoft.com/office/drawing/2014/main" id="{6B87752C-9609-0C77-1472-FD120A533450}"/>
              </a:ext>
            </a:extLst>
          </p:cNvPr>
          <p:cNvSpPr txBox="1"/>
          <p:nvPr/>
        </p:nvSpPr>
        <p:spPr>
          <a:xfrm>
            <a:off x="900545" y="2159000"/>
            <a:ext cx="999836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Pre-built Templates:</a:t>
            </a:r>
          </a:p>
          <a:p>
            <a:endParaRPr lang="en-US" sz="2400">
              <a:latin typeface="Trade Gothic Next Light"/>
            </a:endParaRPr>
          </a:p>
          <a:p>
            <a:r>
              <a:rPr lang="en-US" sz="2400">
                <a:latin typeface="Trade Gothic Next Light"/>
                <a:ea typeface="+mn-lt"/>
                <a:cs typeface="+mn-lt"/>
              </a:rPr>
              <a:t>Ready-made templates for common app types, such as e-commerce, blogs, and portfolios.</a:t>
            </a:r>
          </a:p>
          <a:p>
            <a:endParaRPr lang="en-US" sz="2400">
              <a:latin typeface="Trade Gothic Next Light"/>
            </a:endParaRPr>
          </a:p>
          <a:p>
            <a:r>
              <a:rPr lang="en-US" sz="2400">
                <a:latin typeface="Trade Gothic Next Light"/>
                <a:ea typeface="+mn-lt"/>
                <a:cs typeface="+mn-lt"/>
              </a:rPr>
              <a:t>Reduces development time by providing a head start.</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Templates can be customized to fit specific needs, allowing flexibility within a guided framework.</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Ensures a professional look and feel, even for users with no design experience.</a:t>
            </a:r>
            <a:endParaRPr lang="en-US" sz="2400">
              <a:latin typeface="Trade Gothic Next Light"/>
            </a:endParaRPr>
          </a:p>
          <a:p>
            <a:endParaRPr lang="en-US" sz="2400">
              <a:latin typeface="Trade Gothic Next Light"/>
            </a:endParaRPr>
          </a:p>
          <a:p>
            <a:pPr algn="l"/>
            <a:endParaRPr lang="en-US" sz="2400">
              <a:latin typeface="Trade Gothic Next Light"/>
            </a:endParaRPr>
          </a:p>
        </p:txBody>
      </p:sp>
    </p:spTree>
    <p:extLst>
      <p:ext uri="{BB962C8B-B14F-4D97-AF65-F5344CB8AC3E}">
        <p14:creationId xmlns:p14="http://schemas.microsoft.com/office/powerpoint/2010/main" val="3291273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5C45-A4FE-5E5A-9C9D-FCFF3A6CD915}"/>
              </a:ext>
            </a:extLst>
          </p:cNvPr>
          <p:cNvSpPr>
            <a:spLocks noGrp="1"/>
          </p:cNvSpPr>
          <p:nvPr>
            <p:ph type="title"/>
          </p:nvPr>
        </p:nvSpPr>
        <p:spPr/>
        <p:txBody>
          <a:bodyPr/>
          <a:lstStyle/>
          <a:p>
            <a:r>
              <a:rPr lang="en-US" b="1"/>
              <a:t>Characteristic of no code</a:t>
            </a:r>
            <a:endParaRPr lang="en-US"/>
          </a:p>
        </p:txBody>
      </p:sp>
      <p:sp>
        <p:nvSpPr>
          <p:cNvPr id="3" name="TextBox 2">
            <a:extLst>
              <a:ext uri="{FF2B5EF4-FFF2-40B4-BE49-F238E27FC236}">
                <a16:creationId xmlns:a16="http://schemas.microsoft.com/office/drawing/2014/main" id="{24301196-4EA7-3642-2466-77D0EFB67304}"/>
              </a:ext>
            </a:extLst>
          </p:cNvPr>
          <p:cNvSpPr txBox="1"/>
          <p:nvPr/>
        </p:nvSpPr>
        <p:spPr>
          <a:xfrm>
            <a:off x="877454" y="2355272"/>
            <a:ext cx="1006763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Integrations:</a:t>
            </a:r>
          </a:p>
          <a:p>
            <a:endParaRPr lang="en-US" sz="2400">
              <a:latin typeface="Trade Gothic Next Light"/>
            </a:endParaRPr>
          </a:p>
          <a:p>
            <a:r>
              <a:rPr lang="en-US" sz="2400">
                <a:latin typeface="Trade Gothic Next Light"/>
                <a:ea typeface="+mn-lt"/>
                <a:cs typeface="+mn-lt"/>
              </a:rPr>
              <a:t>Easily integrate with other software and services such as CRM, email marketing, and social media platforms.</a:t>
            </a:r>
          </a:p>
          <a:p>
            <a:endParaRPr lang="en-US" sz="2400">
              <a:latin typeface="Trade Gothic Next Light"/>
            </a:endParaRPr>
          </a:p>
          <a:p>
            <a:r>
              <a:rPr lang="en-US" sz="2400">
                <a:latin typeface="Trade Gothic Next Light"/>
                <a:ea typeface="+mn-lt"/>
                <a:cs typeface="+mn-lt"/>
              </a:rPr>
              <a:t>API and data source connectivity enable seamless data flow between systems, making it easy to pull in data from various sources.</a:t>
            </a:r>
          </a:p>
          <a:p>
            <a:endParaRPr lang="en-US" sz="2400">
              <a:latin typeface="Trade Gothic Next Light"/>
            </a:endParaRPr>
          </a:p>
          <a:p>
            <a:pPr algn="l"/>
            <a:r>
              <a:rPr lang="en-US" sz="2400">
                <a:latin typeface="Trade Gothic Next Light"/>
                <a:ea typeface="+mn-lt"/>
                <a:cs typeface="+mn-lt"/>
              </a:rPr>
              <a:t>Often include built-in connectors for popular services, streamlining the process of connecting to third-party applications.</a:t>
            </a:r>
          </a:p>
        </p:txBody>
      </p:sp>
    </p:spTree>
    <p:extLst>
      <p:ext uri="{BB962C8B-B14F-4D97-AF65-F5344CB8AC3E}">
        <p14:creationId xmlns:p14="http://schemas.microsoft.com/office/powerpoint/2010/main" val="2906878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726B-B78D-D765-3C7E-4033936EE780}"/>
              </a:ext>
            </a:extLst>
          </p:cNvPr>
          <p:cNvSpPr>
            <a:spLocks noGrp="1"/>
          </p:cNvSpPr>
          <p:nvPr>
            <p:ph type="title"/>
          </p:nvPr>
        </p:nvSpPr>
        <p:spPr/>
        <p:txBody>
          <a:bodyPr/>
          <a:lstStyle/>
          <a:p>
            <a:r>
              <a:rPr lang="en-US" b="1"/>
              <a:t>Limitations of no code</a:t>
            </a:r>
          </a:p>
        </p:txBody>
      </p:sp>
      <p:sp>
        <p:nvSpPr>
          <p:cNvPr id="3" name="TextBox 2">
            <a:extLst>
              <a:ext uri="{FF2B5EF4-FFF2-40B4-BE49-F238E27FC236}">
                <a16:creationId xmlns:a16="http://schemas.microsoft.com/office/drawing/2014/main" id="{EED43EA6-3214-60A9-48D5-F599EF407AFA}"/>
              </a:ext>
            </a:extLst>
          </p:cNvPr>
          <p:cNvSpPr txBox="1"/>
          <p:nvPr/>
        </p:nvSpPr>
        <p:spPr>
          <a:xfrm>
            <a:off x="969818" y="2378364"/>
            <a:ext cx="992909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Complexity Constraints: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Limited to simpler applications and may not handle highly complex or custom requirements.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May lack the ability to implement intricate business logic and custom functionalities.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Could struggle with unique or highly specialized needs that require deep technical customization.</a:t>
            </a:r>
            <a:endParaRPr lang="en-US" sz="2400">
              <a:latin typeface="Trade Gothic Next Light"/>
            </a:endParaRPr>
          </a:p>
          <a:p>
            <a:endParaRPr lang="en-US" sz="2400">
              <a:latin typeface="Trade Gothic Next Light"/>
            </a:endParaRPr>
          </a:p>
          <a:p>
            <a:pPr algn="l"/>
            <a:endParaRPr lang="en-US" sz="2400">
              <a:latin typeface="Trade Gothic Next Light"/>
            </a:endParaRPr>
          </a:p>
        </p:txBody>
      </p:sp>
    </p:spTree>
    <p:extLst>
      <p:ext uri="{BB962C8B-B14F-4D97-AF65-F5344CB8AC3E}">
        <p14:creationId xmlns:p14="http://schemas.microsoft.com/office/powerpoint/2010/main" val="13938932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726B-B78D-D765-3C7E-4033936EE780}"/>
              </a:ext>
            </a:extLst>
          </p:cNvPr>
          <p:cNvSpPr>
            <a:spLocks noGrp="1"/>
          </p:cNvSpPr>
          <p:nvPr>
            <p:ph type="title"/>
          </p:nvPr>
        </p:nvSpPr>
        <p:spPr/>
        <p:txBody>
          <a:bodyPr/>
          <a:lstStyle/>
          <a:p>
            <a:r>
              <a:rPr lang="en-US" b="1"/>
              <a:t>Limitations of no code</a:t>
            </a:r>
          </a:p>
        </p:txBody>
      </p:sp>
      <p:sp>
        <p:nvSpPr>
          <p:cNvPr id="3" name="TextBox 2">
            <a:extLst>
              <a:ext uri="{FF2B5EF4-FFF2-40B4-BE49-F238E27FC236}">
                <a16:creationId xmlns:a16="http://schemas.microsoft.com/office/drawing/2014/main" id="{B36D52D8-3E95-7452-192D-97F5C458FA54}"/>
              </a:ext>
            </a:extLst>
          </p:cNvPr>
          <p:cNvSpPr txBox="1"/>
          <p:nvPr/>
        </p:nvSpPr>
        <p:spPr>
          <a:xfrm>
            <a:off x="923636" y="2493818"/>
            <a:ext cx="990600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Scalability Issues: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Challenges in handling large-scale applications due to performance constraints.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Maintenance can become difficult as the application grows, especially with complex workflows or a large number of users.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May experience bottlenecks in processing large volumes of data or managing high traffic loads.</a:t>
            </a:r>
            <a:endParaRPr lang="en-US" sz="2400">
              <a:latin typeface="Trade Gothic Next Light"/>
            </a:endParaRPr>
          </a:p>
        </p:txBody>
      </p:sp>
    </p:spTree>
    <p:extLst>
      <p:ext uri="{BB962C8B-B14F-4D97-AF65-F5344CB8AC3E}">
        <p14:creationId xmlns:p14="http://schemas.microsoft.com/office/powerpoint/2010/main" val="429441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9B06-9D53-EDFB-AB87-FD92624912A4}"/>
              </a:ext>
            </a:extLst>
          </p:cNvPr>
          <p:cNvSpPr>
            <a:spLocks noGrp="1"/>
          </p:cNvSpPr>
          <p:nvPr>
            <p:ph type="title"/>
          </p:nvPr>
        </p:nvSpPr>
        <p:spPr/>
        <p:txBody>
          <a:bodyPr/>
          <a:lstStyle/>
          <a:p>
            <a:r>
              <a:rPr lang="en-US">
                <a:ea typeface="+mj-lt"/>
                <a:cs typeface="+mj-lt"/>
              </a:rPr>
              <a:t>Applications of Cryptography</a:t>
            </a:r>
            <a:endParaRPr lang="en-US"/>
          </a:p>
        </p:txBody>
      </p:sp>
      <p:sp>
        <p:nvSpPr>
          <p:cNvPr id="3" name="TextBox 2">
            <a:extLst>
              <a:ext uri="{FF2B5EF4-FFF2-40B4-BE49-F238E27FC236}">
                <a16:creationId xmlns:a16="http://schemas.microsoft.com/office/drawing/2014/main" id="{65729EA9-989D-2381-594B-AEEC978FD3AF}"/>
              </a:ext>
            </a:extLst>
          </p:cNvPr>
          <p:cNvSpPr txBox="1"/>
          <p:nvPr/>
        </p:nvSpPr>
        <p:spPr>
          <a:xfrm>
            <a:off x="1066800" y="2590800"/>
            <a:ext cx="950976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rade Gothic Next Light"/>
                <a:ea typeface="+mn-lt"/>
                <a:cs typeface="+mn-lt"/>
              </a:rPr>
              <a:t>Secure Communications: Protecting emails, chats, and web traffic.</a:t>
            </a:r>
            <a:endParaRPr lang="en-US" sz="2800">
              <a:latin typeface="Trade Gothic Next Light"/>
            </a:endParaRPr>
          </a:p>
          <a:p>
            <a:r>
              <a:rPr lang="en-US" sz="2800">
                <a:latin typeface="Trade Gothic Next Light"/>
                <a:ea typeface="+mn-lt"/>
                <a:cs typeface="+mn-lt"/>
              </a:rPr>
              <a:t>Digital Signatures: Authenticating documents and software.</a:t>
            </a:r>
            <a:endParaRPr lang="en-US" sz="2800">
              <a:latin typeface="Trade Gothic Next Light"/>
            </a:endParaRPr>
          </a:p>
          <a:p>
            <a:r>
              <a:rPr lang="en-US" sz="2800">
                <a:latin typeface="Trade Gothic Next Light"/>
                <a:ea typeface="+mn-lt"/>
                <a:cs typeface="+mn-lt"/>
              </a:rPr>
              <a:t>Data Protection: Encrypting sensitive data like financial records.</a:t>
            </a:r>
            <a:endParaRPr lang="en-US" sz="2800">
              <a:latin typeface="Trade Gothic Next Light"/>
            </a:endParaRPr>
          </a:p>
          <a:p>
            <a:r>
              <a:rPr lang="en-US" sz="2800">
                <a:latin typeface="Trade Gothic Next Light"/>
                <a:ea typeface="+mn-lt"/>
                <a:cs typeface="+mn-lt"/>
              </a:rPr>
              <a:t>Blockchain: Securing transactions in cryptocurrencies.</a:t>
            </a:r>
            <a:endParaRPr lang="en-US" sz="2800">
              <a:latin typeface="Trade Gothic Next Light"/>
            </a:endParaRPr>
          </a:p>
          <a:p>
            <a:r>
              <a:rPr lang="en-US" sz="2800">
                <a:latin typeface="Trade Gothic Next Light"/>
                <a:ea typeface="+mn-lt"/>
                <a:cs typeface="+mn-lt"/>
              </a:rPr>
              <a:t>Authentication Systems: Passwords and multi-factor authentication.</a:t>
            </a:r>
            <a:endParaRPr lang="en-US" sz="2800">
              <a:latin typeface="Trade Gothic Next Light"/>
            </a:endParaRPr>
          </a:p>
          <a:p>
            <a:pPr algn="l"/>
            <a:endParaRPr lang="en-US" sz="2800">
              <a:latin typeface="Trade Gothic Next Light"/>
            </a:endParaRPr>
          </a:p>
        </p:txBody>
      </p:sp>
    </p:spTree>
    <p:extLst>
      <p:ext uri="{BB962C8B-B14F-4D97-AF65-F5344CB8AC3E}">
        <p14:creationId xmlns:p14="http://schemas.microsoft.com/office/powerpoint/2010/main" val="3594283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726B-B78D-D765-3C7E-4033936EE780}"/>
              </a:ext>
            </a:extLst>
          </p:cNvPr>
          <p:cNvSpPr>
            <a:spLocks noGrp="1"/>
          </p:cNvSpPr>
          <p:nvPr>
            <p:ph type="title"/>
          </p:nvPr>
        </p:nvSpPr>
        <p:spPr/>
        <p:txBody>
          <a:bodyPr/>
          <a:lstStyle/>
          <a:p>
            <a:r>
              <a:rPr lang="en-US" b="1"/>
              <a:t>Limitations of no code</a:t>
            </a:r>
          </a:p>
        </p:txBody>
      </p:sp>
      <p:sp>
        <p:nvSpPr>
          <p:cNvPr id="3" name="TextBox 2">
            <a:extLst>
              <a:ext uri="{FF2B5EF4-FFF2-40B4-BE49-F238E27FC236}">
                <a16:creationId xmlns:a16="http://schemas.microsoft.com/office/drawing/2014/main" id="{A9BD6AB1-5C31-AA12-13C1-C6533BBF3F76}"/>
              </a:ext>
            </a:extLst>
          </p:cNvPr>
          <p:cNvSpPr txBox="1"/>
          <p:nvPr/>
        </p:nvSpPr>
        <p:spPr>
          <a:xfrm>
            <a:off x="946727" y="2424545"/>
            <a:ext cx="1004454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Vendor Lock-in:</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Dependency on a specific platform, making it difficult to switch providers.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Proprietary systems may limit the ability to export or modify code outside the platform.</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Migration challenges arise if the need to move to a different platform arises due to growth or changing requirements.</a:t>
            </a:r>
            <a:endParaRPr lang="en-US" sz="2400">
              <a:latin typeface="Trade Gothic Next Light"/>
            </a:endParaRPr>
          </a:p>
        </p:txBody>
      </p:sp>
    </p:spTree>
    <p:extLst>
      <p:ext uri="{BB962C8B-B14F-4D97-AF65-F5344CB8AC3E}">
        <p14:creationId xmlns:p14="http://schemas.microsoft.com/office/powerpoint/2010/main" val="26409765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86BD-CBBE-92D8-8473-559DC3F4115C}"/>
              </a:ext>
            </a:extLst>
          </p:cNvPr>
          <p:cNvSpPr>
            <a:spLocks noGrp="1"/>
          </p:cNvSpPr>
          <p:nvPr>
            <p:ph type="title"/>
          </p:nvPr>
        </p:nvSpPr>
        <p:spPr/>
        <p:txBody>
          <a:bodyPr/>
          <a:lstStyle/>
          <a:p>
            <a:r>
              <a:rPr lang="en-US" b="1"/>
              <a:t>Future of no code platforms</a:t>
            </a:r>
          </a:p>
        </p:txBody>
      </p:sp>
      <p:sp>
        <p:nvSpPr>
          <p:cNvPr id="3" name="TextBox 2">
            <a:extLst>
              <a:ext uri="{FF2B5EF4-FFF2-40B4-BE49-F238E27FC236}">
                <a16:creationId xmlns:a16="http://schemas.microsoft.com/office/drawing/2014/main" id="{9549F80D-FE1C-D09B-686A-D7497ACF02DF}"/>
              </a:ext>
            </a:extLst>
          </p:cNvPr>
          <p:cNvSpPr txBox="1"/>
          <p:nvPr/>
        </p:nvSpPr>
        <p:spPr>
          <a:xfrm>
            <a:off x="854363" y="2493818"/>
            <a:ext cx="1004454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Increasing Adoption:</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Growing popularity among small businesses and startups due to ease of use and cost-effectiveness.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Wider acceptance in larger enterprises as they recognize the benefits of rapid development and prototyping.</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Enabling a shift towards more decentralized IT, where business units can develop their own solutions, reducing the load on central IT departments.</a:t>
            </a:r>
            <a:endParaRPr lang="en-US" sz="2400">
              <a:latin typeface="Trade Gothic Next Light"/>
            </a:endParaRPr>
          </a:p>
        </p:txBody>
      </p:sp>
    </p:spTree>
    <p:extLst>
      <p:ext uri="{BB962C8B-B14F-4D97-AF65-F5344CB8AC3E}">
        <p14:creationId xmlns:p14="http://schemas.microsoft.com/office/powerpoint/2010/main" val="583166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86BD-CBBE-92D8-8473-559DC3F4115C}"/>
              </a:ext>
            </a:extLst>
          </p:cNvPr>
          <p:cNvSpPr>
            <a:spLocks noGrp="1"/>
          </p:cNvSpPr>
          <p:nvPr>
            <p:ph type="title"/>
          </p:nvPr>
        </p:nvSpPr>
        <p:spPr/>
        <p:txBody>
          <a:bodyPr/>
          <a:lstStyle/>
          <a:p>
            <a:r>
              <a:rPr lang="en-US" b="1"/>
              <a:t>Future of no code platforms</a:t>
            </a:r>
          </a:p>
        </p:txBody>
      </p:sp>
      <p:sp>
        <p:nvSpPr>
          <p:cNvPr id="3" name="TextBox 2">
            <a:extLst>
              <a:ext uri="{FF2B5EF4-FFF2-40B4-BE49-F238E27FC236}">
                <a16:creationId xmlns:a16="http://schemas.microsoft.com/office/drawing/2014/main" id="{3DDB5A68-0E32-CA88-C40B-2A4D6FF7BBE2}"/>
              </a:ext>
            </a:extLst>
          </p:cNvPr>
          <p:cNvSpPr txBox="1"/>
          <p:nvPr/>
        </p:nvSpPr>
        <p:spPr>
          <a:xfrm>
            <a:off x="877454" y="2470727"/>
            <a:ext cx="1009072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Enhanced Features:</a:t>
            </a:r>
          </a:p>
          <a:p>
            <a:endParaRPr lang="en-US" sz="2400">
              <a:latin typeface="Trade Gothic Next Light"/>
            </a:endParaRPr>
          </a:p>
          <a:p>
            <a:r>
              <a:rPr lang="en-US" sz="2400">
                <a:latin typeface="Trade Gothic Next Light"/>
                <a:ea typeface="+mn-lt"/>
                <a:cs typeface="+mn-lt"/>
              </a:rPr>
              <a:t>Continuous improvement in capabilities, with new tools and functionalities regularly being added.</a:t>
            </a:r>
          </a:p>
          <a:p>
            <a:endParaRPr lang="en-US" sz="2400">
              <a:latin typeface="Trade Gothic Next Light"/>
            </a:endParaRPr>
          </a:p>
          <a:p>
            <a:r>
              <a:rPr lang="en-US" sz="2400">
                <a:latin typeface="Trade Gothic Next Light"/>
                <a:ea typeface="+mn-lt"/>
                <a:cs typeface="+mn-lt"/>
              </a:rPr>
              <a:t>AI and machine learning integrations are making platforms smarter and more powerful, allowing for predictive analytics and automated processes.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More robust tools for automation, data analytics, and user experience design, expanding the potential use cases and capabilities of no-code platforms.</a:t>
            </a:r>
            <a:endParaRPr lang="en-US" sz="2400">
              <a:latin typeface="Trade Gothic Next Light"/>
            </a:endParaRPr>
          </a:p>
        </p:txBody>
      </p:sp>
    </p:spTree>
    <p:extLst>
      <p:ext uri="{BB962C8B-B14F-4D97-AF65-F5344CB8AC3E}">
        <p14:creationId xmlns:p14="http://schemas.microsoft.com/office/powerpoint/2010/main" val="3470296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86BD-CBBE-92D8-8473-559DC3F4115C}"/>
              </a:ext>
            </a:extLst>
          </p:cNvPr>
          <p:cNvSpPr>
            <a:spLocks noGrp="1"/>
          </p:cNvSpPr>
          <p:nvPr>
            <p:ph type="title"/>
          </p:nvPr>
        </p:nvSpPr>
        <p:spPr/>
        <p:txBody>
          <a:bodyPr/>
          <a:lstStyle/>
          <a:p>
            <a:r>
              <a:rPr lang="en-US" b="1"/>
              <a:t>Future of no code platforms</a:t>
            </a:r>
          </a:p>
        </p:txBody>
      </p:sp>
      <p:sp>
        <p:nvSpPr>
          <p:cNvPr id="3" name="TextBox 2">
            <a:extLst>
              <a:ext uri="{FF2B5EF4-FFF2-40B4-BE49-F238E27FC236}">
                <a16:creationId xmlns:a16="http://schemas.microsoft.com/office/drawing/2014/main" id="{A7E4B842-5DBB-F872-DD1E-A474EE5D09EA}"/>
              </a:ext>
            </a:extLst>
          </p:cNvPr>
          <p:cNvSpPr txBox="1"/>
          <p:nvPr/>
        </p:nvSpPr>
        <p:spPr>
          <a:xfrm>
            <a:off x="1039091" y="2309090"/>
            <a:ext cx="976745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Broader Use Cases: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Expansion into new industries such as healthcare, education, and manufacturing, where bespoke solutions are in high demand.</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More versatile and powerful applications being developed, addressing a wider range of business needs and challenges.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Adoption in fields like healthcare, education, and manufacturing, where bespoke solutions are in high demand.</a:t>
            </a:r>
            <a:endParaRPr lang="en-US" sz="2400">
              <a:latin typeface="Trade Gothic Next Light"/>
            </a:endParaRPr>
          </a:p>
        </p:txBody>
      </p:sp>
    </p:spTree>
    <p:extLst>
      <p:ext uri="{BB962C8B-B14F-4D97-AF65-F5344CB8AC3E}">
        <p14:creationId xmlns:p14="http://schemas.microsoft.com/office/powerpoint/2010/main" val="22469912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92EB-D8E6-E73C-DF74-7EDEBEF29560}"/>
              </a:ext>
            </a:extLst>
          </p:cNvPr>
          <p:cNvSpPr>
            <a:spLocks noGrp="1"/>
          </p:cNvSpPr>
          <p:nvPr>
            <p:ph type="title"/>
          </p:nvPr>
        </p:nvSpPr>
        <p:spPr/>
        <p:txBody>
          <a:bodyPr/>
          <a:lstStyle/>
          <a:p>
            <a:r>
              <a:rPr lang="en-US" b="1"/>
              <a:t>Who uses no code ? </a:t>
            </a:r>
          </a:p>
        </p:txBody>
      </p:sp>
      <p:sp>
        <p:nvSpPr>
          <p:cNvPr id="3" name="TextBox 2">
            <a:extLst>
              <a:ext uri="{FF2B5EF4-FFF2-40B4-BE49-F238E27FC236}">
                <a16:creationId xmlns:a16="http://schemas.microsoft.com/office/drawing/2014/main" id="{AB03DB54-649E-914A-C97C-CAB9E3A46252}"/>
              </a:ext>
            </a:extLst>
          </p:cNvPr>
          <p:cNvSpPr txBox="1"/>
          <p:nvPr/>
        </p:nvSpPr>
        <p:spPr>
          <a:xfrm>
            <a:off x="946727" y="2424545"/>
            <a:ext cx="976745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Business Analysts: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Create prototypes and internal tools without needing developers.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Streamline processes and automate tasks, improving efficiency and productivity.</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Develop data-driven applications for reporting and analytics, allowing for better decision-making and insights.</a:t>
            </a:r>
            <a:endParaRPr lang="en-US" sz="2400">
              <a:latin typeface="Trade Gothic Next Light"/>
            </a:endParaRPr>
          </a:p>
        </p:txBody>
      </p:sp>
    </p:spTree>
    <p:extLst>
      <p:ext uri="{BB962C8B-B14F-4D97-AF65-F5344CB8AC3E}">
        <p14:creationId xmlns:p14="http://schemas.microsoft.com/office/powerpoint/2010/main" val="2203479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92EB-D8E6-E73C-DF74-7EDEBEF29560}"/>
              </a:ext>
            </a:extLst>
          </p:cNvPr>
          <p:cNvSpPr>
            <a:spLocks noGrp="1"/>
          </p:cNvSpPr>
          <p:nvPr>
            <p:ph type="title"/>
          </p:nvPr>
        </p:nvSpPr>
        <p:spPr/>
        <p:txBody>
          <a:bodyPr/>
          <a:lstStyle/>
          <a:p>
            <a:r>
              <a:rPr lang="en-US" b="1"/>
              <a:t>Who uses no code ? </a:t>
            </a:r>
          </a:p>
        </p:txBody>
      </p:sp>
      <p:sp>
        <p:nvSpPr>
          <p:cNvPr id="3" name="TextBox 2">
            <a:extLst>
              <a:ext uri="{FF2B5EF4-FFF2-40B4-BE49-F238E27FC236}">
                <a16:creationId xmlns:a16="http://schemas.microsoft.com/office/drawing/2014/main" id="{4C2C3E0C-7591-9B0E-6322-332815450271}"/>
              </a:ext>
            </a:extLst>
          </p:cNvPr>
          <p:cNvSpPr txBox="1"/>
          <p:nvPr/>
        </p:nvSpPr>
        <p:spPr>
          <a:xfrm>
            <a:off x="1015999" y="2516909"/>
            <a:ext cx="999836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Entrepreneurs:</a:t>
            </a:r>
          </a:p>
          <a:p>
            <a:endParaRPr lang="en-US" sz="2400">
              <a:latin typeface="Trade Gothic Next Light"/>
              <a:ea typeface="+mn-lt"/>
              <a:cs typeface="+mn-lt"/>
            </a:endParaRPr>
          </a:p>
          <a:p>
            <a:r>
              <a:rPr lang="en-US" sz="2400">
                <a:latin typeface="Trade Gothic Next Light"/>
                <a:ea typeface="+mn-lt"/>
                <a:cs typeface="+mn-lt"/>
              </a:rPr>
              <a:t>Quickly launch MVPs (Minimum Viable Products) to test market viability and gather user feedback.</a:t>
            </a:r>
          </a:p>
          <a:p>
            <a:endParaRPr lang="en-US" sz="2400">
              <a:latin typeface="Trade Gothic Next Light"/>
              <a:ea typeface="+mn-lt"/>
              <a:cs typeface="+mn-lt"/>
            </a:endParaRPr>
          </a:p>
          <a:p>
            <a:r>
              <a:rPr lang="en-US" sz="2400">
                <a:latin typeface="Trade Gothic Next Light"/>
                <a:ea typeface="+mn-lt"/>
                <a:cs typeface="+mn-lt"/>
              </a:rPr>
              <a:t>Test ideas without heavy investment, reducing financial risk.</a:t>
            </a:r>
          </a:p>
          <a:p>
            <a:endParaRPr lang="en-US" sz="2400">
              <a:latin typeface="Trade Gothic Next Light"/>
              <a:ea typeface="+mn-lt"/>
              <a:cs typeface="+mn-lt"/>
            </a:endParaRPr>
          </a:p>
          <a:p>
            <a:r>
              <a:rPr lang="en-US" sz="2400">
                <a:latin typeface="Trade Gothic Next Light"/>
                <a:ea typeface="+mn-lt"/>
                <a:cs typeface="+mn-lt"/>
              </a:rPr>
              <a:t>Iterate rapidly based on user feedback and market trends, enabling a more agile approach to product development</a:t>
            </a:r>
            <a:endParaRPr lang="en-US" sz="2400">
              <a:latin typeface="Trade Gothic Next Light"/>
            </a:endParaRPr>
          </a:p>
        </p:txBody>
      </p:sp>
    </p:spTree>
    <p:extLst>
      <p:ext uri="{BB962C8B-B14F-4D97-AF65-F5344CB8AC3E}">
        <p14:creationId xmlns:p14="http://schemas.microsoft.com/office/powerpoint/2010/main" val="1241797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92EB-D8E6-E73C-DF74-7EDEBEF29560}"/>
              </a:ext>
            </a:extLst>
          </p:cNvPr>
          <p:cNvSpPr>
            <a:spLocks noGrp="1"/>
          </p:cNvSpPr>
          <p:nvPr>
            <p:ph type="title"/>
          </p:nvPr>
        </p:nvSpPr>
        <p:spPr/>
        <p:txBody>
          <a:bodyPr/>
          <a:lstStyle/>
          <a:p>
            <a:r>
              <a:rPr lang="en-US" b="1"/>
              <a:t>Who uses no code ? </a:t>
            </a:r>
          </a:p>
        </p:txBody>
      </p:sp>
      <p:sp>
        <p:nvSpPr>
          <p:cNvPr id="3" name="TextBox 2">
            <a:extLst>
              <a:ext uri="{FF2B5EF4-FFF2-40B4-BE49-F238E27FC236}">
                <a16:creationId xmlns:a16="http://schemas.microsoft.com/office/drawing/2014/main" id="{D9191460-08F2-7719-CB3A-2AF90D673F4B}"/>
              </a:ext>
            </a:extLst>
          </p:cNvPr>
          <p:cNvSpPr txBox="1"/>
          <p:nvPr/>
        </p:nvSpPr>
        <p:spPr>
          <a:xfrm>
            <a:off x="969818" y="2355272"/>
            <a:ext cx="9906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Marketers: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Develop landing pages and campaign tools to support marketing efforts.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Rapidly adapt to market needs, ensuring timely and relevant marketing campaigns.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Integrate marketing tools with CRM systems for better lead management and customer engagement.</a:t>
            </a:r>
            <a:endParaRPr lang="en-US" sz="2400">
              <a:latin typeface="Trade Gothic Next Light"/>
            </a:endParaRPr>
          </a:p>
        </p:txBody>
      </p:sp>
    </p:spTree>
    <p:extLst>
      <p:ext uri="{BB962C8B-B14F-4D97-AF65-F5344CB8AC3E}">
        <p14:creationId xmlns:p14="http://schemas.microsoft.com/office/powerpoint/2010/main" val="25242624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0B50-A1B2-8946-AA29-364007F7496A}"/>
              </a:ext>
            </a:extLst>
          </p:cNvPr>
          <p:cNvSpPr>
            <a:spLocks noGrp="1"/>
          </p:cNvSpPr>
          <p:nvPr>
            <p:ph type="title"/>
          </p:nvPr>
        </p:nvSpPr>
        <p:spPr/>
        <p:txBody>
          <a:bodyPr/>
          <a:lstStyle/>
          <a:p>
            <a:r>
              <a:rPr lang="en-US" b="1"/>
              <a:t>Examples of no code</a:t>
            </a:r>
          </a:p>
        </p:txBody>
      </p:sp>
      <p:sp>
        <p:nvSpPr>
          <p:cNvPr id="3" name="TextBox 2">
            <a:extLst>
              <a:ext uri="{FF2B5EF4-FFF2-40B4-BE49-F238E27FC236}">
                <a16:creationId xmlns:a16="http://schemas.microsoft.com/office/drawing/2014/main" id="{F6558EDB-A8CC-5DEA-A0B9-40AD1ADB0646}"/>
              </a:ext>
            </a:extLst>
          </p:cNvPr>
          <p:cNvSpPr txBox="1"/>
          <p:nvPr/>
        </p:nvSpPr>
        <p:spPr>
          <a:xfrm>
            <a:off x="877454" y="2285999"/>
            <a:ext cx="999836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Educators:</a:t>
            </a:r>
          </a:p>
          <a:p>
            <a:endParaRPr lang="en-US" sz="2400">
              <a:latin typeface="Trade Gothic Next Light"/>
              <a:ea typeface="+mn-lt"/>
              <a:cs typeface="+mn-lt"/>
            </a:endParaRPr>
          </a:p>
          <a:p>
            <a:r>
              <a:rPr lang="en-US" sz="2400">
                <a:latin typeface="Trade Gothic Next Light"/>
                <a:ea typeface="+mn-lt"/>
                <a:cs typeface="+mn-lt"/>
              </a:rPr>
              <a:t>Build custom e-learning platforms tailored to specific educational needs and curricula.</a:t>
            </a:r>
          </a:p>
          <a:p>
            <a:endParaRPr lang="en-US" sz="2400">
              <a:latin typeface="Trade Gothic Next Light"/>
              <a:ea typeface="+mn-lt"/>
              <a:cs typeface="+mn-lt"/>
            </a:endParaRPr>
          </a:p>
          <a:p>
            <a:r>
              <a:rPr lang="en-US" sz="2400">
                <a:latin typeface="Trade Gothic Next Light"/>
                <a:ea typeface="+mn-lt"/>
                <a:cs typeface="+mn-lt"/>
              </a:rPr>
              <a:t>Design interactive learning experiences that engage students and enhance the learning process.</a:t>
            </a:r>
          </a:p>
          <a:p>
            <a:endParaRPr lang="en-US" sz="2400">
              <a:latin typeface="Trade Gothic Next Light"/>
              <a:ea typeface="+mn-lt"/>
              <a:cs typeface="+mn-lt"/>
            </a:endParaRPr>
          </a:p>
          <a:p>
            <a:r>
              <a:rPr lang="en-US" sz="2400">
                <a:latin typeface="Trade Gothic Next Light"/>
                <a:ea typeface="+mn-lt"/>
                <a:cs typeface="+mn-lt"/>
              </a:rPr>
              <a:t>Create tools for student engagement, assessments, and feedback, improving the overall educational experience.</a:t>
            </a:r>
            <a:endParaRPr lang="en-US" sz="2400">
              <a:latin typeface="Trade Gothic Next Light"/>
            </a:endParaRPr>
          </a:p>
        </p:txBody>
      </p:sp>
    </p:spTree>
    <p:extLst>
      <p:ext uri="{BB962C8B-B14F-4D97-AF65-F5344CB8AC3E}">
        <p14:creationId xmlns:p14="http://schemas.microsoft.com/office/powerpoint/2010/main" val="34724080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0B50-A1B2-8946-AA29-364007F7496A}"/>
              </a:ext>
            </a:extLst>
          </p:cNvPr>
          <p:cNvSpPr>
            <a:spLocks noGrp="1"/>
          </p:cNvSpPr>
          <p:nvPr>
            <p:ph type="title"/>
          </p:nvPr>
        </p:nvSpPr>
        <p:spPr/>
        <p:txBody>
          <a:bodyPr/>
          <a:lstStyle/>
          <a:p>
            <a:r>
              <a:rPr lang="en-US" b="1"/>
              <a:t>Examples of no code</a:t>
            </a:r>
          </a:p>
        </p:txBody>
      </p:sp>
      <p:sp>
        <p:nvSpPr>
          <p:cNvPr id="3" name="TextBox 2">
            <a:extLst>
              <a:ext uri="{FF2B5EF4-FFF2-40B4-BE49-F238E27FC236}">
                <a16:creationId xmlns:a16="http://schemas.microsoft.com/office/drawing/2014/main" id="{D96694E7-0EAE-2DFB-FC5A-A324F3F0F5D5}"/>
              </a:ext>
            </a:extLst>
          </p:cNvPr>
          <p:cNvSpPr txBox="1"/>
          <p:nvPr/>
        </p:nvSpPr>
        <p:spPr>
          <a:xfrm>
            <a:off x="854364" y="2563090"/>
            <a:ext cx="1022927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Healthcare Professionals: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Create patient management and telemedicine apps that streamline administrative tasks and improve patient care.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Improve administrative workflows, allowing healthcare providers to focus more on patient care.</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Develop health tracking and remote monitoring solutions, enabling better management of chronic conditions and improving patient outcomes.</a:t>
            </a:r>
            <a:endParaRPr lang="en-US" sz="2400">
              <a:latin typeface="Trade Gothic Next Light"/>
            </a:endParaRPr>
          </a:p>
        </p:txBody>
      </p:sp>
    </p:spTree>
    <p:extLst>
      <p:ext uri="{BB962C8B-B14F-4D97-AF65-F5344CB8AC3E}">
        <p14:creationId xmlns:p14="http://schemas.microsoft.com/office/powerpoint/2010/main" val="7989152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0B50-A1B2-8946-AA29-364007F7496A}"/>
              </a:ext>
            </a:extLst>
          </p:cNvPr>
          <p:cNvSpPr>
            <a:spLocks noGrp="1"/>
          </p:cNvSpPr>
          <p:nvPr>
            <p:ph type="title"/>
          </p:nvPr>
        </p:nvSpPr>
        <p:spPr/>
        <p:txBody>
          <a:bodyPr/>
          <a:lstStyle/>
          <a:p>
            <a:r>
              <a:rPr lang="en-US" b="1"/>
              <a:t>Examples of no code</a:t>
            </a:r>
          </a:p>
        </p:txBody>
      </p:sp>
      <p:sp>
        <p:nvSpPr>
          <p:cNvPr id="3" name="TextBox 2">
            <a:extLst>
              <a:ext uri="{FF2B5EF4-FFF2-40B4-BE49-F238E27FC236}">
                <a16:creationId xmlns:a16="http://schemas.microsoft.com/office/drawing/2014/main" id="{31BA1BB6-B695-EEFD-4E09-DA6848626BAD}"/>
              </a:ext>
            </a:extLst>
          </p:cNvPr>
          <p:cNvSpPr txBox="1"/>
          <p:nvPr/>
        </p:nvSpPr>
        <p:spPr>
          <a:xfrm>
            <a:off x="969818" y="2332182"/>
            <a:ext cx="997527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rPr>
              <a:t>Non-Profits: </a:t>
            </a:r>
          </a:p>
          <a:p>
            <a:endParaRPr lang="en-US" sz="2400">
              <a:latin typeface="Trade Gothic Next Light"/>
            </a:endParaRPr>
          </a:p>
          <a:p>
            <a:r>
              <a:rPr lang="en-US" sz="2400">
                <a:latin typeface="Trade Gothic Next Light"/>
              </a:rPr>
              <a:t>Develop donor management systems that streamline fundraising and donation tracking.</a:t>
            </a:r>
          </a:p>
          <a:p>
            <a:endParaRPr lang="en-US" sz="2400">
              <a:latin typeface="Trade Gothic Next Light"/>
            </a:endParaRPr>
          </a:p>
          <a:p>
            <a:r>
              <a:rPr lang="en-US" sz="2400">
                <a:latin typeface="Trade Gothic Next Light"/>
              </a:rPr>
              <a:t>Streamline event planning and fundraising efforts, improving efficiency and effectiveness.</a:t>
            </a:r>
          </a:p>
          <a:p>
            <a:endParaRPr lang="en-US" sz="2400">
              <a:latin typeface="Trade Gothic Next Light"/>
            </a:endParaRPr>
          </a:p>
          <a:p>
            <a:r>
              <a:rPr lang="en-US" sz="2400">
                <a:latin typeface="Trade Gothic Next Light"/>
              </a:rPr>
              <a:t>Create platforms to connect with volunteers and manage community outreach programs, enhancing engagement and impact.</a:t>
            </a:r>
          </a:p>
        </p:txBody>
      </p:sp>
    </p:spTree>
    <p:extLst>
      <p:ext uri="{BB962C8B-B14F-4D97-AF65-F5344CB8AC3E}">
        <p14:creationId xmlns:p14="http://schemas.microsoft.com/office/powerpoint/2010/main" val="102640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FDD7-C443-5D18-E111-B89905259CA2}"/>
              </a:ext>
            </a:extLst>
          </p:cNvPr>
          <p:cNvSpPr>
            <a:spLocks noGrp="1"/>
          </p:cNvSpPr>
          <p:nvPr>
            <p:ph type="title"/>
          </p:nvPr>
        </p:nvSpPr>
        <p:spPr/>
        <p:txBody>
          <a:bodyPr/>
          <a:lstStyle/>
          <a:p>
            <a:r>
              <a:rPr lang="en-US">
                <a:ea typeface="+mj-lt"/>
                <a:cs typeface="+mj-lt"/>
              </a:rPr>
              <a:t>Challenges in Cryptography</a:t>
            </a:r>
            <a:endParaRPr lang="en-US"/>
          </a:p>
        </p:txBody>
      </p:sp>
      <p:sp>
        <p:nvSpPr>
          <p:cNvPr id="3" name="TextBox 2">
            <a:extLst>
              <a:ext uri="{FF2B5EF4-FFF2-40B4-BE49-F238E27FC236}">
                <a16:creationId xmlns:a16="http://schemas.microsoft.com/office/drawing/2014/main" id="{2CA52DAB-026C-739B-F9D9-838A4A73034C}"/>
              </a:ext>
            </a:extLst>
          </p:cNvPr>
          <p:cNvSpPr txBox="1"/>
          <p:nvPr/>
        </p:nvSpPr>
        <p:spPr>
          <a:xfrm>
            <a:off x="1005839" y="2316480"/>
            <a:ext cx="963168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rade Gothic Next Light"/>
                <a:ea typeface="+mn-lt"/>
                <a:cs typeface="+mn-lt"/>
              </a:rPr>
              <a:t>Quantum Computing Threat: Potential to break traditional encryption.</a:t>
            </a:r>
            <a:endParaRPr lang="en-US" sz="2800">
              <a:latin typeface="Trade Gothic Next Light"/>
            </a:endParaRPr>
          </a:p>
          <a:p>
            <a:r>
              <a:rPr lang="en-US" sz="2800">
                <a:latin typeface="Trade Gothic Next Light"/>
                <a:ea typeface="+mn-lt"/>
                <a:cs typeface="+mn-lt"/>
              </a:rPr>
              <a:t>Key Management: Safe storage and distribution of keys.</a:t>
            </a:r>
            <a:endParaRPr lang="en-US" sz="2800">
              <a:latin typeface="Trade Gothic Next Light"/>
            </a:endParaRPr>
          </a:p>
          <a:p>
            <a:r>
              <a:rPr lang="en-US" sz="2800">
                <a:latin typeface="Trade Gothic Next Light"/>
                <a:ea typeface="+mn-lt"/>
                <a:cs typeface="+mn-lt"/>
              </a:rPr>
              <a:t>Complexity: Implementing strong cryptographic algorithms effectively.</a:t>
            </a:r>
            <a:endParaRPr lang="en-US" sz="2800">
              <a:latin typeface="Trade Gothic Next Light"/>
            </a:endParaRPr>
          </a:p>
          <a:p>
            <a:r>
              <a:rPr lang="en-US" sz="2800">
                <a:latin typeface="Trade Gothic Next Light"/>
                <a:ea typeface="+mn-lt"/>
                <a:cs typeface="+mn-lt"/>
              </a:rPr>
              <a:t>Attacks: Vulnerabilities like brute force, side-channel, and cryptanalysis.</a:t>
            </a:r>
            <a:endParaRPr lang="en-US" sz="2800">
              <a:latin typeface="Trade Gothic Next Light"/>
            </a:endParaRPr>
          </a:p>
          <a:p>
            <a:endParaRPr lang="en-US" sz="2800">
              <a:latin typeface="Trade Gothic Next Light"/>
            </a:endParaRPr>
          </a:p>
          <a:p>
            <a:pPr algn="l"/>
            <a:endParaRPr lang="en-US" sz="2800">
              <a:latin typeface="Trade Gothic Next Light"/>
            </a:endParaRPr>
          </a:p>
        </p:txBody>
      </p:sp>
    </p:spTree>
    <p:extLst>
      <p:ext uri="{BB962C8B-B14F-4D97-AF65-F5344CB8AC3E}">
        <p14:creationId xmlns:p14="http://schemas.microsoft.com/office/powerpoint/2010/main" val="4600673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FB13-5C2F-BA7E-33A2-E2B8D0383A2D}"/>
              </a:ext>
            </a:extLst>
          </p:cNvPr>
          <p:cNvSpPr>
            <a:spLocks noGrp="1"/>
          </p:cNvSpPr>
          <p:nvPr>
            <p:ph type="title"/>
          </p:nvPr>
        </p:nvSpPr>
        <p:spPr/>
        <p:txBody>
          <a:bodyPr/>
          <a:lstStyle/>
          <a:p>
            <a:r>
              <a:rPr lang="en-US" b="1"/>
              <a:t>No-code for app development</a:t>
            </a:r>
          </a:p>
        </p:txBody>
      </p:sp>
      <p:sp>
        <p:nvSpPr>
          <p:cNvPr id="4" name="TextBox 3">
            <a:extLst>
              <a:ext uri="{FF2B5EF4-FFF2-40B4-BE49-F238E27FC236}">
                <a16:creationId xmlns:a16="http://schemas.microsoft.com/office/drawing/2014/main" id="{860EB0BE-284B-438E-6C45-89B389BA698C}"/>
              </a:ext>
            </a:extLst>
          </p:cNvPr>
          <p:cNvSpPr txBox="1"/>
          <p:nvPr/>
        </p:nvSpPr>
        <p:spPr>
          <a:xfrm>
            <a:off x="838790" y="2433674"/>
            <a:ext cx="1012455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Bubble</a:t>
            </a:r>
            <a:r>
              <a:rPr lang="en-GB">
                <a:ea typeface="+mn-lt"/>
                <a:cs typeface="+mn-lt"/>
              </a:rPr>
              <a:t>:</a:t>
            </a:r>
            <a:endParaRPr lang="en-US">
              <a:ea typeface="+mn-lt"/>
              <a:cs typeface="+mn-lt"/>
            </a:endParaRPr>
          </a:p>
          <a:p>
            <a:pPr marL="742950" lvl="1" indent="-285750">
              <a:buFont typeface="Arial,Sans-Serif"/>
              <a:buChar char="•"/>
            </a:pPr>
            <a:r>
              <a:rPr lang="en-GB">
                <a:latin typeface="Arial"/>
                <a:cs typeface="Arial"/>
              </a:rPr>
              <a:t>Refers to a sorting algorithm where adjacent elements are compared and swapped if they are in the wrong order.</a:t>
            </a:r>
          </a:p>
          <a:p>
            <a:pPr marL="742950" lvl="1" indent="-285750">
              <a:buFont typeface="Arial,Sans-Serif"/>
              <a:buChar char="•"/>
            </a:pPr>
            <a:r>
              <a:rPr lang="en-GB">
                <a:latin typeface="Arial"/>
                <a:cs typeface="Arial"/>
              </a:rPr>
              <a:t>Repeated passes through the list continue until no more swaps are needed.</a:t>
            </a:r>
          </a:p>
          <a:p>
            <a:pPr marL="742950" lvl="1" indent="-285750">
              <a:buFont typeface="Arial,Sans-Serif"/>
              <a:buChar char="•"/>
            </a:pPr>
            <a:r>
              <a:rPr lang="en-GB">
                <a:latin typeface="Arial"/>
                <a:cs typeface="Arial"/>
              </a:rPr>
              <a:t>Time Complexity: O(n²) in the worst and average cases, O(n) in the best case (when the list is already sorted).</a:t>
            </a:r>
          </a:p>
          <a:p>
            <a:r>
              <a:rPr lang="en-GB" b="1">
                <a:ea typeface="+mn-lt"/>
                <a:cs typeface="+mn-lt"/>
              </a:rPr>
              <a:t>Glide</a:t>
            </a:r>
            <a:r>
              <a:rPr lang="en-GB">
                <a:ea typeface="+mn-lt"/>
                <a:cs typeface="+mn-lt"/>
              </a:rPr>
              <a:t>:</a:t>
            </a:r>
          </a:p>
          <a:p>
            <a:pPr marL="742950" lvl="1" indent="-285750">
              <a:buFont typeface="Arial,Sans-Serif"/>
              <a:buChar char="•"/>
            </a:pPr>
            <a:r>
              <a:rPr lang="en-GB">
                <a:latin typeface="Arial"/>
                <a:cs typeface="Arial"/>
              </a:rPr>
              <a:t>Refers to smooth, continuous movement from one point to another, often used in animations.</a:t>
            </a:r>
          </a:p>
          <a:p>
            <a:pPr marL="742950" lvl="1" indent="-285750">
              <a:buFont typeface="Arial,Sans-Serif"/>
              <a:buChar char="•"/>
            </a:pPr>
            <a:r>
              <a:rPr lang="en-GB">
                <a:latin typeface="Arial"/>
                <a:cs typeface="Arial"/>
              </a:rPr>
              <a:t>In programming or game development, glide refers to the gradual movement of an object over time (like moving a sprite across the screen).</a:t>
            </a:r>
          </a:p>
          <a:p>
            <a:pPr marL="742950" lvl="1" indent="-285750">
              <a:buFont typeface="Arial,Sans-Serif"/>
              <a:buChar char="•"/>
            </a:pPr>
            <a:r>
              <a:rPr lang="en-GB">
                <a:latin typeface="Arial"/>
                <a:cs typeface="Arial"/>
              </a:rPr>
              <a:t>Used in: </a:t>
            </a:r>
            <a:r>
              <a:rPr lang="en-GB" err="1">
                <a:latin typeface="Arial"/>
                <a:cs typeface="Arial"/>
              </a:rPr>
              <a:t>Pygame</a:t>
            </a:r>
            <a:r>
              <a:rPr lang="en-GB">
                <a:latin typeface="Arial"/>
                <a:cs typeface="Arial"/>
              </a:rPr>
              <a:t>, Scratch, and other animation libraries for smooth transitions.</a:t>
            </a:r>
          </a:p>
          <a:p>
            <a:endParaRPr lang="en-GB">
              <a:ea typeface="+mn-lt"/>
              <a:cs typeface="+mn-lt"/>
            </a:endParaRPr>
          </a:p>
          <a:p>
            <a:pPr algn="l"/>
            <a:endParaRPr lang="en-GB"/>
          </a:p>
        </p:txBody>
      </p:sp>
    </p:spTree>
    <p:extLst>
      <p:ext uri="{BB962C8B-B14F-4D97-AF65-F5344CB8AC3E}">
        <p14:creationId xmlns:p14="http://schemas.microsoft.com/office/powerpoint/2010/main" val="250743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FB13-5C2F-BA7E-33A2-E2B8D0383A2D}"/>
              </a:ext>
            </a:extLst>
          </p:cNvPr>
          <p:cNvSpPr>
            <a:spLocks noGrp="1"/>
          </p:cNvSpPr>
          <p:nvPr>
            <p:ph type="title"/>
          </p:nvPr>
        </p:nvSpPr>
        <p:spPr>
          <a:xfrm>
            <a:off x="823191" y="983769"/>
            <a:ext cx="10094770" cy="1180574"/>
          </a:xfrm>
        </p:spPr>
        <p:txBody>
          <a:bodyPr/>
          <a:lstStyle/>
          <a:p>
            <a:r>
              <a:rPr lang="en-US" b="1"/>
              <a:t>No-code for website building</a:t>
            </a:r>
          </a:p>
        </p:txBody>
      </p:sp>
      <p:sp>
        <p:nvSpPr>
          <p:cNvPr id="3" name="TextBox 2">
            <a:extLst>
              <a:ext uri="{FF2B5EF4-FFF2-40B4-BE49-F238E27FC236}">
                <a16:creationId xmlns:a16="http://schemas.microsoft.com/office/drawing/2014/main" id="{09FCFD0D-A479-5CCD-10C8-9B074F1E9200}"/>
              </a:ext>
            </a:extLst>
          </p:cNvPr>
          <p:cNvSpPr txBox="1"/>
          <p:nvPr/>
        </p:nvSpPr>
        <p:spPr>
          <a:xfrm>
            <a:off x="825828" y="2469668"/>
            <a:ext cx="100985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ea typeface="+mn-lt"/>
                <a:cs typeface="+mn-lt"/>
              </a:rPr>
              <a:t>Wix</a:t>
            </a:r>
            <a:r>
              <a:rPr lang="en-GB">
                <a:ea typeface="+mn-lt"/>
                <a:cs typeface="+mn-lt"/>
              </a:rPr>
              <a:t>:</a:t>
            </a:r>
            <a:endParaRPr lang="en-US"/>
          </a:p>
          <a:p>
            <a:pPr marL="742950" lvl="1" indent="-285750">
              <a:buFont typeface="Arial"/>
              <a:buChar char="•"/>
            </a:pPr>
            <a:r>
              <a:rPr lang="en-GB" b="1">
                <a:ea typeface="+mn-lt"/>
                <a:cs typeface="+mn-lt"/>
              </a:rPr>
              <a:t>Ease of Use</a:t>
            </a:r>
            <a:r>
              <a:rPr lang="en-GB">
                <a:ea typeface="+mn-lt"/>
                <a:cs typeface="+mn-lt"/>
              </a:rPr>
              <a:t>: Drag-and-drop website builder, ideal for beginners with no coding experience.</a:t>
            </a:r>
            <a:endParaRPr lang="en-GB"/>
          </a:p>
          <a:p>
            <a:pPr marL="742950" lvl="1" indent="-285750">
              <a:buFont typeface="Arial"/>
              <a:buChar char="•"/>
            </a:pPr>
            <a:r>
              <a:rPr lang="en-GB" b="1">
                <a:ea typeface="+mn-lt"/>
                <a:cs typeface="+mn-lt"/>
              </a:rPr>
              <a:t>Templates</a:t>
            </a:r>
            <a:r>
              <a:rPr lang="en-GB">
                <a:ea typeface="+mn-lt"/>
                <a:cs typeface="+mn-lt"/>
              </a:rPr>
              <a:t>: Wide range of pre-designed templates.</a:t>
            </a:r>
            <a:endParaRPr lang="en-GB"/>
          </a:p>
          <a:p>
            <a:pPr marL="742950" lvl="1" indent="-285750">
              <a:buFont typeface="Arial"/>
              <a:buChar char="•"/>
            </a:pPr>
            <a:r>
              <a:rPr lang="en-GB" b="1">
                <a:ea typeface="+mn-lt"/>
                <a:cs typeface="+mn-lt"/>
              </a:rPr>
              <a:t>Customization</a:t>
            </a:r>
            <a:r>
              <a:rPr lang="en-GB">
                <a:ea typeface="+mn-lt"/>
                <a:cs typeface="+mn-lt"/>
              </a:rPr>
              <a:t>: Limited customization options compared to </a:t>
            </a:r>
            <a:r>
              <a:rPr lang="en-GB" err="1">
                <a:ea typeface="+mn-lt"/>
                <a:cs typeface="+mn-lt"/>
              </a:rPr>
              <a:t>Webflow</a:t>
            </a:r>
            <a:r>
              <a:rPr lang="en-GB">
                <a:ea typeface="+mn-lt"/>
                <a:cs typeface="+mn-lt"/>
              </a:rPr>
              <a:t>.</a:t>
            </a:r>
            <a:endParaRPr lang="en-GB"/>
          </a:p>
          <a:p>
            <a:pPr marL="742950" lvl="1" indent="-285750">
              <a:buFont typeface="Arial"/>
              <a:buChar char="•"/>
            </a:pPr>
            <a:r>
              <a:rPr lang="en-GB" b="1">
                <a:ea typeface="+mn-lt"/>
                <a:cs typeface="+mn-lt"/>
              </a:rPr>
              <a:t>Features</a:t>
            </a:r>
            <a:r>
              <a:rPr lang="en-GB">
                <a:ea typeface="+mn-lt"/>
                <a:cs typeface="+mn-lt"/>
              </a:rPr>
              <a:t>: Includes hosting, domain registration, and eCommerce tools.</a:t>
            </a:r>
            <a:endParaRPr lang="en-GB"/>
          </a:p>
          <a:p>
            <a:pPr marL="742950" lvl="1" indent="-285750">
              <a:buFont typeface="Arial"/>
              <a:buChar char="•"/>
            </a:pPr>
            <a:r>
              <a:rPr lang="en-GB" b="1">
                <a:ea typeface="+mn-lt"/>
                <a:cs typeface="+mn-lt"/>
              </a:rPr>
              <a:t>Target Users</a:t>
            </a:r>
            <a:r>
              <a:rPr lang="en-GB">
                <a:ea typeface="+mn-lt"/>
                <a:cs typeface="+mn-lt"/>
              </a:rPr>
              <a:t>: Small businesses, personal websites, and entrepreneurs.</a:t>
            </a:r>
            <a:endParaRPr lang="en-GB"/>
          </a:p>
          <a:p>
            <a:r>
              <a:rPr lang="en-GB" b="1" err="1">
                <a:ea typeface="+mn-lt"/>
                <a:cs typeface="+mn-lt"/>
              </a:rPr>
              <a:t>Webflow</a:t>
            </a:r>
            <a:r>
              <a:rPr lang="en-GB">
                <a:ea typeface="+mn-lt"/>
                <a:cs typeface="+mn-lt"/>
              </a:rPr>
              <a:t>:</a:t>
            </a:r>
            <a:endParaRPr lang="en-GB"/>
          </a:p>
          <a:p>
            <a:pPr marL="742950" lvl="1" indent="-285750">
              <a:buFont typeface="Arial"/>
              <a:buChar char="•"/>
            </a:pPr>
            <a:r>
              <a:rPr lang="en-GB" b="1">
                <a:ea typeface="+mn-lt"/>
                <a:cs typeface="+mn-lt"/>
              </a:rPr>
              <a:t>Design Flexibility</a:t>
            </a:r>
            <a:r>
              <a:rPr lang="en-GB">
                <a:ea typeface="+mn-lt"/>
                <a:cs typeface="+mn-lt"/>
              </a:rPr>
              <a:t>: Visual design tool with advanced customization and control over the layout, animations, and interactions.</a:t>
            </a:r>
            <a:endParaRPr lang="en-GB"/>
          </a:p>
          <a:p>
            <a:pPr marL="742950" lvl="1" indent="-285750">
              <a:buFont typeface="Arial"/>
              <a:buChar char="•"/>
            </a:pPr>
            <a:r>
              <a:rPr lang="en-GB" b="1">
                <a:ea typeface="+mn-lt"/>
                <a:cs typeface="+mn-lt"/>
              </a:rPr>
              <a:t>Coding</a:t>
            </a:r>
            <a:r>
              <a:rPr lang="en-GB">
                <a:ea typeface="+mn-lt"/>
                <a:cs typeface="+mn-lt"/>
              </a:rPr>
              <a:t>: Allows custom code and integrates well with web development workflows.</a:t>
            </a:r>
            <a:endParaRPr lang="en-GB"/>
          </a:p>
          <a:p>
            <a:pPr marL="742950" lvl="1" indent="-285750">
              <a:buFont typeface="Arial"/>
              <a:buChar char="•"/>
            </a:pPr>
            <a:r>
              <a:rPr lang="en-GB" b="1">
                <a:ea typeface="+mn-lt"/>
                <a:cs typeface="+mn-lt"/>
              </a:rPr>
              <a:t>CMS</a:t>
            </a:r>
            <a:r>
              <a:rPr lang="en-GB">
                <a:ea typeface="+mn-lt"/>
                <a:cs typeface="+mn-lt"/>
              </a:rPr>
              <a:t>: Built-in content management system for complex websites.</a:t>
            </a:r>
            <a:endParaRPr lang="en-GB"/>
          </a:p>
          <a:p>
            <a:pPr marL="742950" lvl="1" indent="-285750">
              <a:buFont typeface="Arial"/>
              <a:buChar char="•"/>
            </a:pPr>
            <a:r>
              <a:rPr lang="en-GB" b="1">
                <a:ea typeface="+mn-lt"/>
                <a:cs typeface="+mn-lt"/>
              </a:rPr>
              <a:t>Target Users</a:t>
            </a:r>
            <a:r>
              <a:rPr lang="en-GB">
                <a:ea typeface="+mn-lt"/>
                <a:cs typeface="+mn-lt"/>
              </a:rPr>
              <a:t>: Designers, developers, and agencies looking for full creative control.</a:t>
            </a:r>
            <a:endParaRPr lang="en-GB"/>
          </a:p>
          <a:p>
            <a:pPr algn="l"/>
            <a:endParaRPr lang="en-GB"/>
          </a:p>
        </p:txBody>
      </p:sp>
    </p:spTree>
    <p:extLst>
      <p:ext uri="{BB962C8B-B14F-4D97-AF65-F5344CB8AC3E}">
        <p14:creationId xmlns:p14="http://schemas.microsoft.com/office/powerpoint/2010/main" val="22614519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FB13-5C2F-BA7E-33A2-E2B8D0383A2D}"/>
              </a:ext>
            </a:extLst>
          </p:cNvPr>
          <p:cNvSpPr>
            <a:spLocks noGrp="1"/>
          </p:cNvSpPr>
          <p:nvPr>
            <p:ph type="title"/>
          </p:nvPr>
        </p:nvSpPr>
        <p:spPr/>
        <p:txBody>
          <a:bodyPr/>
          <a:lstStyle/>
          <a:p>
            <a:r>
              <a:rPr lang="en-US" b="1"/>
              <a:t>No-code for automation</a:t>
            </a:r>
          </a:p>
        </p:txBody>
      </p:sp>
      <p:sp>
        <p:nvSpPr>
          <p:cNvPr id="3" name="TextBox 2">
            <a:extLst>
              <a:ext uri="{FF2B5EF4-FFF2-40B4-BE49-F238E27FC236}">
                <a16:creationId xmlns:a16="http://schemas.microsoft.com/office/drawing/2014/main" id="{0D317214-A9FE-F4C5-73ED-9B0159FF707E}"/>
              </a:ext>
            </a:extLst>
          </p:cNvPr>
          <p:cNvSpPr txBox="1"/>
          <p:nvPr/>
        </p:nvSpPr>
        <p:spPr>
          <a:xfrm>
            <a:off x="801648" y="2457302"/>
            <a:ext cx="10160000"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b="1">
                <a:ea typeface="+mn-lt"/>
                <a:cs typeface="+mn-lt"/>
              </a:rPr>
              <a:t>Zapier</a:t>
            </a:r>
            <a:r>
              <a:rPr lang="en-GB" sz="2000">
                <a:ea typeface="+mn-lt"/>
                <a:cs typeface="+mn-lt"/>
              </a:rPr>
              <a:t>:</a:t>
            </a:r>
            <a:endParaRPr lang="en-US" sz="2000"/>
          </a:p>
          <a:p>
            <a:pPr marL="285750" indent="-285750">
              <a:buFont typeface="Arial"/>
              <a:buChar char="•"/>
            </a:pPr>
            <a:r>
              <a:rPr lang="en-GB" sz="2000">
                <a:ea typeface="+mn-lt"/>
                <a:cs typeface="+mn-lt"/>
              </a:rPr>
              <a:t>Automates workflows between apps and services.</a:t>
            </a:r>
            <a:endParaRPr lang="en-GB" sz="2000"/>
          </a:p>
          <a:p>
            <a:pPr marL="285750" indent="-285750">
              <a:buFont typeface="Arial"/>
              <a:buChar char="•"/>
            </a:pPr>
            <a:r>
              <a:rPr lang="en-GB" sz="2000">
                <a:ea typeface="+mn-lt"/>
                <a:cs typeface="+mn-lt"/>
              </a:rPr>
              <a:t>No coding required (no-code automation platform).</a:t>
            </a:r>
            <a:endParaRPr lang="en-GB" sz="2000"/>
          </a:p>
          <a:p>
            <a:pPr marL="285750" indent="-285750">
              <a:buFont typeface="Arial"/>
              <a:buChar char="•"/>
            </a:pPr>
            <a:r>
              <a:rPr lang="en-GB" sz="2000">
                <a:ea typeface="+mn-lt"/>
                <a:cs typeface="+mn-lt"/>
              </a:rPr>
              <a:t>Uses "Zaps" to connect triggers and actions.</a:t>
            </a:r>
            <a:endParaRPr lang="en-GB" sz="2000"/>
          </a:p>
          <a:p>
            <a:pPr marL="285750" indent="-285750">
              <a:buFont typeface="Arial"/>
              <a:buChar char="•"/>
            </a:pPr>
            <a:r>
              <a:rPr lang="en-GB" sz="2000">
                <a:ea typeface="+mn-lt"/>
                <a:cs typeface="+mn-lt"/>
              </a:rPr>
              <a:t>Limited app connections and features in free plan.</a:t>
            </a:r>
            <a:endParaRPr lang="en-GB" sz="2000"/>
          </a:p>
          <a:p>
            <a:pPr marL="285750" indent="-285750">
              <a:buFont typeface="Arial"/>
              <a:buChar char="•"/>
            </a:pPr>
            <a:r>
              <a:rPr lang="en-GB" sz="2000">
                <a:ea typeface="+mn-lt"/>
                <a:cs typeface="+mn-lt"/>
              </a:rPr>
              <a:t>More user-friendly, geared towards non-technical users.</a:t>
            </a:r>
            <a:endParaRPr lang="en-GB" sz="2000"/>
          </a:p>
          <a:p>
            <a:pPr marL="285750" indent="-285750">
              <a:buFont typeface="Arial"/>
              <a:buChar char="•"/>
            </a:pPr>
            <a:r>
              <a:rPr lang="en-GB" sz="2000" b="1">
                <a:ea typeface="+mn-lt"/>
                <a:cs typeface="+mn-lt"/>
              </a:rPr>
              <a:t>Make (formerly </a:t>
            </a:r>
            <a:r>
              <a:rPr lang="en-GB" sz="2000" b="1" err="1">
                <a:ea typeface="+mn-lt"/>
                <a:cs typeface="+mn-lt"/>
              </a:rPr>
              <a:t>Integromat</a:t>
            </a:r>
            <a:r>
              <a:rPr lang="en-GB" sz="2000" b="1">
                <a:ea typeface="+mn-lt"/>
                <a:cs typeface="+mn-lt"/>
              </a:rPr>
              <a:t>)</a:t>
            </a:r>
            <a:r>
              <a:rPr lang="en-GB" sz="2000">
                <a:ea typeface="+mn-lt"/>
                <a:cs typeface="+mn-lt"/>
              </a:rPr>
              <a:t>:</a:t>
            </a:r>
            <a:endParaRPr lang="en-GB" sz="2000"/>
          </a:p>
          <a:p>
            <a:pPr marL="285750" indent="-285750">
              <a:buFont typeface="Arial"/>
              <a:buChar char="•"/>
            </a:pPr>
            <a:r>
              <a:rPr lang="en-GB" sz="2000">
                <a:ea typeface="+mn-lt"/>
                <a:cs typeface="+mn-lt"/>
              </a:rPr>
              <a:t>Also automates workflows, but more advanced features.</a:t>
            </a:r>
            <a:endParaRPr lang="en-GB" sz="2000"/>
          </a:p>
          <a:p>
            <a:pPr marL="285750" indent="-285750">
              <a:buFont typeface="Arial"/>
              <a:buChar char="•"/>
            </a:pPr>
            <a:r>
              <a:rPr lang="en-GB" sz="2000">
                <a:ea typeface="+mn-lt"/>
                <a:cs typeface="+mn-lt"/>
              </a:rPr>
              <a:t>Offers visual flow builder with greater flexibility.</a:t>
            </a:r>
            <a:endParaRPr lang="en-GB" sz="2000"/>
          </a:p>
          <a:p>
            <a:pPr marL="285750" indent="-285750">
              <a:buFont typeface="Arial"/>
              <a:buChar char="•"/>
            </a:pPr>
            <a:r>
              <a:rPr lang="en-GB" sz="2000">
                <a:ea typeface="+mn-lt"/>
                <a:cs typeface="+mn-lt"/>
              </a:rPr>
              <a:t>Supports complex automations with multiple steps and conditional logic.</a:t>
            </a:r>
            <a:endParaRPr lang="en-GB" sz="2000"/>
          </a:p>
          <a:p>
            <a:pPr marL="285750" indent="-285750">
              <a:buFont typeface="Arial"/>
              <a:buChar char="•"/>
            </a:pPr>
            <a:r>
              <a:rPr lang="en-GB" sz="2000">
                <a:ea typeface="+mn-lt"/>
                <a:cs typeface="+mn-lt"/>
              </a:rPr>
              <a:t>Advanced features available for more technical users (API calls, HTTP requests).</a:t>
            </a:r>
            <a:endParaRPr lang="en-GB" sz="2000"/>
          </a:p>
          <a:p>
            <a:pPr marL="285750" indent="-285750">
              <a:buFont typeface="Arial"/>
              <a:buChar char="•"/>
            </a:pPr>
            <a:r>
              <a:rPr lang="en-GB" sz="2000">
                <a:ea typeface="+mn-lt"/>
                <a:cs typeface="+mn-lt"/>
              </a:rPr>
              <a:t>Better suited for experienced users with programming background.</a:t>
            </a:r>
            <a:endParaRPr lang="en-GB" sz="2000"/>
          </a:p>
          <a:p>
            <a:br>
              <a:rPr lang="en-US"/>
            </a:br>
            <a:endParaRPr lang="en-US"/>
          </a:p>
        </p:txBody>
      </p:sp>
    </p:spTree>
    <p:extLst>
      <p:ext uri="{BB962C8B-B14F-4D97-AF65-F5344CB8AC3E}">
        <p14:creationId xmlns:p14="http://schemas.microsoft.com/office/powerpoint/2010/main" val="4010117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92EB-D8E6-E73C-DF74-7EDEBEF29560}"/>
              </a:ext>
            </a:extLst>
          </p:cNvPr>
          <p:cNvSpPr>
            <a:spLocks noGrp="1"/>
          </p:cNvSpPr>
          <p:nvPr>
            <p:ph type="title"/>
          </p:nvPr>
        </p:nvSpPr>
        <p:spPr/>
        <p:txBody>
          <a:bodyPr/>
          <a:lstStyle/>
          <a:p>
            <a:r>
              <a:rPr lang="en-US" b="1"/>
              <a:t>Who uses no code ? </a:t>
            </a:r>
          </a:p>
        </p:txBody>
      </p:sp>
      <p:sp>
        <p:nvSpPr>
          <p:cNvPr id="3" name="TextBox 2">
            <a:extLst>
              <a:ext uri="{FF2B5EF4-FFF2-40B4-BE49-F238E27FC236}">
                <a16:creationId xmlns:a16="http://schemas.microsoft.com/office/drawing/2014/main" id="{D9191460-08F2-7719-CB3A-2AF90D673F4B}"/>
              </a:ext>
            </a:extLst>
          </p:cNvPr>
          <p:cNvSpPr txBox="1"/>
          <p:nvPr/>
        </p:nvSpPr>
        <p:spPr>
          <a:xfrm>
            <a:off x="969818" y="2355272"/>
            <a:ext cx="9906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Marketers: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Develop landing pages and campaign tools to support marketing efforts.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Rapidly adapt to market needs, ensuring timely and relevant marketing campaigns.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Integrate marketing tools with CRM systems for better lead management and customer engagement.</a:t>
            </a:r>
            <a:endParaRPr lang="en-US" sz="2400">
              <a:latin typeface="Trade Gothic Next Light"/>
            </a:endParaRPr>
          </a:p>
        </p:txBody>
      </p:sp>
    </p:spTree>
    <p:extLst>
      <p:ext uri="{BB962C8B-B14F-4D97-AF65-F5344CB8AC3E}">
        <p14:creationId xmlns:p14="http://schemas.microsoft.com/office/powerpoint/2010/main" val="14502736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FB13-5C2F-BA7E-33A2-E2B8D0383A2D}"/>
              </a:ext>
            </a:extLst>
          </p:cNvPr>
          <p:cNvSpPr>
            <a:spLocks noGrp="1"/>
          </p:cNvSpPr>
          <p:nvPr>
            <p:ph type="title"/>
          </p:nvPr>
        </p:nvSpPr>
        <p:spPr/>
        <p:txBody>
          <a:bodyPr>
            <a:normAutofit fontScale="90000"/>
          </a:bodyPr>
          <a:lstStyle/>
          <a:p>
            <a:r>
              <a:rPr lang="en-US" b="1"/>
              <a:t>No-code for database management</a:t>
            </a:r>
          </a:p>
        </p:txBody>
      </p:sp>
      <p:sp>
        <p:nvSpPr>
          <p:cNvPr id="3" name="TextBox 2">
            <a:extLst>
              <a:ext uri="{FF2B5EF4-FFF2-40B4-BE49-F238E27FC236}">
                <a16:creationId xmlns:a16="http://schemas.microsoft.com/office/drawing/2014/main" id="{CB8392DF-2B2D-335E-1678-406CD45DFFFC}"/>
              </a:ext>
            </a:extLst>
          </p:cNvPr>
          <p:cNvSpPr txBox="1"/>
          <p:nvPr/>
        </p:nvSpPr>
        <p:spPr>
          <a:xfrm>
            <a:off x="850604" y="2386418"/>
            <a:ext cx="10136372"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b="1" err="1">
                <a:ea typeface="+mn-lt"/>
                <a:cs typeface="+mn-lt"/>
              </a:rPr>
              <a:t>AppSheet</a:t>
            </a:r>
            <a:r>
              <a:rPr lang="en-GB" sz="2000" b="1">
                <a:ea typeface="+mn-lt"/>
                <a:cs typeface="+mn-lt"/>
              </a:rPr>
              <a:t>:</a:t>
            </a:r>
            <a:endParaRPr lang="en-US" sz="2000"/>
          </a:p>
          <a:p>
            <a:pPr marL="742950" lvl="1" indent="-285750">
              <a:buFont typeface="Arial"/>
              <a:buChar char="•"/>
            </a:pPr>
            <a:r>
              <a:rPr lang="en-GB" sz="2000">
                <a:ea typeface="+mn-lt"/>
                <a:cs typeface="+mn-lt"/>
              </a:rPr>
              <a:t>No-code platform for building custom mobile and web apps.</a:t>
            </a:r>
            <a:endParaRPr lang="en-GB" sz="2000"/>
          </a:p>
          <a:p>
            <a:pPr marL="742950" lvl="1" indent="-285750">
              <a:buFont typeface="Arial"/>
              <a:buChar char="•"/>
            </a:pPr>
            <a:r>
              <a:rPr lang="en-GB" sz="2000">
                <a:ea typeface="+mn-lt"/>
                <a:cs typeface="+mn-lt"/>
              </a:rPr>
              <a:t>Uses data from Google Sheets, Excel, or databases to create apps.</a:t>
            </a:r>
            <a:endParaRPr lang="en-GB" sz="2000"/>
          </a:p>
          <a:p>
            <a:pPr marL="742950" lvl="1" indent="-285750">
              <a:buFont typeface="Arial"/>
              <a:buChar char="•"/>
            </a:pPr>
            <a:r>
              <a:rPr lang="en-GB" sz="2000">
                <a:ea typeface="+mn-lt"/>
                <a:cs typeface="+mn-lt"/>
              </a:rPr>
              <a:t>Focus on automating workflows and creating custom business solutions.</a:t>
            </a:r>
            <a:endParaRPr lang="en-GB" sz="2000"/>
          </a:p>
          <a:p>
            <a:pPr marL="742950" lvl="1" indent="-285750">
              <a:buFont typeface="Arial"/>
              <a:buChar char="•"/>
            </a:pPr>
            <a:r>
              <a:rPr lang="en-GB" sz="2000">
                <a:ea typeface="+mn-lt"/>
                <a:cs typeface="+mn-lt"/>
              </a:rPr>
              <a:t>Offers features like barcode scanning, GPS, and data capture.</a:t>
            </a:r>
            <a:endParaRPr lang="en-GB" sz="2000"/>
          </a:p>
          <a:p>
            <a:pPr marL="742950" lvl="1" indent="-285750">
              <a:buFont typeface="Arial"/>
              <a:buChar char="•"/>
            </a:pPr>
            <a:r>
              <a:rPr lang="en-GB" sz="2000">
                <a:ea typeface="+mn-lt"/>
                <a:cs typeface="+mn-lt"/>
              </a:rPr>
              <a:t>Integrates with Google Workspace, SQL databases, and other services.</a:t>
            </a:r>
            <a:endParaRPr lang="en-GB" sz="2000"/>
          </a:p>
          <a:p>
            <a:pPr marL="285750" indent="-285750">
              <a:buFont typeface="Arial"/>
              <a:buChar char="•"/>
            </a:pPr>
            <a:r>
              <a:rPr lang="en-GB" sz="2000" b="1" err="1">
                <a:ea typeface="+mn-lt"/>
                <a:cs typeface="+mn-lt"/>
              </a:rPr>
              <a:t>Airtable</a:t>
            </a:r>
            <a:r>
              <a:rPr lang="en-GB" sz="2000" b="1">
                <a:ea typeface="+mn-lt"/>
                <a:cs typeface="+mn-lt"/>
              </a:rPr>
              <a:t>:</a:t>
            </a:r>
            <a:endParaRPr lang="en-GB" sz="2000"/>
          </a:p>
          <a:p>
            <a:pPr marL="742950" lvl="1" indent="-285750">
              <a:buFont typeface="Arial"/>
              <a:buChar char="•"/>
            </a:pPr>
            <a:r>
              <a:rPr lang="en-GB" sz="2000">
                <a:ea typeface="+mn-lt"/>
                <a:cs typeface="+mn-lt"/>
              </a:rPr>
              <a:t>A cloud-based platform combining the features of a spreadsheet and a database.</a:t>
            </a:r>
            <a:endParaRPr lang="en-GB" sz="2000"/>
          </a:p>
          <a:p>
            <a:pPr marL="742950" lvl="1" indent="-285750">
              <a:buFont typeface="Arial"/>
              <a:buChar char="•"/>
            </a:pPr>
            <a:r>
              <a:rPr lang="en-GB" sz="2000">
                <a:ea typeface="+mn-lt"/>
                <a:cs typeface="+mn-lt"/>
              </a:rPr>
              <a:t>Allows users to organize, collaborate, and manage data visually.</a:t>
            </a:r>
            <a:endParaRPr lang="en-GB" sz="2000"/>
          </a:p>
          <a:p>
            <a:pPr marL="742950" lvl="1" indent="-285750">
              <a:buFont typeface="Arial"/>
              <a:buChar char="•"/>
            </a:pPr>
            <a:r>
              <a:rPr lang="en-GB" sz="2000">
                <a:ea typeface="+mn-lt"/>
                <a:cs typeface="+mn-lt"/>
              </a:rPr>
              <a:t>Offers pre-built templates for various industries and use cases.</a:t>
            </a:r>
            <a:endParaRPr lang="en-GB" sz="2000"/>
          </a:p>
          <a:p>
            <a:pPr marL="742950" lvl="1" indent="-285750">
              <a:buFont typeface="Arial"/>
              <a:buChar char="•"/>
            </a:pPr>
            <a:r>
              <a:rPr lang="en-GB" sz="2000">
                <a:ea typeface="+mn-lt"/>
                <a:cs typeface="+mn-lt"/>
              </a:rPr>
              <a:t>Customizable views (Grid, Kanban, Calendar, Gallery) for different needs.</a:t>
            </a:r>
            <a:endParaRPr lang="en-GB" sz="2000"/>
          </a:p>
          <a:p>
            <a:pPr marL="742950" lvl="1" indent="-285750">
              <a:buFont typeface="Arial"/>
              <a:buChar char="•"/>
            </a:pPr>
            <a:r>
              <a:rPr lang="en-GB" sz="2000">
                <a:ea typeface="+mn-lt"/>
                <a:cs typeface="+mn-lt"/>
              </a:rPr>
              <a:t>Strong integration capabilities with third-party apps and services.</a:t>
            </a:r>
            <a:endParaRPr lang="en-GB" sz="2000"/>
          </a:p>
          <a:p>
            <a:pPr algn="l"/>
            <a:endParaRPr lang="en-GB"/>
          </a:p>
        </p:txBody>
      </p:sp>
    </p:spTree>
    <p:extLst>
      <p:ext uri="{BB962C8B-B14F-4D97-AF65-F5344CB8AC3E}">
        <p14:creationId xmlns:p14="http://schemas.microsoft.com/office/powerpoint/2010/main" val="15567431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FB13-5C2F-BA7E-33A2-E2B8D0383A2D}"/>
              </a:ext>
            </a:extLst>
          </p:cNvPr>
          <p:cNvSpPr>
            <a:spLocks noGrp="1"/>
          </p:cNvSpPr>
          <p:nvPr>
            <p:ph type="title"/>
          </p:nvPr>
        </p:nvSpPr>
        <p:spPr/>
        <p:txBody>
          <a:bodyPr/>
          <a:lstStyle/>
          <a:p>
            <a:r>
              <a:rPr lang="en-US" b="1"/>
              <a:t>Ecommerce and no-code</a:t>
            </a:r>
            <a:endParaRPr lang="en-US"/>
          </a:p>
        </p:txBody>
      </p:sp>
      <p:sp>
        <p:nvSpPr>
          <p:cNvPr id="3" name="TextBox 2">
            <a:extLst>
              <a:ext uri="{FF2B5EF4-FFF2-40B4-BE49-F238E27FC236}">
                <a16:creationId xmlns:a16="http://schemas.microsoft.com/office/drawing/2014/main" id="{7536900C-70A7-3455-3B81-E1E1AB13C4EA}"/>
              </a:ext>
            </a:extLst>
          </p:cNvPr>
          <p:cNvSpPr txBox="1"/>
          <p:nvPr/>
        </p:nvSpPr>
        <p:spPr>
          <a:xfrm>
            <a:off x="862418" y="2799907"/>
            <a:ext cx="101718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
        <p:nvSpPr>
          <p:cNvPr id="4" name="TextBox 3">
            <a:extLst>
              <a:ext uri="{FF2B5EF4-FFF2-40B4-BE49-F238E27FC236}">
                <a16:creationId xmlns:a16="http://schemas.microsoft.com/office/drawing/2014/main" id="{178A7829-E10B-5B9C-BF22-3654828B5FEE}"/>
              </a:ext>
            </a:extLst>
          </p:cNvPr>
          <p:cNvSpPr txBox="1"/>
          <p:nvPr/>
        </p:nvSpPr>
        <p:spPr>
          <a:xfrm>
            <a:off x="851072" y="2431974"/>
            <a:ext cx="1004186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ui-sans-serif"/>
                <a:ea typeface="ui-sans-serif"/>
                <a:cs typeface="ui-sans-serif"/>
              </a:rPr>
              <a:t>E-Commerce</a:t>
            </a:r>
            <a:endParaRPr lang="en-US"/>
          </a:p>
          <a:p>
            <a:pPr marL="228600" lvl="1" indent="-228600">
              <a:buFont typeface=""/>
              <a:buChar char="•"/>
            </a:pPr>
            <a:r>
              <a:rPr lang="en-GB" sz="2400">
                <a:latin typeface="ui-sans-serif"/>
                <a:ea typeface="ui-sans-serif"/>
                <a:cs typeface="ui-sans-serif"/>
              </a:rPr>
              <a:t>Full Form: </a:t>
            </a:r>
            <a:r>
              <a:rPr lang="en-GB" sz="2400" b="1">
                <a:latin typeface="ui-sans-serif"/>
                <a:ea typeface="ui-sans-serif"/>
                <a:cs typeface="ui-sans-serif"/>
              </a:rPr>
              <a:t>Electronic Commerce</a:t>
            </a:r>
          </a:p>
          <a:p>
            <a:pPr marL="228600" lvl="1" indent="-228600">
              <a:buFont typeface=""/>
              <a:buChar char="•"/>
            </a:pPr>
            <a:r>
              <a:rPr lang="en-GB" sz="2400">
                <a:latin typeface="ui-sans-serif"/>
                <a:ea typeface="ui-sans-serif"/>
                <a:cs typeface="ui-sans-serif"/>
              </a:rPr>
              <a:t>Definition: Buying and selling of goods and services using the internet.</a:t>
            </a:r>
          </a:p>
          <a:p>
            <a:pPr marL="228600" lvl="1" indent="-228600">
              <a:buFont typeface=""/>
              <a:buChar char="•"/>
            </a:pPr>
            <a:r>
              <a:rPr lang="en-GB" sz="2400">
                <a:latin typeface="ui-sans-serif"/>
                <a:ea typeface="ui-sans-serif"/>
                <a:cs typeface="ui-sans-serif"/>
              </a:rPr>
              <a:t>Examples: Online shopping, electronic payments, online auctions.</a:t>
            </a:r>
          </a:p>
          <a:p>
            <a:r>
              <a:rPr lang="en-GB" sz="2400" b="1">
                <a:latin typeface="ui-sans-serif"/>
                <a:ea typeface="ui-sans-serif"/>
                <a:cs typeface="ui-sans-serif"/>
              </a:rPr>
              <a:t>Shopify</a:t>
            </a:r>
          </a:p>
          <a:p>
            <a:pPr marL="228600" lvl="1" indent="-228600">
              <a:buFont typeface=""/>
              <a:buChar char="•"/>
            </a:pPr>
            <a:r>
              <a:rPr lang="en-GB" sz="2400">
                <a:latin typeface="ui-sans-serif"/>
                <a:ea typeface="ui-sans-serif"/>
                <a:cs typeface="ui-sans-serif"/>
              </a:rPr>
              <a:t>Full Form: </a:t>
            </a:r>
            <a:r>
              <a:rPr lang="en-GB" sz="2400" b="1">
                <a:latin typeface="ui-sans-serif"/>
                <a:ea typeface="ui-sans-serif"/>
                <a:cs typeface="ui-sans-serif"/>
              </a:rPr>
              <a:t>No official full form</a:t>
            </a:r>
          </a:p>
          <a:p>
            <a:pPr marL="228600" lvl="1" indent="-228600">
              <a:buFont typeface=""/>
              <a:buChar char="•"/>
            </a:pPr>
            <a:r>
              <a:rPr lang="en-GB" sz="2400">
                <a:latin typeface="ui-sans-serif"/>
                <a:ea typeface="ui-sans-serif"/>
                <a:cs typeface="ui-sans-serif"/>
              </a:rPr>
              <a:t>Definition: A Canadian e-commerce platform that allows businesses to create and manage their online store.</a:t>
            </a:r>
          </a:p>
          <a:p>
            <a:pPr marL="228600" lvl="1" indent="-228600">
              <a:buFont typeface=""/>
              <a:buChar char="•"/>
            </a:pPr>
            <a:r>
              <a:rPr lang="en-GB" sz="2400">
                <a:latin typeface="ui-sans-serif"/>
                <a:ea typeface="ui-sans-serif"/>
                <a:cs typeface="ui-sans-serif"/>
              </a:rPr>
              <a:t>Features: Website builder, payment processing, inventory management, and marketing tools.</a:t>
            </a:r>
            <a:endParaRPr lang="en-GB" sz="2400"/>
          </a:p>
        </p:txBody>
      </p:sp>
    </p:spTree>
    <p:extLst>
      <p:ext uri="{BB962C8B-B14F-4D97-AF65-F5344CB8AC3E}">
        <p14:creationId xmlns:p14="http://schemas.microsoft.com/office/powerpoint/2010/main" val="11114759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7F6C-8301-2BD9-2863-4991C60401A9}"/>
              </a:ext>
            </a:extLst>
          </p:cNvPr>
          <p:cNvSpPr>
            <a:spLocks noGrp="1"/>
          </p:cNvSpPr>
          <p:nvPr>
            <p:ph type="title"/>
          </p:nvPr>
        </p:nvSpPr>
        <p:spPr>
          <a:xfrm>
            <a:off x="800100" y="597946"/>
            <a:ext cx="10094770" cy="1180574"/>
          </a:xfrm>
        </p:spPr>
        <p:txBody>
          <a:bodyPr/>
          <a:lstStyle/>
          <a:p>
            <a:r>
              <a:rPr lang="en-GB"/>
              <a:t>Super Computer</a:t>
            </a:r>
          </a:p>
        </p:txBody>
      </p:sp>
      <p:sp>
        <p:nvSpPr>
          <p:cNvPr id="4" name="TextBox 3">
            <a:extLst>
              <a:ext uri="{FF2B5EF4-FFF2-40B4-BE49-F238E27FC236}">
                <a16:creationId xmlns:a16="http://schemas.microsoft.com/office/drawing/2014/main" id="{250C216B-B846-7E4D-CBC3-7299F0A978B8}"/>
              </a:ext>
            </a:extLst>
          </p:cNvPr>
          <p:cNvSpPr txBox="1"/>
          <p:nvPr/>
        </p:nvSpPr>
        <p:spPr>
          <a:xfrm>
            <a:off x="1109240" y="2613949"/>
            <a:ext cx="893565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A supercomputer is a very powerful computer that can process huge amounts of information extremely fast. It's much faster and more capable than regular computers. Supercomputers are used for tasks that require a lot of computing power, like weather forecasting, scientific research, running complex simulations, or solving difficult mathematical problems.</a:t>
            </a:r>
            <a:endParaRPr lang="en-US"/>
          </a:p>
          <a:p>
            <a:r>
              <a:rPr lang="en-GB">
                <a:ea typeface="+mn-lt"/>
                <a:cs typeface="+mn-lt"/>
              </a:rPr>
              <a:t>Think of it like a super-fast brain that can do a lot of things at once and handle big jobs that normal computers can't.</a:t>
            </a:r>
            <a:endParaRPr lang="en-GB"/>
          </a:p>
          <a:p>
            <a:pPr algn="l"/>
            <a:endParaRPr lang="en-GB"/>
          </a:p>
        </p:txBody>
      </p:sp>
    </p:spTree>
    <p:extLst>
      <p:ext uri="{BB962C8B-B14F-4D97-AF65-F5344CB8AC3E}">
        <p14:creationId xmlns:p14="http://schemas.microsoft.com/office/powerpoint/2010/main" val="1278724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C6F8-1D8F-2B38-79DF-1D80449D5ED4}"/>
              </a:ext>
            </a:extLst>
          </p:cNvPr>
          <p:cNvSpPr>
            <a:spLocks noGrp="1"/>
          </p:cNvSpPr>
          <p:nvPr>
            <p:ph type="title"/>
          </p:nvPr>
        </p:nvSpPr>
        <p:spPr/>
        <p:txBody>
          <a:bodyPr/>
          <a:lstStyle/>
          <a:p>
            <a:r>
              <a:rPr lang="en-GB"/>
              <a:t>Ai Powered Super Computer</a:t>
            </a:r>
          </a:p>
        </p:txBody>
      </p:sp>
      <p:sp>
        <p:nvSpPr>
          <p:cNvPr id="3" name="TextBox 2">
            <a:extLst>
              <a:ext uri="{FF2B5EF4-FFF2-40B4-BE49-F238E27FC236}">
                <a16:creationId xmlns:a16="http://schemas.microsoft.com/office/drawing/2014/main" id="{2DB3A974-FF5C-2134-3D20-DCFA607CD742}"/>
              </a:ext>
            </a:extLst>
          </p:cNvPr>
          <p:cNvSpPr txBox="1"/>
          <p:nvPr/>
        </p:nvSpPr>
        <p:spPr>
          <a:xfrm>
            <a:off x="1007081" y="3244936"/>
            <a:ext cx="108203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An </a:t>
            </a:r>
            <a:r>
              <a:rPr lang="en-GB" b="1"/>
              <a:t>AI-powered supercomputer</a:t>
            </a:r>
            <a:r>
              <a:rPr lang="en-GB"/>
              <a:t> is a supercomputer that uses </a:t>
            </a:r>
            <a:r>
              <a:rPr lang="en-GB" b="1"/>
              <a:t>artificial intelligence</a:t>
            </a:r>
            <a:r>
              <a:rPr lang="en-GB"/>
              <a:t> to make it even smarter and more efficient at solving problems.</a:t>
            </a:r>
          </a:p>
          <a:p>
            <a:r>
              <a:rPr lang="en-GB"/>
              <a:t>Here’s how it works:</a:t>
            </a:r>
          </a:p>
          <a:p>
            <a:pPr>
              <a:buFont typeface=""/>
              <a:buChar char="•"/>
            </a:pPr>
            <a:r>
              <a:rPr lang="en-GB" b="1"/>
              <a:t>Supercomputer</a:t>
            </a:r>
            <a:r>
              <a:rPr lang="en-GB"/>
              <a:t>: It’s a super-fast computer that can handle huge amounts of data and perform complex calculations very quickly.</a:t>
            </a:r>
          </a:p>
          <a:p>
            <a:pPr>
              <a:buFont typeface=""/>
              <a:buChar char="•"/>
            </a:pPr>
            <a:r>
              <a:rPr lang="en-GB" b="1"/>
              <a:t>AI (Artificial Intelligence)</a:t>
            </a:r>
            <a:r>
              <a:rPr lang="en-GB"/>
              <a:t>: This is software that helps the computer learn from data, recognize patterns, and make decisions, kind of like how humans think.</a:t>
            </a:r>
          </a:p>
          <a:p>
            <a:endParaRPr lang="en-GB"/>
          </a:p>
        </p:txBody>
      </p:sp>
    </p:spTree>
    <p:extLst>
      <p:ext uri="{BB962C8B-B14F-4D97-AF65-F5344CB8AC3E}">
        <p14:creationId xmlns:p14="http://schemas.microsoft.com/office/powerpoint/2010/main" val="18804544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FEA2D9-D9C1-E96E-6BAE-44928359D2A4}"/>
              </a:ext>
            </a:extLst>
          </p:cNvPr>
          <p:cNvSpPr txBox="1"/>
          <p:nvPr/>
        </p:nvSpPr>
        <p:spPr>
          <a:xfrm>
            <a:off x="1986987" y="1514354"/>
            <a:ext cx="790357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When you combine the two, you get an </a:t>
            </a:r>
            <a:r>
              <a:rPr lang="en-GB" b="1"/>
              <a:t>AI-powered supercomputer</a:t>
            </a:r>
            <a:r>
              <a:rPr lang="en-GB"/>
              <a:t>. It’s a supercomputer that doesn’t just run simulations or crunch numbers—it can also </a:t>
            </a:r>
            <a:r>
              <a:rPr lang="en-GB" b="1"/>
              <a:t>learn</a:t>
            </a:r>
            <a:r>
              <a:rPr lang="en-GB"/>
              <a:t> from data and </a:t>
            </a:r>
            <a:r>
              <a:rPr lang="en-GB" b="1"/>
              <a:t>make smart decisions</a:t>
            </a:r>
            <a:r>
              <a:rPr lang="en-GB"/>
              <a:t> based on what it learns.</a:t>
            </a:r>
            <a:endParaRPr lang="en-US"/>
          </a:p>
          <a:p>
            <a:r>
              <a:rPr lang="en-GB"/>
              <a:t>For example:</a:t>
            </a:r>
            <a:endParaRPr lang="en-US"/>
          </a:p>
          <a:p>
            <a:pPr marL="285750" indent="-285750">
              <a:buFont typeface="Arial"/>
              <a:buChar char="•"/>
            </a:pPr>
            <a:r>
              <a:rPr lang="en-GB" b="1"/>
              <a:t>In weather forecasting</a:t>
            </a:r>
            <a:r>
              <a:rPr lang="en-GB"/>
              <a:t>: An AI-powered supercomputer can use past weather data to predict future weather patterns more accurately.</a:t>
            </a:r>
            <a:endParaRPr lang="en-US"/>
          </a:p>
          <a:p>
            <a:pPr marL="285750" indent="-285750">
              <a:buFont typeface="Arial"/>
              <a:buChar char="•"/>
            </a:pPr>
            <a:r>
              <a:rPr lang="en-GB" b="1"/>
              <a:t>In healthcare</a:t>
            </a:r>
            <a:r>
              <a:rPr lang="en-GB"/>
              <a:t>: It can </a:t>
            </a:r>
            <a:r>
              <a:rPr lang="en-GB" err="1"/>
              <a:t>analyze</a:t>
            </a:r>
            <a:r>
              <a:rPr lang="en-GB"/>
              <a:t> medical data to help doctors find patterns in diseases or suggest treatments.</a:t>
            </a:r>
          </a:p>
        </p:txBody>
      </p:sp>
    </p:spTree>
    <p:extLst>
      <p:ext uri="{BB962C8B-B14F-4D97-AF65-F5344CB8AC3E}">
        <p14:creationId xmlns:p14="http://schemas.microsoft.com/office/powerpoint/2010/main" val="40177700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7F6C-8301-2BD9-2863-4991C60401A9}"/>
              </a:ext>
            </a:extLst>
          </p:cNvPr>
          <p:cNvSpPr>
            <a:spLocks noGrp="1"/>
          </p:cNvSpPr>
          <p:nvPr>
            <p:ph type="title"/>
          </p:nvPr>
        </p:nvSpPr>
        <p:spPr>
          <a:xfrm>
            <a:off x="800100" y="597946"/>
            <a:ext cx="10094770" cy="1180574"/>
          </a:xfrm>
        </p:spPr>
        <p:txBody>
          <a:bodyPr/>
          <a:lstStyle/>
          <a:p>
            <a:r>
              <a:rPr lang="en-GB"/>
              <a:t>Super Computer</a:t>
            </a:r>
          </a:p>
        </p:txBody>
      </p:sp>
      <p:sp>
        <p:nvSpPr>
          <p:cNvPr id="4" name="TextBox 3">
            <a:extLst>
              <a:ext uri="{FF2B5EF4-FFF2-40B4-BE49-F238E27FC236}">
                <a16:creationId xmlns:a16="http://schemas.microsoft.com/office/drawing/2014/main" id="{250C216B-B846-7E4D-CBC3-7299F0A978B8}"/>
              </a:ext>
            </a:extLst>
          </p:cNvPr>
          <p:cNvSpPr txBox="1"/>
          <p:nvPr/>
        </p:nvSpPr>
        <p:spPr>
          <a:xfrm>
            <a:off x="1109240" y="2613949"/>
            <a:ext cx="895494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A supercomputer is a very powerful computer that can process huge amounts of information extremely fast. It's much faster and more capable than regular computers. Supercomputers are used for tasks that require a lot of computing power, like weather forecasting, scientific research, running complex simulations, or solving difficult mathematical problems.</a:t>
            </a:r>
            <a:endParaRPr lang="en-US"/>
          </a:p>
          <a:p>
            <a:r>
              <a:rPr lang="en-GB">
                <a:ea typeface="+mn-lt"/>
                <a:cs typeface="+mn-lt"/>
              </a:rPr>
              <a:t>Think of it like a super-fast brain that can do a lot of things at once and handle big jobs that normal computers can't.</a:t>
            </a:r>
            <a:endParaRPr lang="en-GB"/>
          </a:p>
          <a:p>
            <a:pPr algn="l"/>
            <a:endParaRPr lang="en-GB"/>
          </a:p>
        </p:txBody>
      </p:sp>
    </p:spTree>
    <p:extLst>
      <p:ext uri="{BB962C8B-B14F-4D97-AF65-F5344CB8AC3E}">
        <p14:creationId xmlns:p14="http://schemas.microsoft.com/office/powerpoint/2010/main" val="291394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BA8C-DE9F-C2B2-F61C-F32CD2534B71}"/>
              </a:ext>
            </a:extLst>
          </p:cNvPr>
          <p:cNvSpPr>
            <a:spLocks noGrp="1"/>
          </p:cNvSpPr>
          <p:nvPr>
            <p:ph type="title"/>
          </p:nvPr>
        </p:nvSpPr>
        <p:spPr/>
        <p:txBody>
          <a:bodyPr>
            <a:normAutofit fontScale="90000"/>
          </a:bodyPr>
          <a:lstStyle/>
          <a:p>
            <a:r>
              <a:rPr lang="en-US" sz="4200" b="1">
                <a:ea typeface="+mj-lt"/>
                <a:cs typeface="+mj-lt"/>
              </a:rPr>
              <a:t>Future of </a:t>
            </a:r>
            <a:r>
              <a:rPr lang="en-US" sz="4200" b="1" err="1">
                <a:ea typeface="+mj-lt"/>
                <a:cs typeface="+mj-lt"/>
              </a:rPr>
              <a:t>Cryptographyof</a:t>
            </a:r>
            <a:r>
              <a:rPr lang="en-US" sz="4200" b="1">
                <a:ea typeface="+mj-lt"/>
                <a:cs typeface="+mj-lt"/>
              </a:rPr>
              <a:t> Cryptography</a:t>
            </a:r>
            <a:endParaRPr lang="en-US"/>
          </a:p>
        </p:txBody>
      </p:sp>
      <p:sp>
        <p:nvSpPr>
          <p:cNvPr id="3" name="TextBox 2">
            <a:extLst>
              <a:ext uri="{FF2B5EF4-FFF2-40B4-BE49-F238E27FC236}">
                <a16:creationId xmlns:a16="http://schemas.microsoft.com/office/drawing/2014/main" id="{3BA2D21B-B2C0-4C44-0A91-9F6EEFECB72D}"/>
              </a:ext>
            </a:extLst>
          </p:cNvPr>
          <p:cNvSpPr txBox="1"/>
          <p:nvPr/>
        </p:nvSpPr>
        <p:spPr>
          <a:xfrm>
            <a:off x="1005840" y="2377440"/>
            <a:ext cx="996696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rade Gothic Next Light"/>
                <a:ea typeface="+mn-lt"/>
                <a:cs typeface="+mn-lt"/>
              </a:rPr>
              <a:t>Post-Quantum Cryptography: Algorithms resilient to quantum computers.</a:t>
            </a:r>
            <a:endParaRPr lang="en-US" sz="2800">
              <a:latin typeface="Trade Gothic Next Light"/>
            </a:endParaRPr>
          </a:p>
          <a:p>
            <a:r>
              <a:rPr lang="en-US" sz="2800">
                <a:latin typeface="Trade Gothic Next Light"/>
                <a:ea typeface="+mn-lt"/>
                <a:cs typeface="+mn-lt"/>
              </a:rPr>
              <a:t>Homomorphic Encryption: Enabling computations on encrypted data.</a:t>
            </a:r>
            <a:endParaRPr lang="en-US" sz="2800">
              <a:latin typeface="Trade Gothic Next Light"/>
            </a:endParaRPr>
          </a:p>
          <a:p>
            <a:r>
              <a:rPr lang="en-US" sz="2800">
                <a:latin typeface="Trade Gothic Next Light"/>
                <a:ea typeface="+mn-lt"/>
                <a:cs typeface="+mn-lt"/>
              </a:rPr>
              <a:t>Zero-Knowledge Proofs: Verifying data without revealing </a:t>
            </a:r>
            <a:r>
              <a:rPr lang="en-US" sz="2800" err="1">
                <a:latin typeface="Trade Gothic Next Light"/>
                <a:ea typeface="+mn-lt"/>
                <a:cs typeface="+mn-lt"/>
              </a:rPr>
              <a:t>it."Cryptography</a:t>
            </a:r>
            <a:r>
              <a:rPr lang="en-US" sz="2800">
                <a:latin typeface="Trade Gothic Next Light"/>
                <a:ea typeface="+mn-lt"/>
                <a:cs typeface="+mn-lt"/>
              </a:rPr>
              <a:t>: The foundation of modern digital security!"</a:t>
            </a:r>
            <a:endParaRPr lang="en-US" sz="2800">
              <a:latin typeface="Trade Gothic Next Light"/>
            </a:endParaRPr>
          </a:p>
          <a:p>
            <a:endParaRPr lang="en-US" sz="2800">
              <a:latin typeface="Trade Gothic Next Light"/>
            </a:endParaRPr>
          </a:p>
          <a:p>
            <a:pPr algn="l"/>
            <a:endParaRPr lang="en-US" sz="2800">
              <a:latin typeface="Trade Gothic Next Light"/>
            </a:endParaRPr>
          </a:p>
        </p:txBody>
      </p:sp>
    </p:spTree>
    <p:extLst>
      <p:ext uri="{BB962C8B-B14F-4D97-AF65-F5344CB8AC3E}">
        <p14:creationId xmlns:p14="http://schemas.microsoft.com/office/powerpoint/2010/main" val="34744164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8C6F8-1D8F-2B38-79DF-1D80449D5ED4}"/>
              </a:ext>
            </a:extLst>
          </p:cNvPr>
          <p:cNvSpPr>
            <a:spLocks noGrp="1"/>
          </p:cNvSpPr>
          <p:nvPr>
            <p:ph type="title"/>
          </p:nvPr>
        </p:nvSpPr>
        <p:spPr/>
        <p:txBody>
          <a:bodyPr/>
          <a:lstStyle/>
          <a:p>
            <a:r>
              <a:rPr lang="en-GB"/>
              <a:t>Ai Powered Super Computer</a:t>
            </a:r>
          </a:p>
        </p:txBody>
      </p:sp>
      <p:sp>
        <p:nvSpPr>
          <p:cNvPr id="3" name="TextBox 2">
            <a:extLst>
              <a:ext uri="{FF2B5EF4-FFF2-40B4-BE49-F238E27FC236}">
                <a16:creationId xmlns:a16="http://schemas.microsoft.com/office/drawing/2014/main" id="{2DB3A974-FF5C-2134-3D20-DCFA607CD742}"/>
              </a:ext>
            </a:extLst>
          </p:cNvPr>
          <p:cNvSpPr txBox="1"/>
          <p:nvPr/>
        </p:nvSpPr>
        <p:spPr>
          <a:xfrm>
            <a:off x="1007081" y="3244936"/>
            <a:ext cx="108203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An </a:t>
            </a:r>
            <a:r>
              <a:rPr lang="en-GB" b="1"/>
              <a:t>AI-powered supercomputer</a:t>
            </a:r>
            <a:r>
              <a:rPr lang="en-GB"/>
              <a:t> is a supercomputer that uses </a:t>
            </a:r>
            <a:r>
              <a:rPr lang="en-GB" b="1"/>
              <a:t>artificial intelligence</a:t>
            </a:r>
            <a:r>
              <a:rPr lang="en-GB"/>
              <a:t> to make it even smarter and more efficient at solving problems.</a:t>
            </a:r>
          </a:p>
          <a:p>
            <a:r>
              <a:rPr lang="en-GB"/>
              <a:t>Here’s how it works:</a:t>
            </a:r>
          </a:p>
          <a:p>
            <a:pPr>
              <a:buFont typeface=""/>
              <a:buChar char="•"/>
            </a:pPr>
            <a:r>
              <a:rPr lang="en-GB" b="1"/>
              <a:t>Supercomputer</a:t>
            </a:r>
            <a:r>
              <a:rPr lang="en-GB"/>
              <a:t>: It’s a super-fast computer that can handle huge amounts of data and perform complex calculations very quickly.</a:t>
            </a:r>
          </a:p>
          <a:p>
            <a:pPr>
              <a:buFont typeface=""/>
              <a:buChar char="•"/>
            </a:pPr>
            <a:r>
              <a:rPr lang="en-GB" b="1"/>
              <a:t>AI (Artificial Intelligence)</a:t>
            </a:r>
            <a:r>
              <a:rPr lang="en-GB"/>
              <a:t>: This is software that helps the computer learn from data, recognize patterns, and make decisions, kind of like how humans think.</a:t>
            </a:r>
          </a:p>
          <a:p>
            <a:endParaRPr lang="en-GB"/>
          </a:p>
        </p:txBody>
      </p:sp>
    </p:spTree>
    <p:extLst>
      <p:ext uri="{BB962C8B-B14F-4D97-AF65-F5344CB8AC3E}">
        <p14:creationId xmlns:p14="http://schemas.microsoft.com/office/powerpoint/2010/main" val="2311449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FEA2D9-D9C1-E96E-6BAE-44928359D2A4}"/>
              </a:ext>
            </a:extLst>
          </p:cNvPr>
          <p:cNvSpPr txBox="1"/>
          <p:nvPr/>
        </p:nvSpPr>
        <p:spPr>
          <a:xfrm>
            <a:off x="1986987" y="1514354"/>
            <a:ext cx="790357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When you combine the two, you get an </a:t>
            </a:r>
            <a:r>
              <a:rPr lang="en-GB" b="1"/>
              <a:t>AI-powered supercomputer</a:t>
            </a:r>
            <a:r>
              <a:rPr lang="en-GB"/>
              <a:t>. It’s a supercomputer that doesn’t just run simulations or crunch numbers—it can also </a:t>
            </a:r>
            <a:r>
              <a:rPr lang="en-GB" b="1"/>
              <a:t>learn</a:t>
            </a:r>
            <a:r>
              <a:rPr lang="en-GB"/>
              <a:t> from data and </a:t>
            </a:r>
            <a:r>
              <a:rPr lang="en-GB" b="1"/>
              <a:t>make smart decisions</a:t>
            </a:r>
            <a:r>
              <a:rPr lang="en-GB"/>
              <a:t> based on what it learns.</a:t>
            </a:r>
            <a:endParaRPr lang="en-US"/>
          </a:p>
          <a:p>
            <a:r>
              <a:rPr lang="en-GB"/>
              <a:t>For example:</a:t>
            </a:r>
            <a:endParaRPr lang="en-US"/>
          </a:p>
          <a:p>
            <a:pPr marL="285750" indent="-285750">
              <a:buFont typeface="Arial"/>
              <a:buChar char="•"/>
            </a:pPr>
            <a:r>
              <a:rPr lang="en-GB" b="1"/>
              <a:t>In weather forecasting</a:t>
            </a:r>
            <a:r>
              <a:rPr lang="en-GB"/>
              <a:t>: An AI-powered supercomputer can use past weather data to predict future weather patterns more accurately.</a:t>
            </a:r>
            <a:endParaRPr lang="en-US"/>
          </a:p>
          <a:p>
            <a:pPr marL="285750" indent="-285750">
              <a:buFont typeface="Arial"/>
              <a:buChar char="•"/>
            </a:pPr>
            <a:r>
              <a:rPr lang="en-GB" b="1"/>
              <a:t>In healthcare</a:t>
            </a:r>
            <a:r>
              <a:rPr lang="en-GB"/>
              <a:t>: It can </a:t>
            </a:r>
            <a:r>
              <a:rPr lang="en-GB" err="1"/>
              <a:t>analyze</a:t>
            </a:r>
            <a:r>
              <a:rPr lang="en-GB"/>
              <a:t> medical data to help doctors find patterns in diseases or suggest treatments.</a:t>
            </a:r>
          </a:p>
        </p:txBody>
      </p:sp>
    </p:spTree>
    <p:extLst>
      <p:ext uri="{BB962C8B-B14F-4D97-AF65-F5344CB8AC3E}">
        <p14:creationId xmlns:p14="http://schemas.microsoft.com/office/powerpoint/2010/main" val="18403094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FB13-5C2F-BA7E-33A2-E2B8D0383A2D}"/>
              </a:ext>
            </a:extLst>
          </p:cNvPr>
          <p:cNvSpPr>
            <a:spLocks noGrp="1"/>
          </p:cNvSpPr>
          <p:nvPr>
            <p:ph type="title"/>
          </p:nvPr>
        </p:nvSpPr>
        <p:spPr/>
        <p:txBody>
          <a:bodyPr/>
          <a:lstStyle/>
          <a:p>
            <a:r>
              <a:rPr lang="en-US" b="1"/>
              <a:t>Ecommerce and no-code</a:t>
            </a:r>
            <a:endParaRPr lang="en-US"/>
          </a:p>
        </p:txBody>
      </p:sp>
      <p:sp>
        <p:nvSpPr>
          <p:cNvPr id="3" name="TextBox 2">
            <a:extLst>
              <a:ext uri="{FF2B5EF4-FFF2-40B4-BE49-F238E27FC236}">
                <a16:creationId xmlns:a16="http://schemas.microsoft.com/office/drawing/2014/main" id="{7536900C-70A7-3455-3B81-E1E1AB13C4EA}"/>
              </a:ext>
            </a:extLst>
          </p:cNvPr>
          <p:cNvSpPr txBox="1"/>
          <p:nvPr/>
        </p:nvSpPr>
        <p:spPr>
          <a:xfrm>
            <a:off x="862418" y="2799907"/>
            <a:ext cx="101718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a:p>
        </p:txBody>
      </p:sp>
      <p:sp>
        <p:nvSpPr>
          <p:cNvPr id="4" name="TextBox 3">
            <a:extLst>
              <a:ext uri="{FF2B5EF4-FFF2-40B4-BE49-F238E27FC236}">
                <a16:creationId xmlns:a16="http://schemas.microsoft.com/office/drawing/2014/main" id="{178A7829-E10B-5B9C-BF22-3654828B5FEE}"/>
              </a:ext>
            </a:extLst>
          </p:cNvPr>
          <p:cNvSpPr txBox="1"/>
          <p:nvPr/>
        </p:nvSpPr>
        <p:spPr>
          <a:xfrm>
            <a:off x="851072" y="2431974"/>
            <a:ext cx="1004186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latin typeface="ui-sans-serif"/>
                <a:ea typeface="ui-sans-serif"/>
                <a:cs typeface="ui-sans-serif"/>
              </a:rPr>
              <a:t>E-Commerce</a:t>
            </a:r>
            <a:endParaRPr lang="en-US"/>
          </a:p>
          <a:p>
            <a:pPr marL="228600" lvl="1" indent="-228600">
              <a:buFont typeface=""/>
              <a:buChar char="•"/>
            </a:pPr>
            <a:r>
              <a:rPr lang="en-GB" sz="2400">
                <a:latin typeface="ui-sans-serif"/>
                <a:ea typeface="ui-sans-serif"/>
                <a:cs typeface="ui-sans-serif"/>
              </a:rPr>
              <a:t>Full Form: </a:t>
            </a:r>
            <a:r>
              <a:rPr lang="en-GB" sz="2400" b="1">
                <a:latin typeface="ui-sans-serif"/>
                <a:ea typeface="ui-sans-serif"/>
                <a:cs typeface="ui-sans-serif"/>
              </a:rPr>
              <a:t>Electronic Commerce</a:t>
            </a:r>
          </a:p>
          <a:p>
            <a:pPr marL="228600" lvl="1" indent="-228600">
              <a:buFont typeface=""/>
              <a:buChar char="•"/>
            </a:pPr>
            <a:r>
              <a:rPr lang="en-GB" sz="2400">
                <a:latin typeface="ui-sans-serif"/>
                <a:ea typeface="ui-sans-serif"/>
                <a:cs typeface="ui-sans-serif"/>
              </a:rPr>
              <a:t>Definition: Buying and selling of goods and services using the internet.</a:t>
            </a:r>
          </a:p>
          <a:p>
            <a:pPr marL="228600" lvl="1" indent="-228600">
              <a:buFont typeface=""/>
              <a:buChar char="•"/>
            </a:pPr>
            <a:r>
              <a:rPr lang="en-GB" sz="2400">
                <a:latin typeface="ui-sans-serif"/>
                <a:ea typeface="ui-sans-serif"/>
                <a:cs typeface="ui-sans-serif"/>
              </a:rPr>
              <a:t>Examples: Online shopping, electronic payments, online auctions.</a:t>
            </a:r>
          </a:p>
          <a:p>
            <a:r>
              <a:rPr lang="en-GB" sz="2400" b="1">
                <a:latin typeface="ui-sans-serif"/>
                <a:ea typeface="ui-sans-serif"/>
                <a:cs typeface="ui-sans-serif"/>
              </a:rPr>
              <a:t>Shopify</a:t>
            </a:r>
          </a:p>
          <a:p>
            <a:pPr marL="228600" lvl="1" indent="-228600">
              <a:buFont typeface=""/>
              <a:buChar char="•"/>
            </a:pPr>
            <a:r>
              <a:rPr lang="en-GB" sz="2400">
                <a:latin typeface="ui-sans-serif"/>
                <a:ea typeface="ui-sans-serif"/>
                <a:cs typeface="ui-sans-serif"/>
              </a:rPr>
              <a:t>Full Form: </a:t>
            </a:r>
            <a:r>
              <a:rPr lang="en-GB" sz="2400" b="1">
                <a:latin typeface="ui-sans-serif"/>
                <a:ea typeface="ui-sans-serif"/>
                <a:cs typeface="ui-sans-serif"/>
              </a:rPr>
              <a:t>No official full form</a:t>
            </a:r>
          </a:p>
          <a:p>
            <a:pPr marL="228600" lvl="1" indent="-228600">
              <a:buFont typeface=""/>
              <a:buChar char="•"/>
            </a:pPr>
            <a:r>
              <a:rPr lang="en-GB" sz="2400">
                <a:latin typeface="ui-sans-serif"/>
                <a:ea typeface="ui-sans-serif"/>
                <a:cs typeface="ui-sans-serif"/>
              </a:rPr>
              <a:t>Definition: A Canadian e-commerce platform that allows businesses to create and manage their online store.</a:t>
            </a:r>
          </a:p>
          <a:p>
            <a:pPr marL="228600" lvl="1" indent="-228600">
              <a:buFont typeface=""/>
              <a:buChar char="•"/>
            </a:pPr>
            <a:r>
              <a:rPr lang="en-GB" sz="2400">
                <a:latin typeface="ui-sans-serif"/>
                <a:ea typeface="ui-sans-serif"/>
                <a:cs typeface="ui-sans-serif"/>
              </a:rPr>
              <a:t>Features: Website builder, payment processing, inventory management, and marketing tools.</a:t>
            </a:r>
            <a:endParaRPr lang="en-GB" sz="2400"/>
          </a:p>
        </p:txBody>
      </p:sp>
    </p:spTree>
    <p:extLst>
      <p:ext uri="{BB962C8B-B14F-4D97-AF65-F5344CB8AC3E}">
        <p14:creationId xmlns:p14="http://schemas.microsoft.com/office/powerpoint/2010/main" val="36023578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0F1E-C87D-CB06-6001-339F1FD169E5}"/>
              </a:ext>
            </a:extLst>
          </p:cNvPr>
          <p:cNvSpPr>
            <a:spLocks noGrp="1"/>
          </p:cNvSpPr>
          <p:nvPr>
            <p:ph type="title"/>
          </p:nvPr>
        </p:nvSpPr>
        <p:spPr/>
        <p:txBody>
          <a:bodyPr>
            <a:normAutofit fontScale="90000"/>
          </a:bodyPr>
          <a:lstStyle/>
          <a:p>
            <a:r>
              <a:rPr lang="en-US"/>
              <a:t>Super computers and AI powered Computers</a:t>
            </a:r>
          </a:p>
        </p:txBody>
      </p:sp>
      <p:sp>
        <p:nvSpPr>
          <p:cNvPr id="3" name="Text Placeholder 2">
            <a:extLst>
              <a:ext uri="{FF2B5EF4-FFF2-40B4-BE49-F238E27FC236}">
                <a16:creationId xmlns:a16="http://schemas.microsoft.com/office/drawing/2014/main" id="{0FC9BBB1-D620-06A6-65E5-93B830D9E611}"/>
              </a:ext>
            </a:extLst>
          </p:cNvPr>
          <p:cNvSpPr>
            <a:spLocks noGrp="1"/>
          </p:cNvSpPr>
          <p:nvPr>
            <p:ph type="body" idx="1"/>
          </p:nvPr>
        </p:nvSpPr>
        <p:spPr/>
        <p:txBody>
          <a:bodyPr vert="horz" lIns="91440" tIns="45720" rIns="91440" bIns="45720" rtlCol="0" anchor="t">
            <a:normAutofit/>
          </a:bodyPr>
          <a:lstStyle/>
          <a:p>
            <a:r>
              <a:rPr lang="en-US"/>
              <a:t> </a:t>
            </a:r>
          </a:p>
        </p:txBody>
      </p:sp>
    </p:spTree>
    <p:extLst>
      <p:ext uri="{BB962C8B-B14F-4D97-AF65-F5344CB8AC3E}">
        <p14:creationId xmlns:p14="http://schemas.microsoft.com/office/powerpoint/2010/main" val="9018666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FEA2D9-D9C1-E96E-6BAE-44928359D2A4}"/>
              </a:ext>
            </a:extLst>
          </p:cNvPr>
          <p:cNvSpPr txBox="1"/>
          <p:nvPr/>
        </p:nvSpPr>
        <p:spPr>
          <a:xfrm>
            <a:off x="1986987" y="1514354"/>
            <a:ext cx="790357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When you combine the two, you get an </a:t>
            </a:r>
            <a:r>
              <a:rPr lang="en-GB" b="1"/>
              <a:t>AI-powered supercomputer</a:t>
            </a:r>
            <a:r>
              <a:rPr lang="en-GB"/>
              <a:t>. It’s a supercomputer that doesn’t just run simulations or crunch numbers—it can also </a:t>
            </a:r>
            <a:r>
              <a:rPr lang="en-GB" b="1"/>
              <a:t>learn</a:t>
            </a:r>
            <a:r>
              <a:rPr lang="en-GB"/>
              <a:t> from data and </a:t>
            </a:r>
            <a:r>
              <a:rPr lang="en-GB" b="1"/>
              <a:t>make smart decisions</a:t>
            </a:r>
            <a:r>
              <a:rPr lang="en-GB"/>
              <a:t> based on what it learns.</a:t>
            </a:r>
            <a:endParaRPr lang="en-US"/>
          </a:p>
          <a:p>
            <a:r>
              <a:rPr lang="en-GB"/>
              <a:t>For example:</a:t>
            </a:r>
            <a:endParaRPr lang="en-US"/>
          </a:p>
          <a:p>
            <a:pPr marL="285750" indent="-285750">
              <a:buFont typeface="Arial"/>
              <a:buChar char="•"/>
            </a:pPr>
            <a:r>
              <a:rPr lang="en-GB" b="1"/>
              <a:t>In weather forecasting</a:t>
            </a:r>
            <a:r>
              <a:rPr lang="en-GB"/>
              <a:t>: An AI-powered supercomputer can use past weather data to predict future weather patterns more accurately.</a:t>
            </a:r>
            <a:endParaRPr lang="en-US"/>
          </a:p>
          <a:p>
            <a:pPr marL="285750" indent="-285750">
              <a:buFont typeface="Arial"/>
              <a:buChar char="•"/>
            </a:pPr>
            <a:r>
              <a:rPr lang="en-GB" b="1"/>
              <a:t>In healthcare</a:t>
            </a:r>
            <a:r>
              <a:rPr lang="en-GB"/>
              <a:t>: It can </a:t>
            </a:r>
            <a:r>
              <a:rPr lang="en-GB" err="1"/>
              <a:t>analyze</a:t>
            </a:r>
            <a:r>
              <a:rPr lang="en-GB"/>
              <a:t> medical data to help doctors find patterns in diseases or suggest treatments.</a:t>
            </a:r>
          </a:p>
        </p:txBody>
      </p:sp>
    </p:spTree>
    <p:extLst>
      <p:ext uri="{BB962C8B-B14F-4D97-AF65-F5344CB8AC3E}">
        <p14:creationId xmlns:p14="http://schemas.microsoft.com/office/powerpoint/2010/main" val="25341532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B5C77-74B0-D41A-61E1-7E2A320E8A71}"/>
              </a:ext>
            </a:extLst>
          </p:cNvPr>
          <p:cNvSpPr>
            <a:spLocks noGrp="1"/>
          </p:cNvSpPr>
          <p:nvPr>
            <p:ph type="title"/>
          </p:nvPr>
        </p:nvSpPr>
        <p:spPr>
          <a:xfrm>
            <a:off x="800100" y="720632"/>
            <a:ext cx="10094770" cy="1180574"/>
          </a:xfrm>
        </p:spPr>
        <p:txBody>
          <a:bodyPr/>
          <a:lstStyle/>
          <a:p>
            <a:r>
              <a:rPr lang="en-GB"/>
              <a:t>Ai-</a:t>
            </a:r>
            <a:r>
              <a:rPr lang="en-GB" err="1"/>
              <a:t>PoweredSuper</a:t>
            </a:r>
            <a:r>
              <a:rPr lang="en-GB"/>
              <a:t> Computer Ex.</a:t>
            </a:r>
          </a:p>
        </p:txBody>
      </p:sp>
      <p:sp>
        <p:nvSpPr>
          <p:cNvPr id="4" name="TextBox 3">
            <a:extLst>
              <a:ext uri="{FF2B5EF4-FFF2-40B4-BE49-F238E27FC236}">
                <a16:creationId xmlns:a16="http://schemas.microsoft.com/office/drawing/2014/main" id="{05370475-5F02-0293-DFE9-A81BF0AF0170}"/>
              </a:ext>
            </a:extLst>
          </p:cNvPr>
          <p:cNvSpPr txBox="1"/>
          <p:nvPr/>
        </p:nvSpPr>
        <p:spPr>
          <a:xfrm>
            <a:off x="1176759" y="2580189"/>
            <a:ext cx="848231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err="1">
                <a:ea typeface="+mn-lt"/>
                <a:cs typeface="+mn-lt"/>
              </a:rPr>
              <a:t>Fugaku</a:t>
            </a:r>
            <a:r>
              <a:rPr lang="en-GB">
                <a:ea typeface="+mn-lt"/>
                <a:cs typeface="+mn-lt"/>
              </a:rPr>
              <a:t> (Japan)</a:t>
            </a:r>
            <a:endParaRPr lang="en-US"/>
          </a:p>
          <a:p>
            <a:r>
              <a:rPr lang="en-GB">
                <a:ea typeface="+mn-lt"/>
                <a:cs typeface="+mn-lt"/>
              </a:rPr>
              <a:t>•⁠  ⁠Rank: #1 (As of 2020)</a:t>
            </a:r>
            <a:endParaRPr lang="en-GB"/>
          </a:p>
          <a:p>
            <a:r>
              <a:rPr lang="en-GB">
                <a:ea typeface="+mn-lt"/>
                <a:cs typeface="+mn-lt"/>
              </a:rPr>
              <a:t>•⁠ ⁠Peak Performance: 442 petaflops</a:t>
            </a:r>
            <a:endParaRPr lang="en-GB"/>
          </a:p>
          <a:p>
            <a:r>
              <a:rPr lang="en-GB">
                <a:ea typeface="+mn-lt"/>
                <a:cs typeface="+mn-lt"/>
              </a:rPr>
              <a:t>•⁠  ⁠Developed by: RIKEN and Fujitsu</a:t>
            </a:r>
            <a:endParaRPr lang="en-GB"/>
          </a:p>
          <a:p>
            <a:r>
              <a:rPr lang="en-GB">
                <a:ea typeface="+mn-lt"/>
                <a:cs typeface="+mn-lt"/>
              </a:rPr>
              <a:t>•⁠  ⁠AI Focus: Used for drug discovery, disaster simulation, and AI research.</a:t>
            </a:r>
            <a:endParaRPr lang="en-GB"/>
          </a:p>
          <a:p>
            <a:r>
              <a:rPr lang="en-GB">
                <a:ea typeface="+mn-lt"/>
                <a:cs typeface="+mn-lt"/>
              </a:rPr>
              <a:t>•⁠  ⁠Architecture: ARM-based A64FX processors, optimized for machine learning workloads.</a:t>
            </a:r>
            <a:endParaRPr lang="en-GB"/>
          </a:p>
          <a:p>
            <a:endParaRPr lang="en-GB"/>
          </a:p>
          <a:p>
            <a:pPr algn="l"/>
            <a:endParaRPr lang="en-GB"/>
          </a:p>
        </p:txBody>
      </p:sp>
    </p:spTree>
    <p:extLst>
      <p:ext uri="{BB962C8B-B14F-4D97-AF65-F5344CB8AC3E}">
        <p14:creationId xmlns:p14="http://schemas.microsoft.com/office/powerpoint/2010/main" val="12517107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DA5ED1-F4CA-1558-08A6-89D0489E8148}"/>
              </a:ext>
            </a:extLst>
          </p:cNvPr>
          <p:cNvSpPr txBox="1"/>
          <p:nvPr/>
        </p:nvSpPr>
        <p:spPr>
          <a:xfrm>
            <a:off x="1996632" y="1842304"/>
            <a:ext cx="661107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Summit (USA)</a:t>
            </a:r>
            <a:endParaRPr lang="en-US"/>
          </a:p>
          <a:p>
            <a:r>
              <a:rPr lang="en-GB">
                <a:ea typeface="+mn-lt"/>
                <a:cs typeface="+mn-lt"/>
              </a:rPr>
              <a:t>•⁠  ⁠Rank: #2 (As of 2020)</a:t>
            </a:r>
            <a:endParaRPr lang="en-GB"/>
          </a:p>
          <a:p>
            <a:r>
              <a:rPr lang="en-GB">
                <a:ea typeface="+mn-lt"/>
                <a:cs typeface="+mn-lt"/>
              </a:rPr>
              <a:t>•⁠  ⁠Developed by: Oak Ridge National Laboratory</a:t>
            </a:r>
            <a:endParaRPr lang="en-GB"/>
          </a:p>
          <a:p>
            <a:r>
              <a:rPr lang="en-GB">
                <a:ea typeface="+mn-lt"/>
                <a:cs typeface="+mn-lt"/>
              </a:rPr>
              <a:t>•⁠  ⁠Peak Performance: 200 petaflops</a:t>
            </a:r>
            <a:endParaRPr lang="en-GB"/>
          </a:p>
          <a:p>
            <a:r>
              <a:rPr lang="en-GB">
                <a:ea typeface="+mn-lt"/>
                <a:cs typeface="+mn-lt"/>
              </a:rPr>
              <a:t>•⁠  ⁠AI Focus: Advanced AI research, medical research (cancer), and genomics.</a:t>
            </a:r>
            <a:endParaRPr lang="en-GB"/>
          </a:p>
          <a:p>
            <a:r>
              <a:rPr lang="en-GB">
                <a:ea typeface="+mn-lt"/>
                <a:cs typeface="+mn-lt"/>
              </a:rPr>
              <a:t>•⁠  ⁠Architecture: IBM Power9 CPUs and NVIDIA Volta GPUs designed for AI-driven computations.</a:t>
            </a:r>
            <a:endParaRPr lang="en-GB"/>
          </a:p>
          <a:p>
            <a:pPr algn="l"/>
            <a:endParaRPr lang="en-GB"/>
          </a:p>
        </p:txBody>
      </p:sp>
    </p:spTree>
    <p:extLst>
      <p:ext uri="{BB962C8B-B14F-4D97-AF65-F5344CB8AC3E}">
        <p14:creationId xmlns:p14="http://schemas.microsoft.com/office/powerpoint/2010/main" val="1975187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2BB99D-6A4E-EAE7-C215-DF86BB2F32FA}"/>
              </a:ext>
            </a:extLst>
          </p:cNvPr>
          <p:cNvSpPr txBox="1"/>
          <p:nvPr/>
        </p:nvSpPr>
        <p:spPr>
          <a:xfrm>
            <a:off x="1196050" y="1842302"/>
            <a:ext cx="799038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Sierra (USA)</a:t>
            </a:r>
            <a:endParaRPr lang="en-US"/>
          </a:p>
          <a:p>
            <a:r>
              <a:rPr lang="en-GB">
                <a:ea typeface="+mn-lt"/>
                <a:cs typeface="+mn-lt"/>
              </a:rPr>
              <a:t>•⁠  ⁠Rank: #3 (As of 2020)</a:t>
            </a:r>
            <a:endParaRPr lang="en-GB"/>
          </a:p>
          <a:p>
            <a:r>
              <a:rPr lang="en-GB">
                <a:ea typeface="+mn-lt"/>
                <a:cs typeface="+mn-lt"/>
              </a:rPr>
              <a:t>•⁠  ⁠Developed by: Lawrence Livermore National Laboratory</a:t>
            </a:r>
            <a:endParaRPr lang="en-GB"/>
          </a:p>
          <a:p>
            <a:r>
              <a:rPr lang="en-GB">
                <a:ea typeface="+mn-lt"/>
                <a:cs typeface="+mn-lt"/>
              </a:rPr>
              <a:t>•⁠  ⁠Peak Performance: 125 petaflops</a:t>
            </a:r>
            <a:endParaRPr lang="en-GB"/>
          </a:p>
          <a:p>
            <a:r>
              <a:rPr lang="en-GB">
                <a:ea typeface="+mn-lt"/>
                <a:cs typeface="+mn-lt"/>
              </a:rPr>
              <a:t>•⁠  ⁠AI Focus: Nuclear simulations, national security, and AI research.</a:t>
            </a:r>
            <a:endParaRPr lang="en-GB"/>
          </a:p>
          <a:p>
            <a:r>
              <a:rPr lang="en-GB">
                <a:ea typeface="+mn-lt"/>
                <a:cs typeface="+mn-lt"/>
              </a:rPr>
              <a:t>•⁠  ⁠Architecture: IBM Power9 processors combined with NVIDIA Tesla V100 GPUs.</a:t>
            </a:r>
            <a:endParaRPr lang="en-GB"/>
          </a:p>
          <a:p>
            <a:pPr algn="l"/>
            <a:endParaRPr lang="en-GB"/>
          </a:p>
        </p:txBody>
      </p:sp>
    </p:spTree>
    <p:extLst>
      <p:ext uri="{BB962C8B-B14F-4D97-AF65-F5344CB8AC3E}">
        <p14:creationId xmlns:p14="http://schemas.microsoft.com/office/powerpoint/2010/main" val="37717512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FF0D99-B493-3714-E230-196186EC9776}"/>
              </a:ext>
            </a:extLst>
          </p:cNvPr>
          <p:cNvSpPr txBox="1"/>
          <p:nvPr/>
        </p:nvSpPr>
        <p:spPr>
          <a:xfrm>
            <a:off x="2585012" y="1716910"/>
            <a:ext cx="6533908"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Slide 6: Sunway </a:t>
            </a:r>
            <a:r>
              <a:rPr lang="en-GB" err="1">
                <a:ea typeface="+mn-lt"/>
                <a:cs typeface="+mn-lt"/>
              </a:rPr>
              <a:t>TaihuLight</a:t>
            </a:r>
            <a:r>
              <a:rPr lang="en-GB">
                <a:ea typeface="+mn-lt"/>
                <a:cs typeface="+mn-lt"/>
              </a:rPr>
              <a:t> (China)</a:t>
            </a:r>
            <a:endParaRPr lang="en-US"/>
          </a:p>
          <a:p>
            <a:r>
              <a:rPr lang="en-GB">
                <a:ea typeface="+mn-lt"/>
                <a:cs typeface="+mn-lt"/>
              </a:rPr>
              <a:t>•⁠  ⁠Rank: #4 (As of 2020)</a:t>
            </a:r>
            <a:endParaRPr lang="en-GB"/>
          </a:p>
          <a:p>
            <a:r>
              <a:rPr lang="en-GB">
                <a:ea typeface="+mn-lt"/>
                <a:cs typeface="+mn-lt"/>
              </a:rPr>
              <a:t>•⁠  ⁠Developed by: National Supercomputing Center in Wuxi, China</a:t>
            </a:r>
            <a:endParaRPr lang="en-GB"/>
          </a:p>
          <a:p>
            <a:r>
              <a:rPr lang="en-GB">
                <a:ea typeface="+mn-lt"/>
                <a:cs typeface="+mn-lt"/>
              </a:rPr>
              <a:t>•⁠  ⁠Peak Performance: 93 petaflops</a:t>
            </a:r>
            <a:endParaRPr lang="en-GB"/>
          </a:p>
          <a:p>
            <a:r>
              <a:rPr lang="en-GB">
                <a:ea typeface="+mn-lt"/>
                <a:cs typeface="+mn-lt"/>
              </a:rPr>
              <a:t>•⁠  ⁠AI Focus: Climate simulations, life sciences, and AI applications in industrial design.</a:t>
            </a:r>
            <a:endParaRPr lang="en-GB"/>
          </a:p>
          <a:p>
            <a:r>
              <a:rPr lang="en-GB">
                <a:ea typeface="+mn-lt"/>
                <a:cs typeface="+mn-lt"/>
              </a:rPr>
              <a:t>•⁠  ⁠Architecture: Sunway SW26010 processors, custom-designed to accelerate AI workloads.</a:t>
            </a:r>
            <a:endParaRPr lang="en-GB"/>
          </a:p>
          <a:p>
            <a:endParaRPr lang="en-GB"/>
          </a:p>
          <a:p>
            <a:pPr algn="l"/>
            <a:endParaRPr lang="en-GB"/>
          </a:p>
        </p:txBody>
      </p:sp>
    </p:spTree>
    <p:extLst>
      <p:ext uri="{BB962C8B-B14F-4D97-AF65-F5344CB8AC3E}">
        <p14:creationId xmlns:p14="http://schemas.microsoft.com/office/powerpoint/2010/main" val="1679213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423B54-F409-0AD4-E511-114F98179E99}"/>
              </a:ext>
            </a:extLst>
          </p:cNvPr>
          <p:cNvSpPr txBox="1"/>
          <p:nvPr/>
        </p:nvSpPr>
        <p:spPr>
          <a:xfrm>
            <a:off x="2179898" y="1716911"/>
            <a:ext cx="691008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Slide 7: Tianhe-2A (China)</a:t>
            </a:r>
            <a:endParaRPr lang="en-US"/>
          </a:p>
          <a:p>
            <a:r>
              <a:rPr lang="en-GB">
                <a:ea typeface="+mn-lt"/>
                <a:cs typeface="+mn-lt"/>
              </a:rPr>
              <a:t>•⁠  ⁠Rank: #5 (As of 2020)</a:t>
            </a:r>
            <a:endParaRPr lang="en-GB"/>
          </a:p>
          <a:p>
            <a:r>
              <a:rPr lang="en-GB">
                <a:ea typeface="+mn-lt"/>
                <a:cs typeface="+mn-lt"/>
              </a:rPr>
              <a:t>•⁠  ⁠Developed by: National University of </a:t>
            </a:r>
            <a:r>
              <a:rPr lang="en-GB" err="1">
                <a:ea typeface="+mn-lt"/>
                <a:cs typeface="+mn-lt"/>
              </a:rPr>
              <a:t>Defense</a:t>
            </a:r>
            <a:r>
              <a:rPr lang="en-GB">
                <a:ea typeface="+mn-lt"/>
                <a:cs typeface="+mn-lt"/>
              </a:rPr>
              <a:t> Technology, China</a:t>
            </a:r>
            <a:endParaRPr lang="en-GB"/>
          </a:p>
          <a:p>
            <a:r>
              <a:rPr lang="en-GB">
                <a:ea typeface="+mn-lt"/>
                <a:cs typeface="+mn-lt"/>
              </a:rPr>
              <a:t>•⁠  ⁠Peak Performance: 61.4 petaflops</a:t>
            </a:r>
            <a:endParaRPr lang="en-GB"/>
          </a:p>
          <a:p>
            <a:r>
              <a:rPr lang="en-GB">
                <a:ea typeface="+mn-lt"/>
                <a:cs typeface="+mn-lt"/>
              </a:rPr>
              <a:t>•⁠  ⁠AI Focus: AI research, weather </a:t>
            </a:r>
            <a:r>
              <a:rPr lang="en-GB" err="1">
                <a:ea typeface="+mn-lt"/>
                <a:cs typeface="+mn-lt"/>
              </a:rPr>
              <a:t>modeling</a:t>
            </a:r>
            <a:r>
              <a:rPr lang="en-GB">
                <a:ea typeface="+mn-lt"/>
                <a:cs typeface="+mn-lt"/>
              </a:rPr>
              <a:t>, and simulations in </a:t>
            </a:r>
            <a:r>
              <a:rPr lang="en-GB" err="1">
                <a:ea typeface="+mn-lt"/>
                <a:cs typeface="+mn-lt"/>
              </a:rPr>
              <a:t>defense</a:t>
            </a:r>
            <a:r>
              <a:rPr lang="en-GB">
                <a:ea typeface="+mn-lt"/>
                <a:cs typeface="+mn-lt"/>
              </a:rPr>
              <a:t>.</a:t>
            </a:r>
            <a:endParaRPr lang="en-GB"/>
          </a:p>
          <a:p>
            <a:r>
              <a:rPr lang="en-GB">
                <a:ea typeface="+mn-lt"/>
                <a:cs typeface="+mn-lt"/>
              </a:rPr>
              <a:t>•⁠  ⁠Architecture: A mix of Intel Xeon processors and Matrix-2000 coprocessors for parallel AI processing.</a:t>
            </a:r>
            <a:endParaRPr lang="en-GB"/>
          </a:p>
          <a:p>
            <a:pPr algn="l"/>
            <a:endParaRPr lang="en-GB"/>
          </a:p>
        </p:txBody>
      </p:sp>
    </p:spTree>
    <p:extLst>
      <p:ext uri="{BB962C8B-B14F-4D97-AF65-F5344CB8AC3E}">
        <p14:creationId xmlns:p14="http://schemas.microsoft.com/office/powerpoint/2010/main" val="173525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72B4-A662-B971-D5EB-DD4488997F0D}"/>
              </a:ext>
            </a:extLst>
          </p:cNvPr>
          <p:cNvSpPr>
            <a:spLocks noGrp="1"/>
          </p:cNvSpPr>
          <p:nvPr>
            <p:ph type="title"/>
          </p:nvPr>
        </p:nvSpPr>
        <p:spPr/>
        <p:txBody>
          <a:bodyPr>
            <a:normAutofit fontScale="90000"/>
          </a:bodyPr>
          <a:lstStyle/>
          <a:p>
            <a:r>
              <a:rPr lang="en-US" sz="4000" b="1">
                <a:ea typeface="+mj-lt"/>
                <a:cs typeface="+mj-lt"/>
              </a:rPr>
              <a:t>Introduction to Types of Cryptography</a:t>
            </a:r>
            <a:endParaRPr lang="en-US"/>
          </a:p>
        </p:txBody>
      </p:sp>
      <p:sp>
        <p:nvSpPr>
          <p:cNvPr id="3" name="TextBox 2">
            <a:extLst>
              <a:ext uri="{FF2B5EF4-FFF2-40B4-BE49-F238E27FC236}">
                <a16:creationId xmlns:a16="http://schemas.microsoft.com/office/drawing/2014/main" id="{B61B94F4-1644-052A-AA30-8DA4242417B5}"/>
              </a:ext>
            </a:extLst>
          </p:cNvPr>
          <p:cNvSpPr txBox="1"/>
          <p:nvPr/>
        </p:nvSpPr>
        <p:spPr>
          <a:xfrm>
            <a:off x="944880" y="2590800"/>
            <a:ext cx="996696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rade Gothic Next Light"/>
                <a:ea typeface="+mn-lt"/>
                <a:cs typeface="+mn-lt"/>
              </a:rPr>
              <a:t>Cryptography is categorized based on how encryption and decryption keys are used. The two main types are:</a:t>
            </a:r>
            <a:endParaRPr lang="en-US" sz="2800">
              <a:latin typeface="Trade Gothic Next Light"/>
            </a:endParaRPr>
          </a:p>
          <a:p>
            <a:r>
              <a:rPr lang="en-US" sz="2800">
                <a:latin typeface="Trade Gothic Next Light"/>
                <a:ea typeface="+mn-lt"/>
                <a:cs typeface="+mn-lt"/>
              </a:rPr>
              <a:t>Symmetric Key Cryptography: Single key for both encryption and decryption.</a:t>
            </a:r>
            <a:endParaRPr lang="en-US" sz="2800">
              <a:latin typeface="Trade Gothic Next Light"/>
            </a:endParaRPr>
          </a:p>
          <a:p>
            <a:r>
              <a:rPr lang="en-US" sz="2800">
                <a:latin typeface="Trade Gothic Next Light"/>
                <a:ea typeface="+mn-lt"/>
                <a:cs typeface="+mn-lt"/>
              </a:rPr>
              <a:t>Asymmetric Key Cryptography: Uses a pair of keys (public and private).</a:t>
            </a:r>
            <a:endParaRPr lang="en-US" sz="2800">
              <a:latin typeface="Trade Gothic Next Light"/>
            </a:endParaRPr>
          </a:p>
          <a:p>
            <a:endParaRPr lang="en-US" sz="2800">
              <a:latin typeface="Trade Gothic Next Light"/>
            </a:endParaRPr>
          </a:p>
          <a:p>
            <a:pPr algn="l"/>
            <a:endParaRPr lang="en-US" sz="2800">
              <a:latin typeface="Trade Gothic Next Light"/>
            </a:endParaRPr>
          </a:p>
        </p:txBody>
      </p:sp>
    </p:spTree>
    <p:extLst>
      <p:ext uri="{BB962C8B-B14F-4D97-AF65-F5344CB8AC3E}">
        <p14:creationId xmlns:p14="http://schemas.microsoft.com/office/powerpoint/2010/main" val="38335348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97EA-D679-4C37-336C-3FEFD6A228FE}"/>
              </a:ext>
            </a:extLst>
          </p:cNvPr>
          <p:cNvSpPr>
            <a:spLocks noGrp="1"/>
          </p:cNvSpPr>
          <p:nvPr>
            <p:ph type="title"/>
          </p:nvPr>
        </p:nvSpPr>
        <p:spPr/>
        <p:txBody>
          <a:bodyPr/>
          <a:lstStyle/>
          <a:p>
            <a:r>
              <a:rPr lang="en-GB" sz="2800" b="1">
                <a:solidFill>
                  <a:schemeClr val="bg2">
                    <a:lumMod val="49000"/>
                  </a:schemeClr>
                </a:solidFill>
              </a:rPr>
              <a:t>Sunway </a:t>
            </a:r>
            <a:r>
              <a:rPr lang="en-GB" sz="2800" b="1" err="1">
                <a:solidFill>
                  <a:schemeClr val="bg2">
                    <a:lumMod val="49000"/>
                  </a:schemeClr>
                </a:solidFill>
              </a:rPr>
              <a:t>TaihuLigh</a:t>
            </a:r>
            <a:endParaRPr lang="en-US" sz="2800" err="1">
              <a:solidFill>
                <a:schemeClr val="bg2">
                  <a:lumMod val="49000"/>
                </a:schemeClr>
              </a:solidFill>
            </a:endParaRPr>
          </a:p>
          <a:p>
            <a:endParaRPr lang="en-GB"/>
          </a:p>
        </p:txBody>
      </p:sp>
      <p:sp>
        <p:nvSpPr>
          <p:cNvPr id="3" name="TextBox 2">
            <a:extLst>
              <a:ext uri="{FF2B5EF4-FFF2-40B4-BE49-F238E27FC236}">
                <a16:creationId xmlns:a16="http://schemas.microsoft.com/office/drawing/2014/main" id="{9EDA6D3F-9B31-8C6E-D55E-56069F9948C2}"/>
              </a:ext>
            </a:extLst>
          </p:cNvPr>
          <p:cNvSpPr txBox="1"/>
          <p:nvPr/>
        </p:nvSpPr>
        <p:spPr>
          <a:xfrm>
            <a:off x="798802" y="2637061"/>
            <a:ext cx="9983172"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#4 (As of 2020)</a:t>
            </a:r>
            <a:endParaRPr lang="en-US" sz="2400"/>
          </a:p>
          <a:p>
            <a:pPr marL="285750" indent="-285750">
              <a:buFont typeface="Arial"/>
              <a:buChar char="•"/>
            </a:pPr>
            <a:r>
              <a:rPr lang="en-GB" sz="2400" b="1">
                <a:ea typeface="+mn-lt"/>
                <a:cs typeface="+mn-lt"/>
              </a:rPr>
              <a:t>Developed by</a:t>
            </a:r>
            <a:r>
              <a:rPr lang="en-GB" sz="2400">
                <a:ea typeface="+mn-lt"/>
                <a:cs typeface="+mn-lt"/>
              </a:rPr>
              <a:t>: National Supercomputing Center in Wuxi, China</a:t>
            </a:r>
            <a:endParaRPr lang="en-GB" sz="2400"/>
          </a:p>
          <a:p>
            <a:pPr marL="285750" indent="-285750">
              <a:buFont typeface="Arial"/>
              <a:buChar char="•"/>
            </a:pPr>
            <a:r>
              <a:rPr lang="en-GB" sz="2400" b="1">
                <a:ea typeface="+mn-lt"/>
                <a:cs typeface="+mn-lt"/>
              </a:rPr>
              <a:t>Peak Performance</a:t>
            </a:r>
            <a:r>
              <a:rPr lang="en-GB" sz="2400">
                <a:ea typeface="+mn-lt"/>
                <a:cs typeface="+mn-lt"/>
              </a:rPr>
              <a:t>: 93 petaflops</a:t>
            </a:r>
            <a:endParaRPr lang="en-GB" sz="2400"/>
          </a:p>
          <a:p>
            <a:pPr marL="285750" indent="-285750">
              <a:buFont typeface="Arial"/>
              <a:buChar char="•"/>
            </a:pPr>
            <a:r>
              <a:rPr lang="en-GB" sz="2400" b="1">
                <a:ea typeface="+mn-lt"/>
                <a:cs typeface="+mn-lt"/>
              </a:rPr>
              <a:t>AI Focus</a:t>
            </a:r>
            <a:r>
              <a:rPr lang="en-GB" sz="2400">
                <a:ea typeface="+mn-lt"/>
                <a:cs typeface="+mn-lt"/>
              </a:rPr>
              <a:t>: Climate simulations, life sciences, and AI applications in industrial design.</a:t>
            </a:r>
            <a:endParaRPr lang="en-GB" sz="2400"/>
          </a:p>
          <a:p>
            <a:pPr marL="285750" indent="-285750">
              <a:buFont typeface="Arial"/>
              <a:buChar char="•"/>
            </a:pPr>
            <a:r>
              <a:rPr lang="en-GB" sz="2400" b="1">
                <a:ea typeface="+mn-lt"/>
                <a:cs typeface="+mn-lt"/>
              </a:rPr>
              <a:t>Architecture</a:t>
            </a:r>
            <a:r>
              <a:rPr lang="en-GB" sz="2400">
                <a:ea typeface="+mn-lt"/>
                <a:cs typeface="+mn-lt"/>
              </a:rPr>
              <a:t>: Sunway SW26010 processors, custom-designed to accelerate AI workloads.</a:t>
            </a:r>
            <a:endParaRPr lang="en-GB" sz="2400"/>
          </a:p>
          <a:p>
            <a:br>
              <a:rPr lang="en-US"/>
            </a:br>
            <a:endParaRPr lang="en-US"/>
          </a:p>
        </p:txBody>
      </p:sp>
    </p:spTree>
    <p:extLst>
      <p:ext uri="{BB962C8B-B14F-4D97-AF65-F5344CB8AC3E}">
        <p14:creationId xmlns:p14="http://schemas.microsoft.com/office/powerpoint/2010/main" val="5770481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F3B3-55CB-43E8-6655-FA1BBCBF5964}"/>
              </a:ext>
            </a:extLst>
          </p:cNvPr>
          <p:cNvSpPr>
            <a:spLocks noGrp="1"/>
          </p:cNvSpPr>
          <p:nvPr>
            <p:ph type="title"/>
          </p:nvPr>
        </p:nvSpPr>
        <p:spPr/>
        <p:txBody>
          <a:bodyPr/>
          <a:lstStyle/>
          <a:p>
            <a:r>
              <a:rPr lang="en-GB" b="1">
                <a:solidFill>
                  <a:schemeClr val="accent1"/>
                </a:solidFill>
              </a:rPr>
              <a:t>Tianhe-2A (China)</a:t>
            </a:r>
            <a:endParaRPr lang="en-US">
              <a:solidFill>
                <a:schemeClr val="accent1"/>
              </a:solidFill>
            </a:endParaRPr>
          </a:p>
          <a:p>
            <a:endParaRPr lang="en-GB"/>
          </a:p>
        </p:txBody>
      </p:sp>
      <p:sp>
        <p:nvSpPr>
          <p:cNvPr id="3" name="TextBox 2">
            <a:extLst>
              <a:ext uri="{FF2B5EF4-FFF2-40B4-BE49-F238E27FC236}">
                <a16:creationId xmlns:a16="http://schemas.microsoft.com/office/drawing/2014/main" id="{B30F1B4D-EC5E-535D-8188-9168C285D90C}"/>
              </a:ext>
            </a:extLst>
          </p:cNvPr>
          <p:cNvSpPr txBox="1"/>
          <p:nvPr/>
        </p:nvSpPr>
        <p:spPr>
          <a:xfrm>
            <a:off x="799183" y="2529035"/>
            <a:ext cx="9900093"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#5 (As of 2020)</a:t>
            </a:r>
            <a:endParaRPr lang="en-US" sz="2400"/>
          </a:p>
          <a:p>
            <a:pPr marL="285750" indent="-285750">
              <a:buFont typeface="Arial"/>
              <a:buChar char="•"/>
            </a:pPr>
            <a:r>
              <a:rPr lang="en-GB" sz="2400" b="1">
                <a:ea typeface="+mn-lt"/>
                <a:cs typeface="+mn-lt"/>
              </a:rPr>
              <a:t>Developed by</a:t>
            </a:r>
            <a:r>
              <a:rPr lang="en-GB" sz="2400">
                <a:ea typeface="+mn-lt"/>
                <a:cs typeface="+mn-lt"/>
              </a:rPr>
              <a:t>: National University of </a:t>
            </a:r>
            <a:r>
              <a:rPr lang="en-GB" sz="2400" err="1">
                <a:ea typeface="+mn-lt"/>
                <a:cs typeface="+mn-lt"/>
              </a:rPr>
              <a:t>Defense</a:t>
            </a:r>
            <a:r>
              <a:rPr lang="en-GB" sz="2400">
                <a:ea typeface="+mn-lt"/>
                <a:cs typeface="+mn-lt"/>
              </a:rPr>
              <a:t> Technology, China</a:t>
            </a:r>
            <a:endParaRPr lang="en-GB" sz="2400"/>
          </a:p>
          <a:p>
            <a:pPr marL="285750" indent="-285750">
              <a:buFont typeface="Arial"/>
              <a:buChar char="•"/>
            </a:pPr>
            <a:r>
              <a:rPr lang="en-GB" sz="2400" b="1">
                <a:ea typeface="+mn-lt"/>
                <a:cs typeface="+mn-lt"/>
              </a:rPr>
              <a:t>Peak Performance</a:t>
            </a:r>
            <a:r>
              <a:rPr lang="en-GB" sz="2400">
                <a:ea typeface="+mn-lt"/>
                <a:cs typeface="+mn-lt"/>
              </a:rPr>
              <a:t>: 61.4 petaflops</a:t>
            </a:r>
            <a:endParaRPr lang="en-GB" sz="2400"/>
          </a:p>
          <a:p>
            <a:pPr marL="285750" indent="-285750">
              <a:buFont typeface="Arial"/>
              <a:buChar char="•"/>
            </a:pPr>
            <a:r>
              <a:rPr lang="en-GB" sz="2400" b="1">
                <a:ea typeface="+mn-lt"/>
                <a:cs typeface="+mn-lt"/>
              </a:rPr>
              <a:t>AI Focus</a:t>
            </a:r>
            <a:r>
              <a:rPr lang="en-GB" sz="2400">
                <a:ea typeface="+mn-lt"/>
                <a:cs typeface="+mn-lt"/>
              </a:rPr>
              <a:t>: AI research, weather </a:t>
            </a:r>
            <a:r>
              <a:rPr lang="en-GB" sz="2400" err="1">
                <a:ea typeface="+mn-lt"/>
                <a:cs typeface="+mn-lt"/>
              </a:rPr>
              <a:t>modeling</a:t>
            </a:r>
            <a:r>
              <a:rPr lang="en-GB" sz="2400">
                <a:ea typeface="+mn-lt"/>
                <a:cs typeface="+mn-lt"/>
              </a:rPr>
              <a:t>, and simulations in </a:t>
            </a:r>
            <a:r>
              <a:rPr lang="en-GB" sz="2400" err="1">
                <a:ea typeface="+mn-lt"/>
                <a:cs typeface="+mn-lt"/>
              </a:rPr>
              <a:t>defense</a:t>
            </a:r>
            <a:r>
              <a:rPr lang="en-GB" sz="2400">
                <a:ea typeface="+mn-lt"/>
                <a:cs typeface="+mn-lt"/>
              </a:rPr>
              <a:t>.</a:t>
            </a:r>
            <a:endParaRPr lang="en-GB" sz="2400"/>
          </a:p>
          <a:p>
            <a:pPr marL="285750" indent="-285750">
              <a:buFont typeface="Arial"/>
              <a:buChar char="•"/>
            </a:pPr>
            <a:r>
              <a:rPr lang="en-GB" sz="2400" b="1">
                <a:ea typeface="+mn-lt"/>
                <a:cs typeface="+mn-lt"/>
              </a:rPr>
              <a:t>Architecture</a:t>
            </a:r>
            <a:r>
              <a:rPr lang="en-GB" sz="2400">
                <a:ea typeface="+mn-lt"/>
                <a:cs typeface="+mn-lt"/>
              </a:rPr>
              <a:t>: A mix of Intel Xeon processors and Matrix-2000 coprocessors for parallel AI processing.</a:t>
            </a:r>
            <a:endParaRPr lang="en-GB" sz="2400"/>
          </a:p>
          <a:p>
            <a:br>
              <a:rPr lang="en-US"/>
            </a:br>
            <a:endParaRPr lang="en-US"/>
          </a:p>
        </p:txBody>
      </p:sp>
    </p:spTree>
    <p:extLst>
      <p:ext uri="{BB962C8B-B14F-4D97-AF65-F5344CB8AC3E}">
        <p14:creationId xmlns:p14="http://schemas.microsoft.com/office/powerpoint/2010/main" val="29215691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470A-E15E-2D90-4D2C-670AC52BFD79}"/>
              </a:ext>
            </a:extLst>
          </p:cNvPr>
          <p:cNvSpPr>
            <a:spLocks noGrp="1"/>
          </p:cNvSpPr>
          <p:nvPr>
            <p:ph type="title"/>
          </p:nvPr>
        </p:nvSpPr>
        <p:spPr/>
        <p:txBody>
          <a:bodyPr/>
          <a:lstStyle/>
          <a:p>
            <a:r>
              <a:rPr lang="en-GB" b="1">
                <a:solidFill>
                  <a:schemeClr val="accent1"/>
                </a:solidFill>
              </a:rPr>
              <a:t>LUMI (Europe)</a:t>
            </a:r>
            <a:endParaRPr lang="en-US">
              <a:solidFill>
                <a:schemeClr val="accent1"/>
              </a:solidFill>
            </a:endParaRPr>
          </a:p>
          <a:p>
            <a:endParaRPr lang="en-GB"/>
          </a:p>
        </p:txBody>
      </p:sp>
      <p:sp>
        <p:nvSpPr>
          <p:cNvPr id="3" name="TextBox 2">
            <a:extLst>
              <a:ext uri="{FF2B5EF4-FFF2-40B4-BE49-F238E27FC236}">
                <a16:creationId xmlns:a16="http://schemas.microsoft.com/office/drawing/2014/main" id="{18A4248C-AA5E-AAF7-E41D-D121B683669B}"/>
              </a:ext>
            </a:extLst>
          </p:cNvPr>
          <p:cNvSpPr txBox="1"/>
          <p:nvPr/>
        </p:nvSpPr>
        <p:spPr>
          <a:xfrm>
            <a:off x="850604" y="2693581"/>
            <a:ext cx="10112744"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Top in Europe</a:t>
            </a:r>
            <a:endParaRPr lang="en-US" sz="2400"/>
          </a:p>
          <a:p>
            <a:pPr marL="285750" indent="-285750">
              <a:buFont typeface="Arial"/>
              <a:buChar char="•"/>
            </a:pPr>
            <a:r>
              <a:rPr lang="en-GB" sz="2400" b="1">
                <a:ea typeface="+mn-lt"/>
                <a:cs typeface="+mn-lt"/>
              </a:rPr>
              <a:t>Developed by</a:t>
            </a:r>
            <a:r>
              <a:rPr lang="en-GB" sz="2400">
                <a:ea typeface="+mn-lt"/>
                <a:cs typeface="+mn-lt"/>
              </a:rPr>
              <a:t>: European high-performance computing </a:t>
            </a:r>
            <a:r>
              <a:rPr lang="en-GB" sz="2400" err="1">
                <a:ea typeface="+mn-lt"/>
                <a:cs typeface="+mn-lt"/>
              </a:rPr>
              <a:t>centers</a:t>
            </a:r>
            <a:r>
              <a:rPr lang="en-GB" sz="2400">
                <a:ea typeface="+mn-lt"/>
                <a:cs typeface="+mn-lt"/>
              </a:rPr>
              <a:t> (Finland)</a:t>
            </a:r>
            <a:endParaRPr lang="en-GB" sz="2400"/>
          </a:p>
          <a:p>
            <a:pPr marL="285750" indent="-285750">
              <a:buFont typeface="Arial"/>
              <a:buChar char="•"/>
            </a:pPr>
            <a:r>
              <a:rPr lang="en-GB" sz="2400" b="1">
                <a:ea typeface="+mn-lt"/>
                <a:cs typeface="+mn-lt"/>
              </a:rPr>
              <a:t>Peak Performance</a:t>
            </a:r>
            <a:r>
              <a:rPr lang="en-GB" sz="2400">
                <a:ea typeface="+mn-lt"/>
                <a:cs typeface="+mn-lt"/>
              </a:rPr>
              <a:t>: 375 petaflops (projected)</a:t>
            </a:r>
            <a:endParaRPr lang="en-GB" sz="2400"/>
          </a:p>
          <a:p>
            <a:pPr marL="285750" indent="-285750">
              <a:buFont typeface="Arial"/>
              <a:buChar char="•"/>
            </a:pPr>
            <a:r>
              <a:rPr lang="en-GB" sz="2400" b="1">
                <a:ea typeface="+mn-lt"/>
                <a:cs typeface="+mn-lt"/>
              </a:rPr>
              <a:t>AI Focus</a:t>
            </a:r>
            <a:r>
              <a:rPr lang="en-GB" sz="2400">
                <a:ea typeface="+mn-lt"/>
                <a:cs typeface="+mn-lt"/>
              </a:rPr>
              <a:t>: Climate research, AI-driven healthcare, and big data analytics.</a:t>
            </a:r>
            <a:endParaRPr lang="en-GB" sz="2400"/>
          </a:p>
          <a:p>
            <a:pPr marL="285750" indent="-285750">
              <a:buFont typeface="Arial"/>
              <a:buChar char="•"/>
            </a:pPr>
            <a:r>
              <a:rPr lang="en-GB" sz="2400" b="1">
                <a:ea typeface="+mn-lt"/>
                <a:cs typeface="+mn-lt"/>
              </a:rPr>
              <a:t>Architecture</a:t>
            </a:r>
            <a:r>
              <a:rPr lang="en-GB" sz="2400">
                <a:ea typeface="+mn-lt"/>
                <a:cs typeface="+mn-lt"/>
              </a:rPr>
              <a:t>: AMD EPYC CPUs and AMD Radeon Instinct GPUs for AI workload acceleration.</a:t>
            </a:r>
            <a:endParaRPr lang="en-GB" sz="2400"/>
          </a:p>
          <a:p>
            <a:br>
              <a:rPr lang="en-US"/>
            </a:br>
            <a:endParaRPr lang="en-US"/>
          </a:p>
        </p:txBody>
      </p:sp>
    </p:spTree>
    <p:extLst>
      <p:ext uri="{BB962C8B-B14F-4D97-AF65-F5344CB8AC3E}">
        <p14:creationId xmlns:p14="http://schemas.microsoft.com/office/powerpoint/2010/main" val="20286941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580C-6F0F-8EFB-56D8-05B5FA40BB78}"/>
              </a:ext>
            </a:extLst>
          </p:cNvPr>
          <p:cNvSpPr>
            <a:spLocks noGrp="1"/>
          </p:cNvSpPr>
          <p:nvPr>
            <p:ph type="title"/>
          </p:nvPr>
        </p:nvSpPr>
        <p:spPr>
          <a:xfrm>
            <a:off x="800100" y="983769"/>
            <a:ext cx="10094770" cy="1608171"/>
          </a:xfrm>
        </p:spPr>
        <p:txBody>
          <a:bodyPr vert="horz" lIns="91440" tIns="45720" rIns="91440" bIns="45720" rtlCol="0" anchor="b">
            <a:noAutofit/>
          </a:bodyPr>
          <a:lstStyle/>
          <a:p>
            <a:r>
              <a:rPr lang="en-GB" sz="2800" b="1">
                <a:solidFill>
                  <a:schemeClr val="accent1"/>
                </a:solidFill>
              </a:rPr>
              <a:t>AI Bridging Cloud Infrastructure (Japan)</a:t>
            </a:r>
            <a:endParaRPr lang="en-US" sz="2800">
              <a:solidFill>
                <a:schemeClr val="accent1"/>
              </a:solidFill>
            </a:endParaRPr>
          </a:p>
          <a:p>
            <a:endParaRPr lang="en-GB"/>
          </a:p>
        </p:txBody>
      </p:sp>
      <p:sp>
        <p:nvSpPr>
          <p:cNvPr id="3" name="TextBox 2">
            <a:extLst>
              <a:ext uri="{FF2B5EF4-FFF2-40B4-BE49-F238E27FC236}">
                <a16:creationId xmlns:a16="http://schemas.microsoft.com/office/drawing/2014/main" id="{0E37FCF8-3806-B5D0-DFC8-C9FDD2761D2D}"/>
              </a:ext>
            </a:extLst>
          </p:cNvPr>
          <p:cNvSpPr txBox="1"/>
          <p:nvPr/>
        </p:nvSpPr>
        <p:spPr>
          <a:xfrm>
            <a:off x="799480" y="2857362"/>
            <a:ext cx="9852837"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Top in Japan for AI</a:t>
            </a:r>
            <a:endParaRPr lang="en-US" sz="2400"/>
          </a:p>
          <a:p>
            <a:pPr marL="285750" indent="-285750">
              <a:buFont typeface="Arial"/>
              <a:buChar char="•"/>
            </a:pPr>
            <a:r>
              <a:rPr lang="en-GB" sz="2400" b="1">
                <a:ea typeface="+mn-lt"/>
                <a:cs typeface="+mn-lt"/>
              </a:rPr>
              <a:t>Developed by</a:t>
            </a:r>
            <a:r>
              <a:rPr lang="en-GB" sz="2400">
                <a:ea typeface="+mn-lt"/>
                <a:cs typeface="+mn-lt"/>
              </a:rPr>
              <a:t>: RIKEN and Japan’s national research organizations</a:t>
            </a:r>
            <a:endParaRPr lang="en-GB" sz="2400"/>
          </a:p>
          <a:p>
            <a:pPr marL="285750" indent="-285750">
              <a:buFont typeface="Arial"/>
              <a:buChar char="•"/>
            </a:pPr>
            <a:r>
              <a:rPr lang="en-GB" sz="2400" b="1">
                <a:ea typeface="+mn-lt"/>
                <a:cs typeface="+mn-lt"/>
              </a:rPr>
              <a:t>Peak Performance</a:t>
            </a:r>
            <a:r>
              <a:rPr lang="en-GB" sz="2400">
                <a:ea typeface="+mn-lt"/>
                <a:cs typeface="+mn-lt"/>
              </a:rPr>
              <a:t>: Over 1 exaflop (targeted)</a:t>
            </a:r>
            <a:endParaRPr lang="en-GB" sz="2400"/>
          </a:p>
          <a:p>
            <a:pPr marL="285750" indent="-285750">
              <a:buFont typeface="Arial"/>
              <a:buChar char="•"/>
            </a:pPr>
            <a:r>
              <a:rPr lang="en-GB" sz="2400" b="1">
                <a:ea typeface="+mn-lt"/>
                <a:cs typeface="+mn-lt"/>
              </a:rPr>
              <a:t>AI Focus</a:t>
            </a:r>
            <a:r>
              <a:rPr lang="en-GB" sz="2400">
                <a:ea typeface="+mn-lt"/>
                <a:cs typeface="+mn-lt"/>
              </a:rPr>
              <a:t>: AI model training, genomics research, and drug development.</a:t>
            </a:r>
            <a:endParaRPr lang="en-GB" sz="2400"/>
          </a:p>
          <a:p>
            <a:pPr marL="285750" indent="-285750">
              <a:buFont typeface="Arial"/>
              <a:buChar char="•"/>
            </a:pPr>
            <a:r>
              <a:rPr lang="en-GB" sz="2400" b="1">
                <a:ea typeface="+mn-lt"/>
                <a:cs typeface="+mn-lt"/>
              </a:rPr>
              <a:t>Architecture</a:t>
            </a:r>
            <a:r>
              <a:rPr lang="en-GB" sz="2400">
                <a:ea typeface="+mn-lt"/>
                <a:cs typeface="+mn-lt"/>
              </a:rPr>
              <a:t>: Uses cutting-edge AI algorithms integrated with high-performance computing hardware.</a:t>
            </a:r>
            <a:endParaRPr lang="en-GB" sz="2400"/>
          </a:p>
          <a:p>
            <a:pPr algn="l"/>
            <a:endParaRPr lang="en-GB"/>
          </a:p>
        </p:txBody>
      </p:sp>
    </p:spTree>
    <p:extLst>
      <p:ext uri="{BB962C8B-B14F-4D97-AF65-F5344CB8AC3E}">
        <p14:creationId xmlns:p14="http://schemas.microsoft.com/office/powerpoint/2010/main" val="37134114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470A-E15E-2D90-4D2C-670AC52BFD79}"/>
              </a:ext>
            </a:extLst>
          </p:cNvPr>
          <p:cNvSpPr>
            <a:spLocks noGrp="1"/>
          </p:cNvSpPr>
          <p:nvPr>
            <p:ph type="title"/>
          </p:nvPr>
        </p:nvSpPr>
        <p:spPr/>
        <p:txBody>
          <a:bodyPr/>
          <a:lstStyle/>
          <a:p>
            <a:r>
              <a:rPr lang="en-GB" b="1">
                <a:solidFill>
                  <a:schemeClr val="accent1"/>
                </a:solidFill>
              </a:rPr>
              <a:t>LUMI (Europe)</a:t>
            </a:r>
            <a:endParaRPr lang="en-US">
              <a:solidFill>
                <a:schemeClr val="accent1"/>
              </a:solidFill>
            </a:endParaRPr>
          </a:p>
          <a:p>
            <a:endParaRPr lang="en-GB"/>
          </a:p>
        </p:txBody>
      </p:sp>
      <p:sp>
        <p:nvSpPr>
          <p:cNvPr id="3" name="TextBox 2">
            <a:extLst>
              <a:ext uri="{FF2B5EF4-FFF2-40B4-BE49-F238E27FC236}">
                <a16:creationId xmlns:a16="http://schemas.microsoft.com/office/drawing/2014/main" id="{18A4248C-AA5E-AAF7-E41D-D121B683669B}"/>
              </a:ext>
            </a:extLst>
          </p:cNvPr>
          <p:cNvSpPr txBox="1"/>
          <p:nvPr/>
        </p:nvSpPr>
        <p:spPr>
          <a:xfrm>
            <a:off x="850604" y="2693581"/>
            <a:ext cx="10112744"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Top in Europe</a:t>
            </a:r>
            <a:endParaRPr lang="en-US" sz="2400"/>
          </a:p>
          <a:p>
            <a:pPr marL="285750" indent="-285750">
              <a:buFont typeface="Arial"/>
              <a:buChar char="•"/>
            </a:pPr>
            <a:r>
              <a:rPr lang="en-GB" sz="2400" b="1">
                <a:ea typeface="+mn-lt"/>
                <a:cs typeface="+mn-lt"/>
              </a:rPr>
              <a:t>Developed by</a:t>
            </a:r>
            <a:r>
              <a:rPr lang="en-GB" sz="2400">
                <a:ea typeface="+mn-lt"/>
                <a:cs typeface="+mn-lt"/>
              </a:rPr>
              <a:t>: European high-performance computing </a:t>
            </a:r>
            <a:r>
              <a:rPr lang="en-GB" sz="2400" err="1">
                <a:ea typeface="+mn-lt"/>
                <a:cs typeface="+mn-lt"/>
              </a:rPr>
              <a:t>centers</a:t>
            </a:r>
            <a:r>
              <a:rPr lang="en-GB" sz="2400">
                <a:ea typeface="+mn-lt"/>
                <a:cs typeface="+mn-lt"/>
              </a:rPr>
              <a:t> (Finland)</a:t>
            </a:r>
            <a:endParaRPr lang="en-GB" sz="2400"/>
          </a:p>
          <a:p>
            <a:pPr marL="285750" indent="-285750">
              <a:buFont typeface="Arial"/>
              <a:buChar char="•"/>
            </a:pPr>
            <a:r>
              <a:rPr lang="en-GB" sz="2400" b="1">
                <a:ea typeface="+mn-lt"/>
                <a:cs typeface="+mn-lt"/>
              </a:rPr>
              <a:t>Peak Performance</a:t>
            </a:r>
            <a:r>
              <a:rPr lang="en-GB" sz="2400">
                <a:ea typeface="+mn-lt"/>
                <a:cs typeface="+mn-lt"/>
              </a:rPr>
              <a:t>: 375 petaflops (projected)</a:t>
            </a:r>
            <a:endParaRPr lang="en-GB" sz="2400"/>
          </a:p>
          <a:p>
            <a:pPr marL="285750" indent="-285750">
              <a:buFont typeface="Arial"/>
              <a:buChar char="•"/>
            </a:pPr>
            <a:r>
              <a:rPr lang="en-GB" sz="2400" b="1">
                <a:ea typeface="+mn-lt"/>
                <a:cs typeface="+mn-lt"/>
              </a:rPr>
              <a:t>AI Focus</a:t>
            </a:r>
            <a:r>
              <a:rPr lang="en-GB" sz="2400">
                <a:ea typeface="+mn-lt"/>
                <a:cs typeface="+mn-lt"/>
              </a:rPr>
              <a:t>: Climate research, AI-driven healthcare, and big data analytics.</a:t>
            </a:r>
            <a:endParaRPr lang="en-GB" sz="2400"/>
          </a:p>
          <a:p>
            <a:pPr marL="285750" indent="-285750">
              <a:buFont typeface="Arial"/>
              <a:buChar char="•"/>
            </a:pPr>
            <a:r>
              <a:rPr lang="en-GB" sz="2400" b="1">
                <a:ea typeface="+mn-lt"/>
                <a:cs typeface="+mn-lt"/>
              </a:rPr>
              <a:t>Architecture</a:t>
            </a:r>
            <a:r>
              <a:rPr lang="en-GB" sz="2400">
                <a:ea typeface="+mn-lt"/>
                <a:cs typeface="+mn-lt"/>
              </a:rPr>
              <a:t>: AMD EPYC CPUs and AMD Radeon Instinct GPUs for AI workload acceleration.</a:t>
            </a:r>
            <a:endParaRPr lang="en-GB" sz="2400"/>
          </a:p>
          <a:p>
            <a:br>
              <a:rPr lang="en-US"/>
            </a:br>
            <a:endParaRPr lang="en-US"/>
          </a:p>
        </p:txBody>
      </p:sp>
    </p:spTree>
    <p:extLst>
      <p:ext uri="{BB962C8B-B14F-4D97-AF65-F5344CB8AC3E}">
        <p14:creationId xmlns:p14="http://schemas.microsoft.com/office/powerpoint/2010/main" val="34070847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1BEA-447B-9F57-19FF-03FD063042C9}"/>
              </a:ext>
            </a:extLst>
          </p:cNvPr>
          <p:cNvSpPr>
            <a:spLocks noGrp="1"/>
          </p:cNvSpPr>
          <p:nvPr>
            <p:ph type="title"/>
          </p:nvPr>
        </p:nvSpPr>
        <p:spPr/>
        <p:txBody>
          <a:bodyPr/>
          <a:lstStyle/>
          <a:p>
            <a:r>
              <a:rPr lang="en-GB" b="1">
                <a:solidFill>
                  <a:schemeClr val="accent1"/>
                </a:solidFill>
              </a:rPr>
              <a:t> Perlmutter (USA)</a:t>
            </a:r>
            <a:endParaRPr lang="en-US">
              <a:solidFill>
                <a:schemeClr val="accent1"/>
              </a:solidFill>
            </a:endParaRPr>
          </a:p>
          <a:p>
            <a:endParaRPr lang="en-GB"/>
          </a:p>
        </p:txBody>
      </p:sp>
      <p:sp>
        <p:nvSpPr>
          <p:cNvPr id="3" name="TextBox 2">
            <a:extLst>
              <a:ext uri="{FF2B5EF4-FFF2-40B4-BE49-F238E27FC236}">
                <a16:creationId xmlns:a16="http://schemas.microsoft.com/office/drawing/2014/main" id="{7D7E0A6A-D2B5-B9BA-CFE2-A5525939E93B}"/>
              </a:ext>
            </a:extLst>
          </p:cNvPr>
          <p:cNvSpPr txBox="1"/>
          <p:nvPr/>
        </p:nvSpPr>
        <p:spPr>
          <a:xfrm>
            <a:off x="838790" y="2492744"/>
            <a:ext cx="9852837"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Top AI Supercomputer in the US</a:t>
            </a:r>
            <a:endParaRPr lang="en-US" sz="2400"/>
          </a:p>
          <a:p>
            <a:pPr marL="285750" indent="-285750">
              <a:buFont typeface="Arial"/>
              <a:buChar char="•"/>
            </a:pPr>
            <a:r>
              <a:rPr lang="en-GB" sz="2400" b="1">
                <a:ea typeface="+mn-lt"/>
                <a:cs typeface="+mn-lt"/>
              </a:rPr>
              <a:t>Developed by</a:t>
            </a:r>
            <a:r>
              <a:rPr lang="en-GB" sz="2400">
                <a:ea typeface="+mn-lt"/>
                <a:cs typeface="+mn-lt"/>
              </a:rPr>
              <a:t>: National Energy Research Scientific Computing Center (NERSC)</a:t>
            </a:r>
            <a:endParaRPr lang="en-GB" sz="2400"/>
          </a:p>
          <a:p>
            <a:pPr marL="285750" indent="-285750">
              <a:buFont typeface="Arial"/>
              <a:buChar char="•"/>
            </a:pPr>
            <a:r>
              <a:rPr lang="en-GB" sz="2400" b="1">
                <a:ea typeface="+mn-lt"/>
                <a:cs typeface="+mn-lt"/>
              </a:rPr>
              <a:t>Peak Performance</a:t>
            </a:r>
            <a:r>
              <a:rPr lang="en-GB" sz="2400">
                <a:ea typeface="+mn-lt"/>
                <a:cs typeface="+mn-lt"/>
              </a:rPr>
              <a:t>: 70 petaflops</a:t>
            </a:r>
            <a:endParaRPr lang="en-GB" sz="2400"/>
          </a:p>
          <a:p>
            <a:pPr marL="285750" indent="-285750">
              <a:buFont typeface="Arial"/>
              <a:buChar char="•"/>
            </a:pPr>
            <a:r>
              <a:rPr lang="en-GB" sz="2400" b="1">
                <a:ea typeface="+mn-lt"/>
                <a:cs typeface="+mn-lt"/>
              </a:rPr>
              <a:t>AI Focus</a:t>
            </a:r>
            <a:r>
              <a:rPr lang="en-GB" sz="2400">
                <a:ea typeface="+mn-lt"/>
                <a:cs typeface="+mn-lt"/>
              </a:rPr>
              <a:t>: AI for climate change research, simulations of physical phenomena, and fusion energy.</a:t>
            </a:r>
            <a:endParaRPr lang="en-GB" sz="2400"/>
          </a:p>
          <a:p>
            <a:pPr marL="285750" indent="-285750">
              <a:buFont typeface="Arial"/>
              <a:buChar char="•"/>
            </a:pPr>
            <a:r>
              <a:rPr lang="en-GB" sz="2400" b="1">
                <a:ea typeface="+mn-lt"/>
                <a:cs typeface="+mn-lt"/>
              </a:rPr>
              <a:t>Architecture</a:t>
            </a:r>
            <a:r>
              <a:rPr lang="en-GB" sz="2400">
                <a:ea typeface="+mn-lt"/>
                <a:cs typeface="+mn-lt"/>
              </a:rPr>
              <a:t>: Powered by Cray Shasta architecture with AMD EPYC CPUs and NVIDIA A100 GPUs for AI workloads.</a:t>
            </a:r>
            <a:endParaRPr lang="en-GB" sz="2400"/>
          </a:p>
          <a:p>
            <a:br>
              <a:rPr lang="en-US"/>
            </a:br>
            <a:endParaRPr lang="en-US"/>
          </a:p>
        </p:txBody>
      </p:sp>
    </p:spTree>
    <p:extLst>
      <p:ext uri="{BB962C8B-B14F-4D97-AF65-F5344CB8AC3E}">
        <p14:creationId xmlns:p14="http://schemas.microsoft.com/office/powerpoint/2010/main" val="20962962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580C-6F0F-8EFB-56D8-05B5FA40BB78}"/>
              </a:ext>
            </a:extLst>
          </p:cNvPr>
          <p:cNvSpPr>
            <a:spLocks noGrp="1"/>
          </p:cNvSpPr>
          <p:nvPr>
            <p:ph type="title"/>
          </p:nvPr>
        </p:nvSpPr>
        <p:spPr>
          <a:xfrm>
            <a:off x="800100" y="983769"/>
            <a:ext cx="10094770" cy="1608171"/>
          </a:xfrm>
        </p:spPr>
        <p:txBody>
          <a:bodyPr vert="horz" lIns="91440" tIns="45720" rIns="91440" bIns="45720" rtlCol="0" anchor="b">
            <a:noAutofit/>
          </a:bodyPr>
          <a:lstStyle/>
          <a:p>
            <a:r>
              <a:rPr lang="en-GB" sz="2800" b="1">
                <a:solidFill>
                  <a:schemeClr val="accent1"/>
                </a:solidFill>
              </a:rPr>
              <a:t>AI Bridging Cloud Infrastructure (Japan)</a:t>
            </a:r>
            <a:endParaRPr lang="en-US" sz="2800">
              <a:solidFill>
                <a:schemeClr val="accent1"/>
              </a:solidFill>
            </a:endParaRPr>
          </a:p>
          <a:p>
            <a:endParaRPr lang="en-GB"/>
          </a:p>
        </p:txBody>
      </p:sp>
      <p:sp>
        <p:nvSpPr>
          <p:cNvPr id="3" name="TextBox 2">
            <a:extLst>
              <a:ext uri="{FF2B5EF4-FFF2-40B4-BE49-F238E27FC236}">
                <a16:creationId xmlns:a16="http://schemas.microsoft.com/office/drawing/2014/main" id="{0E37FCF8-3806-B5D0-DFC8-C9FDD2761D2D}"/>
              </a:ext>
            </a:extLst>
          </p:cNvPr>
          <p:cNvSpPr txBox="1"/>
          <p:nvPr/>
        </p:nvSpPr>
        <p:spPr>
          <a:xfrm>
            <a:off x="799480" y="2857362"/>
            <a:ext cx="9852837"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Top in Japan for AI</a:t>
            </a:r>
            <a:endParaRPr lang="en-US" sz="2400"/>
          </a:p>
          <a:p>
            <a:pPr marL="285750" indent="-285750">
              <a:buFont typeface="Arial"/>
              <a:buChar char="•"/>
            </a:pPr>
            <a:r>
              <a:rPr lang="en-GB" sz="2400" b="1">
                <a:ea typeface="+mn-lt"/>
                <a:cs typeface="+mn-lt"/>
              </a:rPr>
              <a:t>Developed by</a:t>
            </a:r>
            <a:r>
              <a:rPr lang="en-GB" sz="2400">
                <a:ea typeface="+mn-lt"/>
                <a:cs typeface="+mn-lt"/>
              </a:rPr>
              <a:t>: RIKEN and Japan’s national research organizations</a:t>
            </a:r>
            <a:endParaRPr lang="en-GB" sz="2400"/>
          </a:p>
          <a:p>
            <a:pPr marL="285750" indent="-285750">
              <a:buFont typeface="Arial"/>
              <a:buChar char="•"/>
            </a:pPr>
            <a:r>
              <a:rPr lang="en-GB" sz="2400" b="1">
                <a:ea typeface="+mn-lt"/>
                <a:cs typeface="+mn-lt"/>
              </a:rPr>
              <a:t>Peak Performance</a:t>
            </a:r>
            <a:r>
              <a:rPr lang="en-GB" sz="2400">
                <a:ea typeface="+mn-lt"/>
                <a:cs typeface="+mn-lt"/>
              </a:rPr>
              <a:t>: Over 1 exaflop (targeted)</a:t>
            </a:r>
            <a:endParaRPr lang="en-GB" sz="2400"/>
          </a:p>
          <a:p>
            <a:pPr marL="285750" indent="-285750">
              <a:buFont typeface="Arial"/>
              <a:buChar char="•"/>
            </a:pPr>
            <a:r>
              <a:rPr lang="en-GB" sz="2400" b="1">
                <a:ea typeface="+mn-lt"/>
                <a:cs typeface="+mn-lt"/>
              </a:rPr>
              <a:t>AI Focus</a:t>
            </a:r>
            <a:r>
              <a:rPr lang="en-GB" sz="2400">
                <a:ea typeface="+mn-lt"/>
                <a:cs typeface="+mn-lt"/>
              </a:rPr>
              <a:t>: AI model training, genomics research, and drug development.</a:t>
            </a:r>
            <a:endParaRPr lang="en-GB" sz="2400"/>
          </a:p>
          <a:p>
            <a:pPr marL="285750" indent="-285750">
              <a:buFont typeface="Arial"/>
              <a:buChar char="•"/>
            </a:pPr>
            <a:r>
              <a:rPr lang="en-GB" sz="2400" b="1">
                <a:ea typeface="+mn-lt"/>
                <a:cs typeface="+mn-lt"/>
              </a:rPr>
              <a:t>Architecture</a:t>
            </a:r>
            <a:r>
              <a:rPr lang="en-GB" sz="2400">
                <a:ea typeface="+mn-lt"/>
                <a:cs typeface="+mn-lt"/>
              </a:rPr>
              <a:t>: Uses cutting-edge AI algorithms integrated with high-performance computing hardware.</a:t>
            </a:r>
            <a:endParaRPr lang="en-GB" sz="2400"/>
          </a:p>
          <a:p>
            <a:pPr algn="l"/>
            <a:endParaRPr lang="en-GB"/>
          </a:p>
        </p:txBody>
      </p:sp>
    </p:spTree>
    <p:extLst>
      <p:ext uri="{BB962C8B-B14F-4D97-AF65-F5344CB8AC3E}">
        <p14:creationId xmlns:p14="http://schemas.microsoft.com/office/powerpoint/2010/main" val="14000298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726B-B78D-D765-3C7E-4033936EE780}"/>
              </a:ext>
            </a:extLst>
          </p:cNvPr>
          <p:cNvSpPr>
            <a:spLocks noGrp="1"/>
          </p:cNvSpPr>
          <p:nvPr>
            <p:ph type="title"/>
          </p:nvPr>
        </p:nvSpPr>
        <p:spPr/>
        <p:txBody>
          <a:bodyPr/>
          <a:lstStyle/>
          <a:p>
            <a:r>
              <a:rPr lang="en-US" b="1"/>
              <a:t>Limitations of no code</a:t>
            </a:r>
          </a:p>
        </p:txBody>
      </p:sp>
      <p:sp>
        <p:nvSpPr>
          <p:cNvPr id="3" name="TextBox 2">
            <a:extLst>
              <a:ext uri="{FF2B5EF4-FFF2-40B4-BE49-F238E27FC236}">
                <a16:creationId xmlns:a16="http://schemas.microsoft.com/office/drawing/2014/main" id="{EED43EA6-3214-60A9-48D5-F599EF407AFA}"/>
              </a:ext>
            </a:extLst>
          </p:cNvPr>
          <p:cNvSpPr txBox="1"/>
          <p:nvPr/>
        </p:nvSpPr>
        <p:spPr>
          <a:xfrm>
            <a:off x="969818" y="2378364"/>
            <a:ext cx="992909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Trade Gothic Next Light"/>
                <a:ea typeface="+mn-lt"/>
                <a:cs typeface="+mn-lt"/>
              </a:rPr>
              <a:t>Complexity Constraints: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Limited to simpler applications and may not handle highly complex or custom requirements.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May lack the ability to implement intricate business logic and custom functionalities.</a:t>
            </a:r>
            <a:endParaRPr lang="en-US" sz="2400">
              <a:latin typeface="Trade Gothic Next Light"/>
            </a:endParaRPr>
          </a:p>
          <a:p>
            <a:endParaRPr lang="en-US" sz="2400">
              <a:latin typeface="Trade Gothic Next Light"/>
            </a:endParaRPr>
          </a:p>
          <a:p>
            <a:r>
              <a:rPr lang="en-US" sz="2400">
                <a:latin typeface="Trade Gothic Next Light"/>
                <a:ea typeface="+mn-lt"/>
                <a:cs typeface="+mn-lt"/>
              </a:rPr>
              <a:t>Could struggle with unique or highly specialized needs that require deep technical customization.</a:t>
            </a:r>
            <a:endParaRPr lang="en-US" sz="2400">
              <a:latin typeface="Trade Gothic Next Light"/>
            </a:endParaRPr>
          </a:p>
          <a:p>
            <a:endParaRPr lang="en-US" sz="2400">
              <a:latin typeface="Trade Gothic Next Light"/>
            </a:endParaRPr>
          </a:p>
          <a:p>
            <a:pPr algn="l"/>
            <a:endParaRPr lang="en-US" sz="2400">
              <a:latin typeface="Trade Gothic Next Light"/>
            </a:endParaRPr>
          </a:p>
        </p:txBody>
      </p:sp>
    </p:spTree>
    <p:extLst>
      <p:ext uri="{BB962C8B-B14F-4D97-AF65-F5344CB8AC3E}">
        <p14:creationId xmlns:p14="http://schemas.microsoft.com/office/powerpoint/2010/main" val="22748719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470A-E15E-2D90-4D2C-670AC52BFD79}"/>
              </a:ext>
            </a:extLst>
          </p:cNvPr>
          <p:cNvSpPr>
            <a:spLocks noGrp="1"/>
          </p:cNvSpPr>
          <p:nvPr>
            <p:ph type="title"/>
          </p:nvPr>
        </p:nvSpPr>
        <p:spPr/>
        <p:txBody>
          <a:bodyPr/>
          <a:lstStyle/>
          <a:p>
            <a:r>
              <a:rPr lang="en-GB" b="1">
                <a:solidFill>
                  <a:schemeClr val="accent1"/>
                </a:solidFill>
              </a:rPr>
              <a:t>LUMI (Europe)</a:t>
            </a:r>
            <a:endParaRPr lang="en-US">
              <a:solidFill>
                <a:schemeClr val="accent1"/>
              </a:solidFill>
            </a:endParaRPr>
          </a:p>
          <a:p>
            <a:endParaRPr lang="en-GB"/>
          </a:p>
        </p:txBody>
      </p:sp>
      <p:sp>
        <p:nvSpPr>
          <p:cNvPr id="3" name="TextBox 2">
            <a:extLst>
              <a:ext uri="{FF2B5EF4-FFF2-40B4-BE49-F238E27FC236}">
                <a16:creationId xmlns:a16="http://schemas.microsoft.com/office/drawing/2014/main" id="{18A4248C-AA5E-AAF7-E41D-D121B683669B}"/>
              </a:ext>
            </a:extLst>
          </p:cNvPr>
          <p:cNvSpPr txBox="1"/>
          <p:nvPr/>
        </p:nvSpPr>
        <p:spPr>
          <a:xfrm>
            <a:off x="850604" y="2693581"/>
            <a:ext cx="10112744"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Top in Europe</a:t>
            </a:r>
            <a:endParaRPr lang="en-US" sz="2400"/>
          </a:p>
          <a:p>
            <a:pPr marL="285750" indent="-285750">
              <a:buFont typeface="Arial"/>
              <a:buChar char="•"/>
            </a:pPr>
            <a:r>
              <a:rPr lang="en-GB" sz="2400" b="1">
                <a:ea typeface="+mn-lt"/>
                <a:cs typeface="+mn-lt"/>
              </a:rPr>
              <a:t>Developed by</a:t>
            </a:r>
            <a:r>
              <a:rPr lang="en-GB" sz="2400">
                <a:ea typeface="+mn-lt"/>
                <a:cs typeface="+mn-lt"/>
              </a:rPr>
              <a:t>: European high-performance computing </a:t>
            </a:r>
            <a:r>
              <a:rPr lang="en-GB" sz="2400" err="1">
                <a:ea typeface="+mn-lt"/>
                <a:cs typeface="+mn-lt"/>
              </a:rPr>
              <a:t>centers</a:t>
            </a:r>
            <a:r>
              <a:rPr lang="en-GB" sz="2400">
                <a:ea typeface="+mn-lt"/>
                <a:cs typeface="+mn-lt"/>
              </a:rPr>
              <a:t> (Finland)</a:t>
            </a:r>
            <a:endParaRPr lang="en-GB" sz="2400"/>
          </a:p>
          <a:p>
            <a:pPr marL="285750" indent="-285750">
              <a:buFont typeface="Arial"/>
              <a:buChar char="•"/>
            </a:pPr>
            <a:r>
              <a:rPr lang="en-GB" sz="2400" b="1">
                <a:ea typeface="+mn-lt"/>
                <a:cs typeface="+mn-lt"/>
              </a:rPr>
              <a:t>Peak Performance</a:t>
            </a:r>
            <a:r>
              <a:rPr lang="en-GB" sz="2400">
                <a:ea typeface="+mn-lt"/>
                <a:cs typeface="+mn-lt"/>
              </a:rPr>
              <a:t>: 375 petaflops (projected)</a:t>
            </a:r>
            <a:endParaRPr lang="en-GB" sz="2400"/>
          </a:p>
          <a:p>
            <a:pPr marL="285750" indent="-285750">
              <a:buFont typeface="Arial"/>
              <a:buChar char="•"/>
            </a:pPr>
            <a:r>
              <a:rPr lang="en-GB" sz="2400" b="1">
                <a:ea typeface="+mn-lt"/>
                <a:cs typeface="+mn-lt"/>
              </a:rPr>
              <a:t>AI Focus</a:t>
            </a:r>
            <a:r>
              <a:rPr lang="en-GB" sz="2400">
                <a:ea typeface="+mn-lt"/>
                <a:cs typeface="+mn-lt"/>
              </a:rPr>
              <a:t>: Climate research, AI-driven healthcare, and big data analytics.</a:t>
            </a:r>
            <a:endParaRPr lang="en-GB" sz="2400"/>
          </a:p>
          <a:p>
            <a:pPr marL="285750" indent="-285750">
              <a:buFont typeface="Arial"/>
              <a:buChar char="•"/>
            </a:pPr>
            <a:r>
              <a:rPr lang="en-GB" sz="2400" b="1">
                <a:ea typeface="+mn-lt"/>
                <a:cs typeface="+mn-lt"/>
              </a:rPr>
              <a:t>Architecture</a:t>
            </a:r>
            <a:r>
              <a:rPr lang="en-GB" sz="2400">
                <a:ea typeface="+mn-lt"/>
                <a:cs typeface="+mn-lt"/>
              </a:rPr>
              <a:t>: AMD EPYC CPUs and AMD Radeon Instinct GPUs for AI workload acceleration.</a:t>
            </a:r>
            <a:endParaRPr lang="en-GB" sz="2400"/>
          </a:p>
          <a:p>
            <a:br>
              <a:rPr lang="en-US"/>
            </a:br>
            <a:endParaRPr lang="en-US"/>
          </a:p>
        </p:txBody>
      </p:sp>
    </p:spTree>
    <p:extLst>
      <p:ext uri="{BB962C8B-B14F-4D97-AF65-F5344CB8AC3E}">
        <p14:creationId xmlns:p14="http://schemas.microsoft.com/office/powerpoint/2010/main" val="17810571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1BEA-447B-9F57-19FF-03FD063042C9}"/>
              </a:ext>
            </a:extLst>
          </p:cNvPr>
          <p:cNvSpPr>
            <a:spLocks noGrp="1"/>
          </p:cNvSpPr>
          <p:nvPr>
            <p:ph type="title"/>
          </p:nvPr>
        </p:nvSpPr>
        <p:spPr/>
        <p:txBody>
          <a:bodyPr/>
          <a:lstStyle/>
          <a:p>
            <a:r>
              <a:rPr lang="en-GB" b="1">
                <a:solidFill>
                  <a:schemeClr val="accent1"/>
                </a:solidFill>
              </a:rPr>
              <a:t> Perlmutter (USA)</a:t>
            </a:r>
            <a:endParaRPr lang="en-US">
              <a:solidFill>
                <a:schemeClr val="accent1"/>
              </a:solidFill>
            </a:endParaRPr>
          </a:p>
          <a:p>
            <a:endParaRPr lang="en-GB"/>
          </a:p>
        </p:txBody>
      </p:sp>
      <p:sp>
        <p:nvSpPr>
          <p:cNvPr id="3" name="TextBox 2">
            <a:extLst>
              <a:ext uri="{FF2B5EF4-FFF2-40B4-BE49-F238E27FC236}">
                <a16:creationId xmlns:a16="http://schemas.microsoft.com/office/drawing/2014/main" id="{7D7E0A6A-D2B5-B9BA-CFE2-A5525939E93B}"/>
              </a:ext>
            </a:extLst>
          </p:cNvPr>
          <p:cNvSpPr txBox="1"/>
          <p:nvPr/>
        </p:nvSpPr>
        <p:spPr>
          <a:xfrm>
            <a:off x="838790" y="2492744"/>
            <a:ext cx="9852837"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400" b="1">
                <a:ea typeface="+mn-lt"/>
                <a:cs typeface="+mn-lt"/>
              </a:rPr>
              <a:t>Rank</a:t>
            </a:r>
            <a:r>
              <a:rPr lang="en-GB" sz="2400">
                <a:ea typeface="+mn-lt"/>
                <a:cs typeface="+mn-lt"/>
              </a:rPr>
              <a:t>: Top AI Supercomputer in the US</a:t>
            </a:r>
            <a:endParaRPr lang="en-US" sz="2400"/>
          </a:p>
          <a:p>
            <a:pPr marL="285750" indent="-285750">
              <a:buFont typeface="Arial"/>
              <a:buChar char="•"/>
            </a:pPr>
            <a:r>
              <a:rPr lang="en-GB" sz="2400" b="1">
                <a:ea typeface="+mn-lt"/>
                <a:cs typeface="+mn-lt"/>
              </a:rPr>
              <a:t>Developed by</a:t>
            </a:r>
            <a:r>
              <a:rPr lang="en-GB" sz="2400">
                <a:ea typeface="+mn-lt"/>
                <a:cs typeface="+mn-lt"/>
              </a:rPr>
              <a:t>: National Energy Research Scientific Computing Center (NERSC)</a:t>
            </a:r>
            <a:endParaRPr lang="en-GB" sz="2400"/>
          </a:p>
          <a:p>
            <a:pPr marL="285750" indent="-285750">
              <a:buFont typeface="Arial"/>
              <a:buChar char="•"/>
            </a:pPr>
            <a:r>
              <a:rPr lang="en-GB" sz="2400" b="1">
                <a:ea typeface="+mn-lt"/>
                <a:cs typeface="+mn-lt"/>
              </a:rPr>
              <a:t>Peak Performance</a:t>
            </a:r>
            <a:r>
              <a:rPr lang="en-GB" sz="2400">
                <a:ea typeface="+mn-lt"/>
                <a:cs typeface="+mn-lt"/>
              </a:rPr>
              <a:t>: 70 petaflops</a:t>
            </a:r>
            <a:endParaRPr lang="en-GB" sz="2400"/>
          </a:p>
          <a:p>
            <a:pPr marL="285750" indent="-285750">
              <a:buFont typeface="Arial"/>
              <a:buChar char="•"/>
            </a:pPr>
            <a:r>
              <a:rPr lang="en-GB" sz="2400" b="1">
                <a:ea typeface="+mn-lt"/>
                <a:cs typeface="+mn-lt"/>
              </a:rPr>
              <a:t>AI Focus</a:t>
            </a:r>
            <a:r>
              <a:rPr lang="en-GB" sz="2400">
                <a:ea typeface="+mn-lt"/>
                <a:cs typeface="+mn-lt"/>
              </a:rPr>
              <a:t>: AI for climate change research, simulations of physical phenomena, and fusion energy.</a:t>
            </a:r>
            <a:endParaRPr lang="en-GB" sz="2400"/>
          </a:p>
          <a:p>
            <a:pPr marL="285750" indent="-285750">
              <a:buFont typeface="Arial"/>
              <a:buChar char="•"/>
            </a:pPr>
            <a:r>
              <a:rPr lang="en-GB" sz="2400" b="1">
                <a:ea typeface="+mn-lt"/>
                <a:cs typeface="+mn-lt"/>
              </a:rPr>
              <a:t>Architecture</a:t>
            </a:r>
            <a:r>
              <a:rPr lang="en-GB" sz="2400">
                <a:ea typeface="+mn-lt"/>
                <a:cs typeface="+mn-lt"/>
              </a:rPr>
              <a:t>: Powered by Cray Shasta architecture with AMD EPYC CPUs and NVIDIA A100 GPUs for AI workloads.</a:t>
            </a:r>
            <a:endParaRPr lang="en-GB" sz="2400"/>
          </a:p>
          <a:p>
            <a:br>
              <a:rPr lang="en-US"/>
            </a:br>
            <a:endParaRPr lang="en-US"/>
          </a:p>
        </p:txBody>
      </p:sp>
    </p:spTree>
    <p:extLst>
      <p:ext uri="{BB962C8B-B14F-4D97-AF65-F5344CB8AC3E}">
        <p14:creationId xmlns:p14="http://schemas.microsoft.com/office/powerpoint/2010/main" val="2704434430"/>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102</Slides>
  <Notes>0</Notes>
  <HiddenSlides>0</HiddenSlide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VeniceBeachVTI</vt:lpstr>
      <vt:lpstr>Assignment–10</vt:lpstr>
      <vt:lpstr>Cryptography</vt:lpstr>
      <vt:lpstr>Introduction to Cryptography</vt:lpstr>
      <vt:lpstr>Key GoaKeKey Goals of Cryptographyptography</vt:lpstr>
      <vt:lpstr>Types of Cryptography</vt:lpstr>
      <vt:lpstr>Applications of Cryptography</vt:lpstr>
      <vt:lpstr>Challenges in Cryptography</vt:lpstr>
      <vt:lpstr>Future of Cryptographyof Cryptography</vt:lpstr>
      <vt:lpstr>Introduction to Types of Cryptography</vt:lpstr>
      <vt:lpstr>Symmetric Key Cryptography</vt:lpstr>
      <vt:lpstr>Asymmetric Key Cryptography</vt:lpstr>
      <vt:lpstr>Applications of Symmetric and Asymmetric Cryptography</vt:lpstr>
      <vt:lpstr>Examples of Symmetric Cryptography</vt:lpstr>
      <vt:lpstr>Block Diagram</vt:lpstr>
      <vt:lpstr>WEB browsers </vt:lpstr>
      <vt:lpstr>What and it's purpose?</vt:lpstr>
      <vt:lpstr>How web browsers work ? </vt:lpstr>
      <vt:lpstr>KEy features</vt:lpstr>
      <vt:lpstr>DEsktop browsers</vt:lpstr>
      <vt:lpstr>Mozilla FIrefox</vt:lpstr>
      <vt:lpstr>Google chrome</vt:lpstr>
      <vt:lpstr>Microsoft edge</vt:lpstr>
      <vt:lpstr>Opera</vt:lpstr>
      <vt:lpstr>Brave</vt:lpstr>
      <vt:lpstr>vivaldi</vt:lpstr>
      <vt:lpstr>Waterfox</vt:lpstr>
      <vt:lpstr>Tor browser</vt:lpstr>
      <vt:lpstr>Pale moon</vt:lpstr>
      <vt:lpstr>Epic web browser</vt:lpstr>
      <vt:lpstr>Mobile browsers</vt:lpstr>
      <vt:lpstr>Safari (IOS)</vt:lpstr>
      <vt:lpstr>Dolphin browser</vt:lpstr>
      <vt:lpstr>flock</vt:lpstr>
      <vt:lpstr>rockmelt</vt:lpstr>
      <vt:lpstr>swiftfox</vt:lpstr>
      <vt:lpstr>Kiwi browser</vt:lpstr>
      <vt:lpstr>Mercury browser</vt:lpstr>
      <vt:lpstr>Puffin TV</vt:lpstr>
      <vt:lpstr>Atomic browser</vt:lpstr>
      <vt:lpstr>Tablet and android browsing</vt:lpstr>
      <vt:lpstr>OPERA Touch</vt:lpstr>
      <vt:lpstr>Vivaldi touch</vt:lpstr>
      <vt:lpstr>Brave mobile</vt:lpstr>
      <vt:lpstr>slimjet</vt:lpstr>
      <vt:lpstr>sleipnir</vt:lpstr>
      <vt:lpstr>Maxthom for chrome</vt:lpstr>
      <vt:lpstr>K-meleon portable</vt:lpstr>
      <vt:lpstr>Yandex browser</vt:lpstr>
      <vt:lpstr>Waterfox (linux)</vt:lpstr>
      <vt:lpstr>Swiftfox (linux)</vt:lpstr>
      <vt:lpstr>Kiwi browser (linux)</vt:lpstr>
      <vt:lpstr>NO - CODE</vt:lpstr>
      <vt:lpstr>What is no code ?</vt:lpstr>
      <vt:lpstr>Purpose of no code</vt:lpstr>
      <vt:lpstr>Characteristic of no code</vt:lpstr>
      <vt:lpstr>Characteristic of no code</vt:lpstr>
      <vt:lpstr>Characteristic of no code</vt:lpstr>
      <vt:lpstr>Limitations of no code</vt:lpstr>
      <vt:lpstr>Limitations of no code</vt:lpstr>
      <vt:lpstr>Limitations of no code</vt:lpstr>
      <vt:lpstr>Future of no code platforms</vt:lpstr>
      <vt:lpstr>Future of no code platforms</vt:lpstr>
      <vt:lpstr>Future of no code platforms</vt:lpstr>
      <vt:lpstr>Who uses no code ? </vt:lpstr>
      <vt:lpstr>Who uses no code ? </vt:lpstr>
      <vt:lpstr>Who uses no code ? </vt:lpstr>
      <vt:lpstr>Examples of no code</vt:lpstr>
      <vt:lpstr>Examples of no code</vt:lpstr>
      <vt:lpstr>Examples of no code</vt:lpstr>
      <vt:lpstr>No-code for app development</vt:lpstr>
      <vt:lpstr>No-code for website building</vt:lpstr>
      <vt:lpstr>No-code for automation</vt:lpstr>
      <vt:lpstr>Who uses no code ? </vt:lpstr>
      <vt:lpstr>No-code for database management</vt:lpstr>
      <vt:lpstr>Ecommerce and no-code</vt:lpstr>
      <vt:lpstr>Super Computer</vt:lpstr>
      <vt:lpstr>Ai Powered Super Computer</vt:lpstr>
      <vt:lpstr>PowerPoint Presentation</vt:lpstr>
      <vt:lpstr>Super Computer</vt:lpstr>
      <vt:lpstr>Ai Powered Super Computer</vt:lpstr>
      <vt:lpstr>PowerPoint Presentation</vt:lpstr>
      <vt:lpstr>Ecommerce and no-code</vt:lpstr>
      <vt:lpstr>Super computers and AI powered Computers</vt:lpstr>
      <vt:lpstr>PowerPoint Presentation</vt:lpstr>
      <vt:lpstr>Ai-PoweredSuper Computer Ex.</vt:lpstr>
      <vt:lpstr>PowerPoint Presentation</vt:lpstr>
      <vt:lpstr>PowerPoint Presentation</vt:lpstr>
      <vt:lpstr>PowerPoint Presentation</vt:lpstr>
      <vt:lpstr>PowerPoint Presentation</vt:lpstr>
      <vt:lpstr>Sunway TaihuLigh </vt:lpstr>
      <vt:lpstr>Tianhe-2A (China) </vt:lpstr>
      <vt:lpstr>LUMI (Europe) </vt:lpstr>
      <vt:lpstr>AI Bridging Cloud Infrastructure (Japan) </vt:lpstr>
      <vt:lpstr>LUMI (Europe) </vt:lpstr>
      <vt:lpstr> Perlmutter (USA) </vt:lpstr>
      <vt:lpstr>AI Bridging Cloud Infrastructure (Japan) </vt:lpstr>
      <vt:lpstr>Limitations of no code</vt:lpstr>
      <vt:lpstr>LUMI (Europe) </vt:lpstr>
      <vt:lpstr> Perlmutter (USA) </vt:lpstr>
      <vt:lpstr>LUMI (Europe) </vt:lpstr>
      <vt:lpstr>AI Bridging Cloud Infrastructure (Japan)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2024-11-27T05:02:49Z</dcterms:created>
  <dcterms:modified xsi:type="dcterms:W3CDTF">2024-11-27T16:08:53Z</dcterms:modified>
</cp:coreProperties>
</file>