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 id="277"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 id="433" r:id="rId178"/>
    <p:sldId id="434" r:id="rId179"/>
    <p:sldId id="435" r:id="rId180"/>
    <p:sldId id="436" r:id="rId181"/>
    <p:sldId id="437" r:id="rId182"/>
    <p:sldId id="438" r:id="rId183"/>
    <p:sldId id="439" r:id="rId184"/>
    <p:sldId id="440" r:id="rId185"/>
    <p:sldId id="441" r:id="rId186"/>
    <p:sldId id="442" r:id="rId187"/>
    <p:sldId id="443" r:id="rId188"/>
    <p:sldId id="444" r:id="rId189"/>
    <p:sldId id="445" r:id="rId190"/>
    <p:sldId id="446" r:id="rId191"/>
    <p:sldId id="447" r:id="rId192"/>
    <p:sldId id="448" r:id="rId193"/>
    <p:sldId id="449" r:id="rId194"/>
    <p:sldId id="450" r:id="rId195"/>
    <p:sldId id="451" r:id="rId196"/>
    <p:sldId id="452" r:id="rId197"/>
    <p:sldId id="453" r:id="rId198"/>
    <p:sldId id="454" r:id="rId199"/>
    <p:sldId id="455" r:id="rId200"/>
    <p:sldId id="456" r:id="rId201"/>
    <p:sldId id="457" r:id="rId202"/>
    <p:sldId id="458" r:id="rId203"/>
    <p:sldId id="459" r:id="rId204"/>
    <p:sldId id="460" r:id="rId205"/>
    <p:sldId id="461" r:id="rId206"/>
    <p:sldId id="462" r:id="rId207"/>
    <p:sldId id="463" r:id="rId208"/>
    <p:sldId id="464" r:id="rId209"/>
    <p:sldId id="465" r:id="rId210"/>
    <p:sldId id="466" r:id="rId211"/>
    <p:sldId id="467" r:id="rId212"/>
    <p:sldId id="468" r:id="rId213"/>
    <p:sldId id="469" r:id="rId214"/>
    <p:sldId id="470" r:id="rId215"/>
    <p:sldId id="471" r:id="rId216"/>
    <p:sldId id="472" r:id="rId217"/>
    <p:sldId id="473" r:id="rId218"/>
    <p:sldId id="474" r:id="rId219"/>
    <p:sldId id="475" r:id="rId220"/>
    <p:sldId id="476" r:id="rId221"/>
    <p:sldId id="477" r:id="rId222"/>
    <p:sldId id="478" r:id="rId223"/>
    <p:sldId id="479" r:id="rId224"/>
    <p:sldId id="480" r:id="rId225"/>
    <p:sldId id="481" r:id="rId226"/>
    <p:sldId id="482" r:id="rId227"/>
    <p:sldId id="483" r:id="rId228"/>
    <p:sldId id="484" r:id="rId229"/>
    <p:sldId id="485" r:id="rId230"/>
    <p:sldId id="486" r:id="rId231"/>
    <p:sldId id="487" r:id="rId232"/>
    <p:sldId id="488" r:id="rId233"/>
    <p:sldId id="489" r:id="rId234"/>
    <p:sldId id="490" r:id="rId235"/>
    <p:sldId id="491" r:id="rId236"/>
    <p:sldId id="492" r:id="rId237"/>
    <p:sldId id="493" r:id="rId238"/>
    <p:sldId id="494" r:id="rId239"/>
    <p:sldId id="495" r:id="rId240"/>
    <p:sldId id="496" r:id="rId241"/>
    <p:sldId id="497" r:id="rId242"/>
    <p:sldId id="498" r:id="rId243"/>
    <p:sldId id="499" r:id="rId244"/>
    <p:sldId id="500" r:id="rId245"/>
    <p:sldId id="501" r:id="rId246"/>
    <p:sldId id="502" r:id="rId247"/>
    <p:sldId id="503" r:id="rId248"/>
    <p:sldId id="504" r:id="rId249"/>
    <p:sldId id="506" r:id="rId250"/>
    <p:sldId id="507" r:id="rId251"/>
    <p:sldId id="505" r:id="rId252"/>
    <p:sldId id="508" r:id="rId253"/>
    <p:sldId id="509" r:id="rId254"/>
    <p:sldId id="510" r:id="rId255"/>
    <p:sldId id="511" r:id="rId256"/>
    <p:sldId id="512" r:id="rId257"/>
    <p:sldId id="513" r:id="rId258"/>
    <p:sldId id="514" r:id="rId259"/>
    <p:sldId id="515" r:id="rId260"/>
    <p:sldId id="516" r:id="rId261"/>
    <p:sldId id="517" r:id="rId262"/>
    <p:sldId id="518" r:id="rId263"/>
    <p:sldId id="519" r:id="rId264"/>
    <p:sldId id="520" r:id="rId265"/>
    <p:sldId id="521" r:id="rId266"/>
    <p:sldId id="522" r:id="rId267"/>
    <p:sldId id="523" r:id="rId268"/>
    <p:sldId id="524" r:id="rId269"/>
    <p:sldId id="525" r:id="rId270"/>
    <p:sldId id="526" r:id="rId271"/>
    <p:sldId id="527" r:id="rId272"/>
    <p:sldId id="528" r:id="rId273"/>
    <p:sldId id="529" r:id="rId274"/>
    <p:sldId id="530" r:id="rId275"/>
    <p:sldId id="531" r:id="rId276"/>
    <p:sldId id="532" r:id="rId277"/>
    <p:sldId id="533" r:id="rId278"/>
    <p:sldId id="534" r:id="rId279"/>
    <p:sldId id="535" r:id="rId280"/>
    <p:sldId id="536" r:id="rId281"/>
    <p:sldId id="537" r:id="rId282"/>
    <p:sldId id="538" r:id="rId283"/>
    <p:sldId id="539" r:id="rId284"/>
    <p:sldId id="540" r:id="rId285"/>
    <p:sldId id="541" r:id="rId286"/>
    <p:sldId id="542" r:id="rId287"/>
    <p:sldId id="543" r:id="rId288"/>
    <p:sldId id="544" r:id="rId289"/>
    <p:sldId id="545" r:id="rId290"/>
    <p:sldId id="546" r:id="rId291"/>
    <p:sldId id="257" r:id="rId2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E7896-A42A-49D1-B532-CC54296CF473}" v="405" dt="2024-11-28T13:13:55.128"/>
    <p1510:client id="{072D1B10-D45C-46C1-B3FF-D20676B95A9D}" v="252" dt="2024-11-28T07:58:22.095"/>
    <p1510:client id="{174E6239-3BF2-4BF4-B35A-1EBA13E64F16}" v="102" dt="2024-11-29T07:31:00.133"/>
    <p1510:client id="{209312F9-A12F-4990-A4B7-9119C4E544AB}" v="100" dt="2024-11-29T06:40:48.932"/>
    <p1510:client id="{5CAAC1D1-086E-40F3-AADC-32BFD7028069}" v="181" dt="2024-11-29T05:59:45.372"/>
    <p1510:client id="{5EE765F6-F6FC-4F94-81C4-54CB63973411}" v="2268" dt="2024-11-29T14:56:57.599"/>
    <p1510:client id="{83E57FA8-3181-40B4-805D-2180485E1450}" v="48" dt="2024-11-29T06:50:06.962"/>
    <p1510:client id="{863BA7F2-DD4A-4E31-8447-93B5426D2B4C}" v="517" dt="2024-11-29T05:49:04.713"/>
    <p1510:client id="{8CE2E548-D7E0-4E7F-844C-0805D0A7DB34}" v="180" dt="2024-11-29T06:13:13.802"/>
    <p1510:client id="{936A3612-77CD-40C3-8E69-E7666BE7D541}" v="58" dt="2024-11-29T06:44:45.902"/>
    <p1510:client id="{AACB4159-3AE7-43A6-9D96-D4BE9C261444}" v="253" dt="2024-11-29T06:33:13.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presProps" Target="pres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tableStyles" Target="tableStyle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microsoft.com/office/2015/10/relationships/revisionInfo" Target="revisionInfo.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11/29/2024</a:t>
            </a:fld>
            <a:endParaRPr lang="en-US"/>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5729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11/29/2024</a:t>
            </a:fld>
            <a:endParaRPr lang="en-US"/>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988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11/29/2024</a:t>
            </a:fld>
            <a:endParaRPr lang="en-US"/>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7719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11/29/2024</a:t>
            </a:fld>
            <a:endParaRPr lang="en-US"/>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3029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11/29/2024</a:t>
            </a:fld>
            <a:endParaRPr lang="en-US"/>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315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11/29/2024</a:t>
            </a:fld>
            <a:endParaRPr lang="en-US"/>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5859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11/29/2024</a:t>
            </a:fld>
            <a:endParaRPr lang="en-US"/>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8312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11/29/2024</a:t>
            </a:fld>
            <a:endParaRPr lang="en-US"/>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6104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11/29/2024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6030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11/29/2024</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1506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11/29/2024</a:t>
            </a:fld>
            <a:endParaRPr lang="en-US"/>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93605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11/29/2024</a:t>
            </a:fld>
            <a:endParaRPr lang="en-US"/>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a:p>
        </p:txBody>
      </p:sp>
    </p:spTree>
    <p:extLst>
      <p:ext uri="{BB962C8B-B14F-4D97-AF65-F5344CB8AC3E}">
        <p14:creationId xmlns:p14="http://schemas.microsoft.com/office/powerpoint/2010/main" val="14538465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17439" y="1610112"/>
            <a:ext cx="6937417" cy="2577893"/>
          </a:xfrm>
        </p:spPr>
        <p:txBody>
          <a:bodyPr>
            <a:normAutofit/>
          </a:bodyPr>
          <a:lstStyle/>
          <a:p>
            <a:r>
              <a:rPr lang="en-US" sz="3600">
                <a:ea typeface="Source Sans Pro SemiBold"/>
              </a:rPr>
              <a:t>Assignment 19</a:t>
            </a:r>
            <a:endParaRPr lang="en-US" sz="3600"/>
          </a:p>
        </p:txBody>
      </p:sp>
      <p:sp>
        <p:nvSpPr>
          <p:cNvPr id="3" name="Subtitle 2"/>
          <p:cNvSpPr>
            <a:spLocks noGrp="1"/>
          </p:cNvSpPr>
          <p:nvPr>
            <p:ph type="subTitle" idx="1"/>
          </p:nvPr>
        </p:nvSpPr>
        <p:spPr>
          <a:xfrm>
            <a:off x="2886765" y="4280081"/>
            <a:ext cx="6418471" cy="1151958"/>
          </a:xfrm>
        </p:spPr>
        <p:txBody>
          <a:bodyPr vert="horz" lIns="91440" tIns="45720" rIns="91440" bIns="45720" rtlCol="0" anchor="t">
            <a:normAutofit/>
          </a:bodyPr>
          <a:lstStyle/>
          <a:p>
            <a:r>
              <a:rPr lang="en-US"/>
              <a:t>Name – Sahil S. Kadam</a:t>
            </a:r>
          </a:p>
          <a:p>
            <a:r>
              <a:rPr lang="en-US"/>
              <a:t>Roll no - 150096724124</a:t>
            </a:r>
          </a:p>
        </p:txBody>
      </p:sp>
      <p:sp>
        <p:nvSpPr>
          <p:cNvPr id="24" name="Freeform: Shape 2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6E8A2566-F83F-4EC9-83A9-338A70FB6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8"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4" name="Freeform: Shape 33">
            <a:extLst>
              <a:ext uri="{FF2B5EF4-FFF2-40B4-BE49-F238E27FC236}">
                <a16:creationId xmlns:a16="http://schemas.microsoft.com/office/drawing/2014/main" id="{0F360028-588C-4E99-9E6F-5DE59080E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36" name="Oval 35">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1" name="Freeform: Shape 40">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6359-FA8D-FE31-720A-E44062B0B454}"/>
              </a:ext>
            </a:extLst>
          </p:cNvPr>
          <p:cNvSpPr>
            <a:spLocks noGrp="1"/>
          </p:cNvSpPr>
          <p:nvPr>
            <p:ph type="title"/>
          </p:nvPr>
        </p:nvSpPr>
        <p:spPr/>
        <p:txBody>
          <a:bodyPr/>
          <a:lstStyle/>
          <a:p>
            <a:r>
              <a:rPr lang="en-US"/>
              <a:t>Scientific Research</a:t>
            </a:r>
          </a:p>
        </p:txBody>
      </p:sp>
      <p:sp>
        <p:nvSpPr>
          <p:cNvPr id="3" name="Content Placeholder 2">
            <a:extLst>
              <a:ext uri="{FF2B5EF4-FFF2-40B4-BE49-F238E27FC236}">
                <a16:creationId xmlns:a16="http://schemas.microsoft.com/office/drawing/2014/main" id="{5236E5E6-10FE-7B9E-241C-3E4F7BCD133B}"/>
              </a:ext>
            </a:extLst>
          </p:cNvPr>
          <p:cNvSpPr>
            <a:spLocks noGrp="1"/>
          </p:cNvSpPr>
          <p:nvPr>
            <p:ph idx="1"/>
          </p:nvPr>
        </p:nvSpPr>
        <p:spPr/>
        <p:txBody>
          <a:bodyPr vert="horz" lIns="91440" tIns="45720" rIns="91440" bIns="45720" rtlCol="0" anchor="t">
            <a:normAutofit/>
          </a:bodyPr>
          <a:lstStyle/>
          <a:p>
            <a:r>
              <a:rPr lang="en-US">
                <a:ea typeface="+mn-lt"/>
                <a:cs typeface="+mn-lt"/>
              </a:rPr>
              <a:t>Scientific projects, like the Large Hadron Collider at CERN, generate huge amounts of data for research and analysis. The Large Hadron Collider generates approximately 1 petabyte of data per second during experiments, requiring significant computational resources to process and analyze.</a:t>
            </a:r>
            <a:endParaRPr lang="en-US"/>
          </a:p>
        </p:txBody>
      </p:sp>
    </p:spTree>
    <p:extLst>
      <p:ext uri="{BB962C8B-B14F-4D97-AF65-F5344CB8AC3E}">
        <p14:creationId xmlns:p14="http://schemas.microsoft.com/office/powerpoint/2010/main" val="19095437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49F3-FF10-6C71-1E10-A8A14D530A72}"/>
              </a:ext>
            </a:extLst>
          </p:cNvPr>
          <p:cNvSpPr>
            <a:spLocks noGrp="1"/>
          </p:cNvSpPr>
          <p:nvPr>
            <p:ph type="title"/>
          </p:nvPr>
        </p:nvSpPr>
        <p:spPr/>
        <p:txBody>
          <a:bodyPr/>
          <a:lstStyle/>
          <a:p>
            <a:r>
              <a:rPr lang="en-US">
                <a:ea typeface="+mj-lt"/>
                <a:cs typeface="+mj-lt"/>
              </a:rPr>
              <a:t>Layers</a:t>
            </a:r>
            <a:endParaRPr lang="en-US"/>
          </a:p>
        </p:txBody>
      </p:sp>
      <p:sp>
        <p:nvSpPr>
          <p:cNvPr id="3" name="Content Placeholder 2">
            <a:extLst>
              <a:ext uri="{FF2B5EF4-FFF2-40B4-BE49-F238E27FC236}">
                <a16:creationId xmlns:a16="http://schemas.microsoft.com/office/drawing/2014/main" id="{66BE189F-AE5E-0DA7-1475-3E2ED17B78FE}"/>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Use different layers to view geographical information, such as terrain, weather, and borders.</a:t>
            </a:r>
            <a:endParaRPr lang="en-US"/>
          </a:p>
          <a:p>
            <a:endParaRPr lang="en-US"/>
          </a:p>
          <a:p>
            <a:r>
              <a:rPr lang="en-US">
                <a:ea typeface="+mn-lt"/>
                <a:cs typeface="+mn-lt"/>
              </a:rPr>
              <a:t>Overlay information like roads, points of interest, and more.</a:t>
            </a:r>
            <a:endParaRPr lang="en-US"/>
          </a:p>
          <a:p>
            <a:endParaRPr lang="en-US"/>
          </a:p>
          <a:p>
            <a:r>
              <a:rPr lang="en-US">
                <a:ea typeface="+mn-lt"/>
                <a:cs typeface="+mn-lt"/>
              </a:rPr>
              <a:t>Customize your view with various data layers for detailed exploration.</a:t>
            </a:r>
            <a:endParaRPr lang="en-US"/>
          </a:p>
          <a:p>
            <a:endParaRPr lang="en-US"/>
          </a:p>
          <a:p>
            <a:r>
              <a:rPr lang="en-US">
                <a:ea typeface="+mn-lt"/>
                <a:cs typeface="+mn-lt"/>
              </a:rPr>
              <a:t>Enhance your understanding of locations with rich data overlays.</a:t>
            </a:r>
            <a:endParaRPr lang="en-US"/>
          </a:p>
        </p:txBody>
      </p:sp>
    </p:spTree>
    <p:extLst>
      <p:ext uri="{BB962C8B-B14F-4D97-AF65-F5344CB8AC3E}">
        <p14:creationId xmlns:p14="http://schemas.microsoft.com/office/powerpoint/2010/main" val="25071251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3670-9C6D-520A-168E-B9B3FE828FDC}"/>
              </a:ext>
            </a:extLst>
          </p:cNvPr>
          <p:cNvSpPr>
            <a:spLocks noGrp="1"/>
          </p:cNvSpPr>
          <p:nvPr>
            <p:ph type="title"/>
          </p:nvPr>
        </p:nvSpPr>
        <p:spPr/>
        <p:txBody>
          <a:bodyPr/>
          <a:lstStyle/>
          <a:p>
            <a:r>
              <a:rPr lang="en-US">
                <a:ea typeface="+mj-lt"/>
                <a:cs typeface="+mj-lt"/>
              </a:rPr>
              <a:t>Educational Tool</a:t>
            </a:r>
            <a:endParaRPr lang="en-US"/>
          </a:p>
        </p:txBody>
      </p:sp>
      <p:sp>
        <p:nvSpPr>
          <p:cNvPr id="3" name="Content Placeholder 2">
            <a:extLst>
              <a:ext uri="{FF2B5EF4-FFF2-40B4-BE49-F238E27FC236}">
                <a16:creationId xmlns:a16="http://schemas.microsoft.com/office/drawing/2014/main" id="{AF37B9DE-82DF-79BF-620F-33A903A005BF}"/>
              </a:ext>
            </a:extLst>
          </p:cNvPr>
          <p:cNvSpPr>
            <a:spLocks noGrp="1"/>
          </p:cNvSpPr>
          <p:nvPr>
            <p:ph idx="1"/>
          </p:nvPr>
        </p:nvSpPr>
        <p:spPr/>
        <p:txBody>
          <a:bodyPr vert="horz" lIns="91440" tIns="45720" rIns="91440" bIns="45720" rtlCol="0" anchor="t">
            <a:normAutofit fontScale="85000" lnSpcReduction="10000"/>
          </a:bodyPr>
          <a:lstStyle/>
          <a:p>
            <a:r>
              <a:rPr lang="en-US">
                <a:ea typeface="+mn-lt"/>
                <a:cs typeface="+mn-lt"/>
              </a:rPr>
              <a:t>Google Earth is used in education for geography lessons and virtual field trips.</a:t>
            </a:r>
          </a:p>
          <a:p>
            <a:endParaRPr lang="en-US"/>
          </a:p>
          <a:p>
            <a:r>
              <a:rPr lang="en-US">
                <a:ea typeface="+mn-lt"/>
                <a:cs typeface="+mn-lt"/>
              </a:rPr>
              <a:t>Engage students with interactive maps and global exploration.</a:t>
            </a:r>
          </a:p>
          <a:p>
            <a:endParaRPr lang="en-US"/>
          </a:p>
          <a:p>
            <a:r>
              <a:rPr lang="en-US">
                <a:ea typeface="+mn-lt"/>
                <a:cs typeface="+mn-lt"/>
              </a:rPr>
              <a:t>Enhance learning with real-world geographical data and visual aids.</a:t>
            </a:r>
          </a:p>
          <a:p>
            <a:endParaRPr lang="en-US"/>
          </a:p>
          <a:p>
            <a:r>
              <a:rPr lang="en-US">
                <a:ea typeface="+mn-lt"/>
                <a:cs typeface="+mn-lt"/>
              </a:rPr>
              <a:t>Make geography and environmental studies more engaging and informative.</a:t>
            </a:r>
          </a:p>
        </p:txBody>
      </p:sp>
    </p:spTree>
    <p:extLst>
      <p:ext uri="{BB962C8B-B14F-4D97-AF65-F5344CB8AC3E}">
        <p14:creationId xmlns:p14="http://schemas.microsoft.com/office/powerpoint/2010/main" val="24030709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1645-C016-4232-9303-285468B2D21D}"/>
              </a:ext>
            </a:extLst>
          </p:cNvPr>
          <p:cNvSpPr>
            <a:spLocks noGrp="1"/>
          </p:cNvSpPr>
          <p:nvPr>
            <p:ph type="title"/>
          </p:nvPr>
        </p:nvSpPr>
        <p:spPr/>
        <p:txBody>
          <a:bodyPr/>
          <a:lstStyle/>
          <a:p>
            <a:r>
              <a:rPr lang="en-US">
                <a:ea typeface="+mj-lt"/>
                <a:cs typeface="+mj-lt"/>
              </a:rPr>
              <a:t>Google Finance</a:t>
            </a:r>
            <a:endParaRPr lang="en-US"/>
          </a:p>
        </p:txBody>
      </p:sp>
      <p:sp>
        <p:nvSpPr>
          <p:cNvPr id="3" name="Content Placeholder 2">
            <a:extLst>
              <a:ext uri="{FF2B5EF4-FFF2-40B4-BE49-F238E27FC236}">
                <a16:creationId xmlns:a16="http://schemas.microsoft.com/office/drawing/2014/main" id="{7D28DEA7-63EB-2639-D7E9-6DE3AB27ED1A}"/>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Google Finance provides real-time stock market data and financial news.</a:t>
            </a:r>
            <a:endParaRPr lang="en-US"/>
          </a:p>
          <a:p>
            <a:endParaRPr lang="en-US"/>
          </a:p>
          <a:p>
            <a:r>
              <a:rPr lang="en-US">
                <a:ea typeface="+mn-lt"/>
                <a:cs typeface="+mn-lt"/>
              </a:rPr>
              <a:t>Track stock prices, indices, and market trends with up-to-date information.</a:t>
            </a:r>
            <a:endParaRPr lang="en-US"/>
          </a:p>
          <a:p>
            <a:endParaRPr lang="en-US"/>
          </a:p>
          <a:p>
            <a:r>
              <a:rPr lang="en-US">
                <a:ea typeface="+mn-lt"/>
                <a:cs typeface="+mn-lt"/>
              </a:rPr>
              <a:t>Access detailed information on individual stocks and companies.</a:t>
            </a:r>
            <a:endParaRPr lang="en-US"/>
          </a:p>
          <a:p>
            <a:endParaRPr lang="en-US"/>
          </a:p>
          <a:p>
            <a:r>
              <a:rPr lang="en-US">
                <a:ea typeface="+mn-lt"/>
                <a:cs typeface="+mn-lt"/>
              </a:rPr>
              <a:t>Make informed investment decisions with accurate data.</a:t>
            </a:r>
            <a:endParaRPr lang="en-US"/>
          </a:p>
        </p:txBody>
      </p:sp>
    </p:spTree>
    <p:extLst>
      <p:ext uri="{BB962C8B-B14F-4D97-AF65-F5344CB8AC3E}">
        <p14:creationId xmlns:p14="http://schemas.microsoft.com/office/powerpoint/2010/main" val="1422436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0B92-FEDF-5F8E-CD8A-508F82B8E6D8}"/>
              </a:ext>
            </a:extLst>
          </p:cNvPr>
          <p:cNvSpPr>
            <a:spLocks noGrp="1"/>
          </p:cNvSpPr>
          <p:nvPr>
            <p:ph type="title"/>
          </p:nvPr>
        </p:nvSpPr>
        <p:spPr/>
        <p:txBody>
          <a:bodyPr/>
          <a:lstStyle/>
          <a:p>
            <a:r>
              <a:rPr lang="en-US">
                <a:ea typeface="+mj-lt"/>
                <a:cs typeface="+mj-lt"/>
              </a:rPr>
              <a:t>Portfolio Management</a:t>
            </a:r>
            <a:endParaRPr lang="en-US"/>
          </a:p>
        </p:txBody>
      </p:sp>
      <p:sp>
        <p:nvSpPr>
          <p:cNvPr id="3" name="Content Placeholder 2">
            <a:extLst>
              <a:ext uri="{FF2B5EF4-FFF2-40B4-BE49-F238E27FC236}">
                <a16:creationId xmlns:a16="http://schemas.microsoft.com/office/drawing/2014/main" id="{77F20F0B-4B36-79FA-56D5-195EF671255F}"/>
              </a:ext>
            </a:extLst>
          </p:cNvPr>
          <p:cNvSpPr>
            <a:spLocks noGrp="1"/>
          </p:cNvSpPr>
          <p:nvPr>
            <p:ph idx="1"/>
          </p:nvPr>
        </p:nvSpPr>
        <p:spPr/>
        <p:txBody>
          <a:bodyPr vert="horz" lIns="91440" tIns="45720" rIns="91440" bIns="45720" rtlCol="0" anchor="t">
            <a:normAutofit/>
          </a:bodyPr>
          <a:lstStyle/>
          <a:p>
            <a:r>
              <a:rPr lang="en-US">
                <a:ea typeface="+mn-lt"/>
                <a:cs typeface="+mn-lt"/>
              </a:rPr>
              <a:t>Track and manage your investment portfolio with ease.</a:t>
            </a:r>
            <a:endParaRPr lang="en-US"/>
          </a:p>
          <a:p>
            <a:endParaRPr lang="en-US"/>
          </a:p>
          <a:p>
            <a:r>
              <a:rPr lang="en-US">
                <a:ea typeface="+mn-lt"/>
                <a:cs typeface="+mn-lt"/>
              </a:rPr>
              <a:t>Monitor performance, gains, and losses in real-time.</a:t>
            </a:r>
            <a:endParaRPr lang="en-US"/>
          </a:p>
          <a:p>
            <a:endParaRPr lang="en-US"/>
          </a:p>
          <a:p>
            <a:r>
              <a:rPr lang="en-US">
                <a:ea typeface="+mn-lt"/>
                <a:cs typeface="+mn-lt"/>
              </a:rPr>
              <a:t>Set up alerts and notifications for stock price changes.</a:t>
            </a:r>
            <a:endParaRPr lang="en-US"/>
          </a:p>
          <a:p>
            <a:endParaRPr lang="en-US"/>
          </a:p>
          <a:p>
            <a:r>
              <a:rPr lang="en-US">
                <a:ea typeface="+mn-lt"/>
                <a:cs typeface="+mn-lt"/>
              </a:rPr>
              <a:t>Keep your investment strategies on track with reliable tools.</a:t>
            </a:r>
            <a:endParaRPr lang="en-US"/>
          </a:p>
        </p:txBody>
      </p:sp>
    </p:spTree>
    <p:extLst>
      <p:ext uri="{BB962C8B-B14F-4D97-AF65-F5344CB8AC3E}">
        <p14:creationId xmlns:p14="http://schemas.microsoft.com/office/powerpoint/2010/main" val="17786996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9F013-1BFD-0F10-B909-337E7ED780E5}"/>
              </a:ext>
            </a:extLst>
          </p:cNvPr>
          <p:cNvSpPr>
            <a:spLocks noGrp="1"/>
          </p:cNvSpPr>
          <p:nvPr>
            <p:ph type="title"/>
          </p:nvPr>
        </p:nvSpPr>
        <p:spPr/>
        <p:txBody>
          <a:bodyPr/>
          <a:lstStyle/>
          <a:p>
            <a:r>
              <a:rPr lang="en-US">
                <a:ea typeface="+mj-lt"/>
                <a:cs typeface="+mj-lt"/>
              </a:rPr>
              <a:t>Interactive Charts</a:t>
            </a:r>
            <a:endParaRPr lang="en-US"/>
          </a:p>
        </p:txBody>
      </p:sp>
      <p:sp>
        <p:nvSpPr>
          <p:cNvPr id="3" name="Content Placeholder 2">
            <a:extLst>
              <a:ext uri="{FF2B5EF4-FFF2-40B4-BE49-F238E27FC236}">
                <a16:creationId xmlns:a16="http://schemas.microsoft.com/office/drawing/2014/main" id="{52632141-D523-ACD7-5CE1-FBA65236648A}"/>
              </a:ext>
            </a:extLst>
          </p:cNvPr>
          <p:cNvSpPr>
            <a:spLocks noGrp="1"/>
          </p:cNvSpPr>
          <p:nvPr>
            <p:ph idx="1"/>
          </p:nvPr>
        </p:nvSpPr>
        <p:spPr/>
        <p:txBody>
          <a:bodyPr vert="horz" lIns="91440" tIns="45720" rIns="91440" bIns="45720" rtlCol="0" anchor="t">
            <a:normAutofit fontScale="92500"/>
          </a:bodyPr>
          <a:lstStyle/>
          <a:p>
            <a:r>
              <a:rPr lang="en-US">
                <a:ea typeface="+mn-lt"/>
                <a:cs typeface="+mn-lt"/>
              </a:rPr>
              <a:t>Google Finance allows you to create interactive charts for in-depth analysis.</a:t>
            </a:r>
            <a:endParaRPr lang="en-US"/>
          </a:p>
          <a:p>
            <a:endParaRPr lang="en-US"/>
          </a:p>
          <a:p>
            <a:r>
              <a:rPr lang="en-US">
                <a:ea typeface="+mn-lt"/>
                <a:cs typeface="+mn-lt"/>
              </a:rPr>
              <a:t>Visualize stock performance over time with various chart types.</a:t>
            </a:r>
            <a:endParaRPr lang="en-US"/>
          </a:p>
          <a:p>
            <a:endParaRPr lang="en-US"/>
          </a:p>
          <a:p>
            <a:r>
              <a:rPr lang="en-US">
                <a:ea typeface="+mn-lt"/>
                <a:cs typeface="+mn-lt"/>
              </a:rPr>
              <a:t>Use technical indicators and tools for better insights.</a:t>
            </a:r>
            <a:endParaRPr lang="en-US"/>
          </a:p>
          <a:p>
            <a:endParaRPr lang="en-US"/>
          </a:p>
          <a:p>
            <a:r>
              <a:rPr lang="en-US">
                <a:ea typeface="+mn-lt"/>
                <a:cs typeface="+mn-lt"/>
              </a:rPr>
              <a:t>Customize charts to fit your analysis needs.</a:t>
            </a:r>
            <a:endParaRPr lang="en-US"/>
          </a:p>
        </p:txBody>
      </p:sp>
    </p:spTree>
    <p:extLst>
      <p:ext uri="{BB962C8B-B14F-4D97-AF65-F5344CB8AC3E}">
        <p14:creationId xmlns:p14="http://schemas.microsoft.com/office/powerpoint/2010/main" val="38335671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0613-F606-D084-0CB5-31D5D2AF37FD}"/>
              </a:ext>
            </a:extLst>
          </p:cNvPr>
          <p:cNvSpPr>
            <a:spLocks noGrp="1"/>
          </p:cNvSpPr>
          <p:nvPr>
            <p:ph type="title"/>
          </p:nvPr>
        </p:nvSpPr>
        <p:spPr/>
        <p:txBody>
          <a:bodyPr/>
          <a:lstStyle/>
          <a:p>
            <a:r>
              <a:rPr lang="en-US">
                <a:ea typeface="+mj-lt"/>
                <a:cs typeface="+mj-lt"/>
              </a:rPr>
              <a:t>News Integration</a:t>
            </a:r>
            <a:endParaRPr lang="en-US"/>
          </a:p>
        </p:txBody>
      </p:sp>
      <p:sp>
        <p:nvSpPr>
          <p:cNvPr id="3" name="Content Placeholder 2">
            <a:extLst>
              <a:ext uri="{FF2B5EF4-FFF2-40B4-BE49-F238E27FC236}">
                <a16:creationId xmlns:a16="http://schemas.microsoft.com/office/drawing/2014/main" id="{713B8A29-3F43-F0FE-5B4C-22DBBF6ECD61}"/>
              </a:ext>
            </a:extLst>
          </p:cNvPr>
          <p:cNvSpPr>
            <a:spLocks noGrp="1"/>
          </p:cNvSpPr>
          <p:nvPr>
            <p:ph idx="1"/>
          </p:nvPr>
        </p:nvSpPr>
        <p:spPr/>
        <p:txBody>
          <a:bodyPr vert="horz" lIns="91440" tIns="45720" rIns="91440" bIns="45720" rtlCol="0" anchor="t">
            <a:normAutofit fontScale="92500"/>
          </a:bodyPr>
          <a:lstStyle/>
          <a:p>
            <a:r>
              <a:rPr lang="en-US">
                <a:ea typeface="+mn-lt"/>
                <a:cs typeface="+mn-lt"/>
              </a:rPr>
              <a:t>Access financial news and updates from around the world.</a:t>
            </a:r>
          </a:p>
          <a:p>
            <a:endParaRPr lang="en-US"/>
          </a:p>
          <a:p>
            <a:r>
              <a:rPr lang="en-US">
                <a:ea typeface="+mn-lt"/>
                <a:cs typeface="+mn-lt"/>
              </a:rPr>
              <a:t>Stay informed about market movements and economic events.</a:t>
            </a:r>
          </a:p>
          <a:p>
            <a:endParaRPr lang="en-US"/>
          </a:p>
          <a:p>
            <a:r>
              <a:rPr lang="en-US">
                <a:ea typeface="+mn-lt"/>
                <a:cs typeface="+mn-lt"/>
              </a:rPr>
              <a:t>Get expert opinions and analysis on market trends.</a:t>
            </a:r>
          </a:p>
          <a:p>
            <a:endParaRPr lang="en-US"/>
          </a:p>
          <a:p>
            <a:r>
              <a:rPr lang="en-US">
                <a:ea typeface="+mn-lt"/>
                <a:cs typeface="+mn-lt"/>
              </a:rPr>
              <a:t>Make well-informed decisions with comprehensive news coverage.</a:t>
            </a:r>
            <a:endParaRPr lang="en-US"/>
          </a:p>
        </p:txBody>
      </p:sp>
    </p:spTree>
    <p:extLst>
      <p:ext uri="{BB962C8B-B14F-4D97-AF65-F5344CB8AC3E}">
        <p14:creationId xmlns:p14="http://schemas.microsoft.com/office/powerpoint/2010/main" val="11502057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4DB0-687C-F7C8-50AC-22FA9EA59C56}"/>
              </a:ext>
            </a:extLst>
          </p:cNvPr>
          <p:cNvSpPr>
            <a:spLocks noGrp="1"/>
          </p:cNvSpPr>
          <p:nvPr>
            <p:ph type="title"/>
          </p:nvPr>
        </p:nvSpPr>
        <p:spPr/>
        <p:txBody>
          <a:bodyPr/>
          <a:lstStyle/>
          <a:p>
            <a:r>
              <a:rPr lang="en-US">
                <a:ea typeface="+mj-lt"/>
                <a:cs typeface="+mj-lt"/>
              </a:rPr>
              <a:t>Alerts</a:t>
            </a:r>
            <a:endParaRPr lang="en-US"/>
          </a:p>
        </p:txBody>
      </p:sp>
      <p:sp>
        <p:nvSpPr>
          <p:cNvPr id="3" name="Content Placeholder 2">
            <a:extLst>
              <a:ext uri="{FF2B5EF4-FFF2-40B4-BE49-F238E27FC236}">
                <a16:creationId xmlns:a16="http://schemas.microsoft.com/office/drawing/2014/main" id="{6F389987-BC3D-8394-408A-56E268D5A790}"/>
              </a:ext>
            </a:extLst>
          </p:cNvPr>
          <p:cNvSpPr>
            <a:spLocks noGrp="1"/>
          </p:cNvSpPr>
          <p:nvPr>
            <p:ph idx="1"/>
          </p:nvPr>
        </p:nvSpPr>
        <p:spPr/>
        <p:txBody>
          <a:bodyPr vert="horz" lIns="91440" tIns="45720" rIns="91440" bIns="45720" rtlCol="0" anchor="t">
            <a:normAutofit/>
          </a:bodyPr>
          <a:lstStyle/>
          <a:p>
            <a:r>
              <a:rPr lang="en-US">
                <a:ea typeface="+mn-lt"/>
                <a:cs typeface="+mn-lt"/>
              </a:rPr>
              <a:t>Set up price alerts for stocks and other financial instruments.</a:t>
            </a:r>
          </a:p>
        </p:txBody>
      </p:sp>
    </p:spTree>
    <p:extLst>
      <p:ext uri="{BB962C8B-B14F-4D97-AF65-F5344CB8AC3E}">
        <p14:creationId xmlns:p14="http://schemas.microsoft.com/office/powerpoint/2010/main" val="7234049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0410-490C-7D7A-11AB-F78C54C7D09D}"/>
              </a:ext>
            </a:extLst>
          </p:cNvPr>
          <p:cNvSpPr>
            <a:spLocks noGrp="1"/>
          </p:cNvSpPr>
          <p:nvPr>
            <p:ph type="title"/>
          </p:nvPr>
        </p:nvSpPr>
        <p:spPr/>
        <p:txBody>
          <a:bodyPr/>
          <a:lstStyle/>
          <a:p>
            <a:r>
              <a:rPr lang="en-US">
                <a:ea typeface="+mj-lt"/>
                <a:cs typeface="+mj-lt"/>
              </a:rPr>
              <a:t>Google Merchandise</a:t>
            </a:r>
            <a:endParaRPr lang="en-US"/>
          </a:p>
        </p:txBody>
      </p:sp>
      <p:sp>
        <p:nvSpPr>
          <p:cNvPr id="3" name="Content Placeholder 2">
            <a:extLst>
              <a:ext uri="{FF2B5EF4-FFF2-40B4-BE49-F238E27FC236}">
                <a16:creationId xmlns:a16="http://schemas.microsoft.com/office/drawing/2014/main" id="{0E42119B-B157-5EC7-6FEC-FA93FFC9330E}"/>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Merchandise offers a variety of branded products, including apparel such as t-shirts and hoodies, as well as accessories like mugs and bags.</a:t>
            </a:r>
            <a:endParaRPr lang="en-US"/>
          </a:p>
          <a:p>
            <a:endParaRPr lang="en-US"/>
          </a:p>
          <a:p>
            <a:r>
              <a:rPr lang="en-US">
                <a:ea typeface="+mn-lt"/>
                <a:cs typeface="+mn-lt"/>
              </a:rPr>
              <a:t>These items allow you to showcase your support and enthusiasm for Google with official merchandise that is designed for everyday use.</a:t>
            </a:r>
            <a:endParaRPr lang="en-US"/>
          </a:p>
          <a:p>
            <a:endParaRPr lang="en-US"/>
          </a:p>
          <a:p>
            <a:r>
              <a:rPr lang="en-US">
                <a:ea typeface="+mn-lt"/>
                <a:cs typeface="+mn-lt"/>
              </a:rPr>
              <a:t>The products are available in different styles and categories, catering to various tastes and preferences.</a:t>
            </a:r>
            <a:endParaRPr lang="en-US"/>
          </a:p>
          <a:p>
            <a:endParaRPr lang="en-US"/>
          </a:p>
          <a:p>
            <a:r>
              <a:rPr lang="en-US">
                <a:ea typeface="+mn-lt"/>
                <a:cs typeface="+mn-lt"/>
              </a:rPr>
              <a:t>Whether you're looking for casual wear or office supplies, there's something for everyone in the Google Merchandise store.</a:t>
            </a:r>
            <a:endParaRPr lang="en-US"/>
          </a:p>
        </p:txBody>
      </p:sp>
    </p:spTree>
    <p:extLst>
      <p:ext uri="{BB962C8B-B14F-4D97-AF65-F5344CB8AC3E}">
        <p14:creationId xmlns:p14="http://schemas.microsoft.com/office/powerpoint/2010/main" val="399137201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FEEA-59C8-2206-C986-F3D2F49A1032}"/>
              </a:ext>
            </a:extLst>
          </p:cNvPr>
          <p:cNvSpPr>
            <a:spLocks noGrp="1"/>
          </p:cNvSpPr>
          <p:nvPr>
            <p:ph type="title"/>
          </p:nvPr>
        </p:nvSpPr>
        <p:spPr/>
        <p:txBody>
          <a:bodyPr/>
          <a:lstStyle/>
          <a:p>
            <a:r>
              <a:rPr lang="en-US">
                <a:ea typeface="+mj-lt"/>
                <a:cs typeface="+mj-lt"/>
              </a:rPr>
              <a:t>Personalization</a:t>
            </a:r>
            <a:endParaRPr lang="en-US"/>
          </a:p>
        </p:txBody>
      </p:sp>
      <p:sp>
        <p:nvSpPr>
          <p:cNvPr id="3" name="Content Placeholder 2">
            <a:extLst>
              <a:ext uri="{FF2B5EF4-FFF2-40B4-BE49-F238E27FC236}">
                <a16:creationId xmlns:a16="http://schemas.microsoft.com/office/drawing/2014/main" id="{159FB45D-45CF-1552-BADA-0EA577A58C69}"/>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Customize products with your names, messages, and unique designs using an easy-to-use online customization tool.</a:t>
            </a:r>
            <a:endParaRPr lang="en-US"/>
          </a:p>
          <a:p>
            <a:endParaRPr lang="en-US"/>
          </a:p>
          <a:p>
            <a:r>
              <a:rPr lang="en-US">
                <a:ea typeface="+mn-lt"/>
                <a:cs typeface="+mn-lt"/>
              </a:rPr>
              <a:t>The tool allows you to preview and make adjustments to your designs before making a purchase, ensuring the final product meets your expectations.</a:t>
            </a:r>
            <a:endParaRPr lang="en-US"/>
          </a:p>
          <a:p>
            <a:endParaRPr lang="en-US"/>
          </a:p>
          <a:p>
            <a:r>
              <a:rPr lang="en-US">
                <a:ea typeface="+mn-lt"/>
                <a:cs typeface="+mn-lt"/>
              </a:rPr>
              <a:t>Personalized items can include your favorite quotes, custom artwork, or personal messages, making them perfect for special occasions.</a:t>
            </a:r>
            <a:endParaRPr lang="en-US"/>
          </a:p>
          <a:p>
            <a:endParaRPr lang="en-US"/>
          </a:p>
          <a:p>
            <a:r>
              <a:rPr lang="en-US">
                <a:ea typeface="+mn-lt"/>
                <a:cs typeface="+mn-lt"/>
              </a:rPr>
              <a:t>Personalized Google merchandise adds a unique touch to your belongings, making them truly yours.</a:t>
            </a:r>
            <a:endParaRPr lang="en-US"/>
          </a:p>
        </p:txBody>
      </p:sp>
    </p:spTree>
    <p:extLst>
      <p:ext uri="{BB962C8B-B14F-4D97-AF65-F5344CB8AC3E}">
        <p14:creationId xmlns:p14="http://schemas.microsoft.com/office/powerpoint/2010/main" val="40375103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19D7-9E84-24FD-6FA1-7BD615EA69DA}"/>
              </a:ext>
            </a:extLst>
          </p:cNvPr>
          <p:cNvSpPr>
            <a:spLocks noGrp="1"/>
          </p:cNvSpPr>
          <p:nvPr>
            <p:ph type="title"/>
          </p:nvPr>
        </p:nvSpPr>
        <p:spPr/>
        <p:txBody>
          <a:bodyPr/>
          <a:lstStyle/>
          <a:p>
            <a:r>
              <a:rPr lang="en-US">
                <a:ea typeface="+mj-lt"/>
                <a:cs typeface="+mj-lt"/>
              </a:rPr>
              <a:t>Gift Options</a:t>
            </a:r>
            <a:endParaRPr lang="en-US"/>
          </a:p>
        </p:txBody>
      </p:sp>
      <p:sp>
        <p:nvSpPr>
          <p:cNvPr id="3" name="Content Placeholder 2">
            <a:extLst>
              <a:ext uri="{FF2B5EF4-FFF2-40B4-BE49-F238E27FC236}">
                <a16:creationId xmlns:a16="http://schemas.microsoft.com/office/drawing/2014/main" id="{615AECB3-903A-5D08-59C4-1DBF1D01EB04}"/>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Merchandise makes gifting easy with options for gift wrapping and adding special messages to your orders.</a:t>
            </a:r>
            <a:endParaRPr lang="en-US"/>
          </a:p>
          <a:p>
            <a:endParaRPr lang="en-US"/>
          </a:p>
          <a:p>
            <a:r>
              <a:rPr lang="en-US">
                <a:ea typeface="+mn-lt"/>
                <a:cs typeface="+mn-lt"/>
              </a:rPr>
              <a:t>Whether it's for birthdays, holidays, or other special occasions, you'll find the perfect gift for friends, family, and colleagues.</a:t>
            </a:r>
            <a:endParaRPr lang="en-US"/>
          </a:p>
          <a:p>
            <a:endParaRPr lang="en-US"/>
          </a:p>
          <a:p>
            <a:r>
              <a:rPr lang="en-US">
                <a:ea typeface="+mn-lt"/>
                <a:cs typeface="+mn-lt"/>
              </a:rPr>
              <a:t>The store offers special collections and themed products for various celebrations, ensuring you always have a unique gift idea.</a:t>
            </a:r>
            <a:endParaRPr lang="en-US"/>
          </a:p>
          <a:p>
            <a:endParaRPr lang="en-US"/>
          </a:p>
          <a:p>
            <a:r>
              <a:rPr lang="en-US">
                <a:ea typeface="+mn-lt"/>
                <a:cs typeface="+mn-lt"/>
              </a:rPr>
              <a:t>Make your gifts memorable with personalized touches and high-quality Google branded products.</a:t>
            </a:r>
            <a:endParaRPr lang="en-US"/>
          </a:p>
        </p:txBody>
      </p:sp>
    </p:spTree>
    <p:extLst>
      <p:ext uri="{BB962C8B-B14F-4D97-AF65-F5344CB8AC3E}">
        <p14:creationId xmlns:p14="http://schemas.microsoft.com/office/powerpoint/2010/main" val="337171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9472-C5EB-4EE0-8424-9C5C591F6219}"/>
              </a:ext>
            </a:extLst>
          </p:cNvPr>
          <p:cNvSpPr>
            <a:spLocks noGrp="1"/>
          </p:cNvSpPr>
          <p:nvPr>
            <p:ph type="title"/>
          </p:nvPr>
        </p:nvSpPr>
        <p:spPr/>
        <p:txBody>
          <a:bodyPr/>
          <a:lstStyle/>
          <a:p>
            <a:r>
              <a:rPr lang="en-US">
                <a:ea typeface="+mj-lt"/>
                <a:cs typeface="+mj-lt"/>
              </a:rPr>
              <a:t>Big Data in Cloud Computing</a:t>
            </a:r>
          </a:p>
        </p:txBody>
      </p:sp>
      <p:sp>
        <p:nvSpPr>
          <p:cNvPr id="3" name="Content Placeholder 2">
            <a:extLst>
              <a:ext uri="{FF2B5EF4-FFF2-40B4-BE49-F238E27FC236}">
                <a16:creationId xmlns:a16="http://schemas.microsoft.com/office/drawing/2014/main" id="{C3F089E5-AC98-C18B-CFED-F88C69EE0711}"/>
              </a:ext>
            </a:extLst>
          </p:cNvPr>
          <p:cNvSpPr>
            <a:spLocks noGrp="1"/>
          </p:cNvSpPr>
          <p:nvPr>
            <p:ph idx="1"/>
          </p:nvPr>
        </p:nvSpPr>
        <p:spPr/>
        <p:txBody>
          <a:bodyPr vert="horz" lIns="91440" tIns="45720" rIns="91440" bIns="45720" rtlCol="0" anchor="t">
            <a:normAutofit/>
          </a:bodyPr>
          <a:lstStyle/>
          <a:p>
            <a:r>
              <a:rPr lang="en-US">
                <a:ea typeface="+mn-lt"/>
                <a:cs typeface="+mn-lt"/>
              </a:rPr>
              <a:t>Cloud computing platforms like AWS, Google Cloud, and Microsoft Azure offer scalable storage solutions for Big Data. Google Cloud handles exabytes of data for various services, including Google Search, YouTube, and Google Photos, enabling seamless user experiences.</a:t>
            </a:r>
          </a:p>
        </p:txBody>
      </p:sp>
    </p:spTree>
    <p:extLst>
      <p:ext uri="{BB962C8B-B14F-4D97-AF65-F5344CB8AC3E}">
        <p14:creationId xmlns:p14="http://schemas.microsoft.com/office/powerpoint/2010/main" val="32841120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158D-0F84-05DB-68B7-373BB47A62D2}"/>
              </a:ext>
            </a:extLst>
          </p:cNvPr>
          <p:cNvSpPr>
            <a:spLocks noGrp="1"/>
          </p:cNvSpPr>
          <p:nvPr>
            <p:ph type="title"/>
          </p:nvPr>
        </p:nvSpPr>
        <p:spPr/>
        <p:txBody>
          <a:bodyPr/>
          <a:lstStyle/>
          <a:p>
            <a:r>
              <a:rPr lang="en-US">
                <a:ea typeface="+mj-lt"/>
                <a:cs typeface="+mj-lt"/>
              </a:rPr>
              <a:t>Exclusive Items</a:t>
            </a:r>
            <a:endParaRPr lang="en-US"/>
          </a:p>
        </p:txBody>
      </p:sp>
      <p:sp>
        <p:nvSpPr>
          <p:cNvPr id="3" name="Content Placeholder 2">
            <a:extLst>
              <a:ext uri="{FF2B5EF4-FFF2-40B4-BE49-F238E27FC236}">
                <a16:creationId xmlns:a16="http://schemas.microsoft.com/office/drawing/2014/main" id="{0637A2DC-9D8D-C74C-E253-C171F866BC76}"/>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Enjoy access to exclusive and limited-edition merchandise only available through Google Merchandise.</a:t>
            </a:r>
          </a:p>
          <a:p>
            <a:endParaRPr lang="en-US"/>
          </a:p>
          <a:p>
            <a:r>
              <a:rPr lang="en-US">
                <a:ea typeface="+mn-lt"/>
                <a:cs typeface="+mn-lt"/>
              </a:rPr>
              <a:t>These items are often part of special collections or collaborative projects, making them rare and highly sought after.</a:t>
            </a:r>
          </a:p>
          <a:p>
            <a:endParaRPr lang="en-US"/>
          </a:p>
          <a:p>
            <a:r>
              <a:rPr lang="en-US">
                <a:ea typeface="+mn-lt"/>
                <a:cs typeface="+mn-lt"/>
              </a:rPr>
              <a:t>Stay updated with new releases and be the first to own the latest Google gear by regularly checking the store.</a:t>
            </a:r>
          </a:p>
          <a:p>
            <a:endParaRPr lang="en-US"/>
          </a:p>
          <a:p>
            <a:r>
              <a:rPr lang="en-US">
                <a:ea typeface="+mn-lt"/>
                <a:cs typeface="+mn-lt"/>
              </a:rPr>
              <a:t>Owning exclusive Google merchandise allows you to celebrate milestones and be part of the Google community in a special way.</a:t>
            </a:r>
            <a:endParaRPr lang="en-US"/>
          </a:p>
        </p:txBody>
      </p:sp>
    </p:spTree>
    <p:extLst>
      <p:ext uri="{BB962C8B-B14F-4D97-AF65-F5344CB8AC3E}">
        <p14:creationId xmlns:p14="http://schemas.microsoft.com/office/powerpoint/2010/main" val="35993153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3EF4-8BFC-AF28-F815-51AD7EEB3B56}"/>
              </a:ext>
            </a:extLst>
          </p:cNvPr>
          <p:cNvSpPr>
            <a:spLocks noGrp="1"/>
          </p:cNvSpPr>
          <p:nvPr>
            <p:ph type="title"/>
          </p:nvPr>
        </p:nvSpPr>
        <p:spPr/>
        <p:txBody>
          <a:bodyPr/>
          <a:lstStyle/>
          <a:p>
            <a:r>
              <a:rPr lang="en-US">
                <a:ea typeface="+mj-lt"/>
                <a:cs typeface="+mj-lt"/>
              </a:rPr>
              <a:t>Global Shipping</a:t>
            </a:r>
            <a:endParaRPr lang="en-US"/>
          </a:p>
        </p:txBody>
      </p:sp>
      <p:sp>
        <p:nvSpPr>
          <p:cNvPr id="3" name="Content Placeholder 2">
            <a:extLst>
              <a:ext uri="{FF2B5EF4-FFF2-40B4-BE49-F238E27FC236}">
                <a16:creationId xmlns:a16="http://schemas.microsoft.com/office/drawing/2014/main" id="{A20566BA-5A90-897F-F0DC-B88083A271C1}"/>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Merchandise offers reliable global shipping, making it easy to send gifts to friends and family around the world.</a:t>
            </a:r>
            <a:endParaRPr lang="en-US"/>
          </a:p>
          <a:p>
            <a:endParaRPr lang="en-US"/>
          </a:p>
          <a:p>
            <a:r>
              <a:rPr lang="en-US">
                <a:ea typeface="+mn-lt"/>
                <a:cs typeface="+mn-lt"/>
              </a:rPr>
              <a:t>With various shipping options, you can choose the method that best suits your needs, and all shipments include tracking and delivery notifications.</a:t>
            </a:r>
          </a:p>
          <a:p>
            <a:endParaRPr lang="en-US"/>
          </a:p>
          <a:p>
            <a:r>
              <a:rPr lang="en-US">
                <a:ea typeface="+mn-lt"/>
                <a:cs typeface="+mn-lt"/>
              </a:rPr>
              <a:t>Enjoy a seamless shopping experience with the convenience of ordering from anywhere and having items delivered to your doorstep.</a:t>
            </a:r>
          </a:p>
          <a:p>
            <a:endParaRPr lang="en-US"/>
          </a:p>
          <a:p>
            <a:r>
              <a:rPr lang="en-US">
                <a:ea typeface="+mn-lt"/>
                <a:cs typeface="+mn-lt"/>
              </a:rPr>
              <a:t>Customer support is available to assist with any shipping issues, ensuring a hassle-free process.</a:t>
            </a:r>
            <a:endParaRPr lang="en-US"/>
          </a:p>
        </p:txBody>
      </p:sp>
    </p:spTree>
    <p:extLst>
      <p:ext uri="{BB962C8B-B14F-4D97-AF65-F5344CB8AC3E}">
        <p14:creationId xmlns:p14="http://schemas.microsoft.com/office/powerpoint/2010/main" val="27370493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7778-D63C-3C9B-2A4B-3279BD99FDFF}"/>
              </a:ext>
            </a:extLst>
          </p:cNvPr>
          <p:cNvSpPr>
            <a:spLocks noGrp="1"/>
          </p:cNvSpPr>
          <p:nvPr>
            <p:ph type="title"/>
          </p:nvPr>
        </p:nvSpPr>
        <p:spPr/>
        <p:txBody>
          <a:bodyPr/>
          <a:lstStyle/>
          <a:p>
            <a:r>
              <a:rPr lang="en-US">
                <a:ea typeface="+mj-lt"/>
                <a:cs typeface="+mj-lt"/>
              </a:rPr>
              <a:t>Google Password Manager – Secure storage</a:t>
            </a:r>
            <a:endParaRPr lang="en-US"/>
          </a:p>
        </p:txBody>
      </p:sp>
      <p:sp>
        <p:nvSpPr>
          <p:cNvPr id="3" name="Content Placeholder 2">
            <a:extLst>
              <a:ext uri="{FF2B5EF4-FFF2-40B4-BE49-F238E27FC236}">
                <a16:creationId xmlns:a16="http://schemas.microsoft.com/office/drawing/2014/main" id="{DEF6E67F-5E8E-9A34-9952-1E3D31DA47D1}"/>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Password Manager securely stores and organizes all your passwords, using advanced encryption technology to protect your data.</a:t>
            </a:r>
            <a:endParaRPr lang="en-US"/>
          </a:p>
          <a:p>
            <a:endParaRPr lang="en-US"/>
          </a:p>
          <a:p>
            <a:r>
              <a:rPr lang="en-US">
                <a:ea typeface="+mn-lt"/>
                <a:cs typeface="+mn-lt"/>
              </a:rPr>
              <a:t>By keeping all your passwords in one safe place, you reduce the risk of losing or forgetting important login information.</a:t>
            </a:r>
            <a:endParaRPr lang="en-US"/>
          </a:p>
          <a:p>
            <a:endParaRPr lang="en-US"/>
          </a:p>
          <a:p>
            <a:r>
              <a:rPr lang="en-US">
                <a:ea typeface="+mn-lt"/>
                <a:cs typeface="+mn-lt"/>
              </a:rPr>
              <a:t>The passwords are accessible through your Google account, providing a convenient and secure way to manage your credentials.</a:t>
            </a:r>
            <a:endParaRPr lang="en-US"/>
          </a:p>
          <a:p>
            <a:endParaRPr lang="en-US"/>
          </a:p>
          <a:p>
            <a:r>
              <a:rPr lang="en-US">
                <a:ea typeface="+mn-lt"/>
                <a:cs typeface="+mn-lt"/>
              </a:rPr>
              <a:t>You can also store other sensitive information, such as credit card details and notes, within the Password Manager.</a:t>
            </a:r>
            <a:endParaRPr lang="en-US"/>
          </a:p>
        </p:txBody>
      </p:sp>
    </p:spTree>
    <p:extLst>
      <p:ext uri="{BB962C8B-B14F-4D97-AF65-F5344CB8AC3E}">
        <p14:creationId xmlns:p14="http://schemas.microsoft.com/office/powerpoint/2010/main" val="33582985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E597-6C43-1667-1E3F-5ADABE6BE1B4}"/>
              </a:ext>
            </a:extLst>
          </p:cNvPr>
          <p:cNvSpPr>
            <a:spLocks noGrp="1"/>
          </p:cNvSpPr>
          <p:nvPr>
            <p:ph type="title"/>
          </p:nvPr>
        </p:nvSpPr>
        <p:spPr/>
        <p:txBody>
          <a:bodyPr/>
          <a:lstStyle/>
          <a:p>
            <a:r>
              <a:rPr lang="en-US">
                <a:ea typeface="+mj-lt"/>
                <a:cs typeface="+mj-lt"/>
              </a:rPr>
              <a:t>Auto-Fill</a:t>
            </a:r>
            <a:endParaRPr lang="en-US"/>
          </a:p>
        </p:txBody>
      </p:sp>
      <p:sp>
        <p:nvSpPr>
          <p:cNvPr id="3" name="Content Placeholder 2">
            <a:extLst>
              <a:ext uri="{FF2B5EF4-FFF2-40B4-BE49-F238E27FC236}">
                <a16:creationId xmlns:a16="http://schemas.microsoft.com/office/drawing/2014/main" id="{EA2D887C-F62D-0EDC-73EF-B90D3139CCB1}"/>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The auto-fill feature automatically fills in your passwords on websites and apps, saving you time and effort.</a:t>
            </a:r>
          </a:p>
          <a:p>
            <a:endParaRPr lang="en-US"/>
          </a:p>
          <a:p>
            <a:r>
              <a:rPr lang="en-US">
                <a:ea typeface="+mn-lt"/>
                <a:cs typeface="+mn-lt"/>
              </a:rPr>
              <a:t>With auto-fill, you no longer need to manually enter passwords, making your login process faster and more efficient.</a:t>
            </a:r>
          </a:p>
          <a:p>
            <a:endParaRPr lang="en-US"/>
          </a:p>
          <a:p>
            <a:r>
              <a:rPr lang="en-US">
                <a:ea typeface="+mn-lt"/>
                <a:cs typeface="+mn-lt"/>
              </a:rPr>
              <a:t>This feature supports multiple browsers and platforms, ensuring a smooth and seamless user experience across all your devices.</a:t>
            </a:r>
          </a:p>
          <a:p>
            <a:endParaRPr lang="en-US"/>
          </a:p>
          <a:p>
            <a:r>
              <a:rPr lang="en-US">
                <a:ea typeface="+mn-lt"/>
                <a:cs typeface="+mn-lt"/>
              </a:rPr>
              <a:t>It enhances security by reducing the need to type passwords, minimizing the risk of them being intercepted by keyloggers</a:t>
            </a:r>
          </a:p>
        </p:txBody>
      </p:sp>
    </p:spTree>
    <p:extLst>
      <p:ext uri="{BB962C8B-B14F-4D97-AF65-F5344CB8AC3E}">
        <p14:creationId xmlns:p14="http://schemas.microsoft.com/office/powerpoint/2010/main" val="4017523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B191-7AE8-F3F9-32C8-3ED24FA5A6C3}"/>
              </a:ext>
            </a:extLst>
          </p:cNvPr>
          <p:cNvSpPr>
            <a:spLocks noGrp="1"/>
          </p:cNvSpPr>
          <p:nvPr>
            <p:ph type="title"/>
          </p:nvPr>
        </p:nvSpPr>
        <p:spPr/>
        <p:txBody>
          <a:bodyPr/>
          <a:lstStyle/>
          <a:p>
            <a:r>
              <a:rPr lang="en-US">
                <a:ea typeface="+mj-lt"/>
                <a:cs typeface="+mj-lt"/>
              </a:rPr>
              <a:t>Password Generation</a:t>
            </a:r>
            <a:endParaRPr lang="en-US"/>
          </a:p>
        </p:txBody>
      </p:sp>
      <p:sp>
        <p:nvSpPr>
          <p:cNvPr id="3" name="Content Placeholder 2">
            <a:extLst>
              <a:ext uri="{FF2B5EF4-FFF2-40B4-BE49-F238E27FC236}">
                <a16:creationId xmlns:a16="http://schemas.microsoft.com/office/drawing/2014/main" id="{ED1AF485-DE6A-5E69-143A-0E94D0775402}"/>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Password Manager can generate strong, unique passwords for each site you use, ensuring that your accounts are well-protected.</a:t>
            </a:r>
          </a:p>
          <a:p>
            <a:endParaRPr lang="en-US"/>
          </a:p>
          <a:p>
            <a:r>
              <a:rPr lang="en-US">
                <a:ea typeface="+mn-lt"/>
                <a:cs typeface="+mn-lt"/>
              </a:rPr>
              <a:t>Using unique passwords for each site reduces the risk of multiple accounts being compromised if one password is leaked.</a:t>
            </a:r>
          </a:p>
          <a:p>
            <a:endParaRPr lang="en-US"/>
          </a:p>
          <a:p>
            <a:r>
              <a:rPr lang="en-US">
                <a:ea typeface="+mn-lt"/>
                <a:cs typeface="+mn-lt"/>
              </a:rPr>
              <a:t>The generated passwords are complex and difficult to guess, providing a higher level of security than common or reused passwords.</a:t>
            </a:r>
          </a:p>
          <a:p>
            <a:endParaRPr lang="en-US"/>
          </a:p>
          <a:p>
            <a:r>
              <a:rPr lang="en-US">
                <a:ea typeface="+mn-lt"/>
                <a:cs typeface="+mn-lt"/>
              </a:rPr>
              <a:t>This feature helps you maintain strong security hygiene without the burden of coming up with and remembering complex passwords.</a:t>
            </a:r>
          </a:p>
        </p:txBody>
      </p:sp>
    </p:spTree>
    <p:extLst>
      <p:ext uri="{BB962C8B-B14F-4D97-AF65-F5344CB8AC3E}">
        <p14:creationId xmlns:p14="http://schemas.microsoft.com/office/powerpoint/2010/main" val="14954553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FA01-5C6E-0D88-C68F-D5CC55E34750}"/>
              </a:ext>
            </a:extLst>
          </p:cNvPr>
          <p:cNvSpPr>
            <a:spLocks noGrp="1"/>
          </p:cNvSpPr>
          <p:nvPr>
            <p:ph type="title"/>
          </p:nvPr>
        </p:nvSpPr>
        <p:spPr/>
        <p:txBody>
          <a:bodyPr/>
          <a:lstStyle/>
          <a:p>
            <a:r>
              <a:rPr lang="en-US">
                <a:ea typeface="+mj-lt"/>
                <a:cs typeface="+mj-lt"/>
              </a:rPr>
              <a:t>Cross-Device Sync</a:t>
            </a:r>
            <a:endParaRPr lang="en-US"/>
          </a:p>
        </p:txBody>
      </p:sp>
      <p:sp>
        <p:nvSpPr>
          <p:cNvPr id="3" name="Content Placeholder 2">
            <a:extLst>
              <a:ext uri="{FF2B5EF4-FFF2-40B4-BE49-F238E27FC236}">
                <a16:creationId xmlns:a16="http://schemas.microsoft.com/office/drawing/2014/main" id="{ACA1FD86-F97C-7A87-00E6-7044FDD3BDE7}"/>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Sync your passwords across all your devices, ensuring easy access wherever you go.</a:t>
            </a:r>
          </a:p>
          <a:p>
            <a:endParaRPr lang="en-US"/>
          </a:p>
          <a:p>
            <a:r>
              <a:rPr lang="en-US">
                <a:ea typeface="+mn-lt"/>
                <a:cs typeface="+mn-lt"/>
              </a:rPr>
              <a:t>Whether you're on your phone, tablet, or computer, your passwords are always available and up-to-date.</a:t>
            </a:r>
          </a:p>
          <a:p>
            <a:endParaRPr lang="en-US"/>
          </a:p>
          <a:p>
            <a:r>
              <a:rPr lang="en-US">
                <a:ea typeface="+mn-lt"/>
                <a:cs typeface="+mn-lt"/>
              </a:rPr>
              <a:t>The synchronization happens in real-time, so any changes you make to your passwords are instantly reflected across all your devices.</a:t>
            </a:r>
          </a:p>
          <a:p>
            <a:endParaRPr lang="en-US"/>
          </a:p>
          <a:p>
            <a:r>
              <a:rPr lang="en-US">
                <a:ea typeface="+mn-lt"/>
                <a:cs typeface="+mn-lt"/>
              </a:rPr>
              <a:t>This cross-device functionality provides convenience and security, making it easier to manage your digital life.</a:t>
            </a:r>
          </a:p>
        </p:txBody>
      </p:sp>
    </p:spTree>
    <p:extLst>
      <p:ext uri="{BB962C8B-B14F-4D97-AF65-F5344CB8AC3E}">
        <p14:creationId xmlns:p14="http://schemas.microsoft.com/office/powerpoint/2010/main" val="4336179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A069-2B2D-2D5F-63A2-340B36F552DB}"/>
              </a:ext>
            </a:extLst>
          </p:cNvPr>
          <p:cNvSpPr>
            <a:spLocks noGrp="1"/>
          </p:cNvSpPr>
          <p:nvPr>
            <p:ph type="title"/>
          </p:nvPr>
        </p:nvSpPr>
        <p:spPr/>
        <p:txBody>
          <a:bodyPr/>
          <a:lstStyle/>
          <a:p>
            <a:r>
              <a:rPr lang="en-US">
                <a:ea typeface="+mj-lt"/>
                <a:cs typeface="+mj-lt"/>
              </a:rPr>
              <a:t>Security Check</a:t>
            </a:r>
            <a:endParaRPr lang="en-US"/>
          </a:p>
        </p:txBody>
      </p:sp>
      <p:sp>
        <p:nvSpPr>
          <p:cNvPr id="3" name="Content Placeholder 2">
            <a:extLst>
              <a:ext uri="{FF2B5EF4-FFF2-40B4-BE49-F238E27FC236}">
                <a16:creationId xmlns:a16="http://schemas.microsoft.com/office/drawing/2014/main" id="{232274D7-F45E-D95B-6FCF-A942D330E849}"/>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Password Manager performs regular security checks to identify weak, reused, or compromised passwords.</a:t>
            </a:r>
            <a:endParaRPr lang="en-US"/>
          </a:p>
          <a:p>
            <a:endParaRPr lang="en-US"/>
          </a:p>
          <a:p>
            <a:r>
              <a:rPr lang="en-US">
                <a:ea typeface="+mn-lt"/>
                <a:cs typeface="+mn-lt"/>
              </a:rPr>
              <a:t>It alerts you to potential security issues and provides suggestions on how to improve your password security.</a:t>
            </a:r>
            <a:endParaRPr lang="en-US"/>
          </a:p>
          <a:p>
            <a:endParaRPr lang="en-US"/>
          </a:p>
          <a:p>
            <a:r>
              <a:rPr lang="en-US">
                <a:ea typeface="+mn-lt"/>
                <a:cs typeface="+mn-lt"/>
              </a:rPr>
              <a:t>By following the recommendations, you can strengthen your online accounts and reduce the risk of unauthorized access.</a:t>
            </a:r>
            <a:endParaRPr lang="en-US"/>
          </a:p>
          <a:p>
            <a:endParaRPr lang="en-US"/>
          </a:p>
          <a:p>
            <a:r>
              <a:rPr lang="en-US">
                <a:ea typeface="+mn-lt"/>
                <a:cs typeface="+mn-lt"/>
              </a:rPr>
              <a:t>The ongoing monitoring ensures that your passwords remain robust and secure, giving you peace of mind.</a:t>
            </a:r>
            <a:endParaRPr lang="en-US"/>
          </a:p>
        </p:txBody>
      </p:sp>
    </p:spTree>
    <p:extLst>
      <p:ext uri="{BB962C8B-B14F-4D97-AF65-F5344CB8AC3E}">
        <p14:creationId xmlns:p14="http://schemas.microsoft.com/office/powerpoint/2010/main" val="20077403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FFB4-782C-9B5E-953C-B4A2EB65FBCE}"/>
              </a:ext>
            </a:extLst>
          </p:cNvPr>
          <p:cNvSpPr>
            <a:spLocks noGrp="1"/>
          </p:cNvSpPr>
          <p:nvPr>
            <p:ph type="title"/>
          </p:nvPr>
        </p:nvSpPr>
        <p:spPr/>
        <p:txBody>
          <a:bodyPr/>
          <a:lstStyle/>
          <a:p>
            <a:r>
              <a:rPr lang="en-US"/>
              <a:t>What is g in </a:t>
            </a:r>
            <a:r>
              <a:rPr lang="en-US" err="1"/>
              <a:t>gmail</a:t>
            </a:r>
            <a:r>
              <a:rPr lang="en-US"/>
              <a:t>  ?  </a:t>
            </a:r>
          </a:p>
        </p:txBody>
      </p:sp>
      <p:sp>
        <p:nvSpPr>
          <p:cNvPr id="3" name="Content Placeholder 2">
            <a:extLst>
              <a:ext uri="{FF2B5EF4-FFF2-40B4-BE49-F238E27FC236}">
                <a16:creationId xmlns:a16="http://schemas.microsoft.com/office/drawing/2014/main" id="{0558352C-1BEB-2FC5-AC7A-E20736520E12}"/>
              </a:ext>
            </a:extLst>
          </p:cNvPr>
          <p:cNvSpPr>
            <a:spLocks noGrp="1"/>
          </p:cNvSpPr>
          <p:nvPr>
            <p:ph idx="1"/>
          </p:nvPr>
        </p:nvSpPr>
        <p:spPr/>
        <p:txBody>
          <a:bodyPr vert="horz" lIns="91440" tIns="45720" rIns="91440" bIns="45720" rtlCol="0" anchor="t">
            <a:normAutofit/>
          </a:bodyPr>
          <a:lstStyle/>
          <a:p>
            <a:r>
              <a:rPr lang="en-US">
                <a:ea typeface="+mn-lt"/>
                <a:cs typeface="+mn-lt"/>
              </a:rPr>
              <a:t>The "G" in Gmail stands for "Google." Gmail is Google's email service, hence the name Google Mail, abbreviated to Gmail. It was launched in 2004 and has since become one of the most popular email services worldwide, known for its large storage capacity, powerful search capabilities, and integration with other Google services.</a:t>
            </a:r>
          </a:p>
        </p:txBody>
      </p:sp>
    </p:spTree>
    <p:extLst>
      <p:ext uri="{BB962C8B-B14F-4D97-AF65-F5344CB8AC3E}">
        <p14:creationId xmlns:p14="http://schemas.microsoft.com/office/powerpoint/2010/main" val="41714055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92C6-8E50-42A2-D5ED-60FFD62826BE}"/>
              </a:ext>
            </a:extLst>
          </p:cNvPr>
          <p:cNvSpPr>
            <a:spLocks noGrp="1"/>
          </p:cNvSpPr>
          <p:nvPr>
            <p:ph type="title"/>
          </p:nvPr>
        </p:nvSpPr>
        <p:spPr/>
        <p:txBody>
          <a:bodyPr/>
          <a:lstStyle/>
          <a:p>
            <a:r>
              <a:rPr lang="en-US"/>
              <a:t>Context</a:t>
            </a:r>
          </a:p>
        </p:txBody>
      </p:sp>
      <p:sp>
        <p:nvSpPr>
          <p:cNvPr id="3" name="Content Placeholder 2">
            <a:extLst>
              <a:ext uri="{FF2B5EF4-FFF2-40B4-BE49-F238E27FC236}">
                <a16:creationId xmlns:a16="http://schemas.microsoft.com/office/drawing/2014/main" id="{260B76F9-D60A-1542-B842-595113DFA732}"/>
              </a:ext>
            </a:extLst>
          </p:cNvPr>
          <p:cNvSpPr>
            <a:spLocks noGrp="1"/>
          </p:cNvSpPr>
          <p:nvPr>
            <p:ph idx="1"/>
          </p:nvPr>
        </p:nvSpPr>
        <p:spPr/>
        <p:txBody>
          <a:bodyPr vert="horz" lIns="91440" tIns="45720" rIns="91440" bIns="45720" rtlCol="0" anchor="t">
            <a:normAutofit fontScale="70000" lnSpcReduction="20000"/>
          </a:bodyPr>
          <a:lstStyle/>
          <a:p>
            <a:r>
              <a:rPr lang="en-US">
                <a:ea typeface="+mn-lt"/>
                <a:cs typeface="+mn-lt"/>
              </a:rPr>
              <a:t>Launch: Gmail was launched by Google on April 1, 2004, initially by invitation only.</a:t>
            </a:r>
          </a:p>
          <a:p>
            <a:endParaRPr lang="en-US"/>
          </a:p>
          <a:p>
            <a:r>
              <a:rPr lang="en-US">
                <a:ea typeface="+mn-lt"/>
                <a:cs typeface="+mn-lt"/>
              </a:rPr>
              <a:t>Storage: It introduced a then-unprecedented 1 GB of storage per user, encouraging users to archive their emails instead of deleting them.</a:t>
            </a:r>
          </a:p>
          <a:p>
            <a:endParaRPr lang="en-US"/>
          </a:p>
          <a:p>
            <a:r>
              <a:rPr lang="en-US">
                <a:ea typeface="+mn-lt"/>
                <a:cs typeface="+mn-lt"/>
              </a:rPr>
              <a:t>Integration: Gmail integrates seamlessly with other Google services like Google Drive, Google Calendar, Google Photos, and Google Meet, enhancing productivity.</a:t>
            </a:r>
          </a:p>
          <a:p>
            <a:endParaRPr lang="en-US"/>
          </a:p>
          <a:p>
            <a:r>
              <a:rPr lang="en-US">
                <a:ea typeface="+mn-lt"/>
                <a:cs typeface="+mn-lt"/>
              </a:rPr>
              <a:t>Features: It offers features like spam filtering, advanced search, and labels, which help users organize and manage their emails efficiently.</a:t>
            </a:r>
          </a:p>
        </p:txBody>
      </p:sp>
    </p:spTree>
    <p:extLst>
      <p:ext uri="{BB962C8B-B14F-4D97-AF65-F5344CB8AC3E}">
        <p14:creationId xmlns:p14="http://schemas.microsoft.com/office/powerpoint/2010/main" val="162589201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89BD-1A46-1678-F098-93AA840E68E0}"/>
              </a:ext>
            </a:extLst>
          </p:cNvPr>
          <p:cNvSpPr>
            <a:spLocks noGrp="1"/>
          </p:cNvSpPr>
          <p:nvPr>
            <p:ph type="title"/>
          </p:nvPr>
        </p:nvSpPr>
        <p:spPr/>
        <p:txBody>
          <a:bodyPr/>
          <a:lstStyle/>
          <a:p>
            <a:r>
              <a:rPr lang="en-US">
                <a:ea typeface="+mj-lt"/>
                <a:cs typeface="+mj-lt"/>
              </a:rPr>
              <a:t>Google Gemini</a:t>
            </a:r>
            <a:endParaRPr lang="en-US"/>
          </a:p>
        </p:txBody>
      </p:sp>
      <p:sp>
        <p:nvSpPr>
          <p:cNvPr id="3" name="Content Placeholder 2">
            <a:extLst>
              <a:ext uri="{FF2B5EF4-FFF2-40B4-BE49-F238E27FC236}">
                <a16:creationId xmlns:a16="http://schemas.microsoft.com/office/drawing/2014/main" id="{CAB419B4-B0BC-67AA-9F65-612FBADCBF38}"/>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Gemini is the latest AI assistant from Google, designed to replace the existing Google Assistant.</a:t>
            </a:r>
          </a:p>
          <a:p>
            <a:endParaRPr lang="en-US"/>
          </a:p>
          <a:p>
            <a:r>
              <a:rPr lang="en-US">
                <a:ea typeface="+mn-lt"/>
                <a:cs typeface="+mn-lt"/>
              </a:rPr>
              <a:t>It offers enhanced capabilities and a more natural interaction experience.</a:t>
            </a:r>
          </a:p>
          <a:p>
            <a:endParaRPr lang="en-US"/>
          </a:p>
          <a:p>
            <a:r>
              <a:rPr lang="en-US">
                <a:ea typeface="+mn-lt"/>
                <a:cs typeface="+mn-lt"/>
              </a:rPr>
              <a:t>Google Gemini leverages advanced AI and machine learning to provide accurate and context-aware responses.</a:t>
            </a:r>
          </a:p>
          <a:p>
            <a:endParaRPr lang="en-US"/>
          </a:p>
          <a:p>
            <a:r>
              <a:rPr lang="en-US">
                <a:ea typeface="+mn-lt"/>
                <a:cs typeface="+mn-lt"/>
              </a:rPr>
              <a:t>Its development represents a significant step forward in AI technology, aimed at improving user convenience and productivity.</a:t>
            </a:r>
          </a:p>
        </p:txBody>
      </p:sp>
    </p:spTree>
    <p:extLst>
      <p:ext uri="{BB962C8B-B14F-4D97-AF65-F5344CB8AC3E}">
        <p14:creationId xmlns:p14="http://schemas.microsoft.com/office/powerpoint/2010/main" val="279632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2E49-CCCF-8178-176D-174EDD698910}"/>
              </a:ext>
            </a:extLst>
          </p:cNvPr>
          <p:cNvSpPr>
            <a:spLocks noGrp="1"/>
          </p:cNvSpPr>
          <p:nvPr>
            <p:ph type="title"/>
          </p:nvPr>
        </p:nvSpPr>
        <p:spPr/>
        <p:txBody>
          <a:bodyPr/>
          <a:lstStyle/>
          <a:p>
            <a:r>
              <a:rPr lang="en-US">
                <a:ea typeface="+mj-lt"/>
                <a:cs typeface="+mj-lt"/>
              </a:rPr>
              <a:t>How Small is Small Data?</a:t>
            </a:r>
          </a:p>
        </p:txBody>
      </p:sp>
      <p:sp>
        <p:nvSpPr>
          <p:cNvPr id="3" name="Content Placeholder 2">
            <a:extLst>
              <a:ext uri="{FF2B5EF4-FFF2-40B4-BE49-F238E27FC236}">
                <a16:creationId xmlns:a16="http://schemas.microsoft.com/office/drawing/2014/main" id="{176418DF-D9F6-8BB0-DC80-C8B80C5DEDAE}"/>
              </a:ext>
            </a:extLst>
          </p:cNvPr>
          <p:cNvSpPr>
            <a:spLocks noGrp="1"/>
          </p:cNvSpPr>
          <p:nvPr>
            <p:ph idx="1"/>
          </p:nvPr>
        </p:nvSpPr>
        <p:spPr/>
        <p:txBody>
          <a:bodyPr vert="horz" lIns="91440" tIns="45720" rIns="91440" bIns="45720" rtlCol="0" anchor="t">
            <a:normAutofit/>
          </a:bodyPr>
          <a:lstStyle/>
          <a:p>
            <a:r>
              <a:rPr lang="en-US">
                <a:ea typeface="+mn-lt"/>
                <a:cs typeface="+mn-lt"/>
              </a:rPr>
              <a:t>Introduction to Small Data Small Data refers to smaller datasets that can be processed and analyzed by traditional data processing tools and techniques. It is often more structured and easier to manage compared to Big Data, making it suitable for many business and research applications.</a:t>
            </a:r>
          </a:p>
        </p:txBody>
      </p:sp>
    </p:spTree>
    <p:extLst>
      <p:ext uri="{BB962C8B-B14F-4D97-AF65-F5344CB8AC3E}">
        <p14:creationId xmlns:p14="http://schemas.microsoft.com/office/powerpoint/2010/main" val="53286208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36543-56EC-CAE4-604E-244F5103C95E}"/>
              </a:ext>
            </a:extLst>
          </p:cNvPr>
          <p:cNvSpPr>
            <a:spLocks noGrp="1"/>
          </p:cNvSpPr>
          <p:nvPr>
            <p:ph type="title"/>
          </p:nvPr>
        </p:nvSpPr>
        <p:spPr/>
        <p:txBody>
          <a:bodyPr/>
          <a:lstStyle/>
          <a:p>
            <a:r>
              <a:rPr lang="en-US">
                <a:ea typeface="+mj-lt"/>
                <a:cs typeface="+mj-lt"/>
              </a:rPr>
              <a:t>Capabilities</a:t>
            </a:r>
            <a:endParaRPr lang="en-US"/>
          </a:p>
        </p:txBody>
      </p:sp>
      <p:sp>
        <p:nvSpPr>
          <p:cNvPr id="3" name="Content Placeholder 2">
            <a:extLst>
              <a:ext uri="{FF2B5EF4-FFF2-40B4-BE49-F238E27FC236}">
                <a16:creationId xmlns:a16="http://schemas.microsoft.com/office/drawing/2014/main" id="{C8C97FAA-1B6A-0261-E0DA-01762F735173}"/>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Google Gemini can handle complex queries, providing detailed and accurate answers.</a:t>
            </a:r>
            <a:endParaRPr lang="en-US"/>
          </a:p>
          <a:p>
            <a:endParaRPr lang="en-US"/>
          </a:p>
          <a:p>
            <a:r>
              <a:rPr lang="en-US">
                <a:ea typeface="+mn-lt"/>
                <a:cs typeface="+mn-lt"/>
              </a:rPr>
              <a:t>It offers language translation, allowing seamless communication across different languages.</a:t>
            </a:r>
            <a:endParaRPr lang="en-US"/>
          </a:p>
          <a:p>
            <a:endParaRPr lang="en-US"/>
          </a:p>
          <a:p>
            <a:r>
              <a:rPr lang="en-US">
                <a:ea typeface="+mn-lt"/>
                <a:cs typeface="+mn-lt"/>
              </a:rPr>
              <a:t>Gemini includes fun features like coin flipping and interactive games.</a:t>
            </a:r>
            <a:endParaRPr lang="en-US"/>
          </a:p>
          <a:p>
            <a:endParaRPr lang="en-US"/>
          </a:p>
          <a:p>
            <a:r>
              <a:rPr lang="en-US">
                <a:ea typeface="+mn-lt"/>
                <a:cs typeface="+mn-lt"/>
              </a:rPr>
              <a:t>It can also assist with tasks such as setting reminders, managing schedules, and providing real-time information.</a:t>
            </a:r>
            <a:endParaRPr lang="en-US"/>
          </a:p>
        </p:txBody>
      </p:sp>
    </p:spTree>
    <p:extLst>
      <p:ext uri="{BB962C8B-B14F-4D97-AF65-F5344CB8AC3E}">
        <p14:creationId xmlns:p14="http://schemas.microsoft.com/office/powerpoint/2010/main" val="292150507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6D00-810D-E12E-F926-5E1AE3AEEC87}"/>
              </a:ext>
            </a:extLst>
          </p:cNvPr>
          <p:cNvSpPr>
            <a:spLocks noGrp="1"/>
          </p:cNvSpPr>
          <p:nvPr>
            <p:ph type="title"/>
          </p:nvPr>
        </p:nvSpPr>
        <p:spPr/>
        <p:txBody>
          <a:bodyPr/>
          <a:lstStyle/>
          <a:p>
            <a:r>
              <a:rPr lang="en-US">
                <a:ea typeface="+mj-lt"/>
                <a:cs typeface="+mj-lt"/>
              </a:rPr>
              <a:t>Integration</a:t>
            </a:r>
            <a:endParaRPr lang="en-US"/>
          </a:p>
        </p:txBody>
      </p:sp>
      <p:sp>
        <p:nvSpPr>
          <p:cNvPr id="3" name="Content Placeholder 2">
            <a:extLst>
              <a:ext uri="{FF2B5EF4-FFF2-40B4-BE49-F238E27FC236}">
                <a16:creationId xmlns:a16="http://schemas.microsoft.com/office/drawing/2014/main" id="{51129CC7-B8EA-6E9C-D31C-DEE1DD11B697}"/>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Gemini integrates smoothly with other Google services such as Spotify, Gmail, and Google Calendar.</a:t>
            </a:r>
            <a:endParaRPr lang="en-US"/>
          </a:p>
          <a:p>
            <a:endParaRPr lang="en-US"/>
          </a:p>
          <a:p>
            <a:r>
              <a:rPr lang="en-US">
                <a:ea typeface="+mn-lt"/>
                <a:cs typeface="+mn-lt"/>
              </a:rPr>
              <a:t>This integration allows for a unified user experience, making it easier to manage various tasks from a single interface.</a:t>
            </a:r>
            <a:endParaRPr lang="en-US"/>
          </a:p>
          <a:p>
            <a:endParaRPr lang="en-US"/>
          </a:p>
          <a:p>
            <a:r>
              <a:rPr lang="en-US">
                <a:ea typeface="+mn-lt"/>
                <a:cs typeface="+mn-lt"/>
              </a:rPr>
              <a:t>Users can play music, send emails, and schedule meetings using voice commands.</a:t>
            </a:r>
            <a:endParaRPr lang="en-US"/>
          </a:p>
          <a:p>
            <a:endParaRPr lang="en-US"/>
          </a:p>
          <a:p>
            <a:r>
              <a:rPr lang="en-US">
                <a:ea typeface="+mn-lt"/>
                <a:cs typeface="+mn-lt"/>
              </a:rPr>
              <a:t>Gemini enhances the functionality of Google’s ecosystem, providing a cohesive digital assistant experience.</a:t>
            </a:r>
            <a:endParaRPr lang="en-US"/>
          </a:p>
        </p:txBody>
      </p:sp>
    </p:spTree>
    <p:extLst>
      <p:ext uri="{BB962C8B-B14F-4D97-AF65-F5344CB8AC3E}">
        <p14:creationId xmlns:p14="http://schemas.microsoft.com/office/powerpoint/2010/main" val="247767331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BCCAA-7B94-783A-8F28-02DD48928126}"/>
              </a:ext>
            </a:extLst>
          </p:cNvPr>
          <p:cNvSpPr>
            <a:spLocks noGrp="1"/>
          </p:cNvSpPr>
          <p:nvPr>
            <p:ph type="title"/>
          </p:nvPr>
        </p:nvSpPr>
        <p:spPr/>
        <p:txBody>
          <a:bodyPr/>
          <a:lstStyle/>
          <a:p>
            <a:r>
              <a:rPr lang="en-US">
                <a:ea typeface="+mj-lt"/>
                <a:cs typeface="+mj-lt"/>
              </a:rPr>
              <a:t>Accessibility</a:t>
            </a:r>
            <a:endParaRPr lang="en-US"/>
          </a:p>
        </p:txBody>
      </p:sp>
      <p:sp>
        <p:nvSpPr>
          <p:cNvPr id="3" name="Content Placeholder 2">
            <a:extLst>
              <a:ext uri="{FF2B5EF4-FFF2-40B4-BE49-F238E27FC236}">
                <a16:creationId xmlns:a16="http://schemas.microsoft.com/office/drawing/2014/main" id="{55D63291-0975-F311-DF61-28CC220A3369}"/>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Gemini is accessible on both Android and iOS devices, ensuring that a wide range of users can benefit from its features.</a:t>
            </a:r>
          </a:p>
          <a:p>
            <a:endParaRPr lang="en-US"/>
          </a:p>
          <a:p>
            <a:r>
              <a:rPr lang="en-US">
                <a:ea typeface="+mn-lt"/>
                <a:cs typeface="+mn-lt"/>
              </a:rPr>
              <a:t>It supports various devices including smartphones, tablets, and smart home devices.</a:t>
            </a:r>
          </a:p>
          <a:p>
            <a:endParaRPr lang="en-US"/>
          </a:p>
          <a:p>
            <a:r>
              <a:rPr lang="en-US">
                <a:ea typeface="+mn-lt"/>
                <a:cs typeface="+mn-lt"/>
              </a:rPr>
              <a:t>The assistant is designed to be user-friendly, with voice and text input options.</a:t>
            </a:r>
          </a:p>
          <a:p>
            <a:endParaRPr lang="en-US"/>
          </a:p>
          <a:p>
            <a:r>
              <a:rPr lang="en-US">
                <a:ea typeface="+mn-lt"/>
                <a:cs typeface="+mn-lt"/>
              </a:rPr>
              <a:t>Accessibility features ensure that users with disabilities can also effectively use Google Gemini.</a:t>
            </a:r>
            <a:endParaRPr lang="en-US"/>
          </a:p>
        </p:txBody>
      </p:sp>
    </p:spTree>
    <p:extLst>
      <p:ext uri="{BB962C8B-B14F-4D97-AF65-F5344CB8AC3E}">
        <p14:creationId xmlns:p14="http://schemas.microsoft.com/office/powerpoint/2010/main" val="236328834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893C-0CC4-404C-7F8E-EA448641F302}"/>
              </a:ext>
            </a:extLst>
          </p:cNvPr>
          <p:cNvSpPr>
            <a:spLocks noGrp="1"/>
          </p:cNvSpPr>
          <p:nvPr>
            <p:ph type="title"/>
          </p:nvPr>
        </p:nvSpPr>
        <p:spPr/>
        <p:txBody>
          <a:bodyPr/>
          <a:lstStyle/>
          <a:p>
            <a:r>
              <a:rPr lang="en-US">
                <a:ea typeface="+mj-lt"/>
                <a:cs typeface="+mj-lt"/>
              </a:rPr>
              <a:t>Future Developments</a:t>
            </a:r>
            <a:endParaRPr lang="en-US"/>
          </a:p>
        </p:txBody>
      </p:sp>
      <p:sp>
        <p:nvSpPr>
          <p:cNvPr id="3" name="Content Placeholder 2">
            <a:extLst>
              <a:ext uri="{FF2B5EF4-FFF2-40B4-BE49-F238E27FC236}">
                <a16:creationId xmlns:a16="http://schemas.microsoft.com/office/drawing/2014/main" id="{A84A3198-FAF3-68C1-7290-0906B4430976}"/>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is committed to continuously updating and improving Gemini with new features and enhancements.</a:t>
            </a:r>
            <a:endParaRPr lang="en-US"/>
          </a:p>
          <a:p>
            <a:endParaRPr lang="en-US"/>
          </a:p>
          <a:p>
            <a:r>
              <a:rPr lang="en-US">
                <a:ea typeface="+mn-lt"/>
                <a:cs typeface="+mn-lt"/>
              </a:rPr>
              <a:t>Future developments may include even more advanced AI capabilities, expanded integration, and increased functionality.</a:t>
            </a:r>
            <a:endParaRPr lang="en-US"/>
          </a:p>
          <a:p>
            <a:endParaRPr lang="en-US"/>
          </a:p>
          <a:p>
            <a:r>
              <a:rPr lang="en-US">
                <a:ea typeface="+mn-lt"/>
                <a:cs typeface="+mn-lt"/>
              </a:rPr>
              <a:t>User feedback will play a crucial role in shaping future updates, ensuring that Gemini meets the evolving needs of its users.</a:t>
            </a:r>
            <a:endParaRPr lang="en-US"/>
          </a:p>
          <a:p>
            <a:endParaRPr lang="en-US"/>
          </a:p>
          <a:p>
            <a:r>
              <a:rPr lang="en-US">
                <a:ea typeface="+mn-lt"/>
                <a:cs typeface="+mn-lt"/>
              </a:rPr>
              <a:t>Google’s ongoing investment in AI research promises an exciting future for Google Gemini.</a:t>
            </a:r>
            <a:endParaRPr lang="en-US"/>
          </a:p>
        </p:txBody>
      </p:sp>
    </p:spTree>
    <p:extLst>
      <p:ext uri="{BB962C8B-B14F-4D97-AF65-F5344CB8AC3E}">
        <p14:creationId xmlns:p14="http://schemas.microsoft.com/office/powerpoint/2010/main" val="3814586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A198-4A8C-8693-F2B4-D861ABF73833}"/>
              </a:ext>
            </a:extLst>
          </p:cNvPr>
          <p:cNvSpPr>
            <a:spLocks noGrp="1"/>
          </p:cNvSpPr>
          <p:nvPr>
            <p:ph type="title"/>
          </p:nvPr>
        </p:nvSpPr>
        <p:spPr/>
        <p:txBody>
          <a:bodyPr/>
          <a:lstStyle/>
          <a:p>
            <a:r>
              <a:rPr lang="en-US">
                <a:ea typeface="+mj-lt"/>
                <a:cs typeface="+mj-lt"/>
              </a:rPr>
              <a:t>Google News</a:t>
            </a:r>
          </a:p>
        </p:txBody>
      </p:sp>
      <p:sp>
        <p:nvSpPr>
          <p:cNvPr id="3" name="Content Placeholder 2">
            <a:extLst>
              <a:ext uri="{FF2B5EF4-FFF2-40B4-BE49-F238E27FC236}">
                <a16:creationId xmlns:a16="http://schemas.microsoft.com/office/drawing/2014/main" id="{BB9A2431-0AC0-3D3B-3467-D001A11446F9}"/>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News aggregates news from thousands of publishers worldwide, providing a comprehensive source of current events.</a:t>
            </a:r>
            <a:endParaRPr lang="en-US"/>
          </a:p>
          <a:p>
            <a:endParaRPr lang="en-US"/>
          </a:p>
          <a:p>
            <a:r>
              <a:rPr lang="en-US">
                <a:ea typeface="+mn-lt"/>
                <a:cs typeface="+mn-lt"/>
              </a:rPr>
              <a:t>It offers a wide range of topics including politics, sports, entertainment, and more.</a:t>
            </a:r>
            <a:endParaRPr lang="en-US"/>
          </a:p>
          <a:p>
            <a:endParaRPr lang="en-US"/>
          </a:p>
          <a:p>
            <a:r>
              <a:rPr lang="en-US">
                <a:ea typeface="+mn-lt"/>
                <a:cs typeface="+mn-lt"/>
              </a:rPr>
              <a:t>The platform is designed to help users stay informed with the latest headlines and in-depth stories.</a:t>
            </a:r>
            <a:endParaRPr lang="en-US"/>
          </a:p>
          <a:p>
            <a:endParaRPr lang="en-US"/>
          </a:p>
          <a:p>
            <a:r>
              <a:rPr lang="en-US">
                <a:ea typeface="+mn-lt"/>
                <a:cs typeface="+mn-lt"/>
              </a:rPr>
              <a:t>Google News uses algorithms to curate content that is relevant and credible.</a:t>
            </a:r>
            <a:endParaRPr lang="en-US"/>
          </a:p>
        </p:txBody>
      </p:sp>
    </p:spTree>
    <p:extLst>
      <p:ext uri="{BB962C8B-B14F-4D97-AF65-F5344CB8AC3E}">
        <p14:creationId xmlns:p14="http://schemas.microsoft.com/office/powerpoint/2010/main" val="391293602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C80A-749B-8B87-E2FB-3EC05B493FF9}"/>
              </a:ext>
            </a:extLst>
          </p:cNvPr>
          <p:cNvSpPr>
            <a:spLocks noGrp="1"/>
          </p:cNvSpPr>
          <p:nvPr>
            <p:ph type="title"/>
          </p:nvPr>
        </p:nvSpPr>
        <p:spPr/>
        <p:txBody>
          <a:bodyPr/>
          <a:lstStyle/>
          <a:p>
            <a:r>
              <a:rPr lang="en-US">
                <a:ea typeface="+mj-lt"/>
                <a:cs typeface="+mj-lt"/>
              </a:rPr>
              <a:t>Personalization</a:t>
            </a:r>
            <a:endParaRPr lang="en-US"/>
          </a:p>
        </p:txBody>
      </p:sp>
      <p:sp>
        <p:nvSpPr>
          <p:cNvPr id="3" name="Content Placeholder 2">
            <a:extLst>
              <a:ext uri="{FF2B5EF4-FFF2-40B4-BE49-F238E27FC236}">
                <a16:creationId xmlns:a16="http://schemas.microsoft.com/office/drawing/2014/main" id="{C6E72E35-AAAC-08B9-9928-41A8479F96F6}"/>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News customizes your news feed based on your preferences and reading habits.</a:t>
            </a:r>
          </a:p>
          <a:p>
            <a:endParaRPr lang="en-US"/>
          </a:p>
          <a:p>
            <a:r>
              <a:rPr lang="en-US">
                <a:ea typeface="+mn-lt"/>
                <a:cs typeface="+mn-lt"/>
              </a:rPr>
              <a:t>Users can follow specific topics, sources, and regions to get a tailored news experience.</a:t>
            </a:r>
          </a:p>
          <a:p>
            <a:endParaRPr lang="en-US"/>
          </a:p>
          <a:p>
            <a:r>
              <a:rPr lang="en-US">
                <a:ea typeface="+mn-lt"/>
                <a:cs typeface="+mn-lt"/>
              </a:rPr>
              <a:t>The platform uses machine learning to understand user interests and recommend relevant articles.</a:t>
            </a:r>
          </a:p>
          <a:p>
            <a:endParaRPr lang="en-US"/>
          </a:p>
          <a:p>
            <a:r>
              <a:rPr lang="en-US">
                <a:ea typeface="+mn-lt"/>
                <a:cs typeface="+mn-lt"/>
              </a:rPr>
              <a:t>Personalization ensures that users receive news that is most relevant to them, enhancing their engagement with the content.</a:t>
            </a:r>
          </a:p>
        </p:txBody>
      </p:sp>
    </p:spTree>
    <p:extLst>
      <p:ext uri="{BB962C8B-B14F-4D97-AF65-F5344CB8AC3E}">
        <p14:creationId xmlns:p14="http://schemas.microsoft.com/office/powerpoint/2010/main" val="309377216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B945-006F-45EC-D130-6E2521E2CEDF}"/>
              </a:ext>
            </a:extLst>
          </p:cNvPr>
          <p:cNvSpPr>
            <a:spLocks noGrp="1"/>
          </p:cNvSpPr>
          <p:nvPr>
            <p:ph type="title"/>
          </p:nvPr>
        </p:nvSpPr>
        <p:spPr/>
        <p:txBody>
          <a:bodyPr/>
          <a:lstStyle/>
          <a:p>
            <a:r>
              <a:rPr lang="en-US">
                <a:ea typeface="+mj-lt"/>
                <a:cs typeface="+mj-lt"/>
              </a:rPr>
              <a:t>Accessibility</a:t>
            </a:r>
          </a:p>
        </p:txBody>
      </p:sp>
      <p:sp>
        <p:nvSpPr>
          <p:cNvPr id="3" name="Content Placeholder 2">
            <a:extLst>
              <a:ext uri="{FF2B5EF4-FFF2-40B4-BE49-F238E27FC236}">
                <a16:creationId xmlns:a16="http://schemas.microsoft.com/office/drawing/2014/main" id="{5FA70F5E-E2B5-A163-566D-D6B5AB94F80D}"/>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News is accessible on the web, Android, and iOS devices, allowing users to stay updated on the go.</a:t>
            </a:r>
            <a:endParaRPr lang="en-US"/>
          </a:p>
          <a:p>
            <a:endParaRPr lang="en-US"/>
          </a:p>
          <a:p>
            <a:r>
              <a:rPr lang="en-US">
                <a:ea typeface="+mn-lt"/>
                <a:cs typeface="+mn-lt"/>
              </a:rPr>
              <a:t>The mobile app provides a user-friendly interface optimized for reading on small screens.</a:t>
            </a:r>
            <a:endParaRPr lang="en-US"/>
          </a:p>
          <a:p>
            <a:endParaRPr lang="en-US"/>
          </a:p>
          <a:p>
            <a:r>
              <a:rPr lang="en-US">
                <a:ea typeface="+mn-lt"/>
                <a:cs typeface="+mn-lt"/>
              </a:rPr>
              <a:t>Features like offline reading and notifications ensure that users can access news anytime, anywhere.</a:t>
            </a:r>
            <a:endParaRPr lang="en-US"/>
          </a:p>
          <a:p>
            <a:endParaRPr lang="en-US"/>
          </a:p>
          <a:p>
            <a:r>
              <a:rPr lang="en-US">
                <a:ea typeface="+mn-lt"/>
                <a:cs typeface="+mn-lt"/>
              </a:rPr>
              <a:t>The platform supports multiple languages, making it accessible to a global audience.</a:t>
            </a:r>
            <a:endParaRPr lang="en-US"/>
          </a:p>
        </p:txBody>
      </p:sp>
    </p:spTree>
    <p:extLst>
      <p:ext uri="{BB962C8B-B14F-4D97-AF65-F5344CB8AC3E}">
        <p14:creationId xmlns:p14="http://schemas.microsoft.com/office/powerpoint/2010/main" val="24620900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633D-CDE2-956E-1D5D-8DF47C63989D}"/>
              </a:ext>
            </a:extLst>
          </p:cNvPr>
          <p:cNvSpPr>
            <a:spLocks noGrp="1"/>
          </p:cNvSpPr>
          <p:nvPr>
            <p:ph type="title"/>
          </p:nvPr>
        </p:nvSpPr>
        <p:spPr/>
        <p:txBody>
          <a:bodyPr/>
          <a:lstStyle/>
          <a:p>
            <a:r>
              <a:rPr lang="en-US">
                <a:ea typeface="+mj-lt"/>
                <a:cs typeface="+mj-lt"/>
              </a:rPr>
              <a:t>Features</a:t>
            </a:r>
            <a:endParaRPr lang="en-US"/>
          </a:p>
        </p:txBody>
      </p:sp>
      <p:sp>
        <p:nvSpPr>
          <p:cNvPr id="3" name="Content Placeholder 2">
            <a:extLst>
              <a:ext uri="{FF2B5EF4-FFF2-40B4-BE49-F238E27FC236}">
                <a16:creationId xmlns:a16="http://schemas.microsoft.com/office/drawing/2014/main" id="{54C10EC6-8087-2A10-6BE9-F7CD5144110F}"/>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Provides continuous updates and breaking news alerts to keep users informed in real-time.</a:t>
            </a:r>
          </a:p>
          <a:p>
            <a:endParaRPr lang="en-US"/>
          </a:p>
          <a:p>
            <a:r>
              <a:rPr lang="en-US">
                <a:ea typeface="+mn-lt"/>
                <a:cs typeface="+mn-lt"/>
              </a:rPr>
              <a:t>Offers a “Full Coverage” feature that gives a comprehensive view of news stories from multiple perspectives.</a:t>
            </a:r>
          </a:p>
          <a:p>
            <a:endParaRPr lang="en-US"/>
          </a:p>
          <a:p>
            <a:r>
              <a:rPr lang="en-US">
                <a:ea typeface="+mn-lt"/>
                <a:cs typeface="+mn-lt"/>
              </a:rPr>
              <a:t>Users can explore different viewpoints and sources to get a balanced understanding of events.</a:t>
            </a:r>
          </a:p>
          <a:p>
            <a:endParaRPr lang="en-US"/>
          </a:p>
          <a:p>
            <a:r>
              <a:rPr lang="en-US">
                <a:ea typeface="+mn-lt"/>
                <a:cs typeface="+mn-lt"/>
              </a:rPr>
              <a:t>Google News also includes a “Fact Check” section to verify the accuracy of news stories.</a:t>
            </a:r>
          </a:p>
        </p:txBody>
      </p:sp>
    </p:spTree>
    <p:extLst>
      <p:ext uri="{BB962C8B-B14F-4D97-AF65-F5344CB8AC3E}">
        <p14:creationId xmlns:p14="http://schemas.microsoft.com/office/powerpoint/2010/main" val="314546151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D719-7B77-1733-1085-57846005A499}"/>
              </a:ext>
            </a:extLst>
          </p:cNvPr>
          <p:cNvSpPr>
            <a:spLocks noGrp="1"/>
          </p:cNvSpPr>
          <p:nvPr>
            <p:ph type="title"/>
          </p:nvPr>
        </p:nvSpPr>
        <p:spPr/>
        <p:txBody>
          <a:bodyPr/>
          <a:lstStyle/>
          <a:p>
            <a:r>
              <a:rPr lang="en-US">
                <a:ea typeface="+mj-lt"/>
                <a:cs typeface="+mj-lt"/>
              </a:rPr>
              <a:t>Regulatory Issues</a:t>
            </a:r>
            <a:endParaRPr lang="en-US"/>
          </a:p>
        </p:txBody>
      </p:sp>
      <p:sp>
        <p:nvSpPr>
          <p:cNvPr id="3" name="Content Placeholder 2">
            <a:extLst>
              <a:ext uri="{FF2B5EF4-FFF2-40B4-BE49-F238E27FC236}">
                <a16:creationId xmlns:a16="http://schemas.microsoft.com/office/drawing/2014/main" id="{B03CB61F-D455-649B-3038-64A224E4254B}"/>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News faces scrutiny in various regions for its policies and the impact on local journalism.</a:t>
            </a:r>
          </a:p>
          <a:p>
            <a:endParaRPr lang="en-US"/>
          </a:p>
          <a:p>
            <a:r>
              <a:rPr lang="en-US">
                <a:ea typeface="+mn-lt"/>
                <a:cs typeface="+mn-lt"/>
              </a:rPr>
              <a:t>There are ongoing discussions about revenue sharing with news publishers and compliance with media regulations.</a:t>
            </a:r>
          </a:p>
          <a:p>
            <a:endParaRPr lang="en-US"/>
          </a:p>
          <a:p>
            <a:r>
              <a:rPr lang="en-US">
                <a:ea typeface="+mn-lt"/>
                <a:cs typeface="+mn-lt"/>
              </a:rPr>
              <a:t>Google is working with governments and publishers to find mutually beneficial solutions.</a:t>
            </a:r>
          </a:p>
          <a:p>
            <a:endParaRPr lang="en-US"/>
          </a:p>
          <a:p>
            <a:r>
              <a:rPr lang="en-US">
                <a:ea typeface="+mn-lt"/>
                <a:cs typeface="+mn-lt"/>
              </a:rPr>
              <a:t>Ensuring transparency and fair practices remains a priority for Google News.</a:t>
            </a:r>
          </a:p>
        </p:txBody>
      </p:sp>
    </p:spTree>
    <p:extLst>
      <p:ext uri="{BB962C8B-B14F-4D97-AF65-F5344CB8AC3E}">
        <p14:creationId xmlns:p14="http://schemas.microsoft.com/office/powerpoint/2010/main" val="295500959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3E34-0226-62A8-F03E-EFFF2B631B11}"/>
              </a:ext>
            </a:extLst>
          </p:cNvPr>
          <p:cNvSpPr>
            <a:spLocks noGrp="1"/>
          </p:cNvSpPr>
          <p:nvPr>
            <p:ph type="title"/>
          </p:nvPr>
        </p:nvSpPr>
        <p:spPr/>
        <p:txBody>
          <a:bodyPr/>
          <a:lstStyle/>
          <a:p>
            <a:r>
              <a:rPr lang="en-US"/>
              <a:t>Google Meet</a:t>
            </a:r>
          </a:p>
        </p:txBody>
      </p:sp>
      <p:sp>
        <p:nvSpPr>
          <p:cNvPr id="3" name="Content Placeholder 2">
            <a:extLst>
              <a:ext uri="{FF2B5EF4-FFF2-40B4-BE49-F238E27FC236}">
                <a16:creationId xmlns:a16="http://schemas.microsoft.com/office/drawing/2014/main" id="{FA37AEDF-A32D-59BF-4C47-3A3060ACD92F}"/>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Google Meet is a video conferencing tool that enables high-quality virtual meetings.</a:t>
            </a:r>
            <a:endParaRPr lang="en-US"/>
          </a:p>
          <a:p>
            <a:endParaRPr lang="en-US"/>
          </a:p>
          <a:p>
            <a:r>
              <a:rPr lang="en-US">
                <a:ea typeface="+mn-lt"/>
                <a:cs typeface="+mn-lt"/>
              </a:rPr>
              <a:t>It supports both one-on-one meetings and group conferences.</a:t>
            </a:r>
            <a:endParaRPr lang="en-US"/>
          </a:p>
          <a:p>
            <a:endParaRPr lang="en-US"/>
          </a:p>
          <a:p>
            <a:r>
              <a:rPr lang="en-US">
                <a:ea typeface="+mn-lt"/>
                <a:cs typeface="+mn-lt"/>
              </a:rPr>
              <a:t>The platform is designed for businesses, educational institutions, and personal use.</a:t>
            </a:r>
            <a:endParaRPr lang="en-US"/>
          </a:p>
          <a:p>
            <a:endParaRPr lang="en-US"/>
          </a:p>
          <a:p>
            <a:r>
              <a:rPr lang="en-US">
                <a:ea typeface="+mn-lt"/>
                <a:cs typeface="+mn-lt"/>
              </a:rPr>
              <a:t>Google Meet offers a reliable and secure way to connect with people from anywhere in the world.</a:t>
            </a:r>
            <a:endParaRPr lang="en-US"/>
          </a:p>
        </p:txBody>
      </p:sp>
    </p:spTree>
    <p:extLst>
      <p:ext uri="{BB962C8B-B14F-4D97-AF65-F5344CB8AC3E}">
        <p14:creationId xmlns:p14="http://schemas.microsoft.com/office/powerpoint/2010/main" val="3242343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5C3D-5594-E13F-87BB-173496252A35}"/>
              </a:ext>
            </a:extLst>
          </p:cNvPr>
          <p:cNvSpPr>
            <a:spLocks noGrp="1"/>
          </p:cNvSpPr>
          <p:nvPr>
            <p:ph type="title"/>
          </p:nvPr>
        </p:nvSpPr>
        <p:spPr/>
        <p:txBody>
          <a:bodyPr/>
          <a:lstStyle/>
          <a:p>
            <a:r>
              <a:rPr lang="en-US"/>
              <a:t>Size Comparison</a:t>
            </a:r>
          </a:p>
        </p:txBody>
      </p:sp>
      <p:sp>
        <p:nvSpPr>
          <p:cNvPr id="3" name="Content Placeholder 2">
            <a:extLst>
              <a:ext uri="{FF2B5EF4-FFF2-40B4-BE49-F238E27FC236}">
                <a16:creationId xmlns:a16="http://schemas.microsoft.com/office/drawing/2014/main" id="{DD4E0D60-4DF6-3A3B-6B0D-66E8BBCB3C02}"/>
              </a:ext>
            </a:extLst>
          </p:cNvPr>
          <p:cNvSpPr>
            <a:spLocks noGrp="1"/>
          </p:cNvSpPr>
          <p:nvPr>
            <p:ph idx="1"/>
          </p:nvPr>
        </p:nvSpPr>
        <p:spPr/>
        <p:txBody>
          <a:bodyPr vert="horz" lIns="91440" tIns="45720" rIns="91440" bIns="45720" rtlCol="0" anchor="t">
            <a:normAutofit/>
          </a:bodyPr>
          <a:lstStyle/>
          <a:p>
            <a:r>
              <a:rPr lang="en-US">
                <a:ea typeface="+mn-lt"/>
                <a:cs typeface="+mn-lt"/>
              </a:rPr>
              <a:t>Small Data is typically measured in kilobytes (KB), megabytes (MB), and gigabytes (GB). These units represent manageable amounts of data that do not require complex infrastructure for storage and analysis. A small dataset might include an Excel spreadsheet with a few thousand rows of data.</a:t>
            </a:r>
          </a:p>
        </p:txBody>
      </p:sp>
    </p:spTree>
    <p:extLst>
      <p:ext uri="{BB962C8B-B14F-4D97-AF65-F5344CB8AC3E}">
        <p14:creationId xmlns:p14="http://schemas.microsoft.com/office/powerpoint/2010/main" val="305587811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5A03-5CC5-DC70-B194-0F0E15797264}"/>
              </a:ext>
            </a:extLst>
          </p:cNvPr>
          <p:cNvSpPr>
            <a:spLocks noGrp="1"/>
          </p:cNvSpPr>
          <p:nvPr>
            <p:ph type="title"/>
          </p:nvPr>
        </p:nvSpPr>
        <p:spPr/>
        <p:txBody>
          <a:bodyPr/>
          <a:lstStyle/>
          <a:p>
            <a:r>
              <a:rPr lang="en-US">
                <a:ea typeface="+mj-lt"/>
                <a:cs typeface="+mj-lt"/>
              </a:rPr>
              <a:t>Features</a:t>
            </a:r>
            <a:endParaRPr lang="en-US"/>
          </a:p>
        </p:txBody>
      </p:sp>
      <p:sp>
        <p:nvSpPr>
          <p:cNvPr id="3" name="Content Placeholder 2">
            <a:extLst>
              <a:ext uri="{FF2B5EF4-FFF2-40B4-BE49-F238E27FC236}">
                <a16:creationId xmlns:a16="http://schemas.microsoft.com/office/drawing/2014/main" id="{4BC923A8-7A5A-C0D9-1763-2C35EB689FCF}"/>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Offers high-quality video and audio, ensuring clear communication during meetings.</a:t>
            </a:r>
          </a:p>
          <a:p>
            <a:endParaRPr lang="en-US"/>
          </a:p>
          <a:p>
            <a:r>
              <a:rPr lang="en-US">
                <a:ea typeface="+mn-lt"/>
                <a:cs typeface="+mn-lt"/>
              </a:rPr>
              <a:t>Provides screen sharing capabilities, allowing participants to present documents, slides, and applications in real-time.</a:t>
            </a:r>
          </a:p>
          <a:p>
            <a:endParaRPr lang="en-US"/>
          </a:p>
          <a:p>
            <a:r>
              <a:rPr lang="en-US">
                <a:ea typeface="+mn-lt"/>
                <a:cs typeface="+mn-lt"/>
              </a:rPr>
              <a:t>Includes real-time captions, enhancing accessibility for participants with hearing impairments.</a:t>
            </a:r>
          </a:p>
          <a:p>
            <a:endParaRPr lang="en-US"/>
          </a:p>
          <a:p>
            <a:r>
              <a:rPr lang="en-US">
                <a:ea typeface="+mn-lt"/>
                <a:cs typeface="+mn-lt"/>
              </a:rPr>
              <a:t>The platform supports virtual backgrounds, breakout rooms, and interactive polls to enhance the meeting experience.</a:t>
            </a:r>
          </a:p>
        </p:txBody>
      </p:sp>
    </p:spTree>
    <p:extLst>
      <p:ext uri="{BB962C8B-B14F-4D97-AF65-F5344CB8AC3E}">
        <p14:creationId xmlns:p14="http://schemas.microsoft.com/office/powerpoint/2010/main" val="180119640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A39D2-96EE-41BE-5E8F-F58F2A5114B1}"/>
              </a:ext>
            </a:extLst>
          </p:cNvPr>
          <p:cNvSpPr>
            <a:spLocks noGrp="1"/>
          </p:cNvSpPr>
          <p:nvPr>
            <p:ph type="title"/>
          </p:nvPr>
        </p:nvSpPr>
        <p:spPr/>
        <p:txBody>
          <a:bodyPr/>
          <a:lstStyle/>
          <a:p>
            <a:r>
              <a:rPr lang="en-US">
                <a:ea typeface="+mj-lt"/>
                <a:cs typeface="+mj-lt"/>
              </a:rPr>
              <a:t>Accessibility</a:t>
            </a:r>
            <a:endParaRPr lang="en-US"/>
          </a:p>
        </p:txBody>
      </p:sp>
      <p:sp>
        <p:nvSpPr>
          <p:cNvPr id="3" name="Content Placeholder 2">
            <a:extLst>
              <a:ext uri="{FF2B5EF4-FFF2-40B4-BE49-F238E27FC236}">
                <a16:creationId xmlns:a16="http://schemas.microsoft.com/office/drawing/2014/main" id="{E0DFDF26-BCC6-E163-1FF5-1B69DB8D862F}"/>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Google Meet is available on web browsers, Android, and iOS devices.</a:t>
            </a:r>
            <a:endParaRPr lang="en-US"/>
          </a:p>
          <a:p>
            <a:endParaRPr lang="en-US"/>
          </a:p>
          <a:p>
            <a:r>
              <a:rPr lang="en-US">
                <a:ea typeface="+mn-lt"/>
                <a:cs typeface="+mn-lt"/>
              </a:rPr>
              <a:t>Users can join meetings from their desktop, laptop, tablet, or smartphone.</a:t>
            </a:r>
            <a:endParaRPr lang="en-US"/>
          </a:p>
          <a:p>
            <a:endParaRPr lang="en-US"/>
          </a:p>
          <a:p>
            <a:r>
              <a:rPr lang="en-US">
                <a:ea typeface="+mn-lt"/>
                <a:cs typeface="+mn-lt"/>
              </a:rPr>
              <a:t>The platform is designed to be user-friendly, with an intuitive interface and easy navigation.</a:t>
            </a:r>
            <a:endParaRPr lang="en-US"/>
          </a:p>
          <a:p>
            <a:endParaRPr lang="en-US"/>
          </a:p>
          <a:p>
            <a:r>
              <a:rPr lang="en-US">
                <a:ea typeface="+mn-lt"/>
                <a:cs typeface="+mn-lt"/>
              </a:rPr>
              <a:t>Accessibility features ensure that users of all abilities can participate in meetings.</a:t>
            </a:r>
            <a:endParaRPr lang="en-US"/>
          </a:p>
        </p:txBody>
      </p:sp>
    </p:spTree>
    <p:extLst>
      <p:ext uri="{BB962C8B-B14F-4D97-AF65-F5344CB8AC3E}">
        <p14:creationId xmlns:p14="http://schemas.microsoft.com/office/powerpoint/2010/main" val="42095070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DEF34-779C-C4ED-3878-1E85A12C7CE8}"/>
              </a:ext>
            </a:extLst>
          </p:cNvPr>
          <p:cNvSpPr>
            <a:spLocks noGrp="1"/>
          </p:cNvSpPr>
          <p:nvPr>
            <p:ph type="title"/>
          </p:nvPr>
        </p:nvSpPr>
        <p:spPr/>
        <p:txBody>
          <a:bodyPr/>
          <a:lstStyle/>
          <a:p>
            <a:r>
              <a:rPr lang="en-US">
                <a:ea typeface="+mj-lt"/>
                <a:cs typeface="+mj-lt"/>
              </a:rPr>
              <a:t>Integration</a:t>
            </a:r>
            <a:endParaRPr lang="en-US"/>
          </a:p>
        </p:txBody>
      </p:sp>
      <p:sp>
        <p:nvSpPr>
          <p:cNvPr id="3" name="Content Placeholder 2">
            <a:extLst>
              <a:ext uri="{FF2B5EF4-FFF2-40B4-BE49-F238E27FC236}">
                <a16:creationId xmlns:a16="http://schemas.microsoft.com/office/drawing/2014/main" id="{AA4F7A7A-ADDD-20E2-C39A-BBEF92A3B5F0}"/>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Meet integrates seamlessly with Google Calendar, making it easy to schedule and join meetings.</a:t>
            </a:r>
          </a:p>
          <a:p>
            <a:endParaRPr lang="en-US"/>
          </a:p>
          <a:p>
            <a:r>
              <a:rPr lang="en-US">
                <a:ea typeface="+mn-lt"/>
                <a:cs typeface="+mn-lt"/>
              </a:rPr>
              <a:t>Users can add meeting links directly to calendar invitations, streamlining the scheduling process.</a:t>
            </a:r>
          </a:p>
          <a:p>
            <a:endParaRPr lang="en-US"/>
          </a:p>
          <a:p>
            <a:r>
              <a:rPr lang="en-US">
                <a:ea typeface="+mn-lt"/>
                <a:cs typeface="+mn-lt"/>
              </a:rPr>
              <a:t>Integration with Google Drive allows for easy sharing of meeting materials and collaboration on documents.</a:t>
            </a:r>
          </a:p>
          <a:p>
            <a:endParaRPr lang="en-US"/>
          </a:p>
          <a:p>
            <a:r>
              <a:rPr lang="en-US">
                <a:ea typeface="+mn-lt"/>
                <a:cs typeface="+mn-lt"/>
              </a:rPr>
              <a:t>Google Meet works well with other Google Workspace tools like Gmail, Docs, Sheets, and Slides.</a:t>
            </a:r>
          </a:p>
        </p:txBody>
      </p:sp>
    </p:spTree>
    <p:extLst>
      <p:ext uri="{BB962C8B-B14F-4D97-AF65-F5344CB8AC3E}">
        <p14:creationId xmlns:p14="http://schemas.microsoft.com/office/powerpoint/2010/main" val="8466009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4A76-A0B0-1BF9-7F24-3A680116D4AB}"/>
              </a:ext>
            </a:extLst>
          </p:cNvPr>
          <p:cNvSpPr>
            <a:spLocks noGrp="1"/>
          </p:cNvSpPr>
          <p:nvPr>
            <p:ph type="title"/>
          </p:nvPr>
        </p:nvSpPr>
        <p:spPr/>
        <p:txBody>
          <a:bodyPr/>
          <a:lstStyle/>
          <a:p>
            <a:r>
              <a:rPr lang="en-US">
                <a:ea typeface="+mj-lt"/>
                <a:cs typeface="+mj-lt"/>
              </a:rPr>
              <a:t>Usage</a:t>
            </a:r>
            <a:endParaRPr lang="en-US"/>
          </a:p>
        </p:txBody>
      </p:sp>
      <p:sp>
        <p:nvSpPr>
          <p:cNvPr id="3" name="Content Placeholder 2">
            <a:extLst>
              <a:ext uri="{FF2B5EF4-FFF2-40B4-BE49-F238E27FC236}">
                <a16:creationId xmlns:a16="http://schemas.microsoft.com/office/drawing/2014/main" id="{DBA5AA2A-1259-3BDB-1FA0-3D367342835A}"/>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Meet is widely used for remote work, enabling teams to stay connected and productive.</a:t>
            </a:r>
            <a:endParaRPr lang="en-US"/>
          </a:p>
          <a:p>
            <a:endParaRPr lang="en-US"/>
          </a:p>
          <a:p>
            <a:r>
              <a:rPr lang="en-US">
                <a:ea typeface="+mn-lt"/>
                <a:cs typeface="+mn-lt"/>
              </a:rPr>
              <a:t>Educational institutions use Google Meet for virtual classrooms and online learning.</a:t>
            </a:r>
            <a:endParaRPr lang="en-US"/>
          </a:p>
          <a:p>
            <a:endParaRPr lang="en-US"/>
          </a:p>
          <a:p>
            <a:r>
              <a:rPr lang="en-US">
                <a:ea typeface="+mn-lt"/>
                <a:cs typeface="+mn-lt"/>
              </a:rPr>
              <a:t>The platform is also popular for virtual events, webinars, and social gatherings.</a:t>
            </a:r>
            <a:endParaRPr lang="en-US"/>
          </a:p>
          <a:p>
            <a:endParaRPr lang="en-US"/>
          </a:p>
          <a:p>
            <a:r>
              <a:rPr lang="en-US">
                <a:ea typeface="+mn-lt"/>
                <a:cs typeface="+mn-lt"/>
              </a:rPr>
              <a:t>Its versatility and ease of use make it a go-to solution for many different scenarios.</a:t>
            </a:r>
            <a:endParaRPr lang="en-US"/>
          </a:p>
        </p:txBody>
      </p:sp>
    </p:spTree>
    <p:extLst>
      <p:ext uri="{BB962C8B-B14F-4D97-AF65-F5344CB8AC3E}">
        <p14:creationId xmlns:p14="http://schemas.microsoft.com/office/powerpoint/2010/main" val="213903042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A5BB-5C4D-5C1E-38C9-286DA5C8036C}"/>
              </a:ext>
            </a:extLst>
          </p:cNvPr>
          <p:cNvSpPr>
            <a:spLocks noGrp="1"/>
          </p:cNvSpPr>
          <p:nvPr>
            <p:ph type="title"/>
          </p:nvPr>
        </p:nvSpPr>
        <p:spPr/>
        <p:txBody>
          <a:bodyPr/>
          <a:lstStyle/>
          <a:p>
            <a:r>
              <a:rPr lang="en-US">
                <a:ea typeface="+mj-lt"/>
                <a:cs typeface="+mj-lt"/>
              </a:rPr>
              <a:t>Google Drive</a:t>
            </a:r>
            <a:endParaRPr lang="en-US"/>
          </a:p>
        </p:txBody>
      </p:sp>
      <p:sp>
        <p:nvSpPr>
          <p:cNvPr id="3" name="Content Placeholder 2">
            <a:extLst>
              <a:ext uri="{FF2B5EF4-FFF2-40B4-BE49-F238E27FC236}">
                <a16:creationId xmlns:a16="http://schemas.microsoft.com/office/drawing/2014/main" id="{7FDEC178-3201-45AC-08AF-478E0F6E9460}"/>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Drive is a cloud storage service that allows users to store, share, and access files online.</a:t>
            </a:r>
            <a:endParaRPr lang="en-US"/>
          </a:p>
          <a:p>
            <a:endParaRPr lang="en-US"/>
          </a:p>
          <a:p>
            <a:r>
              <a:rPr lang="en-US">
                <a:ea typeface="+mn-lt"/>
                <a:cs typeface="+mn-lt"/>
              </a:rPr>
              <a:t>It offers a convenient way to keep your documents, photos, videos, and other files organized and accessible from anywhere.</a:t>
            </a:r>
            <a:endParaRPr lang="en-US"/>
          </a:p>
          <a:p>
            <a:endParaRPr lang="en-US"/>
          </a:p>
          <a:p>
            <a:r>
              <a:rPr lang="en-US">
                <a:ea typeface="+mn-lt"/>
                <a:cs typeface="+mn-lt"/>
              </a:rPr>
              <a:t>Google Drive provides free storage with additional paid plans for users who need more space.</a:t>
            </a:r>
            <a:endParaRPr lang="en-US"/>
          </a:p>
          <a:p>
            <a:endParaRPr lang="en-US"/>
          </a:p>
          <a:p>
            <a:r>
              <a:rPr lang="en-US">
                <a:ea typeface="+mn-lt"/>
                <a:cs typeface="+mn-lt"/>
              </a:rPr>
              <a:t>The service is integrated with other Google tools, enhancing productivity and collaboration.</a:t>
            </a:r>
            <a:endParaRPr lang="en-US"/>
          </a:p>
        </p:txBody>
      </p:sp>
    </p:spTree>
    <p:extLst>
      <p:ext uri="{BB962C8B-B14F-4D97-AF65-F5344CB8AC3E}">
        <p14:creationId xmlns:p14="http://schemas.microsoft.com/office/powerpoint/2010/main" val="238585677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87FB-5A27-F4BF-DE5A-81F8AF06A5F2}"/>
              </a:ext>
            </a:extLst>
          </p:cNvPr>
          <p:cNvSpPr>
            <a:spLocks noGrp="1"/>
          </p:cNvSpPr>
          <p:nvPr>
            <p:ph type="title"/>
          </p:nvPr>
        </p:nvSpPr>
        <p:spPr/>
        <p:txBody>
          <a:bodyPr/>
          <a:lstStyle/>
          <a:p>
            <a:r>
              <a:rPr lang="en-US">
                <a:ea typeface="+mj-lt"/>
                <a:cs typeface="+mj-lt"/>
              </a:rPr>
              <a:t>Storage Options</a:t>
            </a:r>
            <a:endParaRPr lang="en-US"/>
          </a:p>
        </p:txBody>
      </p:sp>
      <p:sp>
        <p:nvSpPr>
          <p:cNvPr id="3" name="Content Placeholder 2">
            <a:extLst>
              <a:ext uri="{FF2B5EF4-FFF2-40B4-BE49-F238E27FC236}">
                <a16:creationId xmlns:a16="http://schemas.microsoft.com/office/drawing/2014/main" id="{57241860-4531-5D94-E1AE-A1512B6C3BC9}"/>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Drive offers various storage plans, starting with 15 GB of free storage for every user.</a:t>
            </a:r>
            <a:endParaRPr lang="en-US"/>
          </a:p>
          <a:p>
            <a:endParaRPr lang="en-US"/>
          </a:p>
          <a:p>
            <a:r>
              <a:rPr lang="en-US">
                <a:ea typeface="+mn-lt"/>
                <a:cs typeface="+mn-lt"/>
              </a:rPr>
              <a:t>Paid plans under Google One provide additional storage ranging from 100 GB to several terabytes.</a:t>
            </a:r>
            <a:endParaRPr lang="en-US"/>
          </a:p>
          <a:p>
            <a:endParaRPr lang="en-US"/>
          </a:p>
          <a:p>
            <a:r>
              <a:rPr lang="en-US">
                <a:ea typeface="+mn-lt"/>
                <a:cs typeface="+mn-lt"/>
              </a:rPr>
              <a:t>Users can choose a plan that best suits their needs, whether for personal use or professional projects.</a:t>
            </a:r>
            <a:endParaRPr lang="en-US"/>
          </a:p>
          <a:p>
            <a:endParaRPr lang="en-US"/>
          </a:p>
          <a:p>
            <a:r>
              <a:rPr lang="en-US">
                <a:ea typeface="+mn-lt"/>
                <a:cs typeface="+mn-lt"/>
              </a:rPr>
              <a:t>The flexible storage options ensure that users have enough space for all their important files.</a:t>
            </a:r>
            <a:endParaRPr lang="en-US"/>
          </a:p>
        </p:txBody>
      </p:sp>
    </p:spTree>
    <p:extLst>
      <p:ext uri="{BB962C8B-B14F-4D97-AF65-F5344CB8AC3E}">
        <p14:creationId xmlns:p14="http://schemas.microsoft.com/office/powerpoint/2010/main" val="2897629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767B-66F3-6F3A-7367-E1173464BB45}"/>
              </a:ext>
            </a:extLst>
          </p:cNvPr>
          <p:cNvSpPr>
            <a:spLocks noGrp="1"/>
          </p:cNvSpPr>
          <p:nvPr>
            <p:ph type="title"/>
          </p:nvPr>
        </p:nvSpPr>
        <p:spPr/>
        <p:txBody>
          <a:bodyPr/>
          <a:lstStyle/>
          <a:p>
            <a:r>
              <a:rPr lang="en-US">
                <a:ea typeface="+mj-lt"/>
                <a:cs typeface="+mj-lt"/>
              </a:rPr>
              <a:t>Features</a:t>
            </a:r>
            <a:endParaRPr lang="en-US"/>
          </a:p>
        </p:txBody>
      </p:sp>
      <p:sp>
        <p:nvSpPr>
          <p:cNvPr id="3" name="Content Placeholder 2">
            <a:extLst>
              <a:ext uri="{FF2B5EF4-FFF2-40B4-BE49-F238E27FC236}">
                <a16:creationId xmlns:a16="http://schemas.microsoft.com/office/drawing/2014/main" id="{CBA4D704-46D4-3D37-28C0-F686D6B0C67F}"/>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Allows for easy file sharing with others, with options to control permissions and access levels.</a:t>
            </a:r>
          </a:p>
          <a:p>
            <a:endParaRPr lang="en-US"/>
          </a:p>
          <a:p>
            <a:r>
              <a:rPr lang="en-US">
                <a:ea typeface="+mn-lt"/>
                <a:cs typeface="+mn-lt"/>
              </a:rPr>
              <a:t>Supports collaboration on documents, spreadsheets, and presentations in real-time.</a:t>
            </a:r>
          </a:p>
          <a:p>
            <a:endParaRPr lang="en-US"/>
          </a:p>
          <a:p>
            <a:r>
              <a:rPr lang="en-US">
                <a:ea typeface="+mn-lt"/>
                <a:cs typeface="+mn-lt"/>
              </a:rPr>
              <a:t>Provides automatic backup of files from your device, ensuring data is never lost.</a:t>
            </a:r>
          </a:p>
          <a:p>
            <a:endParaRPr lang="en-US"/>
          </a:p>
          <a:p>
            <a:r>
              <a:rPr lang="en-US">
                <a:ea typeface="+mn-lt"/>
                <a:cs typeface="+mn-lt"/>
              </a:rPr>
              <a:t>Includes advanced search capabilities, making it easy to find specific files quickly.</a:t>
            </a:r>
          </a:p>
        </p:txBody>
      </p:sp>
    </p:spTree>
    <p:extLst>
      <p:ext uri="{BB962C8B-B14F-4D97-AF65-F5344CB8AC3E}">
        <p14:creationId xmlns:p14="http://schemas.microsoft.com/office/powerpoint/2010/main" val="110750079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9063-2DBC-5E81-A514-48C388EFA393}"/>
              </a:ext>
            </a:extLst>
          </p:cNvPr>
          <p:cNvSpPr>
            <a:spLocks noGrp="1"/>
          </p:cNvSpPr>
          <p:nvPr>
            <p:ph type="title"/>
          </p:nvPr>
        </p:nvSpPr>
        <p:spPr/>
        <p:txBody>
          <a:bodyPr/>
          <a:lstStyle/>
          <a:p>
            <a:r>
              <a:rPr lang="en-US">
                <a:ea typeface="+mj-lt"/>
                <a:cs typeface="+mj-lt"/>
              </a:rPr>
              <a:t>Integration</a:t>
            </a:r>
            <a:endParaRPr lang="en-US"/>
          </a:p>
        </p:txBody>
      </p:sp>
      <p:sp>
        <p:nvSpPr>
          <p:cNvPr id="3" name="Content Placeholder 2">
            <a:extLst>
              <a:ext uri="{FF2B5EF4-FFF2-40B4-BE49-F238E27FC236}">
                <a16:creationId xmlns:a16="http://schemas.microsoft.com/office/drawing/2014/main" id="{867C52D1-A01A-95C7-97ED-AFB3F96D3390}"/>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Google Drive integrates seamlessly with other Google services such as Google Docs, Sheets, and Slides.</a:t>
            </a:r>
            <a:endParaRPr lang="en-US"/>
          </a:p>
          <a:p>
            <a:endParaRPr lang="en-US"/>
          </a:p>
          <a:p>
            <a:r>
              <a:rPr lang="en-US">
                <a:ea typeface="+mn-lt"/>
                <a:cs typeface="+mn-lt"/>
              </a:rPr>
              <a:t>This integration allows users to create, edit, and collaborate on documents directly within Google Drive.</a:t>
            </a:r>
            <a:endParaRPr lang="en-US"/>
          </a:p>
          <a:p>
            <a:endParaRPr lang="en-US"/>
          </a:p>
          <a:p>
            <a:r>
              <a:rPr lang="en-US">
                <a:ea typeface="+mn-lt"/>
                <a:cs typeface="+mn-lt"/>
              </a:rPr>
              <a:t>Files stored in Google Drive can be easily attached to emails in Gmail and linked to events in Google Calendar.</a:t>
            </a:r>
            <a:endParaRPr lang="en-US"/>
          </a:p>
          <a:p>
            <a:endParaRPr lang="en-US"/>
          </a:p>
          <a:p>
            <a:r>
              <a:rPr lang="en-US">
                <a:ea typeface="+mn-lt"/>
                <a:cs typeface="+mn-lt"/>
              </a:rPr>
              <a:t>The unified ecosystem enhances productivity by streamlining workflows and reducing the need to switch between apps.</a:t>
            </a:r>
            <a:endParaRPr lang="en-US"/>
          </a:p>
        </p:txBody>
      </p:sp>
    </p:spTree>
    <p:extLst>
      <p:ext uri="{BB962C8B-B14F-4D97-AF65-F5344CB8AC3E}">
        <p14:creationId xmlns:p14="http://schemas.microsoft.com/office/powerpoint/2010/main" val="410779258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8D2C-8BE5-EED3-22F5-8D4540E3DA76}"/>
              </a:ext>
            </a:extLst>
          </p:cNvPr>
          <p:cNvSpPr>
            <a:spLocks noGrp="1"/>
          </p:cNvSpPr>
          <p:nvPr>
            <p:ph type="title"/>
          </p:nvPr>
        </p:nvSpPr>
        <p:spPr/>
        <p:txBody>
          <a:bodyPr/>
          <a:lstStyle/>
          <a:p>
            <a:r>
              <a:rPr lang="en-US">
                <a:ea typeface="+mj-lt"/>
                <a:cs typeface="+mj-lt"/>
              </a:rPr>
              <a:t>Security</a:t>
            </a:r>
            <a:endParaRPr lang="en-US"/>
          </a:p>
        </p:txBody>
      </p:sp>
      <p:sp>
        <p:nvSpPr>
          <p:cNvPr id="3" name="Content Placeholder 2">
            <a:extLst>
              <a:ext uri="{FF2B5EF4-FFF2-40B4-BE49-F238E27FC236}">
                <a16:creationId xmlns:a16="http://schemas.microsoft.com/office/drawing/2014/main" id="{4B110E83-E83A-1E94-FB67-AC49B0B56418}"/>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Google Drive provides robust security features to protect user data, including encryption in transit and at rest.</a:t>
            </a:r>
          </a:p>
          <a:p>
            <a:endParaRPr lang="en-US"/>
          </a:p>
          <a:p>
            <a:r>
              <a:rPr lang="en-US">
                <a:ea typeface="+mn-lt"/>
                <a:cs typeface="+mn-lt"/>
              </a:rPr>
              <a:t>Users can set up two-factor authentication for an added layer of security.</a:t>
            </a:r>
          </a:p>
          <a:p>
            <a:endParaRPr lang="en-US"/>
          </a:p>
          <a:p>
            <a:r>
              <a:rPr lang="en-US">
                <a:ea typeface="+mn-lt"/>
                <a:cs typeface="+mn-lt"/>
              </a:rPr>
              <a:t>Drive includes tools to detect and prevent unauthorized access, ensuring that your files remain safe.</a:t>
            </a:r>
          </a:p>
          <a:p>
            <a:endParaRPr lang="en-US"/>
          </a:p>
          <a:p>
            <a:r>
              <a:rPr lang="en-US">
                <a:ea typeface="+mn-lt"/>
                <a:cs typeface="+mn-lt"/>
              </a:rPr>
              <a:t>Regular security updates and compliance with privacy regulations further enhance data protection.</a:t>
            </a:r>
          </a:p>
        </p:txBody>
      </p:sp>
    </p:spTree>
    <p:extLst>
      <p:ext uri="{BB962C8B-B14F-4D97-AF65-F5344CB8AC3E}">
        <p14:creationId xmlns:p14="http://schemas.microsoft.com/office/powerpoint/2010/main" val="425334984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9ED7-6973-9948-A428-4FD8520AD207}"/>
              </a:ext>
            </a:extLst>
          </p:cNvPr>
          <p:cNvSpPr>
            <a:spLocks noGrp="1"/>
          </p:cNvSpPr>
          <p:nvPr>
            <p:ph type="title"/>
          </p:nvPr>
        </p:nvSpPr>
        <p:spPr/>
        <p:txBody>
          <a:bodyPr/>
          <a:lstStyle/>
          <a:p>
            <a:r>
              <a:rPr lang="en-US">
                <a:ea typeface="+mj-lt"/>
                <a:cs typeface="+mj-lt"/>
              </a:rPr>
              <a:t>Google Shopping</a:t>
            </a:r>
            <a:endParaRPr lang="en-US"/>
          </a:p>
        </p:txBody>
      </p:sp>
      <p:sp>
        <p:nvSpPr>
          <p:cNvPr id="3" name="Content Placeholder 2">
            <a:extLst>
              <a:ext uri="{FF2B5EF4-FFF2-40B4-BE49-F238E27FC236}">
                <a16:creationId xmlns:a16="http://schemas.microsoft.com/office/drawing/2014/main" id="{74860EAB-8432-CD31-1E53-8B5759A9F626}"/>
              </a:ext>
            </a:extLst>
          </p:cNvPr>
          <p:cNvSpPr>
            <a:spLocks noGrp="1"/>
          </p:cNvSpPr>
          <p:nvPr>
            <p:ph idx="1"/>
          </p:nvPr>
        </p:nvSpPr>
        <p:spPr/>
        <p:txBody>
          <a:bodyPr vert="horz" lIns="91440" tIns="45720" rIns="91440" bIns="45720" rtlCol="0" anchor="t">
            <a:normAutofit fontScale="70000" lnSpcReduction="20000"/>
          </a:bodyPr>
          <a:lstStyle/>
          <a:p>
            <a:r>
              <a:rPr lang="en-US">
                <a:ea typeface="+mn-lt"/>
                <a:cs typeface="+mn-lt"/>
              </a:rPr>
              <a:t>Google Shopping is a powerful product search and price comparison tool provided by Google. It allows users to find products from various online retailers all in one place.</a:t>
            </a:r>
          </a:p>
          <a:p>
            <a:endParaRPr lang="en-US"/>
          </a:p>
          <a:p>
            <a:r>
              <a:rPr lang="en-US">
                <a:ea typeface="+mn-lt"/>
                <a:cs typeface="+mn-lt"/>
              </a:rPr>
              <a:t>This service enhances the online shopping experience by aggregating detailed product information, reviews, and prices from multiple sources.</a:t>
            </a:r>
          </a:p>
          <a:p>
            <a:endParaRPr lang="en-US"/>
          </a:p>
          <a:p>
            <a:r>
              <a:rPr lang="en-US">
                <a:ea typeface="+mn-lt"/>
                <a:cs typeface="+mn-lt"/>
              </a:rPr>
              <a:t>Google Shopping helps users save time and money by providing a comprehensive view of available options, making it easier to find the best deals on desired products.</a:t>
            </a:r>
          </a:p>
          <a:p>
            <a:endParaRPr lang="en-US"/>
          </a:p>
          <a:p>
            <a:r>
              <a:rPr lang="en-US">
                <a:ea typeface="+mn-lt"/>
                <a:cs typeface="+mn-lt"/>
              </a:rPr>
              <a:t>Whether you're searching for electronics, clothing, home goods, or any other category, Google Shopping simplifies the process of finding and purchasing items online.</a:t>
            </a:r>
          </a:p>
        </p:txBody>
      </p:sp>
    </p:spTree>
    <p:extLst>
      <p:ext uri="{BB962C8B-B14F-4D97-AF65-F5344CB8AC3E}">
        <p14:creationId xmlns:p14="http://schemas.microsoft.com/office/powerpoint/2010/main" val="844434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C3B0-1486-407E-4115-62DD9CDBE09C}"/>
              </a:ext>
            </a:extLst>
          </p:cNvPr>
          <p:cNvSpPr>
            <a:spLocks noGrp="1"/>
          </p:cNvSpPr>
          <p:nvPr>
            <p:ph type="title"/>
          </p:nvPr>
        </p:nvSpPr>
        <p:spPr/>
        <p:txBody>
          <a:bodyPr/>
          <a:lstStyle/>
          <a:p>
            <a:r>
              <a:rPr lang="en-US">
                <a:ea typeface="+mj-lt"/>
                <a:cs typeface="+mj-lt"/>
              </a:rPr>
              <a:t>Use Cases</a:t>
            </a:r>
            <a:endParaRPr lang="en-US"/>
          </a:p>
        </p:txBody>
      </p:sp>
      <p:sp>
        <p:nvSpPr>
          <p:cNvPr id="3" name="Content Placeholder 2">
            <a:extLst>
              <a:ext uri="{FF2B5EF4-FFF2-40B4-BE49-F238E27FC236}">
                <a16:creationId xmlns:a16="http://schemas.microsoft.com/office/drawing/2014/main" id="{D55BE1AA-06E2-5373-A5E5-7998DA32F765}"/>
              </a:ext>
            </a:extLst>
          </p:cNvPr>
          <p:cNvSpPr>
            <a:spLocks noGrp="1"/>
          </p:cNvSpPr>
          <p:nvPr>
            <p:ph idx="1"/>
          </p:nvPr>
        </p:nvSpPr>
        <p:spPr/>
        <p:txBody>
          <a:bodyPr vert="horz" lIns="91440" tIns="45720" rIns="91440" bIns="45720" rtlCol="0" anchor="t">
            <a:normAutofit/>
          </a:bodyPr>
          <a:lstStyle/>
          <a:p>
            <a:r>
              <a:rPr lang="en-US">
                <a:ea typeface="+mn-lt"/>
                <a:cs typeface="+mn-lt"/>
              </a:rPr>
              <a:t>Small Data is used in scenarios where data analysis can be performed on a single machine or a small network of machines. It is ideal for applications requiring quick insights and simple data manipulation, such as market research and customer feedback analysis.</a:t>
            </a:r>
            <a:endParaRPr lang="en-US"/>
          </a:p>
        </p:txBody>
      </p:sp>
    </p:spTree>
    <p:extLst>
      <p:ext uri="{BB962C8B-B14F-4D97-AF65-F5344CB8AC3E}">
        <p14:creationId xmlns:p14="http://schemas.microsoft.com/office/powerpoint/2010/main" val="35100401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EA50-A7FD-35C0-FDCC-9381B77AA266}"/>
              </a:ext>
            </a:extLst>
          </p:cNvPr>
          <p:cNvSpPr>
            <a:spLocks noGrp="1"/>
          </p:cNvSpPr>
          <p:nvPr>
            <p:ph type="title"/>
          </p:nvPr>
        </p:nvSpPr>
        <p:spPr/>
        <p:txBody>
          <a:bodyPr/>
          <a:lstStyle/>
          <a:p>
            <a:r>
              <a:rPr lang="en-US">
                <a:ea typeface="+mj-lt"/>
                <a:cs typeface="+mj-lt"/>
              </a:rPr>
              <a:t>Features of Google Shopping</a:t>
            </a:r>
            <a:endParaRPr lang="en-US"/>
          </a:p>
        </p:txBody>
      </p:sp>
      <p:sp>
        <p:nvSpPr>
          <p:cNvPr id="3" name="Content Placeholder 2">
            <a:extLst>
              <a:ext uri="{FF2B5EF4-FFF2-40B4-BE49-F238E27FC236}">
                <a16:creationId xmlns:a16="http://schemas.microsoft.com/office/drawing/2014/main" id="{F406E01B-48A5-D58F-4DC9-861138B10B7D}"/>
              </a:ext>
            </a:extLst>
          </p:cNvPr>
          <p:cNvSpPr>
            <a:spLocks noGrp="1"/>
          </p:cNvSpPr>
          <p:nvPr>
            <p:ph idx="1"/>
          </p:nvPr>
        </p:nvSpPr>
        <p:spPr/>
        <p:txBody>
          <a:bodyPr vert="horz" lIns="91440" tIns="45720" rIns="91440" bIns="45720" rtlCol="0" anchor="t">
            <a:normAutofit fontScale="62500" lnSpcReduction="20000"/>
          </a:bodyPr>
          <a:lstStyle/>
          <a:p>
            <a:r>
              <a:rPr lang="en-US">
                <a:ea typeface="+mn-lt"/>
                <a:cs typeface="+mn-lt"/>
              </a:rPr>
              <a:t>Product Search and Discovery: Users can easily search for a wide range of products across multiple categories, finding exactly what they need with just a few clicks.</a:t>
            </a:r>
            <a:endParaRPr lang="en-US"/>
          </a:p>
          <a:p>
            <a:endParaRPr lang="en-US"/>
          </a:p>
          <a:p>
            <a:r>
              <a:rPr lang="en-US">
                <a:ea typeface="+mn-lt"/>
                <a:cs typeface="+mn-lt"/>
              </a:rPr>
              <a:t>Price Comparison: Google Shopping allows users to compare prices from different retailers, ensuring they get the best deal possible. This feature highlights the price variations and special offers available.</a:t>
            </a:r>
            <a:endParaRPr lang="en-US"/>
          </a:p>
          <a:p>
            <a:endParaRPr lang="en-US"/>
          </a:p>
          <a:p>
            <a:r>
              <a:rPr lang="en-US">
                <a:ea typeface="+mn-lt"/>
                <a:cs typeface="+mn-lt"/>
              </a:rPr>
              <a:t>Customer Reviews: Read reviews and ratings from other users to make informed purchasing decisions. Genuine feedback helps shoppers understand the quality and performance of products.</a:t>
            </a:r>
            <a:endParaRPr lang="en-US"/>
          </a:p>
          <a:p>
            <a:endParaRPr lang="en-US"/>
          </a:p>
          <a:p>
            <a:r>
              <a:rPr lang="en-US">
                <a:ea typeface="+mn-lt"/>
                <a:cs typeface="+mn-lt"/>
              </a:rPr>
              <a:t>Detailed Product Information: View detailed descriptions, specifications, and images to get a complete understanding of the product before making a purchase.</a:t>
            </a:r>
            <a:endParaRPr lang="en-US"/>
          </a:p>
        </p:txBody>
      </p:sp>
    </p:spTree>
    <p:extLst>
      <p:ext uri="{BB962C8B-B14F-4D97-AF65-F5344CB8AC3E}">
        <p14:creationId xmlns:p14="http://schemas.microsoft.com/office/powerpoint/2010/main" val="7989188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8286-26CF-87BD-0328-49595526437A}"/>
              </a:ext>
            </a:extLst>
          </p:cNvPr>
          <p:cNvSpPr>
            <a:spLocks noGrp="1"/>
          </p:cNvSpPr>
          <p:nvPr>
            <p:ph type="title"/>
          </p:nvPr>
        </p:nvSpPr>
        <p:spPr/>
        <p:txBody>
          <a:bodyPr/>
          <a:lstStyle/>
          <a:p>
            <a:r>
              <a:rPr lang="en-US" dirty="0">
                <a:ea typeface="+mj-lt"/>
                <a:cs typeface="+mj-lt"/>
              </a:rPr>
              <a:t>Benefits for Consumers</a:t>
            </a:r>
            <a:endParaRPr lang="en-US" dirty="0"/>
          </a:p>
        </p:txBody>
      </p:sp>
      <p:sp>
        <p:nvSpPr>
          <p:cNvPr id="3" name="Content Placeholder 2">
            <a:extLst>
              <a:ext uri="{FF2B5EF4-FFF2-40B4-BE49-F238E27FC236}">
                <a16:creationId xmlns:a16="http://schemas.microsoft.com/office/drawing/2014/main" id="{01631CD5-80E1-D2A2-B015-3E35AFF73B4E}"/>
              </a:ext>
            </a:extLst>
          </p:cNvPr>
          <p:cNvSpPr>
            <a:spLocks noGrp="1"/>
          </p:cNvSpPr>
          <p:nvPr>
            <p:ph idx="1"/>
          </p:nvPr>
        </p:nvSpPr>
        <p:spPr/>
        <p:txBody>
          <a:bodyPr vert="horz" lIns="91440" tIns="45720" rIns="91440" bIns="45720" rtlCol="0" anchor="t">
            <a:normAutofit fontScale="70000" lnSpcReduction="20000"/>
          </a:bodyPr>
          <a:lstStyle/>
          <a:p>
            <a:r>
              <a:rPr lang="en-US" dirty="0">
                <a:ea typeface="+mn-lt"/>
                <a:cs typeface="+mn-lt"/>
              </a:rPr>
              <a:t>Time-Saving: By aggregating product information from various retailers, Google Shopping saves users time that would otherwise be spent visiting multiple websites.</a:t>
            </a:r>
            <a:endParaRPr lang="en-US" dirty="0"/>
          </a:p>
          <a:p>
            <a:endParaRPr lang="en-US"/>
          </a:p>
          <a:p>
            <a:r>
              <a:rPr lang="en-US">
                <a:ea typeface="+mn-lt"/>
                <a:cs typeface="+mn-lt"/>
              </a:rPr>
              <a:t>Comprehensive View: Provides a comprehensive view of available options and pricing, allowing consumers to make well-informed choices.</a:t>
            </a:r>
            <a:endParaRPr lang="en-US"/>
          </a:p>
          <a:p>
            <a:endParaRPr lang="en-US"/>
          </a:p>
          <a:p>
            <a:r>
              <a:rPr lang="en-US" dirty="0">
                <a:ea typeface="+mn-lt"/>
                <a:cs typeface="+mn-lt"/>
              </a:rPr>
              <a:t>Personalized Recommendations: Google Shopping offers personalized recommendations based on user preferences and search history, enhancing the shopping experience.</a:t>
            </a:r>
            <a:endParaRPr lang="en-US" dirty="0"/>
          </a:p>
          <a:p>
            <a:endParaRPr lang="en-US"/>
          </a:p>
          <a:p>
            <a:r>
              <a:rPr lang="en-US" dirty="0">
                <a:ea typeface="+mn-lt"/>
                <a:cs typeface="+mn-lt"/>
              </a:rPr>
              <a:t>Convenience: The platform is accessible from any device, making it easy for users to shop anytime, anywhere.</a:t>
            </a:r>
            <a:endParaRPr lang="en-US" dirty="0"/>
          </a:p>
        </p:txBody>
      </p:sp>
    </p:spTree>
    <p:extLst>
      <p:ext uri="{BB962C8B-B14F-4D97-AF65-F5344CB8AC3E}">
        <p14:creationId xmlns:p14="http://schemas.microsoft.com/office/powerpoint/2010/main" val="133035336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5A96-9287-3779-AACD-3B5BC5408460}"/>
              </a:ext>
            </a:extLst>
          </p:cNvPr>
          <p:cNvSpPr>
            <a:spLocks noGrp="1"/>
          </p:cNvSpPr>
          <p:nvPr>
            <p:ph type="title"/>
          </p:nvPr>
        </p:nvSpPr>
        <p:spPr/>
        <p:txBody>
          <a:bodyPr/>
          <a:lstStyle/>
          <a:p>
            <a:r>
              <a:rPr lang="en-US" dirty="0">
                <a:ea typeface="+mj-lt"/>
                <a:cs typeface="+mj-lt"/>
              </a:rPr>
              <a:t>Benefits for Retailers</a:t>
            </a:r>
            <a:endParaRPr lang="en-US" dirty="0"/>
          </a:p>
        </p:txBody>
      </p:sp>
      <p:sp>
        <p:nvSpPr>
          <p:cNvPr id="3" name="Content Placeholder 2">
            <a:extLst>
              <a:ext uri="{FF2B5EF4-FFF2-40B4-BE49-F238E27FC236}">
                <a16:creationId xmlns:a16="http://schemas.microsoft.com/office/drawing/2014/main" id="{FB6ACCB2-D54E-0DAD-B387-0930ACC4F99F}"/>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Increased Visibility: Featuring products on Google Shopping increases visibility and reach for online retailers, attracting a larger audience.</a:t>
            </a:r>
            <a:endParaRPr lang="en-US">
              <a:ea typeface="+mn-lt"/>
              <a:cs typeface="+mn-lt"/>
            </a:endParaRPr>
          </a:p>
          <a:p>
            <a:endParaRPr lang="en-US"/>
          </a:p>
          <a:p>
            <a:r>
              <a:rPr lang="en-US" dirty="0">
                <a:ea typeface="+mn-lt"/>
                <a:cs typeface="+mn-lt"/>
              </a:rPr>
              <a:t>Traffic Boost: Drives traffic to retailer websites, potentially boosting sales and conversions.</a:t>
            </a:r>
            <a:endParaRPr lang="en-US">
              <a:ea typeface="+mn-lt"/>
              <a:cs typeface="+mn-lt"/>
            </a:endParaRPr>
          </a:p>
          <a:p>
            <a:endParaRPr lang="en-US"/>
          </a:p>
          <a:p>
            <a:r>
              <a:rPr lang="en-US" dirty="0">
                <a:ea typeface="+mn-lt"/>
                <a:cs typeface="+mn-lt"/>
              </a:rPr>
              <a:t>Consumer Insights: Retailers gain valuable insights into consumer behavior and preferences through data analytics provided by Google Shopping.</a:t>
            </a:r>
            <a:endParaRPr lang="en-US">
              <a:ea typeface="+mn-lt"/>
              <a:cs typeface="+mn-lt"/>
            </a:endParaRPr>
          </a:p>
          <a:p>
            <a:endParaRPr lang="en-US"/>
          </a:p>
          <a:p>
            <a:r>
              <a:rPr lang="en-US" dirty="0">
                <a:ea typeface="+mn-lt"/>
                <a:cs typeface="+mn-lt"/>
              </a:rPr>
              <a:t>Competitive Edge: Helps retailers stay competitive by showcasing their products alongside others, allowing them to highlight their unique offerings.</a:t>
            </a:r>
          </a:p>
        </p:txBody>
      </p:sp>
    </p:spTree>
    <p:extLst>
      <p:ext uri="{BB962C8B-B14F-4D97-AF65-F5344CB8AC3E}">
        <p14:creationId xmlns:p14="http://schemas.microsoft.com/office/powerpoint/2010/main" val="135229926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33FB-DC0D-385A-B587-ADCA8691FD98}"/>
              </a:ext>
            </a:extLst>
          </p:cNvPr>
          <p:cNvSpPr>
            <a:spLocks noGrp="1"/>
          </p:cNvSpPr>
          <p:nvPr>
            <p:ph type="title"/>
          </p:nvPr>
        </p:nvSpPr>
        <p:spPr/>
        <p:txBody>
          <a:bodyPr/>
          <a:lstStyle/>
          <a:p>
            <a:r>
              <a:rPr lang="en-US" dirty="0">
                <a:ea typeface="+mj-lt"/>
                <a:cs typeface="+mj-lt"/>
              </a:rPr>
              <a:t>How to Use Google Shopping</a:t>
            </a:r>
            <a:endParaRPr lang="en-US" dirty="0"/>
          </a:p>
        </p:txBody>
      </p:sp>
      <p:sp>
        <p:nvSpPr>
          <p:cNvPr id="3" name="Content Placeholder 2">
            <a:extLst>
              <a:ext uri="{FF2B5EF4-FFF2-40B4-BE49-F238E27FC236}">
                <a16:creationId xmlns:a16="http://schemas.microsoft.com/office/drawing/2014/main" id="{CCFEBCA2-77C1-9DDF-D070-7522A3EDA1CC}"/>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Navigate to Google Shopping: Users can access Google Shopping through the website or by using the Shopping tab on the Google search engine.</a:t>
            </a:r>
            <a:endParaRPr lang="en-US" dirty="0"/>
          </a:p>
          <a:p>
            <a:r>
              <a:rPr lang="en-US" dirty="0">
                <a:ea typeface="+mn-lt"/>
                <a:cs typeface="+mn-lt"/>
              </a:rPr>
              <a:t>Search for Products: Enter product keywords or browse through categories to find the desired items.</a:t>
            </a:r>
            <a:endParaRPr lang="en-US" dirty="0"/>
          </a:p>
          <a:p>
            <a:r>
              <a:rPr lang="en-US" dirty="0">
                <a:ea typeface="+mn-lt"/>
                <a:cs typeface="+mn-lt"/>
              </a:rPr>
              <a:t>Compare Prices: Review the prices offered by different retailers and read customer reviews to make an informed decision.</a:t>
            </a:r>
            <a:endParaRPr lang="en-US" dirty="0"/>
          </a:p>
          <a:p>
            <a:r>
              <a:rPr lang="en-US" dirty="0">
                <a:ea typeface="+mn-lt"/>
                <a:cs typeface="+mn-lt"/>
              </a:rPr>
              <a:t>Select a Retailer: Choose the retailer with the best offer and proceed to their website to complete the purchase.</a:t>
            </a:r>
            <a:endParaRPr lang="en-US" dirty="0"/>
          </a:p>
          <a:p>
            <a:r>
              <a:rPr lang="en-US" dirty="0">
                <a:ea typeface="+mn-lt"/>
                <a:cs typeface="+mn-lt"/>
              </a:rPr>
              <a:t>Use Filters: Utilize filters to narrow down search results based on criteria such as price range, brand, and product availability, ensuring a more targeted shopping experience.</a:t>
            </a:r>
            <a:endParaRPr lang="en-US" dirty="0"/>
          </a:p>
        </p:txBody>
      </p:sp>
    </p:spTree>
    <p:extLst>
      <p:ext uri="{BB962C8B-B14F-4D97-AF65-F5344CB8AC3E}">
        <p14:creationId xmlns:p14="http://schemas.microsoft.com/office/powerpoint/2010/main" val="23548696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B3E7-B7FF-4087-E696-6E38DC298D66}"/>
              </a:ext>
            </a:extLst>
          </p:cNvPr>
          <p:cNvSpPr>
            <a:spLocks noGrp="1"/>
          </p:cNvSpPr>
          <p:nvPr>
            <p:ph type="title"/>
          </p:nvPr>
        </p:nvSpPr>
        <p:spPr/>
        <p:txBody>
          <a:bodyPr/>
          <a:lstStyle/>
          <a:p>
            <a:r>
              <a:rPr lang="en-US" dirty="0">
                <a:ea typeface="+mj-lt"/>
                <a:cs typeface="+mj-lt"/>
              </a:rPr>
              <a:t>Google Play Store</a:t>
            </a:r>
            <a:endParaRPr lang="en-US" dirty="0"/>
          </a:p>
        </p:txBody>
      </p:sp>
      <p:sp>
        <p:nvSpPr>
          <p:cNvPr id="3" name="Content Placeholder 2">
            <a:extLst>
              <a:ext uri="{FF2B5EF4-FFF2-40B4-BE49-F238E27FC236}">
                <a16:creationId xmlns:a16="http://schemas.microsoft.com/office/drawing/2014/main" id="{1445418A-171F-8F26-041B-543347D7003D}"/>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Overview: Google Play Store is the official app store for Android devices, providing a comprehensive platform for users to download and purchase apps, games, music, movies, books, and more. With its user-friendly interface and extensive content library, it has become the go-to digital marketplace for Android users.</a:t>
            </a:r>
            <a:endParaRPr lang="en-US"/>
          </a:p>
          <a:p>
            <a:endParaRPr lang="en-US"/>
          </a:p>
          <a:p>
            <a:r>
              <a:rPr lang="en-US" dirty="0">
                <a:ea typeface="+mn-lt"/>
                <a:cs typeface="+mn-lt"/>
              </a:rPr>
              <a:t>History: Launched in 2012, Google Play Store combined the functionalities of the Android Market, Google Music, and Google </a:t>
            </a:r>
            <a:r>
              <a:rPr lang="en-US" dirty="0" err="1">
                <a:ea typeface="+mn-lt"/>
                <a:cs typeface="+mn-lt"/>
              </a:rPr>
              <a:t>eBookstore</a:t>
            </a:r>
            <a:r>
              <a:rPr lang="en-US" dirty="0">
                <a:ea typeface="+mn-lt"/>
                <a:cs typeface="+mn-lt"/>
              </a:rPr>
              <a:t> into a unified digital distribution service, revolutionizing the way users access and enjoy digital content.</a:t>
            </a:r>
            <a:endParaRPr lang="en-US" dirty="0"/>
          </a:p>
        </p:txBody>
      </p:sp>
    </p:spTree>
    <p:extLst>
      <p:ext uri="{BB962C8B-B14F-4D97-AF65-F5344CB8AC3E}">
        <p14:creationId xmlns:p14="http://schemas.microsoft.com/office/powerpoint/2010/main" val="369087010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0E52-8F29-B5EB-411C-00AA27A526DC}"/>
              </a:ext>
            </a:extLst>
          </p:cNvPr>
          <p:cNvSpPr>
            <a:spLocks noGrp="1"/>
          </p:cNvSpPr>
          <p:nvPr>
            <p:ph type="title"/>
          </p:nvPr>
        </p:nvSpPr>
        <p:spPr/>
        <p:txBody>
          <a:bodyPr/>
          <a:lstStyle/>
          <a:p>
            <a:r>
              <a:rPr lang="en-US" dirty="0">
                <a:ea typeface="+mj-lt"/>
                <a:cs typeface="+mj-lt"/>
              </a:rPr>
              <a:t>Key Features of Google Play Store</a:t>
            </a:r>
            <a:endParaRPr lang="en-US" dirty="0"/>
          </a:p>
        </p:txBody>
      </p:sp>
      <p:sp>
        <p:nvSpPr>
          <p:cNvPr id="3" name="Content Placeholder 2">
            <a:extLst>
              <a:ext uri="{FF2B5EF4-FFF2-40B4-BE49-F238E27FC236}">
                <a16:creationId xmlns:a16="http://schemas.microsoft.com/office/drawing/2014/main" id="{3D3FD623-B618-08D8-07C2-507C21139FE9}"/>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Wide Range of Content: Google Play Store offers millions of apps and games across various categories, along with a vast selection of music, movies, TV shows, books, and magazines. It caters to diverse interests and needs, ensuring there's something for everyone.</a:t>
            </a:r>
          </a:p>
          <a:p>
            <a:r>
              <a:rPr lang="en-US" dirty="0">
                <a:ea typeface="+mn-lt"/>
                <a:cs typeface="+mn-lt"/>
              </a:rPr>
              <a:t>User-Friendly Interface: With easy navigation, categorized content, personalized recommendations, and powerful search functionality, finding and downloading desired content </a:t>
            </a:r>
            <a:r>
              <a:rPr lang="en-US">
                <a:ea typeface="+mn-lt"/>
                <a:cs typeface="+mn-lt"/>
              </a:rPr>
              <a:t>is quick and hassle-free.</a:t>
            </a:r>
          </a:p>
          <a:p>
            <a:r>
              <a:rPr lang="en-US" dirty="0">
                <a:ea typeface="+mn-lt"/>
                <a:cs typeface="+mn-lt"/>
              </a:rPr>
              <a:t>Security: Google Play Protect continuously scans apps for malware and provides regular security </a:t>
            </a:r>
            <a:r>
              <a:rPr lang="en-US">
                <a:ea typeface="+mn-lt"/>
                <a:cs typeface="+mn-lt"/>
              </a:rPr>
              <a:t>updates, ensuring a safe and secure user experience.</a:t>
            </a:r>
          </a:p>
          <a:p>
            <a:r>
              <a:rPr lang="en-US" dirty="0">
                <a:ea typeface="+mn-lt"/>
                <a:cs typeface="+mn-lt"/>
              </a:rPr>
              <a:t>Family-Friendly: The Family Library feature allows sharing purchased content with family members, while robust parental controls ensure safe access for children, making it a family-friendly platform.</a:t>
            </a:r>
          </a:p>
        </p:txBody>
      </p:sp>
    </p:spTree>
    <p:extLst>
      <p:ext uri="{BB962C8B-B14F-4D97-AF65-F5344CB8AC3E}">
        <p14:creationId xmlns:p14="http://schemas.microsoft.com/office/powerpoint/2010/main" val="427696855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9572-8ADA-6CED-D0E2-B05A053E3FC6}"/>
              </a:ext>
            </a:extLst>
          </p:cNvPr>
          <p:cNvSpPr>
            <a:spLocks noGrp="1"/>
          </p:cNvSpPr>
          <p:nvPr>
            <p:ph type="title"/>
          </p:nvPr>
        </p:nvSpPr>
        <p:spPr/>
        <p:txBody>
          <a:bodyPr/>
          <a:lstStyle/>
          <a:p>
            <a:r>
              <a:rPr lang="en-US" dirty="0">
                <a:ea typeface="+mj-lt"/>
                <a:cs typeface="+mj-lt"/>
              </a:rPr>
              <a:t>Benefits for Developers</a:t>
            </a:r>
            <a:endParaRPr lang="en-US" dirty="0"/>
          </a:p>
        </p:txBody>
      </p:sp>
      <p:sp>
        <p:nvSpPr>
          <p:cNvPr id="3" name="Content Placeholder 2">
            <a:extLst>
              <a:ext uri="{FF2B5EF4-FFF2-40B4-BE49-F238E27FC236}">
                <a16:creationId xmlns:a16="http://schemas.microsoft.com/office/drawing/2014/main" id="{4ADEE564-6D28-8681-E7DF-7ECF5B8929E9}"/>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Global Reach: Google Play Store provides developers with access to millions of Android users worldwide, offering a broad audience for their apps and content.</a:t>
            </a:r>
          </a:p>
          <a:p>
            <a:r>
              <a:rPr lang="en-US" dirty="0">
                <a:ea typeface="+mn-lt"/>
                <a:cs typeface="+mn-lt"/>
              </a:rPr>
              <a:t>Revenue Opportunities: Developers can monetize their apps through various options, including in-app purchases, subscriptions, and advertising revenue, making it a lucrative platform for developers.</a:t>
            </a:r>
          </a:p>
          <a:p>
            <a:r>
              <a:rPr lang="en-US" dirty="0">
                <a:ea typeface="+mn-lt"/>
                <a:cs typeface="+mn-lt"/>
              </a:rPr>
              <a:t>Developer Support: Comprehensive resources, including detailed documentation, analytics, and dedicated support, help developers create, optimize, and maintain their </a:t>
            </a:r>
            <a:r>
              <a:rPr lang="en-US">
                <a:ea typeface="+mn-lt"/>
                <a:cs typeface="+mn-lt"/>
              </a:rPr>
              <a:t>apps effectively.</a:t>
            </a:r>
          </a:p>
          <a:p>
            <a:r>
              <a:rPr lang="en-US" dirty="0">
                <a:ea typeface="+mn-lt"/>
                <a:cs typeface="+mn-lt"/>
              </a:rPr>
              <a:t>Regular Updates: With tools like the Google Play Console, developers can easily roll out app updates, track performance, and manage user feedback, ensuring their apps remain relevant and high-quality.</a:t>
            </a:r>
          </a:p>
        </p:txBody>
      </p:sp>
    </p:spTree>
    <p:extLst>
      <p:ext uri="{BB962C8B-B14F-4D97-AF65-F5344CB8AC3E}">
        <p14:creationId xmlns:p14="http://schemas.microsoft.com/office/powerpoint/2010/main" val="387115984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C4E8-3299-BF91-7577-F4EE02E0EA67}"/>
              </a:ext>
            </a:extLst>
          </p:cNvPr>
          <p:cNvSpPr>
            <a:spLocks noGrp="1"/>
          </p:cNvSpPr>
          <p:nvPr>
            <p:ph type="title"/>
          </p:nvPr>
        </p:nvSpPr>
        <p:spPr/>
        <p:txBody>
          <a:bodyPr/>
          <a:lstStyle/>
          <a:p>
            <a:r>
              <a:rPr lang="en-US" dirty="0">
                <a:ea typeface="+mj-lt"/>
                <a:cs typeface="+mj-lt"/>
              </a:rPr>
              <a:t>User Engagement</a:t>
            </a:r>
            <a:endParaRPr lang="en-US" dirty="0"/>
          </a:p>
        </p:txBody>
      </p:sp>
      <p:sp>
        <p:nvSpPr>
          <p:cNvPr id="3" name="Content Placeholder 2">
            <a:extLst>
              <a:ext uri="{FF2B5EF4-FFF2-40B4-BE49-F238E27FC236}">
                <a16:creationId xmlns:a16="http://schemas.microsoft.com/office/drawing/2014/main" id="{5B335FC0-AC3B-4B8D-A1E0-555C9A71B17A}"/>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Ratings and Reviews: Users can rate and review apps, providing valuable feedback for developers and helping other users make informed decisions about their downloads.</a:t>
            </a:r>
            <a:endParaRPr lang="en-US" dirty="0"/>
          </a:p>
          <a:p>
            <a:r>
              <a:rPr lang="en-US" dirty="0">
                <a:ea typeface="+mn-lt"/>
                <a:cs typeface="+mn-lt"/>
              </a:rPr>
              <a:t>Personalized Recommendations: Using machine learning algorithms, Google Play Store suggests apps and content based on individual user preferences and behaviors, </a:t>
            </a:r>
            <a:r>
              <a:rPr lang="en-US">
                <a:ea typeface="+mn-lt"/>
                <a:cs typeface="+mn-lt"/>
              </a:rPr>
              <a:t>enhancing user experience and engagement.</a:t>
            </a:r>
            <a:endParaRPr lang="en-US"/>
          </a:p>
          <a:p>
            <a:r>
              <a:rPr lang="en-US" dirty="0">
                <a:ea typeface="+mn-lt"/>
                <a:cs typeface="+mn-lt"/>
              </a:rPr>
              <a:t>Subscriptions: Access to premium content and services through subscription models </a:t>
            </a:r>
            <a:r>
              <a:rPr lang="en-US">
                <a:ea typeface="+mn-lt"/>
                <a:cs typeface="+mn-lt"/>
              </a:rPr>
              <a:t>keeps users engaged and enhances content consumption.</a:t>
            </a:r>
            <a:endParaRPr lang="en-US"/>
          </a:p>
          <a:p>
            <a:r>
              <a:rPr lang="en-US" dirty="0">
                <a:ea typeface="+mn-lt"/>
                <a:cs typeface="+mn-lt"/>
              </a:rPr>
              <a:t>Promotions and Sales: Regular discounts and promotional events encourage user engagement and boost app visibility, helping developers reach more users.</a:t>
            </a:r>
            <a:endParaRPr lang="en-US" dirty="0"/>
          </a:p>
        </p:txBody>
      </p:sp>
    </p:spTree>
    <p:extLst>
      <p:ext uri="{BB962C8B-B14F-4D97-AF65-F5344CB8AC3E}">
        <p14:creationId xmlns:p14="http://schemas.microsoft.com/office/powerpoint/2010/main" val="38547357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A113-6832-8D99-B37F-12162C796100}"/>
              </a:ext>
            </a:extLst>
          </p:cNvPr>
          <p:cNvSpPr>
            <a:spLocks noGrp="1"/>
          </p:cNvSpPr>
          <p:nvPr>
            <p:ph type="title"/>
          </p:nvPr>
        </p:nvSpPr>
        <p:spPr/>
        <p:txBody>
          <a:bodyPr/>
          <a:lstStyle/>
          <a:p>
            <a:r>
              <a:rPr lang="en-US" dirty="0">
                <a:ea typeface="+mj-lt"/>
                <a:cs typeface="+mj-lt"/>
              </a:rPr>
              <a:t>Future Directions</a:t>
            </a:r>
            <a:endParaRPr lang="en-US" dirty="0"/>
          </a:p>
        </p:txBody>
      </p:sp>
      <p:sp>
        <p:nvSpPr>
          <p:cNvPr id="3" name="Content Placeholder 2">
            <a:extLst>
              <a:ext uri="{FF2B5EF4-FFF2-40B4-BE49-F238E27FC236}">
                <a16:creationId xmlns:a16="http://schemas.microsoft.com/office/drawing/2014/main" id="{79D7D5FF-ECF4-8FC3-E681-662C30D02F41}"/>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Innovation: Google continues to invest in AI and machine learning advancements to improve user recommendations, search functionality, and overall user experience.</a:t>
            </a:r>
          </a:p>
          <a:p>
            <a:r>
              <a:rPr lang="en-US" dirty="0">
                <a:ea typeface="+mn-lt"/>
                <a:cs typeface="+mn-lt"/>
              </a:rPr>
              <a:t>Expansion: As the Android user base grows, especially in emerging markets, Google Play Store is expanding its reach and accessibility, bringing digital content to more </a:t>
            </a:r>
            <a:r>
              <a:rPr lang="en-US">
                <a:ea typeface="+mn-lt"/>
                <a:cs typeface="+mn-lt"/>
              </a:rPr>
              <a:t>users worldwide.</a:t>
            </a:r>
          </a:p>
          <a:p>
            <a:r>
              <a:rPr lang="en-US" dirty="0">
                <a:ea typeface="+mn-lt"/>
                <a:cs typeface="+mn-lt"/>
              </a:rPr>
              <a:t>Enhanced Security: Ongoing improvements to security features ensure a safe and </a:t>
            </a:r>
            <a:r>
              <a:rPr lang="en-US">
                <a:ea typeface="+mn-lt"/>
                <a:cs typeface="+mn-lt"/>
              </a:rPr>
              <a:t>trustworthy platform for both users and developers.</a:t>
            </a:r>
          </a:p>
          <a:p>
            <a:r>
              <a:rPr lang="en-US" dirty="0">
                <a:ea typeface="+mn-lt"/>
                <a:cs typeface="+mn-lt"/>
              </a:rPr>
              <a:t>Sustainability: Google is committed to promoting sustainability, with initiatives aimed at supporting eco-friendly developers and providing energy-efficient download options.</a:t>
            </a:r>
            <a:endParaRPr lang="en-US" dirty="0"/>
          </a:p>
        </p:txBody>
      </p:sp>
    </p:spTree>
    <p:extLst>
      <p:ext uri="{BB962C8B-B14F-4D97-AF65-F5344CB8AC3E}">
        <p14:creationId xmlns:p14="http://schemas.microsoft.com/office/powerpoint/2010/main" val="190655482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CA5D-5ACF-5C48-AF20-D3EABC640263}"/>
              </a:ext>
            </a:extLst>
          </p:cNvPr>
          <p:cNvSpPr>
            <a:spLocks noGrp="1"/>
          </p:cNvSpPr>
          <p:nvPr>
            <p:ph type="title"/>
          </p:nvPr>
        </p:nvSpPr>
        <p:spPr/>
        <p:txBody>
          <a:bodyPr/>
          <a:lstStyle/>
          <a:p>
            <a:r>
              <a:rPr lang="en-US" dirty="0">
                <a:ea typeface="+mj-lt"/>
                <a:cs typeface="+mj-lt"/>
              </a:rPr>
              <a:t>No-Code Applications</a:t>
            </a:r>
            <a:endParaRPr lang="en-US" dirty="0"/>
          </a:p>
        </p:txBody>
      </p:sp>
      <p:sp>
        <p:nvSpPr>
          <p:cNvPr id="3" name="Content Placeholder 2">
            <a:extLst>
              <a:ext uri="{FF2B5EF4-FFF2-40B4-BE49-F238E27FC236}">
                <a16:creationId xmlns:a16="http://schemas.microsoft.com/office/drawing/2014/main" id="{935F40ED-7715-11C7-6232-02F3CA9869A7}"/>
              </a:ext>
            </a:extLst>
          </p:cNvPr>
          <p:cNvSpPr>
            <a:spLocks noGrp="1"/>
          </p:cNvSpPr>
          <p:nvPr>
            <p:ph idx="1"/>
          </p:nvPr>
        </p:nvSpPr>
        <p:spPr/>
        <p:txBody>
          <a:bodyPr vert="horz" lIns="91440" tIns="45720" rIns="91440" bIns="45720" rtlCol="0" anchor="t">
            <a:normAutofit/>
          </a:bodyPr>
          <a:lstStyle/>
          <a:p>
            <a:r>
              <a:rPr lang="en-US" dirty="0">
                <a:ea typeface="+mn-lt"/>
                <a:cs typeface="+mn-lt"/>
              </a:rPr>
              <a:t>No-code platforms empower users to create applications without any coding knowledge. These platforms are designed for non-developers, business users, and entrepreneurs. They offer a rapid development process, are cost-effective, and feature user-friendly interfaces that make building apps accessible to everyone.</a:t>
            </a:r>
            <a:endParaRPr lang="en-US" dirty="0"/>
          </a:p>
        </p:txBody>
      </p:sp>
    </p:spTree>
    <p:extLst>
      <p:ext uri="{BB962C8B-B14F-4D97-AF65-F5344CB8AC3E}">
        <p14:creationId xmlns:p14="http://schemas.microsoft.com/office/powerpoint/2010/main" val="325171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4F97-DB77-C488-B55C-D57B7760CF6E}"/>
              </a:ext>
            </a:extLst>
          </p:cNvPr>
          <p:cNvSpPr>
            <a:spLocks noGrp="1"/>
          </p:cNvSpPr>
          <p:nvPr>
            <p:ph type="title"/>
          </p:nvPr>
        </p:nvSpPr>
        <p:spPr/>
        <p:txBody>
          <a:bodyPr/>
          <a:lstStyle/>
          <a:p>
            <a:r>
              <a:rPr lang="en-US">
                <a:ea typeface="+mj-lt"/>
                <a:cs typeface="+mj-lt"/>
              </a:rPr>
              <a:t>Ease of Analysis</a:t>
            </a:r>
            <a:endParaRPr lang="en-US"/>
          </a:p>
        </p:txBody>
      </p:sp>
      <p:sp>
        <p:nvSpPr>
          <p:cNvPr id="3" name="Content Placeholder 2">
            <a:extLst>
              <a:ext uri="{FF2B5EF4-FFF2-40B4-BE49-F238E27FC236}">
                <a16:creationId xmlns:a16="http://schemas.microsoft.com/office/drawing/2014/main" id="{04337F16-B6D7-5A08-6BC9-8F8103E406BB}"/>
              </a:ext>
            </a:extLst>
          </p:cNvPr>
          <p:cNvSpPr>
            <a:spLocks noGrp="1"/>
          </p:cNvSpPr>
          <p:nvPr>
            <p:ph idx="1"/>
          </p:nvPr>
        </p:nvSpPr>
        <p:spPr/>
        <p:txBody>
          <a:bodyPr vert="horz" lIns="91440" tIns="45720" rIns="91440" bIns="45720" rtlCol="0" anchor="t">
            <a:normAutofit/>
          </a:bodyPr>
          <a:lstStyle/>
          <a:p>
            <a:r>
              <a:rPr lang="en-US">
                <a:ea typeface="+mn-lt"/>
                <a:cs typeface="+mn-lt"/>
              </a:rPr>
              <a:t>Small Data can often be analyzed using desktop software like Excel, Access, or simple SQL databases. This allows users to perform data analysis without the need for specialized tools or extensive technical knowledge. Analyzing sales data for a single store can typically be done using Small Data tools.</a:t>
            </a:r>
            <a:endParaRPr lang="en-US"/>
          </a:p>
        </p:txBody>
      </p:sp>
    </p:spTree>
    <p:extLst>
      <p:ext uri="{BB962C8B-B14F-4D97-AF65-F5344CB8AC3E}">
        <p14:creationId xmlns:p14="http://schemas.microsoft.com/office/powerpoint/2010/main" val="214892746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E052-0CA1-EAAC-9011-AAB1371587C5}"/>
              </a:ext>
            </a:extLst>
          </p:cNvPr>
          <p:cNvSpPr>
            <a:spLocks noGrp="1"/>
          </p:cNvSpPr>
          <p:nvPr>
            <p:ph type="title"/>
          </p:nvPr>
        </p:nvSpPr>
        <p:spPr/>
        <p:txBody>
          <a:bodyPr/>
          <a:lstStyle/>
          <a:p>
            <a:r>
              <a:rPr lang="en-US" dirty="0">
                <a:ea typeface="+mj-lt"/>
                <a:cs typeface="+mj-lt"/>
              </a:rPr>
              <a:t>Business Process Automation</a:t>
            </a:r>
            <a:endParaRPr lang="en-US" dirty="0"/>
          </a:p>
        </p:txBody>
      </p:sp>
      <p:sp>
        <p:nvSpPr>
          <p:cNvPr id="3" name="Content Placeholder 2">
            <a:extLst>
              <a:ext uri="{FF2B5EF4-FFF2-40B4-BE49-F238E27FC236}">
                <a16:creationId xmlns:a16="http://schemas.microsoft.com/office/drawing/2014/main" id="{9EE78BB2-1896-047B-379C-A40634E5B126}"/>
              </a:ext>
            </a:extLst>
          </p:cNvPr>
          <p:cNvSpPr>
            <a:spLocks noGrp="1"/>
          </p:cNvSpPr>
          <p:nvPr>
            <p:ph idx="1"/>
          </p:nvPr>
        </p:nvSpPr>
        <p:spPr/>
        <p:txBody>
          <a:bodyPr vert="horz" lIns="91440" tIns="45720" rIns="91440" bIns="45720" rtlCol="0" anchor="t">
            <a:normAutofit/>
          </a:bodyPr>
          <a:lstStyle/>
          <a:p>
            <a:r>
              <a:rPr lang="en-US">
                <a:ea typeface="+mn-lt"/>
                <a:cs typeface="+mn-lt"/>
              </a:rPr>
              <a:t>No-code platforms are perfect for automating repetitive tasks and workflows, enhancing operational efficiency. Examples include invoice processing, customer support automation, and HR onboarding processes. The benefits include increased efficiency, reduced human error, and significant time savings.</a:t>
            </a:r>
            <a:endParaRPr lang="en-US"/>
          </a:p>
        </p:txBody>
      </p:sp>
    </p:spTree>
    <p:extLst>
      <p:ext uri="{BB962C8B-B14F-4D97-AF65-F5344CB8AC3E}">
        <p14:creationId xmlns:p14="http://schemas.microsoft.com/office/powerpoint/2010/main" val="324337722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EE2E-DCAA-1034-C3A0-5A92C178A74D}"/>
              </a:ext>
            </a:extLst>
          </p:cNvPr>
          <p:cNvSpPr>
            <a:spLocks noGrp="1"/>
          </p:cNvSpPr>
          <p:nvPr>
            <p:ph type="title"/>
          </p:nvPr>
        </p:nvSpPr>
        <p:spPr/>
        <p:txBody>
          <a:bodyPr/>
          <a:lstStyle/>
          <a:p>
            <a:r>
              <a:rPr lang="en-US" dirty="0">
                <a:ea typeface="+mj-lt"/>
                <a:cs typeface="+mj-lt"/>
              </a:rPr>
              <a:t>Website and E-commerce Development</a:t>
            </a:r>
            <a:endParaRPr lang="en-US" dirty="0"/>
          </a:p>
        </p:txBody>
      </p:sp>
      <p:sp>
        <p:nvSpPr>
          <p:cNvPr id="3" name="Content Placeholder 2">
            <a:extLst>
              <a:ext uri="{FF2B5EF4-FFF2-40B4-BE49-F238E27FC236}">
                <a16:creationId xmlns:a16="http://schemas.microsoft.com/office/drawing/2014/main" id="{BF2F5B9F-FABB-2A26-B50E-642D497A1CE4}"/>
              </a:ext>
            </a:extLst>
          </p:cNvPr>
          <p:cNvSpPr>
            <a:spLocks noGrp="1"/>
          </p:cNvSpPr>
          <p:nvPr>
            <p:ph idx="1"/>
          </p:nvPr>
        </p:nvSpPr>
        <p:spPr/>
        <p:txBody>
          <a:bodyPr vert="horz" lIns="91440" tIns="45720" rIns="91440" bIns="45720" rtlCol="0" anchor="t">
            <a:normAutofit/>
          </a:bodyPr>
          <a:lstStyle/>
          <a:p>
            <a:r>
              <a:rPr lang="en-US" dirty="0">
                <a:ea typeface="+mn-lt"/>
                <a:cs typeface="+mn-lt"/>
              </a:rPr>
              <a:t>Creating websites and online stores becomes a breeze with no-code platforms. Users can build landing pages, product catalogs, and checkout processes without writing a single line of code. The key benefits are quick deployment, customizable templates, and easy maintenance, allowing businesses to go online swiftly.</a:t>
            </a:r>
            <a:endParaRPr lang="en-US" dirty="0"/>
          </a:p>
        </p:txBody>
      </p:sp>
    </p:spTree>
    <p:extLst>
      <p:ext uri="{BB962C8B-B14F-4D97-AF65-F5344CB8AC3E}">
        <p14:creationId xmlns:p14="http://schemas.microsoft.com/office/powerpoint/2010/main" val="183227132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73CF-7903-95E9-E1E3-A2ABDFEAA3CB}"/>
              </a:ext>
            </a:extLst>
          </p:cNvPr>
          <p:cNvSpPr>
            <a:spLocks noGrp="1"/>
          </p:cNvSpPr>
          <p:nvPr>
            <p:ph type="title"/>
          </p:nvPr>
        </p:nvSpPr>
        <p:spPr/>
        <p:txBody>
          <a:bodyPr/>
          <a:lstStyle/>
          <a:p>
            <a:r>
              <a:rPr lang="en-US" dirty="0">
                <a:ea typeface="+mj-lt"/>
                <a:cs typeface="+mj-lt"/>
              </a:rPr>
              <a:t>Internal Tools and Dashboards</a:t>
            </a:r>
            <a:endParaRPr lang="en-US" dirty="0"/>
          </a:p>
        </p:txBody>
      </p:sp>
      <p:sp>
        <p:nvSpPr>
          <p:cNvPr id="3" name="Content Placeholder 2">
            <a:extLst>
              <a:ext uri="{FF2B5EF4-FFF2-40B4-BE49-F238E27FC236}">
                <a16:creationId xmlns:a16="http://schemas.microsoft.com/office/drawing/2014/main" id="{65C99620-A77E-E4FC-B330-5E3DD0A050A3}"/>
              </a:ext>
            </a:extLst>
          </p:cNvPr>
          <p:cNvSpPr>
            <a:spLocks noGrp="1"/>
          </p:cNvSpPr>
          <p:nvPr>
            <p:ph idx="1"/>
          </p:nvPr>
        </p:nvSpPr>
        <p:spPr/>
        <p:txBody>
          <a:bodyPr vert="horz" lIns="91440" tIns="45720" rIns="91440" bIns="45720" rtlCol="0" anchor="t">
            <a:normAutofit/>
          </a:bodyPr>
          <a:lstStyle/>
          <a:p>
            <a:r>
              <a:rPr lang="en-US" dirty="0">
                <a:ea typeface="+mn-lt"/>
                <a:cs typeface="+mn-lt"/>
              </a:rPr>
              <a:t>Businesses can develop internal tools and dashboards tailored to their specific needs without requiring IT support. Examples include employee portals, inventory management systems, and performance dashboards. These tools improve internal communication and productivity by providing customized solutions.</a:t>
            </a:r>
          </a:p>
        </p:txBody>
      </p:sp>
    </p:spTree>
    <p:extLst>
      <p:ext uri="{BB962C8B-B14F-4D97-AF65-F5344CB8AC3E}">
        <p14:creationId xmlns:p14="http://schemas.microsoft.com/office/powerpoint/2010/main" val="31772087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FBD7-C047-866A-09AC-F4FA5983D22E}"/>
              </a:ext>
            </a:extLst>
          </p:cNvPr>
          <p:cNvSpPr>
            <a:spLocks noGrp="1"/>
          </p:cNvSpPr>
          <p:nvPr>
            <p:ph type="title"/>
          </p:nvPr>
        </p:nvSpPr>
        <p:spPr/>
        <p:txBody>
          <a:bodyPr/>
          <a:lstStyle/>
          <a:p>
            <a:r>
              <a:rPr lang="en-US" dirty="0">
                <a:ea typeface="+mj-lt"/>
                <a:cs typeface="+mj-lt"/>
              </a:rPr>
              <a:t>Customer Relationship Management (CRM)</a:t>
            </a:r>
            <a:endParaRPr lang="en-US" dirty="0"/>
          </a:p>
        </p:txBody>
      </p:sp>
      <p:sp>
        <p:nvSpPr>
          <p:cNvPr id="3" name="Content Placeholder 2">
            <a:extLst>
              <a:ext uri="{FF2B5EF4-FFF2-40B4-BE49-F238E27FC236}">
                <a16:creationId xmlns:a16="http://schemas.microsoft.com/office/drawing/2014/main" id="{C1F74023-5B74-84A9-BB9F-6430973C0A92}"/>
              </a:ext>
            </a:extLst>
          </p:cNvPr>
          <p:cNvSpPr>
            <a:spLocks noGrp="1"/>
          </p:cNvSpPr>
          <p:nvPr>
            <p:ph idx="1"/>
          </p:nvPr>
        </p:nvSpPr>
        <p:spPr/>
        <p:txBody>
          <a:bodyPr vert="horz" lIns="91440" tIns="45720" rIns="91440" bIns="45720" rtlCol="0" anchor="t">
            <a:normAutofit/>
          </a:bodyPr>
          <a:lstStyle/>
          <a:p>
            <a:r>
              <a:rPr lang="en-US" dirty="0">
                <a:ea typeface="+mn-lt"/>
                <a:cs typeface="+mn-lt"/>
              </a:rPr>
              <a:t>No-code platforms enable the creation and customization of CRM systems to manage customer data and interactions effectively. Examples include sales tracking, customer support tickets, and marketing automation. The benefits are enhanced customer engagement, streamlined sales processes, and improved customer satisfaction.</a:t>
            </a:r>
            <a:endParaRPr lang="en-US" dirty="0"/>
          </a:p>
        </p:txBody>
      </p:sp>
    </p:spTree>
    <p:extLst>
      <p:ext uri="{BB962C8B-B14F-4D97-AF65-F5344CB8AC3E}">
        <p14:creationId xmlns:p14="http://schemas.microsoft.com/office/powerpoint/2010/main" val="241579210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8078-30EA-958F-878F-C0B9972092BC}"/>
              </a:ext>
            </a:extLst>
          </p:cNvPr>
          <p:cNvSpPr>
            <a:spLocks noGrp="1"/>
          </p:cNvSpPr>
          <p:nvPr>
            <p:ph type="title"/>
          </p:nvPr>
        </p:nvSpPr>
        <p:spPr/>
        <p:txBody>
          <a:bodyPr/>
          <a:lstStyle/>
          <a:p>
            <a:r>
              <a:rPr lang="en-US" dirty="0">
                <a:ea typeface="+mj-lt"/>
                <a:cs typeface="+mj-lt"/>
              </a:rPr>
              <a:t>Low-Code Applications</a:t>
            </a:r>
            <a:endParaRPr lang="en-US" dirty="0"/>
          </a:p>
        </p:txBody>
      </p:sp>
      <p:sp>
        <p:nvSpPr>
          <p:cNvPr id="3" name="Content Placeholder 2">
            <a:extLst>
              <a:ext uri="{FF2B5EF4-FFF2-40B4-BE49-F238E27FC236}">
                <a16:creationId xmlns:a16="http://schemas.microsoft.com/office/drawing/2014/main" id="{986D510B-4069-16FA-38B0-9687C74F130C}"/>
              </a:ext>
            </a:extLst>
          </p:cNvPr>
          <p:cNvSpPr>
            <a:spLocks noGrp="1"/>
          </p:cNvSpPr>
          <p:nvPr>
            <p:ph idx="1"/>
          </p:nvPr>
        </p:nvSpPr>
        <p:spPr/>
        <p:txBody>
          <a:bodyPr vert="horz" lIns="91440" tIns="45720" rIns="91440" bIns="45720" rtlCol="0" anchor="t">
            <a:normAutofit/>
          </a:bodyPr>
          <a:lstStyle/>
          <a:p>
            <a:r>
              <a:rPr lang="en-US" dirty="0">
                <a:ea typeface="+mn-lt"/>
                <a:cs typeface="+mn-lt"/>
              </a:rPr>
              <a:t>Low-code platforms require minimal coding, making them ideal for developers and IT professionals looking to accelerate application development. These platforms offer accelerated development, flexibility, and extensive integration capabilities, enabling developers to build complex applications quickly.</a:t>
            </a:r>
            <a:endParaRPr lang="en-US" dirty="0"/>
          </a:p>
        </p:txBody>
      </p:sp>
    </p:spTree>
    <p:extLst>
      <p:ext uri="{BB962C8B-B14F-4D97-AF65-F5344CB8AC3E}">
        <p14:creationId xmlns:p14="http://schemas.microsoft.com/office/powerpoint/2010/main" val="261993093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77AC-C63A-3951-1C66-C0120C5A8750}"/>
              </a:ext>
            </a:extLst>
          </p:cNvPr>
          <p:cNvSpPr>
            <a:spLocks noGrp="1"/>
          </p:cNvSpPr>
          <p:nvPr>
            <p:ph type="title"/>
          </p:nvPr>
        </p:nvSpPr>
        <p:spPr/>
        <p:txBody>
          <a:bodyPr/>
          <a:lstStyle/>
          <a:p>
            <a:r>
              <a:rPr lang="en-US" dirty="0">
                <a:ea typeface="+mj-lt"/>
                <a:cs typeface="+mj-lt"/>
              </a:rPr>
              <a:t>Enterprise Application Development</a:t>
            </a:r>
            <a:endParaRPr lang="en-US" dirty="0"/>
          </a:p>
        </p:txBody>
      </p:sp>
      <p:sp>
        <p:nvSpPr>
          <p:cNvPr id="3" name="Content Placeholder 2">
            <a:extLst>
              <a:ext uri="{FF2B5EF4-FFF2-40B4-BE49-F238E27FC236}">
                <a16:creationId xmlns:a16="http://schemas.microsoft.com/office/drawing/2014/main" id="{9BF11B89-B3A6-A3F9-2500-C79DECDAE558}"/>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Low-code platforms are suitable for developing scalable and complex enterprise applications. Examples include ERP systems, financial management software, and compliance management tools. These applications support large-scale operations, improve operational efficiency, and ensure regulatory compliance.</a:t>
            </a:r>
            <a:endParaRPr lang="en-US" dirty="0"/>
          </a:p>
        </p:txBody>
      </p:sp>
    </p:spTree>
    <p:extLst>
      <p:ext uri="{BB962C8B-B14F-4D97-AF65-F5344CB8AC3E}">
        <p14:creationId xmlns:p14="http://schemas.microsoft.com/office/powerpoint/2010/main" val="234635468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7A2D9-CA5B-33F8-9DEF-A8F9AC01C874}"/>
              </a:ext>
            </a:extLst>
          </p:cNvPr>
          <p:cNvSpPr>
            <a:spLocks noGrp="1"/>
          </p:cNvSpPr>
          <p:nvPr>
            <p:ph type="title"/>
          </p:nvPr>
        </p:nvSpPr>
        <p:spPr/>
        <p:txBody>
          <a:bodyPr/>
          <a:lstStyle/>
          <a:p>
            <a:r>
              <a:rPr lang="en-US" dirty="0">
                <a:ea typeface="+mj-lt"/>
                <a:cs typeface="+mj-lt"/>
              </a:rPr>
              <a:t>Mobile App Development</a:t>
            </a:r>
            <a:endParaRPr lang="en-US" dirty="0"/>
          </a:p>
        </p:txBody>
      </p:sp>
      <p:sp>
        <p:nvSpPr>
          <p:cNvPr id="3" name="Content Placeholder 2">
            <a:extLst>
              <a:ext uri="{FF2B5EF4-FFF2-40B4-BE49-F238E27FC236}">
                <a16:creationId xmlns:a16="http://schemas.microsoft.com/office/drawing/2014/main" id="{0460B7C2-012A-F1D4-655B-BBD1BD394B03}"/>
              </a:ext>
            </a:extLst>
          </p:cNvPr>
          <p:cNvSpPr>
            <a:spLocks noGrp="1"/>
          </p:cNvSpPr>
          <p:nvPr>
            <p:ph idx="1"/>
          </p:nvPr>
        </p:nvSpPr>
        <p:spPr/>
        <p:txBody>
          <a:bodyPr vert="horz" lIns="91440" tIns="45720" rIns="91440" bIns="45720" rtlCol="0" anchor="t">
            <a:normAutofit/>
          </a:bodyPr>
          <a:lstStyle/>
          <a:p>
            <a:r>
              <a:rPr lang="en-US" dirty="0">
                <a:ea typeface="+mn-lt"/>
                <a:cs typeface="+mn-lt"/>
              </a:rPr>
              <a:t>Creating cross-platform mobile applications is simplified with low-code platforms. Examples include employee self-service apps, customer loyalty apps, and field service management apps. The benefits include faster time-to-market, seamless user experience, and cost-effective development.</a:t>
            </a:r>
          </a:p>
        </p:txBody>
      </p:sp>
    </p:spTree>
    <p:extLst>
      <p:ext uri="{BB962C8B-B14F-4D97-AF65-F5344CB8AC3E}">
        <p14:creationId xmlns:p14="http://schemas.microsoft.com/office/powerpoint/2010/main" val="215149546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5CFD-1ADF-51A4-E2E5-226B3418BE94}"/>
              </a:ext>
            </a:extLst>
          </p:cNvPr>
          <p:cNvSpPr>
            <a:spLocks noGrp="1"/>
          </p:cNvSpPr>
          <p:nvPr>
            <p:ph type="title"/>
          </p:nvPr>
        </p:nvSpPr>
        <p:spPr/>
        <p:txBody>
          <a:bodyPr/>
          <a:lstStyle/>
          <a:p>
            <a:r>
              <a:rPr lang="en-US" dirty="0">
                <a:ea typeface="+mj-lt"/>
                <a:cs typeface="+mj-lt"/>
              </a:rPr>
              <a:t>Legacy System Modernization</a:t>
            </a:r>
            <a:endParaRPr lang="en-US" dirty="0"/>
          </a:p>
        </p:txBody>
      </p:sp>
      <p:sp>
        <p:nvSpPr>
          <p:cNvPr id="3" name="Content Placeholder 2">
            <a:extLst>
              <a:ext uri="{FF2B5EF4-FFF2-40B4-BE49-F238E27FC236}">
                <a16:creationId xmlns:a16="http://schemas.microsoft.com/office/drawing/2014/main" id="{6548271B-67F5-7A92-DCDC-3A6A764EA666}"/>
              </a:ext>
            </a:extLst>
          </p:cNvPr>
          <p:cNvSpPr>
            <a:spLocks noGrp="1"/>
          </p:cNvSpPr>
          <p:nvPr>
            <p:ph idx="1"/>
          </p:nvPr>
        </p:nvSpPr>
        <p:spPr/>
        <p:txBody>
          <a:bodyPr vert="horz" lIns="91440" tIns="45720" rIns="91440" bIns="45720" rtlCol="0" anchor="t">
            <a:normAutofit/>
          </a:bodyPr>
          <a:lstStyle/>
          <a:p>
            <a:r>
              <a:rPr lang="en-US" dirty="0">
                <a:ea typeface="+mn-lt"/>
                <a:cs typeface="+mn-lt"/>
              </a:rPr>
              <a:t>Low-code platforms help in updating and integrating legacy systems with modern technologies. Examples include migrating old databases to new platforms and integrating legacy systems with cloud services. The benefits are extended system life, improved performance, and reduced maintenance costs.</a:t>
            </a:r>
            <a:endParaRPr lang="en-US" dirty="0"/>
          </a:p>
        </p:txBody>
      </p:sp>
    </p:spTree>
    <p:extLst>
      <p:ext uri="{BB962C8B-B14F-4D97-AF65-F5344CB8AC3E}">
        <p14:creationId xmlns:p14="http://schemas.microsoft.com/office/powerpoint/2010/main" val="75451293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CAC5-1862-0337-8770-06D09159ECF3}"/>
              </a:ext>
            </a:extLst>
          </p:cNvPr>
          <p:cNvSpPr>
            <a:spLocks noGrp="1"/>
          </p:cNvSpPr>
          <p:nvPr>
            <p:ph type="title"/>
          </p:nvPr>
        </p:nvSpPr>
        <p:spPr/>
        <p:txBody>
          <a:bodyPr/>
          <a:lstStyle/>
          <a:p>
            <a:r>
              <a:rPr lang="en-US" dirty="0">
                <a:ea typeface="+mj-lt"/>
                <a:cs typeface="+mj-lt"/>
              </a:rPr>
              <a:t>Workflow Automation and Integration</a:t>
            </a:r>
            <a:endParaRPr lang="en-US" dirty="0"/>
          </a:p>
        </p:txBody>
      </p:sp>
      <p:sp>
        <p:nvSpPr>
          <p:cNvPr id="3" name="Content Placeholder 2">
            <a:extLst>
              <a:ext uri="{FF2B5EF4-FFF2-40B4-BE49-F238E27FC236}">
                <a16:creationId xmlns:a16="http://schemas.microsoft.com/office/drawing/2014/main" id="{28F7E22B-CADF-ED39-D7E1-C307C10F9CBE}"/>
              </a:ext>
            </a:extLst>
          </p:cNvPr>
          <p:cNvSpPr>
            <a:spLocks noGrp="1"/>
          </p:cNvSpPr>
          <p:nvPr>
            <p:ph idx="1"/>
          </p:nvPr>
        </p:nvSpPr>
        <p:spPr/>
        <p:txBody>
          <a:bodyPr vert="horz" lIns="91440" tIns="45720" rIns="91440" bIns="45720" rtlCol="0" anchor="t">
            <a:normAutofit/>
          </a:bodyPr>
          <a:lstStyle/>
          <a:p>
            <a:r>
              <a:rPr lang="en-US" dirty="0">
                <a:ea typeface="+mn-lt"/>
                <a:cs typeface="+mn-lt"/>
              </a:rPr>
              <a:t>Automating and integrating business processes across different systems is made easy with low-code platforms. Examples include integrating CRM with ERP, automating order processing, and synchronizing data across platforms. The benefits are enhanced process efficiency, improved data accuracy, and reduced manual work.</a:t>
            </a:r>
            <a:endParaRPr lang="en-US" dirty="0"/>
          </a:p>
        </p:txBody>
      </p:sp>
    </p:spTree>
    <p:extLst>
      <p:ext uri="{BB962C8B-B14F-4D97-AF65-F5344CB8AC3E}">
        <p14:creationId xmlns:p14="http://schemas.microsoft.com/office/powerpoint/2010/main" val="230598794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AF9A2-DEC8-9B72-99DE-98A797D08A65}"/>
              </a:ext>
            </a:extLst>
          </p:cNvPr>
          <p:cNvSpPr>
            <a:spLocks noGrp="1"/>
          </p:cNvSpPr>
          <p:nvPr>
            <p:ph type="title"/>
          </p:nvPr>
        </p:nvSpPr>
        <p:spPr/>
        <p:txBody>
          <a:bodyPr/>
          <a:lstStyle/>
          <a:p>
            <a:r>
              <a:rPr lang="en-US" dirty="0">
                <a:ea typeface="+mj-lt"/>
                <a:cs typeface="+mj-lt"/>
              </a:rPr>
              <a:t>Introduction to NoCodeForm.io</a:t>
            </a:r>
            <a:endParaRPr lang="en-US" dirty="0"/>
          </a:p>
        </p:txBody>
      </p:sp>
      <p:sp>
        <p:nvSpPr>
          <p:cNvPr id="3" name="Content Placeholder 2">
            <a:extLst>
              <a:ext uri="{FF2B5EF4-FFF2-40B4-BE49-F238E27FC236}">
                <a16:creationId xmlns:a16="http://schemas.microsoft.com/office/drawing/2014/main" id="{E86C6A63-03F4-C4A8-9AB0-F330B46CF02C}"/>
              </a:ext>
            </a:extLst>
          </p:cNvPr>
          <p:cNvSpPr>
            <a:spLocks noGrp="1"/>
          </p:cNvSpPr>
          <p:nvPr>
            <p:ph idx="1"/>
          </p:nvPr>
        </p:nvSpPr>
        <p:spPr/>
        <p:txBody>
          <a:bodyPr vert="horz" lIns="91440" tIns="45720" rIns="91440" bIns="45720" rtlCol="0" anchor="t">
            <a:normAutofit/>
          </a:bodyPr>
          <a:lstStyle/>
          <a:p>
            <a:r>
              <a:rPr lang="en-US" dirty="0" err="1">
                <a:ea typeface="+mn-lt"/>
                <a:cs typeface="+mn-lt"/>
              </a:rPr>
              <a:t>NoCodeForm.iois</a:t>
            </a:r>
            <a:r>
              <a:rPr lang="en-US" dirty="0">
                <a:ea typeface="+mn-lt"/>
                <a:cs typeface="+mn-lt"/>
              </a:rPr>
              <a:t> a powerful form backend that allows users to create and manage forms without any coding knowledge.</a:t>
            </a:r>
            <a:endParaRPr lang="en-US" dirty="0"/>
          </a:p>
          <a:p>
            <a:endParaRPr lang="en-US"/>
          </a:p>
          <a:p>
            <a:r>
              <a:rPr lang="en-US" dirty="0">
                <a:ea typeface="+mn-lt"/>
                <a:cs typeface="+mn-lt"/>
              </a:rPr>
              <a:t>Ideal for non-developers, small businesses, and developers looking for quick form solutions.</a:t>
            </a:r>
            <a:endParaRPr lang="en-US" dirty="0"/>
          </a:p>
          <a:p>
            <a:endParaRPr lang="en-US"/>
          </a:p>
          <a:p>
            <a:r>
              <a:rPr lang="en-US" dirty="0">
                <a:ea typeface="+mn-lt"/>
                <a:cs typeface="+mn-lt"/>
              </a:rPr>
              <a:t>Key Features: Easy form creation, form submission storage, spam blocking, and third-party integrations.</a:t>
            </a:r>
            <a:endParaRPr lang="en-US" dirty="0"/>
          </a:p>
        </p:txBody>
      </p:sp>
    </p:spTree>
    <p:extLst>
      <p:ext uri="{BB962C8B-B14F-4D97-AF65-F5344CB8AC3E}">
        <p14:creationId xmlns:p14="http://schemas.microsoft.com/office/powerpoint/2010/main" val="2577237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B7A0-FB74-26BA-DF23-63967919C57C}"/>
              </a:ext>
            </a:extLst>
          </p:cNvPr>
          <p:cNvSpPr>
            <a:spLocks noGrp="1"/>
          </p:cNvSpPr>
          <p:nvPr>
            <p:ph type="title"/>
          </p:nvPr>
        </p:nvSpPr>
        <p:spPr/>
        <p:txBody>
          <a:bodyPr/>
          <a:lstStyle/>
          <a:p>
            <a:r>
              <a:rPr lang="en-US">
                <a:ea typeface="+mj-lt"/>
                <a:cs typeface="+mj-lt"/>
              </a:rPr>
              <a:t>Real-World Examples</a:t>
            </a:r>
            <a:endParaRPr lang="en-US"/>
          </a:p>
        </p:txBody>
      </p:sp>
      <p:sp>
        <p:nvSpPr>
          <p:cNvPr id="3" name="Content Placeholder 2">
            <a:extLst>
              <a:ext uri="{FF2B5EF4-FFF2-40B4-BE49-F238E27FC236}">
                <a16:creationId xmlns:a16="http://schemas.microsoft.com/office/drawing/2014/main" id="{3D7A92D7-2EAC-884E-F08F-97D9829D71F1}"/>
              </a:ext>
            </a:extLst>
          </p:cNvPr>
          <p:cNvSpPr>
            <a:spLocks noGrp="1"/>
          </p:cNvSpPr>
          <p:nvPr>
            <p:ph idx="1"/>
          </p:nvPr>
        </p:nvSpPr>
        <p:spPr/>
        <p:txBody>
          <a:bodyPr vert="horz" lIns="91440" tIns="45720" rIns="91440" bIns="45720" rtlCol="0" anchor="t">
            <a:normAutofit/>
          </a:bodyPr>
          <a:lstStyle/>
          <a:p>
            <a:r>
              <a:rPr lang="en-US">
                <a:ea typeface="+mn-lt"/>
                <a:cs typeface="+mn-lt"/>
              </a:rPr>
              <a:t>Small Data is useful for personalized marketing, local business analytics, and individual performance tracking. A local bakery might use Small Data to track daily sales, inventory levels, and customer preferences, enabling them to adjust their offerings and marketing strategies accordingly.</a:t>
            </a:r>
            <a:endParaRPr lang="en-US"/>
          </a:p>
        </p:txBody>
      </p:sp>
    </p:spTree>
    <p:extLst>
      <p:ext uri="{BB962C8B-B14F-4D97-AF65-F5344CB8AC3E}">
        <p14:creationId xmlns:p14="http://schemas.microsoft.com/office/powerpoint/2010/main" val="213264081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FEDF-A49F-18F8-70FA-E7117291E1CE}"/>
              </a:ext>
            </a:extLst>
          </p:cNvPr>
          <p:cNvSpPr>
            <a:spLocks noGrp="1"/>
          </p:cNvSpPr>
          <p:nvPr>
            <p:ph type="title"/>
          </p:nvPr>
        </p:nvSpPr>
        <p:spPr/>
        <p:txBody>
          <a:bodyPr/>
          <a:lstStyle/>
          <a:p>
            <a:r>
              <a:rPr lang="en-US" dirty="0">
                <a:ea typeface="+mj-lt"/>
                <a:cs typeface="+mj-lt"/>
              </a:rPr>
              <a:t>Creating Forms</a:t>
            </a:r>
            <a:endParaRPr lang="en-US" dirty="0"/>
          </a:p>
        </p:txBody>
      </p:sp>
      <p:sp>
        <p:nvSpPr>
          <p:cNvPr id="3" name="Content Placeholder 2">
            <a:extLst>
              <a:ext uri="{FF2B5EF4-FFF2-40B4-BE49-F238E27FC236}">
                <a16:creationId xmlns:a16="http://schemas.microsoft.com/office/drawing/2014/main" id="{A07A3096-A28F-4CDB-125A-65878CD9E564}"/>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u="sng" dirty="0">
                <a:ea typeface="+mn-lt"/>
                <a:cs typeface="+mn-lt"/>
              </a:rPr>
              <a:t>Form Endpoints:</a:t>
            </a:r>
            <a:endParaRPr lang="en-US" u="sng"/>
          </a:p>
          <a:p>
            <a:r>
              <a:rPr lang="en-US" dirty="0">
                <a:ea typeface="+mn-lt"/>
                <a:cs typeface="+mn-lt"/>
              </a:rPr>
              <a:t>Generate secure, random endpoints to collect form submissions effortlessly.</a:t>
            </a:r>
            <a:endParaRPr lang="en-US" dirty="0"/>
          </a:p>
          <a:p>
            <a:r>
              <a:rPr lang="en-US" dirty="0">
                <a:ea typeface="+mn-lt"/>
                <a:cs typeface="+mn-lt"/>
              </a:rPr>
              <a:t>Templates:</a:t>
            </a:r>
            <a:endParaRPr lang="en-US" dirty="0"/>
          </a:p>
          <a:p>
            <a:r>
              <a:rPr lang="en-US" dirty="0">
                <a:ea typeface="+mn-lt"/>
                <a:cs typeface="+mn-lt"/>
              </a:rPr>
              <a:t>Utilize prebuilt templates or create custom forms with HTML or JavaScript to meet your specific needs.</a:t>
            </a:r>
            <a:endParaRPr lang="en-US" dirty="0"/>
          </a:p>
          <a:p>
            <a:r>
              <a:rPr lang="en-US" dirty="0">
                <a:ea typeface="+mn-lt"/>
                <a:cs typeface="+mn-lt"/>
              </a:rPr>
              <a:t>Submission Handling:</a:t>
            </a:r>
            <a:endParaRPr lang="en-US" dirty="0"/>
          </a:p>
          <a:p>
            <a:r>
              <a:rPr lang="en-US" dirty="0">
                <a:ea typeface="+mn-lt"/>
                <a:cs typeface="+mn-lt"/>
              </a:rPr>
              <a:t>Automatically accept, parse, and store form submissions without any additional setup.</a:t>
            </a:r>
            <a:endParaRPr lang="en-US" dirty="0"/>
          </a:p>
        </p:txBody>
      </p:sp>
    </p:spTree>
    <p:extLst>
      <p:ext uri="{BB962C8B-B14F-4D97-AF65-F5344CB8AC3E}">
        <p14:creationId xmlns:p14="http://schemas.microsoft.com/office/powerpoint/2010/main" val="327624798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6F91-7F19-11E7-4E75-151BA7325DA0}"/>
              </a:ext>
            </a:extLst>
          </p:cNvPr>
          <p:cNvSpPr>
            <a:spLocks noGrp="1"/>
          </p:cNvSpPr>
          <p:nvPr>
            <p:ph type="title"/>
          </p:nvPr>
        </p:nvSpPr>
        <p:spPr/>
        <p:txBody>
          <a:bodyPr/>
          <a:lstStyle/>
          <a:p>
            <a:r>
              <a:rPr lang="en-US" dirty="0">
                <a:ea typeface="+mj-lt"/>
                <a:cs typeface="+mj-lt"/>
              </a:rPr>
              <a:t>Form Submission Management</a:t>
            </a:r>
            <a:endParaRPr lang="en-US" dirty="0"/>
          </a:p>
        </p:txBody>
      </p:sp>
      <p:sp>
        <p:nvSpPr>
          <p:cNvPr id="3" name="Content Placeholder 2">
            <a:extLst>
              <a:ext uri="{FF2B5EF4-FFF2-40B4-BE49-F238E27FC236}">
                <a16:creationId xmlns:a16="http://schemas.microsoft.com/office/drawing/2014/main" id="{03667C4D-2A68-FF61-BB0C-D7DC9D14B64B}"/>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u="sng" dirty="0">
                <a:ea typeface="+mn-lt"/>
                <a:cs typeface="+mn-lt"/>
              </a:rPr>
              <a:t>Storage:</a:t>
            </a:r>
            <a:endParaRPr lang="en-US" u="sng"/>
          </a:p>
          <a:p>
            <a:r>
              <a:rPr lang="en-US" dirty="0">
                <a:ea typeface="+mn-lt"/>
                <a:cs typeface="+mn-lt"/>
              </a:rPr>
              <a:t>Securely store form submissions in encrypted databases, ensuring data privacy and protection.</a:t>
            </a:r>
            <a:endParaRPr lang="en-US" dirty="0"/>
          </a:p>
          <a:p>
            <a:r>
              <a:rPr lang="en-US" dirty="0">
                <a:ea typeface="+mn-lt"/>
                <a:cs typeface="+mn-lt"/>
              </a:rPr>
              <a:t>Spam Blocking:</a:t>
            </a:r>
            <a:endParaRPr lang="en-US" dirty="0"/>
          </a:p>
          <a:p>
            <a:r>
              <a:rPr lang="en-US" dirty="0">
                <a:ea typeface="+mn-lt"/>
                <a:cs typeface="+mn-lt"/>
              </a:rPr>
              <a:t>Automatically block spam submissions and validate content to maintain data quality.</a:t>
            </a:r>
            <a:endParaRPr lang="en-US" dirty="0"/>
          </a:p>
          <a:p>
            <a:r>
              <a:rPr lang="en-US" dirty="0">
                <a:ea typeface="+mn-lt"/>
                <a:cs typeface="+mn-lt"/>
              </a:rPr>
              <a:t>File Uploads:</a:t>
            </a:r>
            <a:endParaRPr lang="en-US" dirty="0"/>
          </a:p>
          <a:p>
            <a:r>
              <a:rPr lang="en-US" dirty="0">
                <a:ea typeface="+mn-lt"/>
                <a:cs typeface="+mn-lt"/>
              </a:rPr>
              <a:t>Receive and store file uploads securely, supporting various types of files.</a:t>
            </a:r>
            <a:endParaRPr lang="en-US" dirty="0"/>
          </a:p>
        </p:txBody>
      </p:sp>
    </p:spTree>
    <p:extLst>
      <p:ext uri="{BB962C8B-B14F-4D97-AF65-F5344CB8AC3E}">
        <p14:creationId xmlns:p14="http://schemas.microsoft.com/office/powerpoint/2010/main" val="367414824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187D-8D16-2317-7C7E-2DBED34761CB}"/>
              </a:ext>
            </a:extLst>
          </p:cNvPr>
          <p:cNvSpPr>
            <a:spLocks noGrp="1"/>
          </p:cNvSpPr>
          <p:nvPr>
            <p:ph type="title"/>
          </p:nvPr>
        </p:nvSpPr>
        <p:spPr/>
        <p:txBody>
          <a:bodyPr/>
          <a:lstStyle/>
          <a:p>
            <a:r>
              <a:rPr lang="en-US" dirty="0">
                <a:ea typeface="+mj-lt"/>
                <a:cs typeface="+mj-lt"/>
              </a:rPr>
              <a:t>Integration and Automation</a:t>
            </a:r>
            <a:endParaRPr lang="en-US" dirty="0"/>
          </a:p>
        </p:txBody>
      </p:sp>
      <p:sp>
        <p:nvSpPr>
          <p:cNvPr id="3" name="Content Placeholder 2">
            <a:extLst>
              <a:ext uri="{FF2B5EF4-FFF2-40B4-BE49-F238E27FC236}">
                <a16:creationId xmlns:a16="http://schemas.microsoft.com/office/drawing/2014/main" id="{210D6E61-E42E-AA20-E73E-DA4B29C80934}"/>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u="sng">
                <a:ea typeface="+mn-lt"/>
                <a:cs typeface="+mn-lt"/>
              </a:rPr>
              <a:t>Third-Party Integrations:</a:t>
            </a:r>
            <a:endParaRPr lang="en-US" u="sng"/>
          </a:p>
          <a:p>
            <a:r>
              <a:rPr lang="en-US" dirty="0">
                <a:ea typeface="+mn-lt"/>
                <a:cs typeface="+mn-lt"/>
              </a:rPr>
              <a:t>Connect your forms to over 200 apps using integrations or Zapier for seamless </a:t>
            </a:r>
            <a:r>
              <a:rPr lang="en-US">
                <a:ea typeface="+mn-lt"/>
                <a:cs typeface="+mn-lt"/>
              </a:rPr>
              <a:t>workflow automation.</a:t>
            </a:r>
            <a:endParaRPr lang="en-US"/>
          </a:p>
          <a:p>
            <a:pPr marL="0" indent="0">
              <a:buNone/>
            </a:pPr>
            <a:r>
              <a:rPr lang="en-US" u="sng" dirty="0">
                <a:ea typeface="+mn-lt"/>
                <a:cs typeface="+mn-lt"/>
              </a:rPr>
              <a:t>Auto Response Emails:</a:t>
            </a:r>
            <a:endParaRPr lang="en-US" u="sng" dirty="0"/>
          </a:p>
          <a:p>
            <a:r>
              <a:rPr lang="en-US">
                <a:ea typeface="+mn-lt"/>
                <a:cs typeface="+mn-lt"/>
              </a:rPr>
              <a:t>Send customizable confirmation emails to form submitters, enhancing communication and user experience.</a:t>
            </a:r>
            <a:endParaRPr lang="en-US"/>
          </a:p>
          <a:p>
            <a:r>
              <a:rPr lang="en-US" dirty="0">
                <a:ea typeface="+mn-lt"/>
                <a:cs typeface="+mn-lt"/>
              </a:rPr>
              <a:t>Custom Redirects:</a:t>
            </a:r>
            <a:endParaRPr lang="en-US" dirty="0"/>
          </a:p>
          <a:p>
            <a:r>
              <a:rPr lang="en-US" dirty="0">
                <a:ea typeface="+mn-lt"/>
                <a:cs typeface="+mn-lt"/>
              </a:rPr>
              <a:t>Redirect users back to your website or a specific URL after form submission for a smooth user journey.</a:t>
            </a:r>
            <a:endParaRPr lang="en-US" dirty="0"/>
          </a:p>
        </p:txBody>
      </p:sp>
    </p:spTree>
    <p:extLst>
      <p:ext uri="{BB962C8B-B14F-4D97-AF65-F5344CB8AC3E}">
        <p14:creationId xmlns:p14="http://schemas.microsoft.com/office/powerpoint/2010/main" val="264123383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2234-D510-2CA5-D4A4-57815049A2DA}"/>
              </a:ext>
            </a:extLst>
          </p:cNvPr>
          <p:cNvSpPr>
            <a:spLocks noGrp="1"/>
          </p:cNvSpPr>
          <p:nvPr>
            <p:ph type="title"/>
          </p:nvPr>
        </p:nvSpPr>
        <p:spPr/>
        <p:txBody>
          <a:bodyPr/>
          <a:lstStyle/>
          <a:p>
            <a:r>
              <a:rPr lang="en-US" dirty="0">
                <a:ea typeface="+mj-lt"/>
                <a:cs typeface="+mj-lt"/>
              </a:rPr>
              <a:t>Developer Tools</a:t>
            </a:r>
            <a:endParaRPr lang="en-US" dirty="0"/>
          </a:p>
        </p:txBody>
      </p:sp>
      <p:sp>
        <p:nvSpPr>
          <p:cNvPr id="3" name="Content Placeholder 2">
            <a:extLst>
              <a:ext uri="{FF2B5EF4-FFF2-40B4-BE49-F238E27FC236}">
                <a16:creationId xmlns:a16="http://schemas.microsoft.com/office/drawing/2014/main" id="{A0623890-BEE0-21B9-3DAE-6D1F824BF90A}"/>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u="sng" dirty="0">
                <a:ea typeface="+mn-lt"/>
                <a:cs typeface="+mn-lt"/>
              </a:rPr>
              <a:t>API Access:</a:t>
            </a:r>
            <a:endParaRPr lang="en-US" u="sng" dirty="0"/>
          </a:p>
          <a:p>
            <a:r>
              <a:rPr lang="en-US" dirty="0">
                <a:ea typeface="+mn-lt"/>
                <a:cs typeface="+mn-lt"/>
              </a:rPr>
              <a:t>Submit forms using Fetch or AJAX and integrate with popular frameworks like React, Vue, and jQuery.</a:t>
            </a:r>
            <a:endParaRPr lang="en-US" dirty="0"/>
          </a:p>
          <a:p>
            <a:pPr marL="0" indent="0">
              <a:buNone/>
            </a:pPr>
            <a:r>
              <a:rPr lang="en-US" u="sng">
                <a:ea typeface="+mn-lt"/>
                <a:cs typeface="+mn-lt"/>
              </a:rPr>
              <a:t>Developer Documentation:</a:t>
            </a:r>
            <a:endParaRPr lang="en-US" u="sng"/>
          </a:p>
          <a:p>
            <a:r>
              <a:rPr lang="en-US">
                <a:ea typeface="+mn-lt"/>
                <a:cs typeface="+mn-lt"/>
              </a:rPr>
              <a:t>Comprehensive guides and documentation make it easy to create and manage forms effectively.</a:t>
            </a:r>
            <a:endParaRPr lang="en-US"/>
          </a:p>
          <a:p>
            <a:pPr marL="0" indent="0">
              <a:buNone/>
            </a:pPr>
            <a:r>
              <a:rPr lang="en-US" u="sng" dirty="0">
                <a:ea typeface="+mn-lt"/>
                <a:cs typeface="+mn-lt"/>
              </a:rPr>
              <a:t>Getting Started:</a:t>
            </a:r>
            <a:endParaRPr lang="en-US"/>
          </a:p>
          <a:p>
            <a:r>
              <a:rPr lang="en-US" dirty="0">
                <a:ea typeface="+mn-lt"/>
                <a:cs typeface="+mn-lt"/>
              </a:rPr>
              <a:t>Free sign-up and easy-to-follow guides help you create your first form quickly and efficiently.</a:t>
            </a:r>
            <a:endParaRPr lang="en-US" dirty="0"/>
          </a:p>
        </p:txBody>
      </p:sp>
    </p:spTree>
    <p:extLst>
      <p:ext uri="{BB962C8B-B14F-4D97-AF65-F5344CB8AC3E}">
        <p14:creationId xmlns:p14="http://schemas.microsoft.com/office/powerpoint/2010/main" val="364065495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BBEC-3172-54B1-1DA8-BB0306949CEE}"/>
              </a:ext>
            </a:extLst>
          </p:cNvPr>
          <p:cNvSpPr>
            <a:spLocks noGrp="1"/>
          </p:cNvSpPr>
          <p:nvPr>
            <p:ph type="title"/>
          </p:nvPr>
        </p:nvSpPr>
        <p:spPr/>
        <p:txBody>
          <a:bodyPr/>
          <a:lstStyle/>
          <a:p>
            <a:r>
              <a:rPr lang="en-US" dirty="0">
                <a:ea typeface="+mj-lt"/>
                <a:cs typeface="+mj-lt"/>
              </a:rPr>
              <a:t>Microsoft Excel</a:t>
            </a:r>
            <a:endParaRPr lang="en-US" dirty="0"/>
          </a:p>
        </p:txBody>
      </p:sp>
      <p:sp>
        <p:nvSpPr>
          <p:cNvPr id="3" name="Content Placeholder 2">
            <a:extLst>
              <a:ext uri="{FF2B5EF4-FFF2-40B4-BE49-F238E27FC236}">
                <a16:creationId xmlns:a16="http://schemas.microsoft.com/office/drawing/2014/main" id="{0268CC40-0E55-3D6D-95D5-45865BB9C2A9}"/>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Microsoft Excel is a powerful spreadsheet application developed by Microsoft.</a:t>
            </a:r>
            <a:endParaRPr lang="en-US" dirty="0"/>
          </a:p>
          <a:p>
            <a:r>
              <a:rPr lang="en-US" dirty="0">
                <a:ea typeface="+mn-lt"/>
                <a:cs typeface="+mn-lt"/>
              </a:rPr>
              <a:t>It allows users to organize, format, and calculate data with formulas.</a:t>
            </a:r>
            <a:endParaRPr lang="en-US" dirty="0"/>
          </a:p>
          <a:p>
            <a:r>
              <a:rPr lang="en-US">
                <a:ea typeface="+mn-lt"/>
                <a:cs typeface="+mn-lt"/>
              </a:rPr>
              <a:t>Commonly used for data analysis, financial modeling, and project management.</a:t>
            </a:r>
            <a:endParaRPr lang="en-US"/>
          </a:p>
          <a:p>
            <a:pPr marL="0" indent="0">
              <a:buNone/>
            </a:pPr>
            <a:r>
              <a:rPr lang="en-US" u="sng" dirty="0">
                <a:ea typeface="+mn-lt"/>
                <a:cs typeface="+mn-lt"/>
              </a:rPr>
              <a:t>Key Features:</a:t>
            </a:r>
            <a:endParaRPr lang="en-US" u="sng" dirty="0"/>
          </a:p>
          <a:p>
            <a:r>
              <a:rPr lang="en-US" dirty="0">
                <a:ea typeface="+mn-lt"/>
                <a:cs typeface="+mn-lt"/>
              </a:rPr>
              <a:t>Supports various functions, charts, and pivot tables.</a:t>
            </a:r>
            <a:endParaRPr lang="en-US" dirty="0"/>
          </a:p>
          <a:p>
            <a:r>
              <a:rPr lang="en-US" dirty="0">
                <a:ea typeface="+mn-lt"/>
                <a:cs typeface="+mn-lt"/>
              </a:rPr>
              <a:t>Offers data visualization tools.</a:t>
            </a:r>
            <a:endParaRPr lang="en-US" dirty="0"/>
          </a:p>
          <a:p>
            <a:r>
              <a:rPr lang="en-US" dirty="0">
                <a:ea typeface="+mn-lt"/>
                <a:cs typeface="+mn-lt"/>
              </a:rPr>
              <a:t>Enables automation with macros.</a:t>
            </a:r>
            <a:endParaRPr lang="en-US" dirty="0"/>
          </a:p>
        </p:txBody>
      </p:sp>
    </p:spTree>
    <p:extLst>
      <p:ext uri="{BB962C8B-B14F-4D97-AF65-F5344CB8AC3E}">
        <p14:creationId xmlns:p14="http://schemas.microsoft.com/office/powerpoint/2010/main" val="252248639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7376-68D8-24B6-400D-AD9F4BF6E265}"/>
              </a:ext>
            </a:extLst>
          </p:cNvPr>
          <p:cNvSpPr>
            <a:spLocks noGrp="1"/>
          </p:cNvSpPr>
          <p:nvPr>
            <p:ph type="title"/>
          </p:nvPr>
        </p:nvSpPr>
        <p:spPr/>
        <p:txBody>
          <a:bodyPr/>
          <a:lstStyle/>
          <a:p>
            <a:r>
              <a:rPr lang="en-US" dirty="0">
                <a:ea typeface="+mj-lt"/>
                <a:cs typeface="+mj-lt"/>
              </a:rPr>
              <a:t>Data Organization and Analysis</a:t>
            </a:r>
            <a:endParaRPr lang="en-US" dirty="0"/>
          </a:p>
        </p:txBody>
      </p:sp>
      <p:sp>
        <p:nvSpPr>
          <p:cNvPr id="3" name="Content Placeholder 2">
            <a:extLst>
              <a:ext uri="{FF2B5EF4-FFF2-40B4-BE49-F238E27FC236}">
                <a16:creationId xmlns:a16="http://schemas.microsoft.com/office/drawing/2014/main" id="{63B79F5B-C4A7-C59D-4BAE-59F7FE68B880}"/>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u="sng" dirty="0">
                <a:ea typeface="+mn-lt"/>
                <a:cs typeface="+mn-lt"/>
              </a:rPr>
              <a:t>Data Entry and Formatting:</a:t>
            </a:r>
            <a:endParaRPr lang="en-US"/>
          </a:p>
          <a:p>
            <a:r>
              <a:rPr lang="en-US" dirty="0">
                <a:ea typeface="+mn-lt"/>
                <a:cs typeface="+mn-lt"/>
              </a:rPr>
              <a:t>Enter data in cells arranged in rows and columns.</a:t>
            </a:r>
            <a:endParaRPr lang="en-US" dirty="0"/>
          </a:p>
          <a:p>
            <a:r>
              <a:rPr lang="en-US" dirty="0">
                <a:ea typeface="+mn-lt"/>
                <a:cs typeface="+mn-lt"/>
              </a:rPr>
              <a:t>Format cells for better readability (font, color, borders).</a:t>
            </a:r>
            <a:endParaRPr lang="en-US" dirty="0"/>
          </a:p>
          <a:p>
            <a:pPr marL="0" indent="0">
              <a:buNone/>
            </a:pPr>
            <a:r>
              <a:rPr lang="en-US" u="sng" dirty="0">
                <a:ea typeface="+mn-lt"/>
                <a:cs typeface="+mn-lt"/>
              </a:rPr>
              <a:t>Formulas and Functions:</a:t>
            </a:r>
            <a:endParaRPr lang="en-US" u="sng" dirty="0"/>
          </a:p>
          <a:p>
            <a:r>
              <a:rPr lang="en-US" dirty="0">
                <a:ea typeface="+mn-lt"/>
                <a:cs typeface="+mn-lt"/>
              </a:rPr>
              <a:t>Use formulas for calculations (SUM, AVERAGE, IF).</a:t>
            </a:r>
            <a:endParaRPr lang="en-US" dirty="0"/>
          </a:p>
          <a:p>
            <a:r>
              <a:rPr lang="en-US" dirty="0">
                <a:ea typeface="+mn-lt"/>
                <a:cs typeface="+mn-lt"/>
              </a:rPr>
              <a:t>Built-in functions for complex data analysis (VLOOKUP, INDEX-MATCH).</a:t>
            </a:r>
            <a:endParaRPr lang="en-US" dirty="0"/>
          </a:p>
          <a:p>
            <a:pPr marL="0" indent="0">
              <a:buNone/>
            </a:pPr>
            <a:r>
              <a:rPr lang="en-US" u="sng" dirty="0">
                <a:ea typeface="+mn-lt"/>
                <a:cs typeface="+mn-lt"/>
              </a:rPr>
              <a:t>Pivot Tables:</a:t>
            </a:r>
            <a:endParaRPr lang="en-US" u="sng" dirty="0"/>
          </a:p>
          <a:p>
            <a:r>
              <a:rPr lang="en-US" dirty="0">
                <a:ea typeface="+mn-lt"/>
                <a:cs typeface="+mn-lt"/>
              </a:rPr>
              <a:t>Summarize large datasets.</a:t>
            </a:r>
            <a:endParaRPr lang="en-US" dirty="0"/>
          </a:p>
          <a:p>
            <a:r>
              <a:rPr lang="en-US" dirty="0">
                <a:ea typeface="+mn-lt"/>
                <a:cs typeface="+mn-lt"/>
              </a:rPr>
              <a:t>Create dynamic reports to analyze data from different perspectives.</a:t>
            </a:r>
            <a:endParaRPr lang="en-US" dirty="0"/>
          </a:p>
        </p:txBody>
      </p:sp>
    </p:spTree>
    <p:extLst>
      <p:ext uri="{BB962C8B-B14F-4D97-AF65-F5344CB8AC3E}">
        <p14:creationId xmlns:p14="http://schemas.microsoft.com/office/powerpoint/2010/main" val="325813084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3DBA2-859E-B18F-B92A-3033BCD0BBD6}"/>
              </a:ext>
            </a:extLst>
          </p:cNvPr>
          <p:cNvSpPr>
            <a:spLocks noGrp="1"/>
          </p:cNvSpPr>
          <p:nvPr>
            <p:ph type="title"/>
          </p:nvPr>
        </p:nvSpPr>
        <p:spPr/>
        <p:txBody>
          <a:bodyPr/>
          <a:lstStyle/>
          <a:p>
            <a:r>
              <a:rPr lang="en-US" dirty="0">
                <a:ea typeface="+mj-lt"/>
                <a:cs typeface="+mj-lt"/>
              </a:rPr>
              <a:t>Data Visualization</a:t>
            </a:r>
            <a:endParaRPr lang="en-US" dirty="0"/>
          </a:p>
        </p:txBody>
      </p:sp>
      <p:sp>
        <p:nvSpPr>
          <p:cNvPr id="3" name="Content Placeholder 2">
            <a:extLst>
              <a:ext uri="{FF2B5EF4-FFF2-40B4-BE49-F238E27FC236}">
                <a16:creationId xmlns:a16="http://schemas.microsoft.com/office/drawing/2014/main" id="{DEADEF9B-EF4E-218D-1E1D-0346732D5550}"/>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US" u="sng" dirty="0">
                <a:ea typeface="+mn-lt"/>
                <a:cs typeface="+mn-lt"/>
              </a:rPr>
              <a:t>Charts and Graphs:</a:t>
            </a:r>
            <a:endParaRPr lang="en-US" u="sng" dirty="0"/>
          </a:p>
          <a:p>
            <a:r>
              <a:rPr lang="en-US" dirty="0">
                <a:ea typeface="+mn-lt"/>
                <a:cs typeface="+mn-lt"/>
              </a:rPr>
              <a:t>Create various types of charts (bar, line, pie, etc.) to represent data visually.</a:t>
            </a:r>
            <a:endParaRPr lang="en-US" dirty="0"/>
          </a:p>
          <a:p>
            <a:r>
              <a:rPr lang="en-US" dirty="0">
                <a:ea typeface="+mn-lt"/>
                <a:cs typeface="+mn-lt"/>
              </a:rPr>
              <a:t>Customizable to highlight key trends and insights.</a:t>
            </a:r>
            <a:endParaRPr lang="en-US" dirty="0"/>
          </a:p>
          <a:p>
            <a:pPr marL="0" indent="0">
              <a:buNone/>
            </a:pPr>
            <a:r>
              <a:rPr lang="en-US" u="sng" dirty="0">
                <a:ea typeface="+mn-lt"/>
                <a:cs typeface="+mn-lt"/>
              </a:rPr>
              <a:t>Conditional Formatting:</a:t>
            </a:r>
            <a:endParaRPr lang="en-US" u="sng" dirty="0"/>
          </a:p>
          <a:p>
            <a:r>
              <a:rPr lang="en-US" dirty="0">
                <a:ea typeface="+mn-lt"/>
                <a:cs typeface="+mn-lt"/>
              </a:rPr>
              <a:t>Highlight cells based on criteria (color scales, data bars).</a:t>
            </a:r>
            <a:endParaRPr lang="en-US"/>
          </a:p>
          <a:p>
            <a:r>
              <a:rPr lang="en-US" dirty="0">
                <a:ea typeface="+mn-lt"/>
                <a:cs typeface="+mn-lt"/>
              </a:rPr>
              <a:t>Identify patterns and outliers easily.</a:t>
            </a:r>
            <a:endParaRPr lang="en-US"/>
          </a:p>
          <a:p>
            <a:pPr marL="0" indent="0">
              <a:buNone/>
            </a:pPr>
            <a:r>
              <a:rPr lang="en-US" u="sng" dirty="0">
                <a:ea typeface="+mn-lt"/>
                <a:cs typeface="+mn-lt"/>
              </a:rPr>
              <a:t>Sparklines:</a:t>
            </a:r>
            <a:endParaRPr lang="en-US" u="sng"/>
          </a:p>
          <a:p>
            <a:r>
              <a:rPr lang="en-US" dirty="0">
                <a:ea typeface="+mn-lt"/>
                <a:cs typeface="+mn-lt"/>
              </a:rPr>
              <a:t>Tiny charts within a cell.</a:t>
            </a:r>
            <a:endParaRPr lang="en-US"/>
          </a:p>
          <a:p>
            <a:r>
              <a:rPr lang="en-US" dirty="0">
                <a:ea typeface="+mn-lt"/>
                <a:cs typeface="+mn-lt"/>
              </a:rPr>
              <a:t>Provide visual summaries of data trends.</a:t>
            </a:r>
            <a:endParaRPr lang="en-US" dirty="0"/>
          </a:p>
        </p:txBody>
      </p:sp>
    </p:spTree>
    <p:extLst>
      <p:ext uri="{BB962C8B-B14F-4D97-AF65-F5344CB8AC3E}">
        <p14:creationId xmlns:p14="http://schemas.microsoft.com/office/powerpoint/2010/main" val="912128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0BE5-F9AE-6771-3266-FC0840795F4A}"/>
              </a:ext>
            </a:extLst>
          </p:cNvPr>
          <p:cNvSpPr>
            <a:spLocks noGrp="1"/>
          </p:cNvSpPr>
          <p:nvPr>
            <p:ph type="title"/>
          </p:nvPr>
        </p:nvSpPr>
        <p:spPr/>
        <p:txBody>
          <a:bodyPr/>
          <a:lstStyle/>
          <a:p>
            <a:r>
              <a:rPr lang="en-US" dirty="0">
                <a:ea typeface="+mj-lt"/>
                <a:cs typeface="+mj-lt"/>
              </a:rPr>
              <a:t>Automation with Macros</a:t>
            </a:r>
            <a:endParaRPr lang="en-US" dirty="0"/>
          </a:p>
        </p:txBody>
      </p:sp>
      <p:sp>
        <p:nvSpPr>
          <p:cNvPr id="3" name="Content Placeholder 2">
            <a:extLst>
              <a:ext uri="{FF2B5EF4-FFF2-40B4-BE49-F238E27FC236}">
                <a16:creationId xmlns:a16="http://schemas.microsoft.com/office/drawing/2014/main" id="{3DB4490D-02E1-5F5D-7729-13137B9EA817}"/>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u="sng" dirty="0">
                <a:ea typeface="+mn-lt"/>
                <a:cs typeface="+mn-lt"/>
              </a:rPr>
              <a:t>Introduction to Macros:</a:t>
            </a:r>
            <a:endParaRPr lang="en-US" u="sng" dirty="0"/>
          </a:p>
          <a:p>
            <a:r>
              <a:rPr lang="en-US" dirty="0">
                <a:ea typeface="+mn-lt"/>
                <a:cs typeface="+mn-lt"/>
              </a:rPr>
              <a:t>Automate repetitive tasks in Excel.</a:t>
            </a:r>
            <a:endParaRPr lang="en-US" dirty="0"/>
          </a:p>
          <a:p>
            <a:r>
              <a:rPr lang="en-US" dirty="0">
                <a:ea typeface="+mn-lt"/>
                <a:cs typeface="+mn-lt"/>
              </a:rPr>
              <a:t>Record a sequence of actions to replay later.</a:t>
            </a:r>
            <a:endParaRPr lang="en-US" dirty="0"/>
          </a:p>
          <a:p>
            <a:pPr marL="0" indent="0">
              <a:buNone/>
            </a:pPr>
            <a:r>
              <a:rPr lang="en-US" u="sng">
                <a:ea typeface="+mn-lt"/>
                <a:cs typeface="+mn-lt"/>
              </a:rPr>
              <a:t>VBA (Visual Basic for Applications):</a:t>
            </a:r>
            <a:endParaRPr lang="en-US" u="sng"/>
          </a:p>
          <a:p>
            <a:r>
              <a:rPr lang="en-US" dirty="0">
                <a:ea typeface="+mn-lt"/>
                <a:cs typeface="+mn-lt"/>
              </a:rPr>
              <a:t>Write custom scripts to enhance functionality.</a:t>
            </a:r>
            <a:endParaRPr lang="en-US" dirty="0"/>
          </a:p>
          <a:p>
            <a:r>
              <a:rPr lang="en-US" dirty="0">
                <a:ea typeface="+mn-lt"/>
                <a:cs typeface="+mn-lt"/>
              </a:rPr>
              <a:t>Create complex automation solutions.</a:t>
            </a:r>
            <a:endParaRPr lang="en-US" dirty="0"/>
          </a:p>
          <a:p>
            <a:r>
              <a:rPr lang="en-US" u="sng" dirty="0">
                <a:ea typeface="+mn-lt"/>
                <a:cs typeface="+mn-lt"/>
              </a:rPr>
              <a:t>Benefits of Automation:</a:t>
            </a:r>
            <a:endParaRPr lang="en-US" u="sng" dirty="0"/>
          </a:p>
          <a:p>
            <a:r>
              <a:rPr lang="en-US" dirty="0">
                <a:ea typeface="+mn-lt"/>
                <a:cs typeface="+mn-lt"/>
              </a:rPr>
              <a:t>Saves time and reduces errors.</a:t>
            </a:r>
            <a:endParaRPr lang="en-US" dirty="0"/>
          </a:p>
          <a:p>
            <a:r>
              <a:rPr lang="en-US" dirty="0">
                <a:ea typeface="+mn-lt"/>
                <a:cs typeface="+mn-lt"/>
              </a:rPr>
              <a:t>Improves productivity and efficiency.</a:t>
            </a:r>
            <a:endParaRPr lang="en-US" dirty="0"/>
          </a:p>
        </p:txBody>
      </p:sp>
    </p:spTree>
    <p:extLst>
      <p:ext uri="{BB962C8B-B14F-4D97-AF65-F5344CB8AC3E}">
        <p14:creationId xmlns:p14="http://schemas.microsoft.com/office/powerpoint/2010/main" val="203515850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BB112-F32C-17E4-C5FF-86C7999169B3}"/>
              </a:ext>
            </a:extLst>
          </p:cNvPr>
          <p:cNvSpPr>
            <a:spLocks noGrp="1"/>
          </p:cNvSpPr>
          <p:nvPr>
            <p:ph type="title"/>
          </p:nvPr>
        </p:nvSpPr>
        <p:spPr/>
        <p:txBody>
          <a:bodyPr/>
          <a:lstStyle/>
          <a:p>
            <a:r>
              <a:rPr lang="en-US" dirty="0">
                <a:ea typeface="+mj-lt"/>
                <a:cs typeface="+mj-lt"/>
              </a:rPr>
              <a:t>Collaboration and Sharing</a:t>
            </a:r>
            <a:endParaRPr lang="en-US" dirty="0"/>
          </a:p>
        </p:txBody>
      </p:sp>
      <p:sp>
        <p:nvSpPr>
          <p:cNvPr id="3" name="Content Placeholder 2">
            <a:extLst>
              <a:ext uri="{FF2B5EF4-FFF2-40B4-BE49-F238E27FC236}">
                <a16:creationId xmlns:a16="http://schemas.microsoft.com/office/drawing/2014/main" id="{D44A2F35-B9D5-A25C-AEE5-71A6EB8C4FAF}"/>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u="sng" dirty="0">
                <a:ea typeface="+mn-lt"/>
                <a:cs typeface="+mn-lt"/>
              </a:rPr>
              <a:t>Real-Time Collaboration:</a:t>
            </a:r>
            <a:endParaRPr lang="en-US" u="sng" dirty="0"/>
          </a:p>
          <a:p>
            <a:r>
              <a:rPr lang="en-US" dirty="0">
                <a:ea typeface="+mn-lt"/>
                <a:cs typeface="+mn-lt"/>
              </a:rPr>
              <a:t>Multiple users can work on the same spreadsheet simultaneously.</a:t>
            </a:r>
            <a:endParaRPr lang="en-US" dirty="0"/>
          </a:p>
          <a:p>
            <a:r>
              <a:rPr lang="en-US" dirty="0">
                <a:ea typeface="+mn-lt"/>
                <a:cs typeface="+mn-lt"/>
              </a:rPr>
              <a:t>Track changes and comments for better collaboration.</a:t>
            </a:r>
          </a:p>
          <a:p>
            <a:pPr marL="0" indent="0">
              <a:buNone/>
            </a:pPr>
            <a:r>
              <a:rPr lang="en-US" u="sng" dirty="0">
                <a:ea typeface="+mn-lt"/>
                <a:cs typeface="+mn-lt"/>
              </a:rPr>
              <a:t>Sharing Options:</a:t>
            </a:r>
            <a:endParaRPr lang="en-US" u="sng" dirty="0"/>
          </a:p>
          <a:p>
            <a:r>
              <a:rPr lang="en-US" dirty="0">
                <a:ea typeface="+mn-lt"/>
                <a:cs typeface="+mn-lt"/>
              </a:rPr>
              <a:t>Share files via email, cloud storage (OneDrive, SharePoint).</a:t>
            </a:r>
            <a:endParaRPr lang="en-US" dirty="0"/>
          </a:p>
          <a:p>
            <a:r>
              <a:rPr lang="en-US" dirty="0">
                <a:ea typeface="+mn-lt"/>
                <a:cs typeface="+mn-lt"/>
              </a:rPr>
              <a:t>Protect workbooks with passwords for security.</a:t>
            </a:r>
            <a:endParaRPr lang="en-US" dirty="0"/>
          </a:p>
          <a:p>
            <a:pPr marL="0" indent="0">
              <a:buNone/>
            </a:pPr>
            <a:r>
              <a:rPr lang="en-US" u="sng" dirty="0">
                <a:ea typeface="+mn-lt"/>
                <a:cs typeface="+mn-lt"/>
              </a:rPr>
              <a:t>Integration:</a:t>
            </a:r>
            <a:endParaRPr lang="en-US" u="sng" dirty="0"/>
          </a:p>
          <a:p>
            <a:r>
              <a:rPr lang="en-US" dirty="0">
                <a:ea typeface="+mn-lt"/>
                <a:cs typeface="+mn-lt"/>
              </a:rPr>
              <a:t>Integrate with other Microsoft Office applications (Word, PowerPoint).</a:t>
            </a:r>
            <a:endParaRPr lang="en-US" dirty="0"/>
          </a:p>
          <a:p>
            <a:r>
              <a:rPr lang="en-US" dirty="0">
                <a:ea typeface="+mn-lt"/>
                <a:cs typeface="+mn-lt"/>
              </a:rPr>
              <a:t>Connect to external data sources (databases, web services).</a:t>
            </a:r>
            <a:endParaRPr lang="en-US" dirty="0"/>
          </a:p>
          <a:p>
            <a:endParaRPr lang="en-US" dirty="0"/>
          </a:p>
          <a:p>
            <a:endParaRPr lang="en-US"/>
          </a:p>
          <a:p>
            <a:endParaRPr lang="en-US" dirty="0"/>
          </a:p>
        </p:txBody>
      </p:sp>
    </p:spTree>
    <p:extLst>
      <p:ext uri="{BB962C8B-B14F-4D97-AF65-F5344CB8AC3E}">
        <p14:creationId xmlns:p14="http://schemas.microsoft.com/office/powerpoint/2010/main" val="283638678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43C2-2373-E12C-994F-F76A66F3D887}"/>
              </a:ext>
            </a:extLst>
          </p:cNvPr>
          <p:cNvSpPr>
            <a:spLocks noGrp="1"/>
          </p:cNvSpPr>
          <p:nvPr>
            <p:ph type="title"/>
          </p:nvPr>
        </p:nvSpPr>
        <p:spPr/>
        <p:txBody>
          <a:bodyPr/>
          <a:lstStyle/>
          <a:p>
            <a:r>
              <a:rPr lang="en-US" dirty="0">
                <a:ea typeface="+mj-lt"/>
                <a:cs typeface="+mj-lt"/>
              </a:rPr>
              <a:t>Ownership of Microsoft Excel</a:t>
            </a:r>
            <a:endParaRPr lang="en-US" dirty="0"/>
          </a:p>
        </p:txBody>
      </p:sp>
      <p:sp>
        <p:nvSpPr>
          <p:cNvPr id="3" name="Content Placeholder 2">
            <a:extLst>
              <a:ext uri="{FF2B5EF4-FFF2-40B4-BE49-F238E27FC236}">
                <a16:creationId xmlns:a16="http://schemas.microsoft.com/office/drawing/2014/main" id="{323A0782-F152-F7DC-7C53-6C41C6159107}"/>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en-US" u="sng" dirty="0">
                <a:ea typeface="+mn-lt"/>
                <a:cs typeface="+mn-lt"/>
              </a:rPr>
              <a:t>Microsoft Corporation:</a:t>
            </a:r>
            <a:endParaRPr lang="en-US" u="sng" dirty="0"/>
          </a:p>
          <a:p>
            <a:r>
              <a:rPr lang="en-US" dirty="0">
                <a:ea typeface="+mn-lt"/>
                <a:cs typeface="+mn-lt"/>
              </a:rPr>
              <a:t>Microsoft Excel is owned by Microsoft Corporation.</a:t>
            </a:r>
            <a:endParaRPr lang="en-US" dirty="0"/>
          </a:p>
          <a:p>
            <a:r>
              <a:rPr lang="en-US" dirty="0">
                <a:ea typeface="+mn-lt"/>
                <a:cs typeface="+mn-lt"/>
              </a:rPr>
              <a:t>Founded by Bill Gates and Paul Allen in 1975.</a:t>
            </a:r>
            <a:endParaRPr lang="en-US" dirty="0"/>
          </a:p>
          <a:p>
            <a:r>
              <a:rPr lang="en-US" dirty="0">
                <a:ea typeface="+mn-lt"/>
                <a:cs typeface="+mn-lt"/>
              </a:rPr>
              <a:t>Headquarters in Redmond, Washington, USA.</a:t>
            </a:r>
            <a:endParaRPr lang="en-US" dirty="0"/>
          </a:p>
          <a:p>
            <a:pPr marL="0" indent="0">
              <a:buNone/>
            </a:pPr>
            <a:r>
              <a:rPr lang="en-US" u="sng" dirty="0">
                <a:ea typeface="+mn-lt"/>
                <a:cs typeface="+mn-lt"/>
              </a:rPr>
              <a:t>Microsoft Office Suite:</a:t>
            </a:r>
            <a:endParaRPr lang="en-US" u="sng" dirty="0"/>
          </a:p>
          <a:p>
            <a:r>
              <a:rPr lang="en-US" dirty="0">
                <a:ea typeface="+mn-lt"/>
                <a:cs typeface="+mn-lt"/>
              </a:rPr>
              <a:t>Excel is part of the Microsoft Office Suite, which includes Word, PowerPoint, Outlook, and more.</a:t>
            </a:r>
            <a:endParaRPr lang="en-US" dirty="0"/>
          </a:p>
          <a:p>
            <a:r>
              <a:rPr lang="en-US" dirty="0">
                <a:ea typeface="+mn-lt"/>
                <a:cs typeface="+mn-lt"/>
              </a:rPr>
              <a:t>Available as part of Microsoft 365 subscription or standalone product.</a:t>
            </a:r>
            <a:endParaRPr lang="en-US" dirty="0"/>
          </a:p>
          <a:p>
            <a:r>
              <a:rPr lang="en-US" u="sng" dirty="0">
                <a:ea typeface="+mn-lt"/>
                <a:cs typeface="+mn-lt"/>
              </a:rPr>
              <a:t>Global Impact:</a:t>
            </a:r>
            <a:endParaRPr lang="en-US" u="sng" dirty="0"/>
          </a:p>
          <a:p>
            <a:r>
              <a:rPr lang="en-US" dirty="0">
                <a:ea typeface="+mn-lt"/>
                <a:cs typeface="+mn-lt"/>
              </a:rPr>
              <a:t>Widely used in businesses, education, and personal finance.</a:t>
            </a:r>
            <a:endParaRPr lang="en-US" dirty="0"/>
          </a:p>
          <a:p>
            <a:r>
              <a:rPr lang="en-US" dirty="0">
                <a:ea typeface="+mn-lt"/>
                <a:cs typeface="+mn-lt"/>
              </a:rPr>
              <a:t>Continues to evolve with new features and enhancements.</a:t>
            </a:r>
            <a:endParaRPr lang="en-US" dirty="0"/>
          </a:p>
        </p:txBody>
      </p:sp>
    </p:spTree>
    <p:extLst>
      <p:ext uri="{BB962C8B-B14F-4D97-AF65-F5344CB8AC3E}">
        <p14:creationId xmlns:p14="http://schemas.microsoft.com/office/powerpoint/2010/main" val="257491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4EAB-3FB6-F74B-27C3-D04F4E8EE589}"/>
              </a:ext>
            </a:extLst>
          </p:cNvPr>
          <p:cNvSpPr>
            <a:spLocks noGrp="1"/>
          </p:cNvSpPr>
          <p:nvPr>
            <p:ph type="title"/>
          </p:nvPr>
        </p:nvSpPr>
        <p:spPr/>
        <p:txBody>
          <a:bodyPr>
            <a:normAutofit/>
          </a:bodyPr>
          <a:lstStyle/>
          <a:p>
            <a:r>
              <a:rPr lang="en-US">
                <a:ea typeface="+mj-lt"/>
                <a:cs typeface="+mj-lt"/>
              </a:rPr>
              <a:t>Excel Automation</a:t>
            </a:r>
            <a:endParaRPr lang="en-US"/>
          </a:p>
        </p:txBody>
      </p:sp>
      <p:sp>
        <p:nvSpPr>
          <p:cNvPr id="3" name="Content Placeholder 2">
            <a:extLst>
              <a:ext uri="{FF2B5EF4-FFF2-40B4-BE49-F238E27FC236}">
                <a16:creationId xmlns:a16="http://schemas.microsoft.com/office/drawing/2014/main" id="{66783930-AB3C-3232-795E-AE8FE409612E}"/>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Introduction to Automation in Excel</a:t>
            </a:r>
            <a:endParaRPr lang="en-US"/>
          </a:p>
          <a:p>
            <a:endParaRPr lang="en-US"/>
          </a:p>
          <a:p>
            <a:r>
              <a:rPr lang="en-US">
                <a:ea typeface="+mn-lt"/>
                <a:cs typeface="+mn-lt"/>
              </a:rPr>
              <a:t>Explanation: Automating tasks in Excel can significantly save you time and reduce errors. With the right tools, you can handle repetitive tasks more efficiently and focus on more critical aspects of your work.</a:t>
            </a:r>
            <a:endParaRPr lang="en-US"/>
          </a:p>
          <a:p>
            <a:endParaRPr lang="en-US"/>
          </a:p>
          <a:p>
            <a:r>
              <a:rPr lang="en-US">
                <a:ea typeface="+mn-lt"/>
                <a:cs typeface="+mn-lt"/>
              </a:rPr>
              <a:t>Tools Used: Automation in Excel primarily involves Macros and Visual Basic for Applications (VBA). Additionally, built-in features like Flash Fill can expedite data entry and formatting tasks.</a:t>
            </a:r>
            <a:endParaRPr lang="en-US"/>
          </a:p>
        </p:txBody>
      </p:sp>
    </p:spTree>
    <p:extLst>
      <p:ext uri="{BB962C8B-B14F-4D97-AF65-F5344CB8AC3E}">
        <p14:creationId xmlns:p14="http://schemas.microsoft.com/office/powerpoint/2010/main" val="3793626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1295-8054-156B-87A9-BFD1FDC6BCAA}"/>
              </a:ext>
            </a:extLst>
          </p:cNvPr>
          <p:cNvSpPr>
            <a:spLocks noGrp="1"/>
          </p:cNvSpPr>
          <p:nvPr>
            <p:ph type="title"/>
          </p:nvPr>
        </p:nvSpPr>
        <p:spPr/>
        <p:txBody>
          <a:bodyPr/>
          <a:lstStyle/>
          <a:p>
            <a:r>
              <a:rPr lang="en-US" dirty="0">
                <a:ea typeface="+mj-lt"/>
                <a:cs typeface="+mj-lt"/>
              </a:rPr>
              <a:t>Difference Between Graph and Chart</a:t>
            </a:r>
            <a:endParaRPr lang="en-US" dirty="0"/>
          </a:p>
        </p:txBody>
      </p:sp>
      <p:sp>
        <p:nvSpPr>
          <p:cNvPr id="3" name="Content Placeholder 2">
            <a:extLst>
              <a:ext uri="{FF2B5EF4-FFF2-40B4-BE49-F238E27FC236}">
                <a16:creationId xmlns:a16="http://schemas.microsoft.com/office/drawing/2014/main" id="{AA627AE1-DC93-7524-8EBF-4EC43A20544E}"/>
              </a:ext>
            </a:extLst>
          </p:cNvPr>
          <p:cNvSpPr>
            <a:spLocks noGrp="1"/>
          </p:cNvSpPr>
          <p:nvPr>
            <p:ph idx="1"/>
          </p:nvPr>
        </p:nvSpPr>
        <p:spPr/>
        <p:txBody>
          <a:bodyPr vert="horz" lIns="91440" tIns="45720" rIns="91440" bIns="45720" rtlCol="0" anchor="t">
            <a:normAutofit/>
          </a:bodyPr>
          <a:lstStyle/>
          <a:p>
            <a:r>
              <a:rPr lang="en-US" dirty="0">
                <a:ea typeface="+mn-lt"/>
                <a:cs typeface="+mn-lt"/>
              </a:rPr>
              <a:t>Graphs and charts are visual representations of data that help convey information clearly. Although often used interchangeably, they have distinct differences that serve various purposes in data visualization.</a:t>
            </a:r>
            <a:endParaRPr lang="en-US" dirty="0"/>
          </a:p>
        </p:txBody>
      </p:sp>
    </p:spTree>
    <p:extLst>
      <p:ext uri="{BB962C8B-B14F-4D97-AF65-F5344CB8AC3E}">
        <p14:creationId xmlns:p14="http://schemas.microsoft.com/office/powerpoint/2010/main" val="25909249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C0BD-E582-BA33-C364-901D933F94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0B9910-BFD8-0331-6B3F-CDF733148197}"/>
              </a:ext>
            </a:extLst>
          </p:cNvPr>
          <p:cNvSpPr>
            <a:spLocks noGrp="1"/>
          </p:cNvSpPr>
          <p:nvPr>
            <p:ph idx="1"/>
          </p:nvPr>
        </p:nvSpPr>
        <p:spPr/>
        <p:txBody>
          <a:bodyPr vert="horz" lIns="91440" tIns="45720" rIns="91440" bIns="45720" rtlCol="0" anchor="t">
            <a:normAutofit lnSpcReduction="10000"/>
          </a:bodyPr>
          <a:lstStyle/>
          <a:p>
            <a:pPr marL="0" indent="0">
              <a:buNone/>
            </a:pPr>
            <a:r>
              <a:rPr lang="en-US" u="sng" dirty="0">
                <a:ea typeface="+mn-lt"/>
                <a:cs typeface="+mn-lt"/>
              </a:rPr>
              <a:t>Chart:</a:t>
            </a:r>
            <a:endParaRPr lang="en-US" u="sng" dirty="0"/>
          </a:p>
          <a:p>
            <a:r>
              <a:rPr lang="en-US" dirty="0">
                <a:ea typeface="+mn-lt"/>
                <a:cs typeface="+mn-lt"/>
              </a:rPr>
              <a:t>A chart is a graphical representation of data using symbols like bars, lines, or slices.</a:t>
            </a:r>
            <a:endParaRPr lang="en-US" dirty="0"/>
          </a:p>
          <a:p>
            <a:r>
              <a:rPr lang="en-US" dirty="0">
                <a:ea typeface="+mn-lt"/>
                <a:cs typeface="+mn-lt"/>
              </a:rPr>
              <a:t>Examples: Bar chart, pie chart, line chart.</a:t>
            </a:r>
            <a:endParaRPr lang="en-US" dirty="0"/>
          </a:p>
          <a:p>
            <a:pPr marL="0" indent="0">
              <a:buNone/>
            </a:pPr>
            <a:r>
              <a:rPr lang="en-US" u="sng" dirty="0">
                <a:ea typeface="+mn-lt"/>
                <a:cs typeface="+mn-lt"/>
              </a:rPr>
              <a:t>Graph:</a:t>
            </a:r>
            <a:endParaRPr lang="en-US" u="sng" dirty="0"/>
          </a:p>
          <a:p>
            <a:r>
              <a:rPr lang="en-US" dirty="0">
                <a:ea typeface="+mn-lt"/>
                <a:cs typeface="+mn-lt"/>
              </a:rPr>
              <a:t>A graph is a type of chart that shows relationships between different sets of data.</a:t>
            </a:r>
            <a:endParaRPr lang="en-US" dirty="0"/>
          </a:p>
          <a:p>
            <a:r>
              <a:rPr lang="en-US" dirty="0">
                <a:ea typeface="+mn-lt"/>
                <a:cs typeface="+mn-lt"/>
              </a:rPr>
              <a:t>Examples: Line graph, scatter graph.</a:t>
            </a:r>
            <a:endParaRPr lang="en-US" dirty="0"/>
          </a:p>
        </p:txBody>
      </p:sp>
    </p:spTree>
    <p:extLst>
      <p:ext uri="{BB962C8B-B14F-4D97-AF65-F5344CB8AC3E}">
        <p14:creationId xmlns:p14="http://schemas.microsoft.com/office/powerpoint/2010/main" val="22183711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0094-FAAE-EA06-F137-D7A46F077C23}"/>
              </a:ext>
            </a:extLst>
          </p:cNvPr>
          <p:cNvSpPr>
            <a:spLocks noGrp="1"/>
          </p:cNvSpPr>
          <p:nvPr>
            <p:ph type="title"/>
          </p:nvPr>
        </p:nvSpPr>
        <p:spPr/>
        <p:txBody>
          <a:bodyPr/>
          <a:lstStyle/>
          <a:p>
            <a:r>
              <a:rPr lang="en-US" dirty="0">
                <a:ea typeface="+mj-lt"/>
                <a:cs typeface="+mj-lt"/>
              </a:rPr>
              <a:t>Key Differences</a:t>
            </a:r>
            <a:endParaRPr lang="en-US" dirty="0"/>
          </a:p>
        </p:txBody>
      </p:sp>
      <p:sp>
        <p:nvSpPr>
          <p:cNvPr id="3" name="Content Placeholder 2">
            <a:extLst>
              <a:ext uri="{FF2B5EF4-FFF2-40B4-BE49-F238E27FC236}">
                <a16:creationId xmlns:a16="http://schemas.microsoft.com/office/drawing/2014/main" id="{4B763013-51A4-F8C2-D1A8-B4E6EF55DD31}"/>
              </a:ext>
            </a:extLst>
          </p:cNvPr>
          <p:cNvSpPr>
            <a:spLocks noGrp="1"/>
          </p:cNvSpPr>
          <p:nvPr>
            <p:ph idx="1"/>
          </p:nvPr>
        </p:nvSpPr>
        <p:spPr/>
        <p:txBody>
          <a:bodyPr vert="horz" lIns="91440" tIns="45720" rIns="91440" bIns="45720" rtlCol="0" anchor="t">
            <a:normAutofit fontScale="92500"/>
          </a:bodyPr>
          <a:lstStyle/>
          <a:p>
            <a:pPr marL="0" indent="0">
              <a:buNone/>
            </a:pPr>
            <a:r>
              <a:rPr lang="en-US" u="sng">
                <a:ea typeface="+mn-lt"/>
                <a:cs typeface="+mn-lt"/>
              </a:rPr>
              <a:t>Purpose:</a:t>
            </a:r>
            <a:endParaRPr lang="en-US" u="sng"/>
          </a:p>
          <a:p>
            <a:r>
              <a:rPr lang="en-US" dirty="0">
                <a:ea typeface="+mn-lt"/>
                <a:cs typeface="+mn-lt"/>
              </a:rPr>
              <a:t>Charts: Display information in a clear and understandable way.</a:t>
            </a:r>
            <a:endParaRPr lang="en-US" dirty="0"/>
          </a:p>
          <a:p>
            <a:r>
              <a:rPr lang="en-US">
                <a:ea typeface="+mn-lt"/>
                <a:cs typeface="+mn-lt"/>
              </a:rPr>
              <a:t>Graphs: Show the relationship between variables and how they interact.</a:t>
            </a:r>
            <a:endParaRPr lang="en-US"/>
          </a:p>
          <a:p>
            <a:pPr marL="0" indent="0">
              <a:buNone/>
            </a:pPr>
            <a:r>
              <a:rPr lang="en-US" u="sng">
                <a:ea typeface="+mn-lt"/>
                <a:cs typeface="+mn-lt"/>
              </a:rPr>
              <a:t>Complexity:</a:t>
            </a:r>
            <a:endParaRPr lang="en-US" u="sng"/>
          </a:p>
          <a:p>
            <a:r>
              <a:rPr lang="en-US" dirty="0">
                <a:ea typeface="+mn-lt"/>
                <a:cs typeface="+mn-lt"/>
              </a:rPr>
              <a:t>Charts: Generally simpler and easier to interpret.</a:t>
            </a:r>
            <a:endParaRPr lang="en-US" dirty="0"/>
          </a:p>
          <a:p>
            <a:r>
              <a:rPr lang="en-US" dirty="0">
                <a:ea typeface="+mn-lt"/>
                <a:cs typeface="+mn-lt"/>
              </a:rPr>
              <a:t>Graphs: Can be more complex, displaying multiple relationships simultaneously.</a:t>
            </a:r>
            <a:endParaRPr lang="en-US" dirty="0"/>
          </a:p>
        </p:txBody>
      </p:sp>
    </p:spTree>
    <p:extLst>
      <p:ext uri="{BB962C8B-B14F-4D97-AF65-F5344CB8AC3E}">
        <p14:creationId xmlns:p14="http://schemas.microsoft.com/office/powerpoint/2010/main" val="250447016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8A48-8E85-E408-167D-1DDD52F7DE5B}"/>
              </a:ext>
            </a:extLst>
          </p:cNvPr>
          <p:cNvSpPr>
            <a:spLocks noGrp="1"/>
          </p:cNvSpPr>
          <p:nvPr>
            <p:ph type="title"/>
          </p:nvPr>
        </p:nvSpPr>
        <p:spPr/>
        <p:txBody>
          <a:bodyPr/>
          <a:lstStyle/>
          <a:p>
            <a:r>
              <a:rPr lang="en-US" dirty="0">
                <a:ea typeface="+mj-lt"/>
                <a:cs typeface="+mj-lt"/>
              </a:rPr>
              <a:t>Types and Uses</a:t>
            </a:r>
            <a:endParaRPr lang="en-US" dirty="0"/>
          </a:p>
        </p:txBody>
      </p:sp>
      <p:sp>
        <p:nvSpPr>
          <p:cNvPr id="3" name="Content Placeholder 2">
            <a:extLst>
              <a:ext uri="{FF2B5EF4-FFF2-40B4-BE49-F238E27FC236}">
                <a16:creationId xmlns:a16="http://schemas.microsoft.com/office/drawing/2014/main" id="{B1DAB30B-8BAF-04CE-2F7A-3AC4B5D5AE37}"/>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Charts:</a:t>
            </a:r>
            <a:endParaRPr lang="en-US"/>
          </a:p>
          <a:p>
            <a:r>
              <a:rPr lang="en-US" dirty="0">
                <a:ea typeface="+mn-lt"/>
                <a:cs typeface="+mn-lt"/>
              </a:rPr>
              <a:t>Bar Chart: Compare quantities across different categories.</a:t>
            </a:r>
            <a:endParaRPr lang="en-US" dirty="0"/>
          </a:p>
          <a:p>
            <a:r>
              <a:rPr lang="en-US" dirty="0">
                <a:ea typeface="+mn-lt"/>
                <a:cs typeface="+mn-lt"/>
              </a:rPr>
              <a:t>Pie Chart: Show parts of a whole and their proportions.</a:t>
            </a:r>
            <a:endParaRPr lang="en-US" dirty="0"/>
          </a:p>
          <a:p>
            <a:pPr marL="0" indent="0">
              <a:buNone/>
            </a:pPr>
            <a:r>
              <a:rPr lang="en-US" u="sng" dirty="0">
                <a:ea typeface="+mn-lt"/>
                <a:cs typeface="+mn-lt"/>
              </a:rPr>
              <a:t>Graphs:</a:t>
            </a:r>
            <a:endParaRPr lang="en-US" u="sng" dirty="0"/>
          </a:p>
          <a:p>
            <a:r>
              <a:rPr lang="en-US" dirty="0">
                <a:ea typeface="+mn-lt"/>
                <a:cs typeface="+mn-lt"/>
              </a:rPr>
              <a:t>Line Graph: Display trends over time.</a:t>
            </a:r>
            <a:endParaRPr lang="en-US" dirty="0"/>
          </a:p>
          <a:p>
            <a:r>
              <a:rPr lang="en-US" dirty="0">
                <a:ea typeface="+mn-lt"/>
                <a:cs typeface="+mn-lt"/>
              </a:rPr>
              <a:t>Scatter Graph: Show correlation between two variables.</a:t>
            </a:r>
            <a:endParaRPr lang="en-US" dirty="0"/>
          </a:p>
        </p:txBody>
      </p:sp>
    </p:spTree>
    <p:extLst>
      <p:ext uri="{BB962C8B-B14F-4D97-AF65-F5344CB8AC3E}">
        <p14:creationId xmlns:p14="http://schemas.microsoft.com/office/powerpoint/2010/main" val="152761466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EA1F-29ED-D323-B0B1-57F231B860E9}"/>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03A14099-53E3-29B9-E063-3EA832023B6E}"/>
              </a:ext>
            </a:extLst>
          </p:cNvPr>
          <p:cNvSpPr>
            <a:spLocks noGrp="1"/>
          </p:cNvSpPr>
          <p:nvPr>
            <p:ph idx="1"/>
          </p:nvPr>
        </p:nvSpPr>
        <p:spPr/>
        <p:txBody>
          <a:bodyPr vert="horz" lIns="91440" tIns="45720" rIns="91440" bIns="45720" rtlCol="0" anchor="t">
            <a:normAutofit/>
          </a:bodyPr>
          <a:lstStyle/>
          <a:p>
            <a:r>
              <a:rPr lang="en-US" dirty="0">
                <a:ea typeface="+mn-lt"/>
                <a:cs typeface="+mn-lt"/>
              </a:rPr>
              <a:t>Both graphs and charts are essential tools for data visualization. Choosing the right one depends on the nature of the data and the message you want to convey. Charts are best for simple comparisons, while graphs are ideal for showing relationships between data sets.</a:t>
            </a:r>
            <a:endParaRPr lang="en-US" dirty="0"/>
          </a:p>
        </p:txBody>
      </p:sp>
    </p:spTree>
    <p:extLst>
      <p:ext uri="{BB962C8B-B14F-4D97-AF65-F5344CB8AC3E}">
        <p14:creationId xmlns:p14="http://schemas.microsoft.com/office/powerpoint/2010/main" val="75853212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15621-E08B-EA8E-439F-3E92DEF0B811}"/>
              </a:ext>
            </a:extLst>
          </p:cNvPr>
          <p:cNvSpPr>
            <a:spLocks noGrp="1"/>
          </p:cNvSpPr>
          <p:nvPr>
            <p:ph type="title"/>
          </p:nvPr>
        </p:nvSpPr>
        <p:spPr/>
        <p:txBody>
          <a:bodyPr/>
          <a:lstStyle/>
          <a:p>
            <a:r>
              <a:rPr lang="en-US" dirty="0">
                <a:ea typeface="+mj-lt"/>
                <a:cs typeface="+mj-lt"/>
              </a:rPr>
              <a:t>AVERAGE, SUM, and COUNT in Excel</a:t>
            </a:r>
            <a:endParaRPr lang="en-US" dirty="0"/>
          </a:p>
        </p:txBody>
      </p:sp>
      <p:sp>
        <p:nvSpPr>
          <p:cNvPr id="3" name="Content Placeholder 2">
            <a:extLst>
              <a:ext uri="{FF2B5EF4-FFF2-40B4-BE49-F238E27FC236}">
                <a16:creationId xmlns:a16="http://schemas.microsoft.com/office/drawing/2014/main" id="{1E603CB9-191A-421F-7B75-9A79DB4E5A76}"/>
              </a:ext>
            </a:extLst>
          </p:cNvPr>
          <p:cNvSpPr>
            <a:spLocks noGrp="1"/>
          </p:cNvSpPr>
          <p:nvPr>
            <p:ph idx="1"/>
          </p:nvPr>
        </p:nvSpPr>
        <p:spPr/>
        <p:txBody>
          <a:bodyPr vert="horz" lIns="91440" tIns="45720" rIns="91440" bIns="45720" rtlCol="0" anchor="t">
            <a:normAutofit/>
          </a:bodyPr>
          <a:lstStyle/>
          <a:p>
            <a:r>
              <a:rPr lang="en-US" dirty="0">
                <a:ea typeface="+mn-lt"/>
                <a:cs typeface="+mn-lt"/>
              </a:rPr>
              <a:t>Excel functions like AVERAGE, SUM, and COUNT are essential for performing calculations and data analysis. These functions simplify complex tasks and are fundamental tools for anyone working with data in Excel.</a:t>
            </a:r>
          </a:p>
        </p:txBody>
      </p:sp>
    </p:spTree>
    <p:extLst>
      <p:ext uri="{BB962C8B-B14F-4D97-AF65-F5344CB8AC3E}">
        <p14:creationId xmlns:p14="http://schemas.microsoft.com/office/powerpoint/2010/main" val="401686846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16F7-B903-2481-DBB2-67C99EDADA7B}"/>
              </a:ext>
            </a:extLst>
          </p:cNvPr>
          <p:cNvSpPr>
            <a:spLocks noGrp="1"/>
          </p:cNvSpPr>
          <p:nvPr>
            <p:ph type="title"/>
          </p:nvPr>
        </p:nvSpPr>
        <p:spPr/>
        <p:txBody>
          <a:bodyPr/>
          <a:lstStyle/>
          <a:p>
            <a:r>
              <a:rPr lang="en-US" dirty="0">
                <a:ea typeface="+mj-lt"/>
                <a:cs typeface="+mj-lt"/>
              </a:rPr>
              <a:t>AVERAGE Function</a:t>
            </a:r>
            <a:endParaRPr lang="en-US" dirty="0"/>
          </a:p>
        </p:txBody>
      </p:sp>
      <p:sp>
        <p:nvSpPr>
          <p:cNvPr id="3" name="Content Placeholder 2">
            <a:extLst>
              <a:ext uri="{FF2B5EF4-FFF2-40B4-BE49-F238E27FC236}">
                <a16:creationId xmlns:a16="http://schemas.microsoft.com/office/drawing/2014/main" id="{EB4BA81D-0B74-D822-CA40-231A509FB027}"/>
              </a:ext>
            </a:extLst>
          </p:cNvPr>
          <p:cNvSpPr>
            <a:spLocks noGrp="1"/>
          </p:cNvSpPr>
          <p:nvPr>
            <p:ph idx="1"/>
          </p:nvPr>
        </p:nvSpPr>
        <p:spPr/>
        <p:txBody>
          <a:bodyPr vert="horz" lIns="91440" tIns="45720" rIns="91440" bIns="45720" rtlCol="0" anchor="t">
            <a:normAutofit/>
          </a:bodyPr>
          <a:lstStyle/>
          <a:p>
            <a:r>
              <a:rPr lang="en-US" dirty="0">
                <a:ea typeface="+mn-lt"/>
                <a:cs typeface="+mn-lt"/>
              </a:rPr>
              <a:t>Syntax: =AVERAGE(number1, [number2], ...)</a:t>
            </a:r>
            <a:endParaRPr lang="en-US" dirty="0"/>
          </a:p>
          <a:p>
            <a:endParaRPr lang="en-US"/>
          </a:p>
          <a:p>
            <a:r>
              <a:rPr lang="en-US" dirty="0">
                <a:ea typeface="+mn-lt"/>
                <a:cs typeface="+mn-lt"/>
              </a:rPr>
              <a:t>Description: The AVERAGE function calculates the mean of a group of numbers. It adds up the numbers and divides by the count of the numbers.</a:t>
            </a:r>
            <a:endParaRPr lang="en-US" dirty="0"/>
          </a:p>
          <a:p>
            <a:endParaRPr lang="en-US"/>
          </a:p>
          <a:p>
            <a:r>
              <a:rPr lang="en-US" dirty="0">
                <a:ea typeface="+mn-lt"/>
                <a:cs typeface="+mn-lt"/>
              </a:rPr>
              <a:t>Example: =AVERAGE(A1:A10) calculates the average of the numbers in cells A1 through A10.</a:t>
            </a:r>
            <a:endParaRPr lang="en-US" dirty="0"/>
          </a:p>
        </p:txBody>
      </p:sp>
    </p:spTree>
    <p:extLst>
      <p:ext uri="{BB962C8B-B14F-4D97-AF65-F5344CB8AC3E}">
        <p14:creationId xmlns:p14="http://schemas.microsoft.com/office/powerpoint/2010/main" val="173367114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6C33-74E8-79A1-1522-A1DEFF6D5A64}"/>
              </a:ext>
            </a:extLst>
          </p:cNvPr>
          <p:cNvSpPr>
            <a:spLocks noGrp="1"/>
          </p:cNvSpPr>
          <p:nvPr>
            <p:ph type="title"/>
          </p:nvPr>
        </p:nvSpPr>
        <p:spPr/>
        <p:txBody>
          <a:bodyPr/>
          <a:lstStyle/>
          <a:p>
            <a:r>
              <a:rPr lang="en-US" dirty="0">
                <a:ea typeface="+mj-lt"/>
                <a:cs typeface="+mj-lt"/>
              </a:rPr>
              <a:t>SUM Function</a:t>
            </a:r>
            <a:endParaRPr lang="en-US" dirty="0"/>
          </a:p>
        </p:txBody>
      </p:sp>
      <p:sp>
        <p:nvSpPr>
          <p:cNvPr id="3" name="Content Placeholder 2">
            <a:extLst>
              <a:ext uri="{FF2B5EF4-FFF2-40B4-BE49-F238E27FC236}">
                <a16:creationId xmlns:a16="http://schemas.microsoft.com/office/drawing/2014/main" id="{3B943F47-6BA1-8157-FD77-F74F0930FF55}"/>
              </a:ext>
            </a:extLst>
          </p:cNvPr>
          <p:cNvSpPr>
            <a:spLocks noGrp="1"/>
          </p:cNvSpPr>
          <p:nvPr>
            <p:ph idx="1"/>
          </p:nvPr>
        </p:nvSpPr>
        <p:spPr/>
        <p:txBody>
          <a:bodyPr vert="horz" lIns="91440" tIns="45720" rIns="91440" bIns="45720" rtlCol="0" anchor="t">
            <a:normAutofit/>
          </a:bodyPr>
          <a:lstStyle/>
          <a:p>
            <a:r>
              <a:rPr lang="en-US" dirty="0">
                <a:ea typeface="+mn-lt"/>
                <a:cs typeface="+mn-lt"/>
              </a:rPr>
              <a:t>Syntax: =SUM(number1, [number2], ...)</a:t>
            </a:r>
          </a:p>
          <a:p>
            <a:endParaRPr lang="en-US"/>
          </a:p>
          <a:p>
            <a:r>
              <a:rPr lang="en-US" dirty="0">
                <a:ea typeface="+mn-lt"/>
                <a:cs typeface="+mn-lt"/>
              </a:rPr>
              <a:t>Description: The SUM function adds all the numbers in a range of cells. It is used for quick and easy addition of multiple values.</a:t>
            </a:r>
          </a:p>
          <a:p>
            <a:endParaRPr lang="en-US"/>
          </a:p>
          <a:p>
            <a:r>
              <a:rPr lang="en-US" dirty="0">
                <a:ea typeface="+mn-lt"/>
                <a:cs typeface="+mn-lt"/>
              </a:rPr>
              <a:t>Example: =SUM(B1:B10) adds the numbers in cells B1 through B10.</a:t>
            </a:r>
          </a:p>
        </p:txBody>
      </p:sp>
    </p:spTree>
    <p:extLst>
      <p:ext uri="{BB962C8B-B14F-4D97-AF65-F5344CB8AC3E}">
        <p14:creationId xmlns:p14="http://schemas.microsoft.com/office/powerpoint/2010/main" val="357201185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BA45-7DD1-C889-713A-F20B06FC341C}"/>
              </a:ext>
            </a:extLst>
          </p:cNvPr>
          <p:cNvSpPr>
            <a:spLocks noGrp="1"/>
          </p:cNvSpPr>
          <p:nvPr>
            <p:ph type="title"/>
          </p:nvPr>
        </p:nvSpPr>
        <p:spPr/>
        <p:txBody>
          <a:bodyPr/>
          <a:lstStyle/>
          <a:p>
            <a:r>
              <a:rPr lang="en-US" dirty="0">
                <a:ea typeface="+mj-lt"/>
                <a:cs typeface="+mj-lt"/>
              </a:rPr>
              <a:t>COUNT Function</a:t>
            </a:r>
            <a:endParaRPr lang="en-US" dirty="0"/>
          </a:p>
        </p:txBody>
      </p:sp>
      <p:sp>
        <p:nvSpPr>
          <p:cNvPr id="3" name="Content Placeholder 2">
            <a:extLst>
              <a:ext uri="{FF2B5EF4-FFF2-40B4-BE49-F238E27FC236}">
                <a16:creationId xmlns:a16="http://schemas.microsoft.com/office/drawing/2014/main" id="{9259877E-784E-F7E6-2463-8D25538135C5}"/>
              </a:ext>
            </a:extLst>
          </p:cNvPr>
          <p:cNvSpPr>
            <a:spLocks noGrp="1"/>
          </p:cNvSpPr>
          <p:nvPr>
            <p:ph idx="1"/>
          </p:nvPr>
        </p:nvSpPr>
        <p:spPr/>
        <p:txBody>
          <a:bodyPr vert="horz" lIns="91440" tIns="45720" rIns="91440" bIns="45720" rtlCol="0" anchor="t">
            <a:normAutofit/>
          </a:bodyPr>
          <a:lstStyle/>
          <a:p>
            <a:r>
              <a:rPr lang="en-US" dirty="0">
                <a:ea typeface="+mn-lt"/>
                <a:cs typeface="+mn-lt"/>
              </a:rPr>
              <a:t>Syntax: =COUNT(value1, [value2], ...)</a:t>
            </a:r>
            <a:endParaRPr lang="en-US">
              <a:ea typeface="+mn-lt"/>
              <a:cs typeface="+mn-lt"/>
            </a:endParaRPr>
          </a:p>
          <a:p>
            <a:endParaRPr lang="en-US"/>
          </a:p>
          <a:p>
            <a:r>
              <a:rPr lang="en-US" dirty="0">
                <a:ea typeface="+mn-lt"/>
                <a:cs typeface="+mn-lt"/>
              </a:rPr>
              <a:t>Description: The COUNT function counts the number of cells that contain numbers. It is useful for determining the number of numerical entries in a range.</a:t>
            </a:r>
            <a:endParaRPr lang="en-US">
              <a:ea typeface="+mn-lt"/>
              <a:cs typeface="+mn-lt"/>
            </a:endParaRPr>
          </a:p>
          <a:p>
            <a:endParaRPr lang="en-US"/>
          </a:p>
          <a:p>
            <a:r>
              <a:rPr lang="en-US" dirty="0">
                <a:ea typeface="+mn-lt"/>
                <a:cs typeface="+mn-lt"/>
              </a:rPr>
              <a:t>Example: =COUNT(C1:C10) counts the number of cells with numbers in the range C1 through C10.</a:t>
            </a:r>
          </a:p>
        </p:txBody>
      </p:sp>
    </p:spTree>
    <p:extLst>
      <p:ext uri="{BB962C8B-B14F-4D97-AF65-F5344CB8AC3E}">
        <p14:creationId xmlns:p14="http://schemas.microsoft.com/office/powerpoint/2010/main" val="2358485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72C4-96FF-E98F-3E4B-B2959D93A305}"/>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9CF1E8AE-215D-A6B0-0ED1-BD83AF9C0EC1}"/>
              </a:ext>
            </a:extLst>
          </p:cNvPr>
          <p:cNvSpPr>
            <a:spLocks noGrp="1"/>
          </p:cNvSpPr>
          <p:nvPr>
            <p:ph idx="1"/>
          </p:nvPr>
        </p:nvSpPr>
        <p:spPr/>
        <p:txBody>
          <a:bodyPr vert="horz" lIns="91440" tIns="45720" rIns="91440" bIns="45720" rtlCol="0" anchor="t">
            <a:normAutofit/>
          </a:bodyPr>
          <a:lstStyle/>
          <a:p>
            <a:r>
              <a:rPr lang="en-US" dirty="0">
                <a:ea typeface="+mn-lt"/>
                <a:cs typeface="+mn-lt"/>
              </a:rPr>
              <a:t>AVERAGE, SUM, and COUNT functions are fundamental tools in Excel that facilitate data analysis and calculations. Understanding these functions helps in managing and interpreting data efficiently.</a:t>
            </a:r>
            <a:endParaRPr lang="en-US" dirty="0"/>
          </a:p>
        </p:txBody>
      </p:sp>
    </p:spTree>
    <p:extLst>
      <p:ext uri="{BB962C8B-B14F-4D97-AF65-F5344CB8AC3E}">
        <p14:creationId xmlns:p14="http://schemas.microsoft.com/office/powerpoint/2010/main" val="732643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F5E8-B9CD-BA0E-9BFD-A13BCA85318A}"/>
              </a:ext>
            </a:extLst>
          </p:cNvPr>
          <p:cNvSpPr>
            <a:spLocks noGrp="1"/>
          </p:cNvSpPr>
          <p:nvPr>
            <p:ph type="title"/>
          </p:nvPr>
        </p:nvSpPr>
        <p:spPr/>
        <p:txBody>
          <a:bodyPr/>
          <a:lstStyle/>
          <a:p>
            <a:r>
              <a:rPr lang="en-US">
                <a:ea typeface="+mj-lt"/>
                <a:cs typeface="+mj-lt"/>
              </a:rPr>
              <a:t>Recording Macros</a:t>
            </a:r>
            <a:endParaRPr lang="en-US"/>
          </a:p>
        </p:txBody>
      </p:sp>
      <p:sp>
        <p:nvSpPr>
          <p:cNvPr id="3" name="Content Placeholder 2">
            <a:extLst>
              <a:ext uri="{FF2B5EF4-FFF2-40B4-BE49-F238E27FC236}">
                <a16:creationId xmlns:a16="http://schemas.microsoft.com/office/drawing/2014/main" id="{C9DDAFB2-4C17-E282-89A5-6B1CE6E0B864}"/>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Steps:</a:t>
            </a:r>
            <a:endParaRPr lang="en-US" u="sng"/>
          </a:p>
          <a:p>
            <a:r>
              <a:rPr lang="en-US">
                <a:ea typeface="+mn-lt"/>
                <a:cs typeface="+mn-lt"/>
              </a:rPr>
              <a:t>Navigate to the View tab on the Excel Ribbon.</a:t>
            </a:r>
            <a:endParaRPr lang="en-US"/>
          </a:p>
          <a:p>
            <a:r>
              <a:rPr lang="en-US">
                <a:ea typeface="+mn-lt"/>
                <a:cs typeface="+mn-lt"/>
              </a:rPr>
              <a:t>Click on Macros &gt; Record Macro.</a:t>
            </a:r>
            <a:endParaRPr lang="en-US"/>
          </a:p>
          <a:p>
            <a:r>
              <a:rPr lang="en-US">
                <a:ea typeface="+mn-lt"/>
                <a:cs typeface="+mn-lt"/>
              </a:rPr>
              <a:t>Perform the repetitive task you want to automate.</a:t>
            </a:r>
            <a:endParaRPr lang="en-US"/>
          </a:p>
          <a:p>
            <a:r>
              <a:rPr lang="en-US">
                <a:ea typeface="+mn-lt"/>
                <a:cs typeface="+mn-lt"/>
              </a:rPr>
              <a:t>Once completed, click Stop Recording.</a:t>
            </a:r>
            <a:endParaRPr lang="en-US"/>
          </a:p>
          <a:p>
            <a:r>
              <a:rPr lang="en-US">
                <a:ea typeface="+mn-lt"/>
                <a:cs typeface="+mn-lt"/>
              </a:rPr>
              <a:t>Tips: Always name your macro clearly and, if useful, assign a shortcut key for quick access.</a:t>
            </a:r>
            <a:endParaRPr lang="en-US"/>
          </a:p>
        </p:txBody>
      </p:sp>
    </p:spTree>
    <p:extLst>
      <p:ext uri="{BB962C8B-B14F-4D97-AF65-F5344CB8AC3E}">
        <p14:creationId xmlns:p14="http://schemas.microsoft.com/office/powerpoint/2010/main" val="213173638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72B02-8C90-923A-03FC-BAD050688E65}"/>
              </a:ext>
            </a:extLst>
          </p:cNvPr>
          <p:cNvSpPr>
            <a:spLocks noGrp="1"/>
          </p:cNvSpPr>
          <p:nvPr>
            <p:ph type="title"/>
          </p:nvPr>
        </p:nvSpPr>
        <p:spPr/>
        <p:txBody>
          <a:bodyPr/>
          <a:lstStyle/>
          <a:p>
            <a:r>
              <a:rPr lang="en-US" dirty="0">
                <a:ea typeface="+mj-lt"/>
                <a:cs typeface="+mj-lt"/>
              </a:rPr>
              <a:t>SmartArt in Excel</a:t>
            </a:r>
            <a:endParaRPr lang="en-US" dirty="0"/>
          </a:p>
        </p:txBody>
      </p:sp>
      <p:sp>
        <p:nvSpPr>
          <p:cNvPr id="3" name="Content Placeholder 2">
            <a:extLst>
              <a:ext uri="{FF2B5EF4-FFF2-40B4-BE49-F238E27FC236}">
                <a16:creationId xmlns:a16="http://schemas.microsoft.com/office/drawing/2014/main" id="{8B07068B-FAD5-562A-845D-923D0EF272AB}"/>
              </a:ext>
            </a:extLst>
          </p:cNvPr>
          <p:cNvSpPr>
            <a:spLocks noGrp="1"/>
          </p:cNvSpPr>
          <p:nvPr>
            <p:ph idx="1"/>
          </p:nvPr>
        </p:nvSpPr>
        <p:spPr/>
        <p:txBody>
          <a:bodyPr vert="horz" lIns="91440" tIns="45720" rIns="91440" bIns="45720" rtlCol="0" anchor="t">
            <a:normAutofit/>
          </a:bodyPr>
          <a:lstStyle/>
          <a:p>
            <a:r>
              <a:rPr lang="en-US" dirty="0">
                <a:ea typeface="+mn-lt"/>
                <a:cs typeface="+mn-lt"/>
              </a:rPr>
              <a:t>SmartArt is a feature in Excel that allows users to create diagrams and visual representations of information. It helps in enhancing presentations and reports by providing visually appealing graphics.</a:t>
            </a:r>
            <a:endParaRPr lang="en-US" dirty="0"/>
          </a:p>
        </p:txBody>
      </p:sp>
    </p:spTree>
    <p:extLst>
      <p:ext uri="{BB962C8B-B14F-4D97-AF65-F5344CB8AC3E}">
        <p14:creationId xmlns:p14="http://schemas.microsoft.com/office/powerpoint/2010/main" val="295483157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46BE9-249C-B9A6-1DAF-35409464AFB6}"/>
              </a:ext>
            </a:extLst>
          </p:cNvPr>
          <p:cNvSpPr>
            <a:spLocks noGrp="1"/>
          </p:cNvSpPr>
          <p:nvPr>
            <p:ph type="title"/>
          </p:nvPr>
        </p:nvSpPr>
        <p:spPr/>
        <p:txBody>
          <a:bodyPr/>
          <a:lstStyle/>
          <a:p>
            <a:r>
              <a:rPr lang="en-US" dirty="0">
                <a:ea typeface="+mj-lt"/>
                <a:cs typeface="+mj-lt"/>
              </a:rPr>
              <a:t>Types of SmartArt</a:t>
            </a:r>
            <a:endParaRPr lang="en-US" dirty="0"/>
          </a:p>
        </p:txBody>
      </p:sp>
      <p:sp>
        <p:nvSpPr>
          <p:cNvPr id="3" name="Content Placeholder 2">
            <a:extLst>
              <a:ext uri="{FF2B5EF4-FFF2-40B4-BE49-F238E27FC236}">
                <a16:creationId xmlns:a16="http://schemas.microsoft.com/office/drawing/2014/main" id="{5ED252F9-F6A2-5AAF-A8A0-42383335C865}"/>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List: Displays information in a list format.</a:t>
            </a:r>
            <a:endParaRPr lang="en-US" dirty="0"/>
          </a:p>
          <a:p>
            <a:r>
              <a:rPr lang="en-US" dirty="0">
                <a:ea typeface="+mn-lt"/>
                <a:cs typeface="+mn-lt"/>
              </a:rPr>
              <a:t>Process: Visualizes steps in a process or workflow.</a:t>
            </a:r>
            <a:endParaRPr lang="en-US" dirty="0"/>
          </a:p>
          <a:p>
            <a:r>
              <a:rPr lang="en-US" dirty="0">
                <a:ea typeface="+mn-lt"/>
                <a:cs typeface="+mn-lt"/>
              </a:rPr>
              <a:t>Cycle: Shows circular processes.</a:t>
            </a:r>
            <a:endParaRPr lang="en-US" dirty="0"/>
          </a:p>
          <a:p>
            <a:r>
              <a:rPr lang="en-US" dirty="0">
                <a:ea typeface="+mn-lt"/>
                <a:cs typeface="+mn-lt"/>
              </a:rPr>
              <a:t>Hierarchy: Depicts organizational structures.</a:t>
            </a:r>
            <a:endParaRPr lang="en-US" dirty="0"/>
          </a:p>
          <a:p>
            <a:r>
              <a:rPr lang="en-US">
                <a:ea typeface="+mn-lt"/>
                <a:cs typeface="+mn-lt"/>
              </a:rPr>
              <a:t>Relationship: Illustrates connections between different elements.</a:t>
            </a:r>
            <a:endParaRPr lang="en-US"/>
          </a:p>
          <a:p>
            <a:r>
              <a:rPr lang="en-US" dirty="0">
                <a:ea typeface="+mn-lt"/>
                <a:cs typeface="+mn-lt"/>
              </a:rPr>
              <a:t>Matrix: Displays relationships in a grid format.</a:t>
            </a:r>
            <a:endParaRPr lang="en-US" dirty="0"/>
          </a:p>
          <a:p>
            <a:r>
              <a:rPr lang="en-US" dirty="0">
                <a:ea typeface="+mn-lt"/>
                <a:cs typeface="+mn-lt"/>
              </a:rPr>
              <a:t>Picture: Integrates images with textual information.</a:t>
            </a:r>
            <a:endParaRPr lang="en-US" dirty="0"/>
          </a:p>
        </p:txBody>
      </p:sp>
    </p:spTree>
    <p:extLst>
      <p:ext uri="{BB962C8B-B14F-4D97-AF65-F5344CB8AC3E}">
        <p14:creationId xmlns:p14="http://schemas.microsoft.com/office/powerpoint/2010/main" val="414105927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DB31-7A99-207A-ED80-9362D4376572}"/>
              </a:ext>
            </a:extLst>
          </p:cNvPr>
          <p:cNvSpPr>
            <a:spLocks noGrp="1"/>
          </p:cNvSpPr>
          <p:nvPr>
            <p:ph type="title"/>
          </p:nvPr>
        </p:nvSpPr>
        <p:spPr/>
        <p:txBody>
          <a:bodyPr/>
          <a:lstStyle/>
          <a:p>
            <a:r>
              <a:rPr lang="en-US" dirty="0">
                <a:ea typeface="+mj-lt"/>
                <a:cs typeface="+mj-lt"/>
              </a:rPr>
              <a:t>Creating SmartArt</a:t>
            </a:r>
            <a:endParaRPr lang="en-US" dirty="0"/>
          </a:p>
        </p:txBody>
      </p:sp>
      <p:sp>
        <p:nvSpPr>
          <p:cNvPr id="3" name="Content Placeholder 2">
            <a:extLst>
              <a:ext uri="{FF2B5EF4-FFF2-40B4-BE49-F238E27FC236}">
                <a16:creationId xmlns:a16="http://schemas.microsoft.com/office/drawing/2014/main" id="{41B3FEF0-4416-1BF1-9157-11F8E98C9684}"/>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Steps:</a:t>
            </a:r>
            <a:endParaRPr lang="en-US"/>
          </a:p>
          <a:p>
            <a:r>
              <a:rPr lang="en-US">
                <a:ea typeface="+mn-lt"/>
                <a:cs typeface="+mn-lt"/>
              </a:rPr>
              <a:t>Go to the "Insert" tab.</a:t>
            </a:r>
            <a:endParaRPr lang="en-US"/>
          </a:p>
          <a:p>
            <a:r>
              <a:rPr lang="en-US" dirty="0">
                <a:ea typeface="+mn-lt"/>
                <a:cs typeface="+mn-lt"/>
              </a:rPr>
              <a:t>Click on "SmartArt."</a:t>
            </a:r>
          </a:p>
          <a:p>
            <a:r>
              <a:rPr lang="en-US" dirty="0">
                <a:ea typeface="+mn-lt"/>
                <a:cs typeface="+mn-lt"/>
              </a:rPr>
              <a:t>Choose a SmartArt graphic that fits your needs and enter your text.</a:t>
            </a:r>
          </a:p>
        </p:txBody>
      </p:sp>
    </p:spTree>
    <p:extLst>
      <p:ext uri="{BB962C8B-B14F-4D97-AF65-F5344CB8AC3E}">
        <p14:creationId xmlns:p14="http://schemas.microsoft.com/office/powerpoint/2010/main" val="222608264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A867-5489-7838-58DC-8FD68419356F}"/>
              </a:ext>
            </a:extLst>
          </p:cNvPr>
          <p:cNvSpPr>
            <a:spLocks noGrp="1"/>
          </p:cNvSpPr>
          <p:nvPr>
            <p:ph type="title"/>
          </p:nvPr>
        </p:nvSpPr>
        <p:spPr/>
        <p:txBody>
          <a:bodyPr/>
          <a:lstStyle/>
          <a:p>
            <a:r>
              <a:rPr lang="en-US" dirty="0">
                <a:ea typeface="+mj-lt"/>
                <a:cs typeface="+mj-lt"/>
              </a:rPr>
              <a:t>Customization</a:t>
            </a:r>
            <a:endParaRPr lang="en-US" dirty="0"/>
          </a:p>
        </p:txBody>
      </p:sp>
      <p:sp>
        <p:nvSpPr>
          <p:cNvPr id="3" name="Content Placeholder 2">
            <a:extLst>
              <a:ext uri="{FF2B5EF4-FFF2-40B4-BE49-F238E27FC236}">
                <a16:creationId xmlns:a16="http://schemas.microsoft.com/office/drawing/2014/main" id="{6247349A-91BD-3B2E-82D1-2090C827B9AB}"/>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Options:</a:t>
            </a:r>
            <a:endParaRPr lang="en-US" u="sng" dirty="0"/>
          </a:p>
          <a:p>
            <a:r>
              <a:rPr lang="en-US" dirty="0">
                <a:ea typeface="+mn-lt"/>
                <a:cs typeface="+mn-lt"/>
              </a:rPr>
              <a:t>Change colors and styles to match your theme.</a:t>
            </a:r>
            <a:endParaRPr lang="en-US" dirty="0"/>
          </a:p>
          <a:p>
            <a:r>
              <a:rPr lang="en-US" dirty="0">
                <a:ea typeface="+mn-lt"/>
                <a:cs typeface="+mn-lt"/>
              </a:rPr>
              <a:t>Add shapes and bullet points to include more information.</a:t>
            </a:r>
            <a:endParaRPr lang="en-US" dirty="0"/>
          </a:p>
          <a:p>
            <a:r>
              <a:rPr lang="en-US" dirty="0">
                <a:ea typeface="+mn-lt"/>
                <a:cs typeface="+mn-lt"/>
              </a:rPr>
              <a:t>Move and resize elements for better alignment and aesthetics.</a:t>
            </a:r>
            <a:endParaRPr lang="en-US" dirty="0"/>
          </a:p>
        </p:txBody>
      </p:sp>
    </p:spTree>
    <p:extLst>
      <p:ext uri="{BB962C8B-B14F-4D97-AF65-F5344CB8AC3E}">
        <p14:creationId xmlns:p14="http://schemas.microsoft.com/office/powerpoint/2010/main" val="28709528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1517-48D7-22CF-119A-F954D45FCBF4}"/>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D9C1CF36-480E-21D3-5D92-CEFE0BACDD65}"/>
              </a:ext>
            </a:extLst>
          </p:cNvPr>
          <p:cNvSpPr>
            <a:spLocks noGrp="1"/>
          </p:cNvSpPr>
          <p:nvPr>
            <p:ph idx="1"/>
          </p:nvPr>
        </p:nvSpPr>
        <p:spPr/>
        <p:txBody>
          <a:bodyPr vert="horz" lIns="91440" tIns="45720" rIns="91440" bIns="45720" rtlCol="0" anchor="t">
            <a:normAutofit/>
          </a:bodyPr>
          <a:lstStyle/>
          <a:p>
            <a:r>
              <a:rPr lang="en-US" dirty="0">
                <a:ea typeface="+mn-lt"/>
                <a:cs typeface="+mn-lt"/>
              </a:rPr>
              <a:t>SmartArt enhances data presentation by making it visually appealing and easier to understand. It is easy to create and customize, making it a valuable tool for various needs.</a:t>
            </a:r>
          </a:p>
        </p:txBody>
      </p:sp>
    </p:spTree>
    <p:extLst>
      <p:ext uri="{BB962C8B-B14F-4D97-AF65-F5344CB8AC3E}">
        <p14:creationId xmlns:p14="http://schemas.microsoft.com/office/powerpoint/2010/main" val="124900020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AE31-9106-8C7A-1F1F-FF93E6B1EBD5}"/>
              </a:ext>
            </a:extLst>
          </p:cNvPr>
          <p:cNvSpPr>
            <a:spLocks noGrp="1"/>
          </p:cNvSpPr>
          <p:nvPr>
            <p:ph type="title"/>
          </p:nvPr>
        </p:nvSpPr>
        <p:spPr/>
        <p:txBody>
          <a:bodyPr/>
          <a:lstStyle/>
          <a:p>
            <a:r>
              <a:rPr lang="en-US" dirty="0">
                <a:ea typeface="+mj-lt"/>
                <a:cs typeface="+mj-lt"/>
              </a:rPr>
              <a:t>Venn Diagram and Stacked Venn Diagram</a:t>
            </a:r>
            <a:endParaRPr lang="en-US" dirty="0"/>
          </a:p>
        </p:txBody>
      </p:sp>
      <p:sp>
        <p:nvSpPr>
          <p:cNvPr id="3" name="Content Placeholder 2">
            <a:extLst>
              <a:ext uri="{FF2B5EF4-FFF2-40B4-BE49-F238E27FC236}">
                <a16:creationId xmlns:a16="http://schemas.microsoft.com/office/drawing/2014/main" id="{CA58500E-78D2-5119-1A9B-8ACD4B5B39E9}"/>
              </a:ext>
            </a:extLst>
          </p:cNvPr>
          <p:cNvSpPr>
            <a:spLocks noGrp="1"/>
          </p:cNvSpPr>
          <p:nvPr>
            <p:ph idx="1"/>
          </p:nvPr>
        </p:nvSpPr>
        <p:spPr/>
        <p:txBody>
          <a:bodyPr vert="horz" lIns="91440" tIns="45720" rIns="91440" bIns="45720" rtlCol="0" anchor="t">
            <a:normAutofit/>
          </a:bodyPr>
          <a:lstStyle/>
          <a:p>
            <a:r>
              <a:rPr lang="en-US" dirty="0">
                <a:ea typeface="+mn-lt"/>
                <a:cs typeface="+mn-lt"/>
              </a:rPr>
              <a:t>Venn diagrams visually represent relationships between different sets. They are used to identify commonalities and differences. Stacked Venn diagrams add an additional layer of complexity by showing multiple layers of relationships.</a:t>
            </a:r>
            <a:endParaRPr lang="en-US" dirty="0"/>
          </a:p>
        </p:txBody>
      </p:sp>
    </p:spTree>
    <p:extLst>
      <p:ext uri="{BB962C8B-B14F-4D97-AF65-F5344CB8AC3E}">
        <p14:creationId xmlns:p14="http://schemas.microsoft.com/office/powerpoint/2010/main" val="300838597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AAE1-5F49-C4AA-032E-E44B7F59F6EB}"/>
              </a:ext>
            </a:extLst>
          </p:cNvPr>
          <p:cNvSpPr>
            <a:spLocks noGrp="1"/>
          </p:cNvSpPr>
          <p:nvPr>
            <p:ph type="title"/>
          </p:nvPr>
        </p:nvSpPr>
        <p:spPr/>
        <p:txBody>
          <a:bodyPr/>
          <a:lstStyle/>
          <a:p>
            <a:r>
              <a:rPr lang="en-US" dirty="0">
                <a:ea typeface="+mj-lt"/>
                <a:cs typeface="+mj-lt"/>
              </a:rPr>
              <a:t>Venn Diagram</a:t>
            </a:r>
            <a:endParaRPr lang="en-US" dirty="0"/>
          </a:p>
        </p:txBody>
      </p:sp>
      <p:sp>
        <p:nvSpPr>
          <p:cNvPr id="3" name="Content Placeholder 2">
            <a:extLst>
              <a:ext uri="{FF2B5EF4-FFF2-40B4-BE49-F238E27FC236}">
                <a16:creationId xmlns:a16="http://schemas.microsoft.com/office/drawing/2014/main" id="{17211CAC-CE6F-C0D0-475B-9C7D593FB13D}"/>
              </a:ext>
            </a:extLst>
          </p:cNvPr>
          <p:cNvSpPr>
            <a:spLocks noGrp="1"/>
          </p:cNvSpPr>
          <p:nvPr>
            <p:ph idx="1"/>
          </p:nvPr>
        </p:nvSpPr>
        <p:spPr/>
        <p:txBody>
          <a:bodyPr vert="horz" lIns="91440" tIns="45720" rIns="91440" bIns="45720" rtlCol="0" anchor="t">
            <a:normAutofit/>
          </a:bodyPr>
          <a:lstStyle/>
          <a:p>
            <a:r>
              <a:rPr lang="en-US" dirty="0">
                <a:ea typeface="+mn-lt"/>
                <a:cs typeface="+mn-lt"/>
              </a:rPr>
              <a:t>Definition: A Venn diagram uses circles to show the relationships among different sets of data. The overlaps between circles represent common elements shared by the sets.</a:t>
            </a:r>
            <a:endParaRPr lang="en-US" dirty="0"/>
          </a:p>
          <a:p>
            <a:endParaRPr lang="en-US"/>
          </a:p>
          <a:p>
            <a:r>
              <a:rPr lang="en-US" dirty="0">
                <a:ea typeface="+mn-lt"/>
                <a:cs typeface="+mn-lt"/>
              </a:rPr>
              <a:t>Uses: Venn diagrams are used to identify commonalities and differences and to visualize logical relationships.</a:t>
            </a:r>
            <a:endParaRPr lang="en-US" dirty="0"/>
          </a:p>
        </p:txBody>
      </p:sp>
    </p:spTree>
    <p:extLst>
      <p:ext uri="{BB962C8B-B14F-4D97-AF65-F5344CB8AC3E}">
        <p14:creationId xmlns:p14="http://schemas.microsoft.com/office/powerpoint/2010/main" val="249696255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EC394-1C42-153C-A07C-3E8B494BD3F1}"/>
              </a:ext>
            </a:extLst>
          </p:cNvPr>
          <p:cNvSpPr>
            <a:spLocks noGrp="1"/>
          </p:cNvSpPr>
          <p:nvPr>
            <p:ph type="title"/>
          </p:nvPr>
        </p:nvSpPr>
        <p:spPr/>
        <p:txBody>
          <a:bodyPr/>
          <a:lstStyle/>
          <a:p>
            <a:r>
              <a:rPr lang="en-US" dirty="0">
                <a:ea typeface="+mj-lt"/>
                <a:cs typeface="+mj-lt"/>
              </a:rPr>
              <a:t>Creating a Venn Diagram</a:t>
            </a:r>
            <a:endParaRPr lang="en-US" dirty="0"/>
          </a:p>
        </p:txBody>
      </p:sp>
      <p:sp>
        <p:nvSpPr>
          <p:cNvPr id="3" name="Content Placeholder 2">
            <a:extLst>
              <a:ext uri="{FF2B5EF4-FFF2-40B4-BE49-F238E27FC236}">
                <a16:creationId xmlns:a16="http://schemas.microsoft.com/office/drawing/2014/main" id="{886B8FD9-ECE4-68A8-A5F4-AC2C581D9D7B}"/>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Steps:</a:t>
            </a:r>
            <a:endParaRPr lang="en-US"/>
          </a:p>
          <a:p>
            <a:r>
              <a:rPr lang="en-US" dirty="0">
                <a:ea typeface="+mn-lt"/>
                <a:cs typeface="+mn-lt"/>
              </a:rPr>
              <a:t>Identify the sets and their elements.</a:t>
            </a:r>
            <a:endParaRPr lang="en-US" dirty="0"/>
          </a:p>
          <a:p>
            <a:r>
              <a:rPr lang="en-US" dirty="0">
                <a:ea typeface="+mn-lt"/>
                <a:cs typeface="+mn-lt"/>
              </a:rPr>
              <a:t>Draw circles for each set, with overlaps representing common elements.</a:t>
            </a:r>
            <a:endParaRPr lang="en-US" dirty="0"/>
          </a:p>
          <a:p>
            <a:r>
              <a:rPr lang="en-US" dirty="0">
                <a:ea typeface="+mn-lt"/>
                <a:cs typeface="+mn-lt"/>
              </a:rPr>
              <a:t>Example: If Set A is "Fruits" and Set B is "Red Items," the overlap would represent "Red Fruits."</a:t>
            </a:r>
            <a:endParaRPr lang="en-US" dirty="0"/>
          </a:p>
        </p:txBody>
      </p:sp>
    </p:spTree>
    <p:extLst>
      <p:ext uri="{BB962C8B-B14F-4D97-AF65-F5344CB8AC3E}">
        <p14:creationId xmlns:p14="http://schemas.microsoft.com/office/powerpoint/2010/main" val="102281272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44D94-53AC-C2BC-1F31-F1D61523FEA4}"/>
              </a:ext>
            </a:extLst>
          </p:cNvPr>
          <p:cNvSpPr>
            <a:spLocks noGrp="1"/>
          </p:cNvSpPr>
          <p:nvPr>
            <p:ph type="title"/>
          </p:nvPr>
        </p:nvSpPr>
        <p:spPr/>
        <p:txBody>
          <a:bodyPr/>
          <a:lstStyle/>
          <a:p>
            <a:r>
              <a:rPr lang="en-US" dirty="0">
                <a:ea typeface="+mj-lt"/>
                <a:cs typeface="+mj-lt"/>
              </a:rPr>
              <a:t>Stacked Venn Diagram</a:t>
            </a:r>
            <a:endParaRPr lang="en-US" dirty="0"/>
          </a:p>
        </p:txBody>
      </p:sp>
      <p:sp>
        <p:nvSpPr>
          <p:cNvPr id="3" name="Content Placeholder 2">
            <a:extLst>
              <a:ext uri="{FF2B5EF4-FFF2-40B4-BE49-F238E27FC236}">
                <a16:creationId xmlns:a16="http://schemas.microsoft.com/office/drawing/2014/main" id="{27A5B276-AC87-9D29-0F33-C5A2DB0FB40C}"/>
              </a:ext>
            </a:extLst>
          </p:cNvPr>
          <p:cNvSpPr>
            <a:spLocks noGrp="1"/>
          </p:cNvSpPr>
          <p:nvPr>
            <p:ph idx="1"/>
          </p:nvPr>
        </p:nvSpPr>
        <p:spPr/>
        <p:txBody>
          <a:bodyPr vert="horz" lIns="91440" tIns="45720" rIns="91440" bIns="45720" rtlCol="0" anchor="t">
            <a:normAutofit/>
          </a:bodyPr>
          <a:lstStyle/>
          <a:p>
            <a:r>
              <a:rPr lang="en-US" dirty="0">
                <a:ea typeface="+mn-lt"/>
                <a:cs typeface="+mn-lt"/>
              </a:rPr>
              <a:t>Definition: A Stacked Venn diagram shows multiple layers of relationships, adding depth to the analysis by incorporating more sets and their intersections.</a:t>
            </a:r>
            <a:endParaRPr lang="en-US" dirty="0"/>
          </a:p>
          <a:p>
            <a:endParaRPr lang="en-US"/>
          </a:p>
          <a:p>
            <a:r>
              <a:rPr lang="en-US" dirty="0">
                <a:ea typeface="+mn-lt"/>
                <a:cs typeface="+mn-lt"/>
              </a:rPr>
              <a:t>Uses: Used for complex data sets with multiple overlapping categories, providing a detailed view of the relationships.</a:t>
            </a:r>
            <a:endParaRPr lang="en-US" dirty="0"/>
          </a:p>
        </p:txBody>
      </p:sp>
    </p:spTree>
    <p:extLst>
      <p:ext uri="{BB962C8B-B14F-4D97-AF65-F5344CB8AC3E}">
        <p14:creationId xmlns:p14="http://schemas.microsoft.com/office/powerpoint/2010/main" val="54064431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F6C45-DCA4-A0AB-B0E6-559C05764622}"/>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AFE59BC5-4E97-E3FF-2FD0-5ED5ADAFA996}"/>
              </a:ext>
            </a:extLst>
          </p:cNvPr>
          <p:cNvSpPr>
            <a:spLocks noGrp="1"/>
          </p:cNvSpPr>
          <p:nvPr>
            <p:ph idx="1"/>
          </p:nvPr>
        </p:nvSpPr>
        <p:spPr/>
        <p:txBody>
          <a:bodyPr vert="horz" lIns="91440" tIns="45720" rIns="91440" bIns="45720" rtlCol="0" anchor="t">
            <a:normAutofit/>
          </a:bodyPr>
          <a:lstStyle/>
          <a:p>
            <a:r>
              <a:rPr lang="en-US" dirty="0">
                <a:ea typeface="+mn-lt"/>
                <a:cs typeface="+mn-lt"/>
              </a:rPr>
              <a:t>Venn diagrams simplify understanding relationships between sets, while stacked Venn diagrams handle more complex data visualizations, offering deeper insights into multiple categories.</a:t>
            </a:r>
          </a:p>
        </p:txBody>
      </p:sp>
    </p:spTree>
    <p:extLst>
      <p:ext uri="{BB962C8B-B14F-4D97-AF65-F5344CB8AC3E}">
        <p14:creationId xmlns:p14="http://schemas.microsoft.com/office/powerpoint/2010/main" val="3563040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890-09D5-1723-5D65-ADEB67D6D45D}"/>
              </a:ext>
            </a:extLst>
          </p:cNvPr>
          <p:cNvSpPr>
            <a:spLocks noGrp="1"/>
          </p:cNvSpPr>
          <p:nvPr>
            <p:ph type="title"/>
          </p:nvPr>
        </p:nvSpPr>
        <p:spPr/>
        <p:txBody>
          <a:bodyPr/>
          <a:lstStyle/>
          <a:p>
            <a:r>
              <a:rPr lang="en-US">
                <a:ea typeface="+mj-lt"/>
                <a:cs typeface="+mj-lt"/>
              </a:rPr>
              <a:t>Editing and Running Macros</a:t>
            </a:r>
            <a:endParaRPr lang="en-US"/>
          </a:p>
        </p:txBody>
      </p:sp>
      <p:sp>
        <p:nvSpPr>
          <p:cNvPr id="3" name="Content Placeholder 2">
            <a:extLst>
              <a:ext uri="{FF2B5EF4-FFF2-40B4-BE49-F238E27FC236}">
                <a16:creationId xmlns:a16="http://schemas.microsoft.com/office/drawing/2014/main" id="{3472FBDB-1B61-417A-8038-A62F7211AF48}"/>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Editing:</a:t>
            </a:r>
            <a:endParaRPr lang="en-US" u="sng"/>
          </a:p>
          <a:p>
            <a:r>
              <a:rPr lang="en-US">
                <a:ea typeface="+mn-lt"/>
                <a:cs typeface="+mn-lt"/>
              </a:rPr>
              <a:t>Go to View &gt; Macros &gt; View Macros.</a:t>
            </a:r>
            <a:endParaRPr lang="en-US"/>
          </a:p>
          <a:p>
            <a:r>
              <a:rPr lang="en-US">
                <a:ea typeface="+mn-lt"/>
                <a:cs typeface="+mn-lt"/>
              </a:rPr>
              <a:t>Select the macro and click Edit to open the VBA editor.</a:t>
            </a:r>
            <a:endParaRPr lang="en-US"/>
          </a:p>
          <a:p>
            <a:r>
              <a:rPr lang="en-US">
                <a:ea typeface="+mn-lt"/>
                <a:cs typeface="+mn-lt"/>
              </a:rPr>
              <a:t>Modify the code as needed.</a:t>
            </a:r>
            <a:endParaRPr lang="en-US"/>
          </a:p>
          <a:p>
            <a:pPr marL="0" indent="0">
              <a:buNone/>
            </a:pPr>
            <a:r>
              <a:rPr lang="en-US" u="sng">
                <a:ea typeface="+mn-lt"/>
                <a:cs typeface="+mn-lt"/>
              </a:rPr>
              <a:t>Running:</a:t>
            </a:r>
            <a:endParaRPr lang="en-US" u="sng"/>
          </a:p>
          <a:p>
            <a:r>
              <a:rPr lang="en-US">
                <a:ea typeface="+mn-lt"/>
                <a:cs typeface="+mn-lt"/>
              </a:rPr>
              <a:t>Use the assigned shortcut key, or</a:t>
            </a:r>
            <a:endParaRPr lang="en-US"/>
          </a:p>
          <a:p>
            <a:r>
              <a:rPr lang="en-US">
                <a:ea typeface="+mn-lt"/>
                <a:cs typeface="+mn-lt"/>
              </a:rPr>
              <a:t>Navigate to View &gt; Macros &gt; View Macros &gt; Run.</a:t>
            </a:r>
            <a:endParaRPr lang="en-US"/>
          </a:p>
        </p:txBody>
      </p:sp>
    </p:spTree>
    <p:extLst>
      <p:ext uri="{BB962C8B-B14F-4D97-AF65-F5344CB8AC3E}">
        <p14:creationId xmlns:p14="http://schemas.microsoft.com/office/powerpoint/2010/main" val="251107750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8063-D7C8-C80B-3392-C853CE126E09}"/>
              </a:ext>
            </a:extLst>
          </p:cNvPr>
          <p:cNvSpPr>
            <a:spLocks noGrp="1"/>
          </p:cNvSpPr>
          <p:nvPr>
            <p:ph type="title"/>
          </p:nvPr>
        </p:nvSpPr>
        <p:spPr/>
        <p:txBody>
          <a:bodyPr/>
          <a:lstStyle/>
          <a:p>
            <a:r>
              <a:rPr lang="en-US" dirty="0">
                <a:ea typeface="+mj-lt"/>
                <a:cs typeface="+mj-lt"/>
              </a:rPr>
              <a:t>Google Merchant Centre</a:t>
            </a:r>
            <a:endParaRPr lang="en-US" dirty="0"/>
          </a:p>
        </p:txBody>
      </p:sp>
      <p:sp>
        <p:nvSpPr>
          <p:cNvPr id="3" name="Content Placeholder 2">
            <a:extLst>
              <a:ext uri="{FF2B5EF4-FFF2-40B4-BE49-F238E27FC236}">
                <a16:creationId xmlns:a16="http://schemas.microsoft.com/office/drawing/2014/main" id="{08B4885D-47D0-CC7C-81E0-374809CE3048}"/>
              </a:ext>
            </a:extLst>
          </p:cNvPr>
          <p:cNvSpPr>
            <a:spLocks noGrp="1"/>
          </p:cNvSpPr>
          <p:nvPr>
            <p:ph idx="1"/>
          </p:nvPr>
        </p:nvSpPr>
        <p:spPr/>
        <p:txBody>
          <a:bodyPr vert="horz" lIns="91440" tIns="45720" rIns="91440" bIns="45720" rtlCol="0" anchor="t">
            <a:normAutofit/>
          </a:bodyPr>
          <a:lstStyle/>
          <a:p>
            <a:r>
              <a:rPr lang="en-US" dirty="0">
                <a:ea typeface="+mn-lt"/>
                <a:cs typeface="+mn-lt"/>
              </a:rPr>
              <a:t>Google Merchant Centre (GMC) is a powerful, free tool that allows businesses to upload and manage their product data for Google Shopping. It connects your e-commerce store with Google’s vast network, ensuring your products reach a wider audience.</a:t>
            </a:r>
            <a:endParaRPr lang="en-US" dirty="0"/>
          </a:p>
        </p:txBody>
      </p:sp>
    </p:spTree>
    <p:extLst>
      <p:ext uri="{BB962C8B-B14F-4D97-AF65-F5344CB8AC3E}">
        <p14:creationId xmlns:p14="http://schemas.microsoft.com/office/powerpoint/2010/main" val="168450256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BD05-93F1-51EC-EA3A-D40F36CC60E0}"/>
              </a:ext>
            </a:extLst>
          </p:cNvPr>
          <p:cNvSpPr>
            <a:spLocks noGrp="1"/>
          </p:cNvSpPr>
          <p:nvPr>
            <p:ph type="title"/>
          </p:nvPr>
        </p:nvSpPr>
        <p:spPr/>
        <p:txBody>
          <a:bodyPr/>
          <a:lstStyle/>
          <a:p>
            <a:r>
              <a:rPr lang="en-US" dirty="0">
                <a:ea typeface="+mj-lt"/>
                <a:cs typeface="+mj-lt"/>
              </a:rPr>
              <a:t>Getting Started</a:t>
            </a:r>
            <a:endParaRPr lang="en-US" dirty="0"/>
          </a:p>
        </p:txBody>
      </p:sp>
      <p:sp>
        <p:nvSpPr>
          <p:cNvPr id="3" name="Content Placeholder 2">
            <a:extLst>
              <a:ext uri="{FF2B5EF4-FFF2-40B4-BE49-F238E27FC236}">
                <a16:creationId xmlns:a16="http://schemas.microsoft.com/office/drawing/2014/main" id="{85DAFB2F-12FC-40D3-8CC2-56EC5D5D8E07}"/>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Steps to Begin:</a:t>
            </a:r>
            <a:endParaRPr lang="en-US"/>
          </a:p>
          <a:p>
            <a:r>
              <a:rPr lang="en-US" dirty="0">
                <a:ea typeface="+mn-lt"/>
                <a:cs typeface="+mn-lt"/>
              </a:rPr>
              <a:t>Create a GMC Account: Sign up with your Google account.</a:t>
            </a:r>
            <a:endParaRPr lang="en-US" dirty="0"/>
          </a:p>
          <a:p>
            <a:r>
              <a:rPr lang="en-US" dirty="0">
                <a:ea typeface="+mn-lt"/>
                <a:cs typeface="+mn-lt"/>
              </a:rPr>
              <a:t>Add Product Information: Upload product data including titles, </a:t>
            </a:r>
            <a:r>
              <a:rPr lang="en-US">
                <a:ea typeface="+mn-lt"/>
                <a:cs typeface="+mn-lt"/>
              </a:rPr>
              <a:t>descriptions, prices, and images.</a:t>
            </a:r>
            <a:endParaRPr lang="en-US"/>
          </a:p>
          <a:p>
            <a:r>
              <a:rPr lang="en-US" dirty="0">
                <a:ea typeface="+mn-lt"/>
                <a:cs typeface="+mn-lt"/>
              </a:rPr>
              <a:t>Link E-commerce Platform: Connect your store (e.g., Shopify, WooCommerce) to streamline product updates and inventory management.</a:t>
            </a:r>
            <a:endParaRPr lang="en-US" dirty="0"/>
          </a:p>
        </p:txBody>
      </p:sp>
    </p:spTree>
    <p:extLst>
      <p:ext uri="{BB962C8B-B14F-4D97-AF65-F5344CB8AC3E}">
        <p14:creationId xmlns:p14="http://schemas.microsoft.com/office/powerpoint/2010/main" val="146158173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8E1D-75EA-582B-204E-8B7A16E195F5}"/>
              </a:ext>
            </a:extLst>
          </p:cNvPr>
          <p:cNvSpPr>
            <a:spLocks noGrp="1"/>
          </p:cNvSpPr>
          <p:nvPr>
            <p:ph type="title"/>
          </p:nvPr>
        </p:nvSpPr>
        <p:spPr/>
        <p:txBody>
          <a:bodyPr/>
          <a:lstStyle/>
          <a:p>
            <a:r>
              <a:rPr lang="en-US" dirty="0">
                <a:ea typeface="+mj-lt"/>
                <a:cs typeface="+mj-lt"/>
              </a:rPr>
              <a:t>Product Listings</a:t>
            </a:r>
            <a:endParaRPr lang="en-US" dirty="0"/>
          </a:p>
        </p:txBody>
      </p:sp>
      <p:sp>
        <p:nvSpPr>
          <p:cNvPr id="3" name="Content Placeholder 2">
            <a:extLst>
              <a:ext uri="{FF2B5EF4-FFF2-40B4-BE49-F238E27FC236}">
                <a16:creationId xmlns:a16="http://schemas.microsoft.com/office/drawing/2014/main" id="{86FA30DA-8D7A-0050-0020-3FE023ACD89B}"/>
              </a:ext>
            </a:extLst>
          </p:cNvPr>
          <p:cNvSpPr>
            <a:spLocks noGrp="1"/>
          </p:cNvSpPr>
          <p:nvPr>
            <p:ph idx="1"/>
          </p:nvPr>
        </p:nvSpPr>
        <p:spPr/>
        <p:txBody>
          <a:bodyPr vert="horz" lIns="91440" tIns="45720" rIns="91440" bIns="45720" rtlCol="0" anchor="t">
            <a:normAutofit/>
          </a:bodyPr>
          <a:lstStyle/>
          <a:p>
            <a:r>
              <a:rPr lang="en-US" dirty="0">
                <a:ea typeface="+mn-lt"/>
                <a:cs typeface="+mn-lt"/>
              </a:rPr>
              <a:t>Visibility:</a:t>
            </a:r>
            <a:endParaRPr lang="en-US" dirty="0"/>
          </a:p>
          <a:p>
            <a:endParaRPr lang="en-US"/>
          </a:p>
          <a:p>
            <a:r>
              <a:rPr lang="en-US" dirty="0">
                <a:ea typeface="+mn-lt"/>
                <a:cs typeface="+mn-lt"/>
              </a:rPr>
              <a:t>Your products can appear in various Google platforms, including Google Search results, Google Maps, YouTube, and the Shopping tab.</a:t>
            </a:r>
            <a:endParaRPr lang="en-US" dirty="0"/>
          </a:p>
          <a:p>
            <a:endParaRPr lang="en-US"/>
          </a:p>
          <a:p>
            <a:r>
              <a:rPr lang="en-US" dirty="0">
                <a:ea typeface="+mn-lt"/>
                <a:cs typeface="+mn-lt"/>
              </a:rPr>
              <a:t>Enhanced visibility increases the chances of attracting potential customers.</a:t>
            </a:r>
            <a:endParaRPr lang="en-US" dirty="0"/>
          </a:p>
        </p:txBody>
      </p:sp>
    </p:spTree>
    <p:extLst>
      <p:ext uri="{BB962C8B-B14F-4D97-AF65-F5344CB8AC3E}">
        <p14:creationId xmlns:p14="http://schemas.microsoft.com/office/powerpoint/2010/main" val="355171868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296F-1BB9-B436-1FCA-E3AFC79B0BF4}"/>
              </a:ext>
            </a:extLst>
          </p:cNvPr>
          <p:cNvSpPr>
            <a:spLocks noGrp="1"/>
          </p:cNvSpPr>
          <p:nvPr>
            <p:ph type="title"/>
          </p:nvPr>
        </p:nvSpPr>
        <p:spPr/>
        <p:txBody>
          <a:bodyPr/>
          <a:lstStyle/>
          <a:p>
            <a:r>
              <a:rPr lang="en-US" dirty="0">
                <a:ea typeface="+mj-lt"/>
                <a:cs typeface="+mj-lt"/>
              </a:rPr>
              <a:t>Insights and Analytics</a:t>
            </a:r>
            <a:endParaRPr lang="en-US" dirty="0"/>
          </a:p>
        </p:txBody>
      </p:sp>
      <p:sp>
        <p:nvSpPr>
          <p:cNvPr id="3" name="Content Placeholder 2">
            <a:extLst>
              <a:ext uri="{FF2B5EF4-FFF2-40B4-BE49-F238E27FC236}">
                <a16:creationId xmlns:a16="http://schemas.microsoft.com/office/drawing/2014/main" id="{7B2DB0A2-A371-CC7A-E565-DBDED93CEF3F}"/>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Features:</a:t>
            </a:r>
            <a:endParaRPr lang="en-US" u="sng" dirty="0"/>
          </a:p>
          <a:p>
            <a:r>
              <a:rPr lang="en-US" dirty="0">
                <a:ea typeface="+mn-lt"/>
                <a:cs typeface="+mn-lt"/>
              </a:rPr>
              <a:t>Receive personalized insights on product performance.</a:t>
            </a:r>
            <a:endParaRPr lang="en-US" dirty="0"/>
          </a:p>
          <a:p>
            <a:r>
              <a:rPr lang="en-US" dirty="0">
                <a:ea typeface="+mn-lt"/>
                <a:cs typeface="+mn-lt"/>
              </a:rPr>
              <a:t>Analyze user demand and competitor benchmarks.</a:t>
            </a:r>
            <a:endParaRPr lang="en-US" dirty="0"/>
          </a:p>
          <a:p>
            <a:r>
              <a:rPr lang="en-US" dirty="0">
                <a:ea typeface="+mn-lt"/>
                <a:cs typeface="+mn-lt"/>
              </a:rPr>
              <a:t>Utilize data to make informed decisions about product offerings and marketing strategies.</a:t>
            </a:r>
            <a:endParaRPr lang="en-US" dirty="0"/>
          </a:p>
        </p:txBody>
      </p:sp>
    </p:spTree>
    <p:extLst>
      <p:ext uri="{BB962C8B-B14F-4D97-AF65-F5344CB8AC3E}">
        <p14:creationId xmlns:p14="http://schemas.microsoft.com/office/powerpoint/2010/main" val="17674412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3213-4835-049B-07DF-A8A6D396CECF}"/>
              </a:ext>
            </a:extLst>
          </p:cNvPr>
          <p:cNvSpPr>
            <a:spLocks noGrp="1"/>
          </p:cNvSpPr>
          <p:nvPr>
            <p:ph type="title"/>
          </p:nvPr>
        </p:nvSpPr>
        <p:spPr/>
        <p:txBody>
          <a:bodyPr/>
          <a:lstStyle/>
          <a:p>
            <a:r>
              <a:rPr lang="en-US" dirty="0">
                <a:ea typeface="+mj-lt"/>
                <a:cs typeface="+mj-lt"/>
              </a:rPr>
              <a:t>Advertising</a:t>
            </a:r>
            <a:endParaRPr lang="en-US" dirty="0"/>
          </a:p>
        </p:txBody>
      </p:sp>
      <p:sp>
        <p:nvSpPr>
          <p:cNvPr id="3" name="Content Placeholder 2">
            <a:extLst>
              <a:ext uri="{FF2B5EF4-FFF2-40B4-BE49-F238E27FC236}">
                <a16:creationId xmlns:a16="http://schemas.microsoft.com/office/drawing/2014/main" id="{E5B45CB3-987B-F313-9CF7-95331F1485D1}"/>
              </a:ext>
            </a:extLst>
          </p:cNvPr>
          <p:cNvSpPr>
            <a:spLocks noGrp="1"/>
          </p:cNvSpPr>
          <p:nvPr>
            <p:ph idx="1"/>
          </p:nvPr>
        </p:nvSpPr>
        <p:spPr/>
        <p:txBody>
          <a:bodyPr vert="horz" lIns="91440" tIns="45720" rIns="91440" bIns="45720" rtlCol="0" anchor="t">
            <a:normAutofit/>
          </a:bodyPr>
          <a:lstStyle/>
          <a:p>
            <a:r>
              <a:rPr lang="en-US" dirty="0">
                <a:ea typeface="+mn-lt"/>
                <a:cs typeface="+mn-lt"/>
              </a:rPr>
              <a:t>Maximize Reach:</a:t>
            </a:r>
            <a:endParaRPr lang="en-US" dirty="0"/>
          </a:p>
          <a:p>
            <a:endParaRPr lang="en-US"/>
          </a:p>
          <a:p>
            <a:r>
              <a:rPr lang="en-US" dirty="0">
                <a:ea typeface="+mn-lt"/>
                <a:cs typeface="+mn-lt"/>
              </a:rPr>
              <a:t>Use Performance Max campaigns to promote your products across all Google channels.</a:t>
            </a:r>
            <a:endParaRPr lang="en-US" dirty="0"/>
          </a:p>
          <a:p>
            <a:endParaRPr lang="en-US"/>
          </a:p>
          <a:p>
            <a:r>
              <a:rPr lang="en-US" dirty="0">
                <a:ea typeface="+mn-lt"/>
                <a:cs typeface="+mn-lt"/>
              </a:rPr>
              <a:t>Leverage smart bidding strategies to optimize your ad spend and drive sales effectively.</a:t>
            </a:r>
            <a:endParaRPr lang="en-US" dirty="0"/>
          </a:p>
        </p:txBody>
      </p:sp>
    </p:spTree>
    <p:extLst>
      <p:ext uri="{BB962C8B-B14F-4D97-AF65-F5344CB8AC3E}">
        <p14:creationId xmlns:p14="http://schemas.microsoft.com/office/powerpoint/2010/main" val="31228867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4F88-DFA7-BF03-8277-34DF2438D508}"/>
              </a:ext>
            </a:extLst>
          </p:cNvPr>
          <p:cNvSpPr>
            <a:spLocks noGrp="1"/>
          </p:cNvSpPr>
          <p:nvPr>
            <p:ph type="title"/>
          </p:nvPr>
        </p:nvSpPr>
        <p:spPr/>
        <p:txBody>
          <a:bodyPr/>
          <a:lstStyle/>
          <a:p>
            <a:r>
              <a:rPr lang="en-US" dirty="0">
                <a:ea typeface="+mj-lt"/>
                <a:cs typeface="+mj-lt"/>
              </a:rPr>
              <a:t>Headquarters of Major Tech Companies</a:t>
            </a:r>
            <a:endParaRPr lang="en-US" dirty="0"/>
          </a:p>
        </p:txBody>
      </p:sp>
      <p:sp>
        <p:nvSpPr>
          <p:cNvPr id="3" name="Content Placeholder 2">
            <a:extLst>
              <a:ext uri="{FF2B5EF4-FFF2-40B4-BE49-F238E27FC236}">
                <a16:creationId xmlns:a16="http://schemas.microsoft.com/office/drawing/2014/main" id="{4344531D-9386-6970-9EF4-D8A979E94A92}"/>
              </a:ext>
            </a:extLst>
          </p:cNvPr>
          <p:cNvSpPr>
            <a:spLocks noGrp="1"/>
          </p:cNvSpPr>
          <p:nvPr>
            <p:ph idx="1"/>
          </p:nvPr>
        </p:nvSpPr>
        <p:spPr/>
        <p:txBody>
          <a:bodyPr vert="horz" lIns="91440" tIns="45720" rIns="91440" bIns="45720" rtlCol="0" anchor="t">
            <a:normAutofit lnSpcReduction="10000"/>
          </a:bodyPr>
          <a:lstStyle/>
          <a:p>
            <a:pPr marL="0" indent="0">
              <a:buNone/>
            </a:pPr>
            <a:r>
              <a:rPr lang="en-US" u="sng" dirty="0">
                <a:ea typeface="+mn-lt"/>
                <a:cs typeface="+mn-lt"/>
              </a:rPr>
              <a:t>Google</a:t>
            </a:r>
            <a:endParaRPr lang="en-US" dirty="0"/>
          </a:p>
          <a:p>
            <a:r>
              <a:rPr lang="en-US" dirty="0">
                <a:ea typeface="+mn-lt"/>
                <a:cs typeface="+mn-lt"/>
              </a:rPr>
              <a:t>Headquarters:</a:t>
            </a:r>
          </a:p>
          <a:p>
            <a:endParaRPr lang="en-US"/>
          </a:p>
          <a:p>
            <a:r>
              <a:rPr lang="en-US" dirty="0">
                <a:ea typeface="+mn-lt"/>
                <a:cs typeface="+mn-lt"/>
              </a:rPr>
              <a:t>Location: Googleplex, 1600 Amphitheatre Parkway, Mountain View, California.</a:t>
            </a:r>
          </a:p>
          <a:p>
            <a:endParaRPr lang="en-US"/>
          </a:p>
          <a:p>
            <a:r>
              <a:rPr lang="en-US" dirty="0">
                <a:ea typeface="+mn-lt"/>
                <a:cs typeface="+mn-lt"/>
              </a:rPr>
              <a:t>Significance: The hub of Google’s innovative products and services.</a:t>
            </a:r>
          </a:p>
        </p:txBody>
      </p:sp>
    </p:spTree>
    <p:extLst>
      <p:ext uri="{BB962C8B-B14F-4D97-AF65-F5344CB8AC3E}">
        <p14:creationId xmlns:p14="http://schemas.microsoft.com/office/powerpoint/2010/main" val="359825291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462B-E578-C840-5912-ACB9B83C2907}"/>
              </a:ext>
            </a:extLst>
          </p:cNvPr>
          <p:cNvSpPr>
            <a:spLocks noGrp="1"/>
          </p:cNvSpPr>
          <p:nvPr>
            <p:ph type="title"/>
          </p:nvPr>
        </p:nvSpPr>
        <p:spPr/>
        <p:txBody>
          <a:bodyPr/>
          <a:lstStyle/>
          <a:p>
            <a:r>
              <a:rPr lang="en-US" dirty="0">
                <a:ea typeface="+mj-lt"/>
                <a:cs typeface="+mj-lt"/>
              </a:rPr>
              <a:t>Microsoft</a:t>
            </a:r>
            <a:endParaRPr lang="en-US" dirty="0"/>
          </a:p>
        </p:txBody>
      </p:sp>
      <p:sp>
        <p:nvSpPr>
          <p:cNvPr id="3" name="Content Placeholder 2">
            <a:extLst>
              <a:ext uri="{FF2B5EF4-FFF2-40B4-BE49-F238E27FC236}">
                <a16:creationId xmlns:a16="http://schemas.microsoft.com/office/drawing/2014/main" id="{305DEF77-3B41-FBA5-9012-D70DD1B317FA}"/>
              </a:ext>
            </a:extLst>
          </p:cNvPr>
          <p:cNvSpPr>
            <a:spLocks noGrp="1"/>
          </p:cNvSpPr>
          <p:nvPr>
            <p:ph idx="1"/>
          </p:nvPr>
        </p:nvSpPr>
        <p:spPr/>
        <p:txBody>
          <a:bodyPr vert="horz" lIns="91440" tIns="45720" rIns="91440" bIns="45720" rtlCol="0" anchor="t">
            <a:normAutofit/>
          </a:bodyPr>
          <a:lstStyle/>
          <a:p>
            <a:r>
              <a:rPr lang="en-US" dirty="0">
                <a:ea typeface="+mn-lt"/>
                <a:cs typeface="+mn-lt"/>
              </a:rPr>
              <a:t>Headquarters:</a:t>
            </a:r>
            <a:endParaRPr lang="en-US" dirty="0"/>
          </a:p>
          <a:p>
            <a:endParaRPr lang="en-US"/>
          </a:p>
          <a:p>
            <a:r>
              <a:rPr lang="en-US" dirty="0">
                <a:ea typeface="+mn-lt"/>
                <a:cs typeface="+mn-lt"/>
              </a:rPr>
              <a:t>Location: One Microsoft Way, Redmond, Washington.</a:t>
            </a:r>
            <a:endParaRPr lang="en-US" dirty="0"/>
          </a:p>
          <a:p>
            <a:endParaRPr lang="en-US"/>
          </a:p>
          <a:p>
            <a:r>
              <a:rPr lang="en-US" dirty="0">
                <a:ea typeface="+mn-lt"/>
                <a:cs typeface="+mn-lt"/>
              </a:rPr>
              <a:t>Significance: The nerve center for Microsoft’s software, services, and devices.</a:t>
            </a:r>
            <a:endParaRPr lang="en-US" dirty="0"/>
          </a:p>
        </p:txBody>
      </p:sp>
    </p:spTree>
    <p:extLst>
      <p:ext uri="{BB962C8B-B14F-4D97-AF65-F5344CB8AC3E}">
        <p14:creationId xmlns:p14="http://schemas.microsoft.com/office/powerpoint/2010/main" val="120802844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1789-48A6-3B7F-2233-59C7D173ACA1}"/>
              </a:ext>
            </a:extLst>
          </p:cNvPr>
          <p:cNvSpPr>
            <a:spLocks noGrp="1"/>
          </p:cNvSpPr>
          <p:nvPr>
            <p:ph type="title"/>
          </p:nvPr>
        </p:nvSpPr>
        <p:spPr/>
        <p:txBody>
          <a:bodyPr/>
          <a:lstStyle/>
          <a:p>
            <a:r>
              <a:rPr lang="en-US" dirty="0">
                <a:ea typeface="+mj-lt"/>
                <a:cs typeface="+mj-lt"/>
              </a:rPr>
              <a:t>Amazon</a:t>
            </a:r>
            <a:endParaRPr lang="en-US" dirty="0"/>
          </a:p>
        </p:txBody>
      </p:sp>
      <p:sp>
        <p:nvSpPr>
          <p:cNvPr id="3" name="Content Placeholder 2">
            <a:extLst>
              <a:ext uri="{FF2B5EF4-FFF2-40B4-BE49-F238E27FC236}">
                <a16:creationId xmlns:a16="http://schemas.microsoft.com/office/drawing/2014/main" id="{7FCD499D-C05E-81B9-2334-84782D0E1657}"/>
              </a:ext>
            </a:extLst>
          </p:cNvPr>
          <p:cNvSpPr>
            <a:spLocks noGrp="1"/>
          </p:cNvSpPr>
          <p:nvPr>
            <p:ph idx="1"/>
          </p:nvPr>
        </p:nvSpPr>
        <p:spPr/>
        <p:txBody>
          <a:bodyPr vert="horz" lIns="91440" tIns="45720" rIns="91440" bIns="45720" rtlCol="0" anchor="t">
            <a:normAutofit/>
          </a:bodyPr>
          <a:lstStyle/>
          <a:p>
            <a:r>
              <a:rPr lang="en-US" dirty="0">
                <a:ea typeface="+mn-lt"/>
                <a:cs typeface="+mn-lt"/>
              </a:rPr>
              <a:t>Headquarters:</a:t>
            </a:r>
            <a:endParaRPr lang="en-US" dirty="0"/>
          </a:p>
          <a:p>
            <a:endParaRPr lang="en-US"/>
          </a:p>
          <a:p>
            <a:r>
              <a:rPr lang="en-US" dirty="0">
                <a:ea typeface="+mn-lt"/>
                <a:cs typeface="+mn-lt"/>
              </a:rPr>
              <a:t>Location: Amazon HQ1, 410 Terry Avenue North, Seattle, Washington.</a:t>
            </a:r>
            <a:endParaRPr lang="en-US" dirty="0"/>
          </a:p>
          <a:p>
            <a:endParaRPr lang="en-US"/>
          </a:p>
          <a:p>
            <a:r>
              <a:rPr lang="en-US" dirty="0">
                <a:ea typeface="+mn-lt"/>
                <a:cs typeface="+mn-lt"/>
              </a:rPr>
              <a:t>Significance: The base for Amazon’s vast e-commerce operations and cloud services.</a:t>
            </a:r>
            <a:endParaRPr lang="en-US" dirty="0"/>
          </a:p>
        </p:txBody>
      </p:sp>
    </p:spTree>
    <p:extLst>
      <p:ext uri="{BB962C8B-B14F-4D97-AF65-F5344CB8AC3E}">
        <p14:creationId xmlns:p14="http://schemas.microsoft.com/office/powerpoint/2010/main" val="350127031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FC73-E271-B2E1-A57A-BC427CDBCC95}"/>
              </a:ext>
            </a:extLst>
          </p:cNvPr>
          <p:cNvSpPr>
            <a:spLocks noGrp="1"/>
          </p:cNvSpPr>
          <p:nvPr>
            <p:ph type="title"/>
          </p:nvPr>
        </p:nvSpPr>
        <p:spPr/>
        <p:txBody>
          <a:bodyPr/>
          <a:lstStyle/>
          <a:p>
            <a:r>
              <a:rPr lang="en-US" dirty="0">
                <a:ea typeface="+mj-lt"/>
                <a:cs typeface="+mj-lt"/>
              </a:rPr>
              <a:t>Apple</a:t>
            </a:r>
            <a:endParaRPr lang="en-US" dirty="0"/>
          </a:p>
        </p:txBody>
      </p:sp>
      <p:sp>
        <p:nvSpPr>
          <p:cNvPr id="3" name="Content Placeholder 2">
            <a:extLst>
              <a:ext uri="{FF2B5EF4-FFF2-40B4-BE49-F238E27FC236}">
                <a16:creationId xmlns:a16="http://schemas.microsoft.com/office/drawing/2014/main" id="{AF7EA196-33E3-5444-EEFC-E3DCE47CB6FD}"/>
              </a:ext>
            </a:extLst>
          </p:cNvPr>
          <p:cNvSpPr>
            <a:spLocks noGrp="1"/>
          </p:cNvSpPr>
          <p:nvPr>
            <p:ph idx="1"/>
          </p:nvPr>
        </p:nvSpPr>
        <p:spPr/>
        <p:txBody>
          <a:bodyPr vert="horz" lIns="91440" tIns="45720" rIns="91440" bIns="45720" rtlCol="0" anchor="t">
            <a:normAutofit/>
          </a:bodyPr>
          <a:lstStyle/>
          <a:p>
            <a:r>
              <a:rPr lang="en-US" dirty="0">
                <a:ea typeface="+mn-lt"/>
                <a:cs typeface="+mn-lt"/>
              </a:rPr>
              <a:t>Headquarters:</a:t>
            </a:r>
            <a:endParaRPr lang="en-US" dirty="0"/>
          </a:p>
          <a:p>
            <a:endParaRPr lang="en-US"/>
          </a:p>
          <a:p>
            <a:r>
              <a:rPr lang="en-US" dirty="0">
                <a:ea typeface="+mn-lt"/>
                <a:cs typeface="+mn-lt"/>
              </a:rPr>
              <a:t>Location: Apple Park, 1 Infinite Loop, Cupertino, California.</a:t>
            </a:r>
            <a:endParaRPr lang="en-US" dirty="0"/>
          </a:p>
          <a:p>
            <a:endParaRPr lang="en-US"/>
          </a:p>
          <a:p>
            <a:r>
              <a:rPr lang="en-US" dirty="0">
                <a:ea typeface="+mn-lt"/>
                <a:cs typeface="+mn-lt"/>
              </a:rPr>
              <a:t>Significance: The creative space for Apple’s revolutionary products like iPhone, iPad, and Mac.</a:t>
            </a:r>
            <a:endParaRPr lang="en-US" dirty="0"/>
          </a:p>
        </p:txBody>
      </p:sp>
    </p:spTree>
    <p:extLst>
      <p:ext uri="{BB962C8B-B14F-4D97-AF65-F5344CB8AC3E}">
        <p14:creationId xmlns:p14="http://schemas.microsoft.com/office/powerpoint/2010/main" val="407038420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4075-1488-E443-D2F0-08D18DB4180B}"/>
              </a:ext>
            </a:extLst>
          </p:cNvPr>
          <p:cNvSpPr>
            <a:spLocks noGrp="1"/>
          </p:cNvSpPr>
          <p:nvPr>
            <p:ph type="title"/>
          </p:nvPr>
        </p:nvSpPr>
        <p:spPr/>
        <p:txBody>
          <a:bodyPr/>
          <a:lstStyle/>
          <a:p>
            <a:r>
              <a:rPr lang="en-US" dirty="0">
                <a:ea typeface="+mj-lt"/>
                <a:cs typeface="+mj-lt"/>
              </a:rPr>
              <a:t>Meta (Facebook)</a:t>
            </a:r>
            <a:endParaRPr lang="en-US" dirty="0"/>
          </a:p>
        </p:txBody>
      </p:sp>
      <p:sp>
        <p:nvSpPr>
          <p:cNvPr id="3" name="Content Placeholder 2">
            <a:extLst>
              <a:ext uri="{FF2B5EF4-FFF2-40B4-BE49-F238E27FC236}">
                <a16:creationId xmlns:a16="http://schemas.microsoft.com/office/drawing/2014/main" id="{9DDF160E-C08D-4D82-ADAC-FC068F80C142}"/>
              </a:ext>
            </a:extLst>
          </p:cNvPr>
          <p:cNvSpPr>
            <a:spLocks noGrp="1"/>
          </p:cNvSpPr>
          <p:nvPr>
            <p:ph idx="1"/>
          </p:nvPr>
        </p:nvSpPr>
        <p:spPr/>
        <p:txBody>
          <a:bodyPr vert="horz" lIns="91440" tIns="45720" rIns="91440" bIns="45720" rtlCol="0" anchor="t">
            <a:normAutofit/>
          </a:bodyPr>
          <a:lstStyle/>
          <a:p>
            <a:r>
              <a:rPr lang="en-US" dirty="0">
                <a:ea typeface="+mn-lt"/>
                <a:cs typeface="+mn-lt"/>
              </a:rPr>
              <a:t>Headquarters:</a:t>
            </a:r>
            <a:endParaRPr lang="en-US" dirty="0"/>
          </a:p>
          <a:p>
            <a:endParaRPr lang="en-US"/>
          </a:p>
          <a:p>
            <a:r>
              <a:rPr lang="en-US" dirty="0">
                <a:ea typeface="+mn-lt"/>
                <a:cs typeface="+mn-lt"/>
              </a:rPr>
              <a:t>Location: Meta Campus, 1 Hacker Way, Menlo Park, California.</a:t>
            </a:r>
            <a:endParaRPr lang="en-US" dirty="0"/>
          </a:p>
          <a:p>
            <a:endParaRPr lang="en-US"/>
          </a:p>
          <a:p>
            <a:r>
              <a:rPr lang="en-US" dirty="0">
                <a:ea typeface="+mn-lt"/>
                <a:cs typeface="+mn-lt"/>
              </a:rPr>
              <a:t>Significance: The center of innovation for Meta’s social media platforms and metaverse projects.</a:t>
            </a:r>
            <a:endParaRPr lang="en-US" dirty="0"/>
          </a:p>
        </p:txBody>
      </p:sp>
    </p:spTree>
    <p:extLst>
      <p:ext uri="{BB962C8B-B14F-4D97-AF65-F5344CB8AC3E}">
        <p14:creationId xmlns:p14="http://schemas.microsoft.com/office/powerpoint/2010/main" val="343113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B457-ED67-B02C-1479-D50BDBCF9AA6}"/>
              </a:ext>
            </a:extLst>
          </p:cNvPr>
          <p:cNvSpPr>
            <a:spLocks noGrp="1"/>
          </p:cNvSpPr>
          <p:nvPr>
            <p:ph type="title"/>
          </p:nvPr>
        </p:nvSpPr>
        <p:spPr/>
        <p:txBody>
          <a:bodyPr/>
          <a:lstStyle/>
          <a:p>
            <a:r>
              <a:rPr lang="en-US"/>
              <a:t>What is BIG DATA ? </a:t>
            </a:r>
          </a:p>
        </p:txBody>
      </p:sp>
      <p:sp>
        <p:nvSpPr>
          <p:cNvPr id="3" name="Content Placeholder 2">
            <a:extLst>
              <a:ext uri="{FF2B5EF4-FFF2-40B4-BE49-F238E27FC236}">
                <a16:creationId xmlns:a16="http://schemas.microsoft.com/office/drawing/2014/main" id="{4C21F0EE-102F-27A4-6055-77F2D4577869}"/>
              </a:ext>
            </a:extLst>
          </p:cNvPr>
          <p:cNvSpPr>
            <a:spLocks noGrp="1"/>
          </p:cNvSpPr>
          <p:nvPr>
            <p:ph idx="1"/>
          </p:nvPr>
        </p:nvSpPr>
        <p:spPr/>
        <p:txBody>
          <a:bodyPr vert="horz" lIns="91440" tIns="45720" rIns="91440" bIns="45720" rtlCol="0" anchor="t">
            <a:normAutofit/>
          </a:bodyPr>
          <a:lstStyle/>
          <a:p>
            <a:r>
              <a:rPr lang="en-US">
                <a:ea typeface="+mn-lt"/>
                <a:cs typeface="+mn-lt"/>
              </a:rPr>
              <a:t>Big Data refers to extremely large datasets that can be analyzed computationally to reveal patterns, trends, and associations, especially relating to human behavior and interactions. The key characteristics of Big Data are Volume, Velocity, and Variety, often expanded to include Veracity and Value. These characteristics distinguish Big Data from traditional data processing.</a:t>
            </a:r>
            <a:endParaRPr lang="en-US"/>
          </a:p>
        </p:txBody>
      </p:sp>
    </p:spTree>
    <p:extLst>
      <p:ext uri="{BB962C8B-B14F-4D97-AF65-F5344CB8AC3E}">
        <p14:creationId xmlns:p14="http://schemas.microsoft.com/office/powerpoint/2010/main" val="307437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43DF4-03CB-E94F-46D9-9CE47E8465D3}"/>
              </a:ext>
            </a:extLst>
          </p:cNvPr>
          <p:cNvSpPr>
            <a:spLocks noGrp="1"/>
          </p:cNvSpPr>
          <p:nvPr>
            <p:ph type="title"/>
          </p:nvPr>
        </p:nvSpPr>
        <p:spPr/>
        <p:txBody>
          <a:bodyPr/>
          <a:lstStyle/>
          <a:p>
            <a:r>
              <a:rPr lang="en-US">
                <a:ea typeface="+mj-lt"/>
                <a:cs typeface="+mj-lt"/>
              </a:rPr>
              <a:t>Using VBA for Advanced Automation</a:t>
            </a:r>
            <a:endParaRPr lang="en-US"/>
          </a:p>
        </p:txBody>
      </p:sp>
      <p:sp>
        <p:nvSpPr>
          <p:cNvPr id="3" name="Content Placeholder 2">
            <a:extLst>
              <a:ext uri="{FF2B5EF4-FFF2-40B4-BE49-F238E27FC236}">
                <a16:creationId xmlns:a16="http://schemas.microsoft.com/office/drawing/2014/main" id="{28DC4292-6D4D-B8A0-6F95-ECD3D0C3B1B0}"/>
              </a:ext>
            </a:extLst>
          </p:cNvPr>
          <p:cNvSpPr>
            <a:spLocks noGrp="1"/>
          </p:cNvSpPr>
          <p:nvPr>
            <p:ph idx="1"/>
          </p:nvPr>
        </p:nvSpPr>
        <p:spPr/>
        <p:txBody>
          <a:bodyPr vert="horz" lIns="91440" tIns="45720" rIns="91440" bIns="45720" rtlCol="0" anchor="t">
            <a:normAutofit/>
          </a:bodyPr>
          <a:lstStyle/>
          <a:p>
            <a:r>
              <a:rPr lang="en-US">
                <a:ea typeface="+mn-lt"/>
                <a:cs typeface="+mn-lt"/>
              </a:rPr>
              <a:t>VBA Basics: Learn about variables, loops, and conditionals to write more effective scripts.</a:t>
            </a:r>
          </a:p>
          <a:p>
            <a:endParaRPr lang="en-US"/>
          </a:p>
          <a:p>
            <a:r>
              <a:rPr lang="en-US">
                <a:ea typeface="+mn-lt"/>
                <a:cs typeface="+mn-lt"/>
              </a:rPr>
              <a:t>Creating Scripts: Write and run custom scripts to automate complex tasks.</a:t>
            </a:r>
          </a:p>
          <a:p>
            <a:endParaRPr lang="en-US"/>
          </a:p>
          <a:p>
            <a:r>
              <a:rPr lang="en-US">
                <a:ea typeface="+mn-lt"/>
                <a:cs typeface="+mn-lt"/>
              </a:rPr>
              <a:t>Example: Automate data cleaning by creating a VBA script to remove duplicates, trim spaces, and standardize formats.</a:t>
            </a:r>
          </a:p>
        </p:txBody>
      </p:sp>
    </p:spTree>
    <p:extLst>
      <p:ext uri="{BB962C8B-B14F-4D97-AF65-F5344CB8AC3E}">
        <p14:creationId xmlns:p14="http://schemas.microsoft.com/office/powerpoint/2010/main" val="61800257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8236C-75CA-EDB8-322B-4E02A540F877}"/>
              </a:ext>
            </a:extLst>
          </p:cNvPr>
          <p:cNvSpPr>
            <a:spLocks noGrp="1"/>
          </p:cNvSpPr>
          <p:nvPr>
            <p:ph type="title"/>
          </p:nvPr>
        </p:nvSpPr>
        <p:spPr/>
        <p:txBody>
          <a:bodyPr/>
          <a:lstStyle/>
          <a:p>
            <a:r>
              <a:rPr lang="en-US" dirty="0">
                <a:ea typeface="+mj-lt"/>
                <a:cs typeface="+mj-lt"/>
              </a:rPr>
              <a:t>No-Code Web Apps</a:t>
            </a:r>
            <a:endParaRPr lang="en-US" dirty="0"/>
          </a:p>
        </p:txBody>
      </p:sp>
      <p:sp>
        <p:nvSpPr>
          <p:cNvPr id="3" name="Content Placeholder 2">
            <a:extLst>
              <a:ext uri="{FF2B5EF4-FFF2-40B4-BE49-F238E27FC236}">
                <a16:creationId xmlns:a16="http://schemas.microsoft.com/office/drawing/2014/main" id="{6536B775-09A3-FFEE-29F5-D85043586F41}"/>
              </a:ext>
            </a:extLst>
          </p:cNvPr>
          <p:cNvSpPr>
            <a:spLocks noGrp="1"/>
          </p:cNvSpPr>
          <p:nvPr>
            <p:ph idx="1"/>
          </p:nvPr>
        </p:nvSpPr>
        <p:spPr/>
        <p:txBody>
          <a:bodyPr vert="horz" lIns="91440" tIns="45720" rIns="91440" bIns="45720" rtlCol="0" anchor="t">
            <a:normAutofit/>
          </a:bodyPr>
          <a:lstStyle/>
          <a:p>
            <a:r>
              <a:rPr lang="en-US" dirty="0">
                <a:ea typeface="+mn-lt"/>
                <a:cs typeface="+mn-lt"/>
              </a:rPr>
              <a:t>No-code web apps are platforms that enable users to create fully functional applications without any coding knowledge. They democratize app development, making it accessible to non-developers and speeding up the development process.</a:t>
            </a:r>
            <a:endParaRPr lang="en-US" dirty="0"/>
          </a:p>
        </p:txBody>
      </p:sp>
    </p:spTree>
    <p:extLst>
      <p:ext uri="{BB962C8B-B14F-4D97-AF65-F5344CB8AC3E}">
        <p14:creationId xmlns:p14="http://schemas.microsoft.com/office/powerpoint/2010/main" val="404812637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3571-CB0F-6170-942A-5C2D8E071AB8}"/>
              </a:ext>
            </a:extLst>
          </p:cNvPr>
          <p:cNvSpPr>
            <a:spLocks noGrp="1"/>
          </p:cNvSpPr>
          <p:nvPr>
            <p:ph type="title"/>
          </p:nvPr>
        </p:nvSpPr>
        <p:spPr/>
        <p:txBody>
          <a:bodyPr/>
          <a:lstStyle/>
          <a:p>
            <a:r>
              <a:rPr lang="en-US" dirty="0">
                <a:ea typeface="+mj-lt"/>
                <a:cs typeface="+mj-lt"/>
              </a:rPr>
              <a:t>Popular Platforms</a:t>
            </a:r>
            <a:endParaRPr lang="en-US" dirty="0"/>
          </a:p>
        </p:txBody>
      </p:sp>
      <p:sp>
        <p:nvSpPr>
          <p:cNvPr id="3" name="Content Placeholder 2">
            <a:extLst>
              <a:ext uri="{FF2B5EF4-FFF2-40B4-BE49-F238E27FC236}">
                <a16:creationId xmlns:a16="http://schemas.microsoft.com/office/drawing/2014/main" id="{B46AE88B-8D21-E7B3-9BEA-72A9F0DC07A4}"/>
              </a:ext>
            </a:extLst>
          </p:cNvPr>
          <p:cNvSpPr>
            <a:spLocks noGrp="1"/>
          </p:cNvSpPr>
          <p:nvPr>
            <p:ph idx="1"/>
          </p:nvPr>
        </p:nvSpPr>
        <p:spPr/>
        <p:txBody>
          <a:bodyPr vert="horz" lIns="91440" tIns="45720" rIns="91440" bIns="45720" rtlCol="0" anchor="t">
            <a:normAutofit/>
          </a:bodyPr>
          <a:lstStyle/>
          <a:p>
            <a:r>
              <a:rPr lang="en-US" dirty="0" err="1">
                <a:ea typeface="+mn-lt"/>
                <a:cs typeface="+mn-lt"/>
              </a:rPr>
              <a:t>Webflow</a:t>
            </a:r>
            <a:r>
              <a:rPr lang="en-US" dirty="0">
                <a:ea typeface="+mn-lt"/>
                <a:cs typeface="+mn-lt"/>
              </a:rPr>
              <a:t>: Design and build websites visually.</a:t>
            </a:r>
            <a:endParaRPr lang="en-US" dirty="0"/>
          </a:p>
          <a:p>
            <a:endParaRPr lang="en-US"/>
          </a:p>
          <a:p>
            <a:r>
              <a:rPr lang="en-US" dirty="0">
                <a:ea typeface="+mn-lt"/>
                <a:cs typeface="+mn-lt"/>
              </a:rPr>
              <a:t>Bubble: Create complex web apps with a drag-and-drop interface.</a:t>
            </a:r>
            <a:endParaRPr lang="en-US" dirty="0"/>
          </a:p>
          <a:p>
            <a:endParaRPr lang="en-US"/>
          </a:p>
          <a:p>
            <a:r>
              <a:rPr lang="en-US" dirty="0" err="1">
                <a:ea typeface="+mn-lt"/>
                <a:cs typeface="+mn-lt"/>
              </a:rPr>
              <a:t>Adalo</a:t>
            </a:r>
            <a:r>
              <a:rPr lang="en-US" dirty="0">
                <a:ea typeface="+mn-lt"/>
                <a:cs typeface="+mn-lt"/>
              </a:rPr>
              <a:t>: Develop mobile apps quickly and easily.</a:t>
            </a:r>
            <a:endParaRPr lang="en-US" dirty="0"/>
          </a:p>
        </p:txBody>
      </p:sp>
    </p:spTree>
    <p:extLst>
      <p:ext uri="{BB962C8B-B14F-4D97-AF65-F5344CB8AC3E}">
        <p14:creationId xmlns:p14="http://schemas.microsoft.com/office/powerpoint/2010/main" val="188275832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C179-918E-F4E2-F4BF-6BD8222AC4B3}"/>
              </a:ext>
            </a:extLst>
          </p:cNvPr>
          <p:cNvSpPr>
            <a:spLocks noGrp="1"/>
          </p:cNvSpPr>
          <p:nvPr>
            <p:ph type="title"/>
          </p:nvPr>
        </p:nvSpPr>
        <p:spPr/>
        <p:txBody>
          <a:bodyPr/>
          <a:lstStyle/>
          <a:p>
            <a:r>
              <a:rPr lang="en-US" dirty="0">
                <a:ea typeface="+mj-lt"/>
                <a:cs typeface="+mj-lt"/>
              </a:rPr>
              <a:t>Benefits</a:t>
            </a:r>
            <a:endParaRPr lang="en-US" dirty="0"/>
          </a:p>
        </p:txBody>
      </p:sp>
      <p:sp>
        <p:nvSpPr>
          <p:cNvPr id="3" name="Content Placeholder 2">
            <a:extLst>
              <a:ext uri="{FF2B5EF4-FFF2-40B4-BE49-F238E27FC236}">
                <a16:creationId xmlns:a16="http://schemas.microsoft.com/office/drawing/2014/main" id="{797823BD-C66D-636A-E76C-6AEB59F37AAD}"/>
              </a:ext>
            </a:extLst>
          </p:cNvPr>
          <p:cNvSpPr>
            <a:spLocks noGrp="1"/>
          </p:cNvSpPr>
          <p:nvPr>
            <p:ph idx="1"/>
          </p:nvPr>
        </p:nvSpPr>
        <p:spPr/>
        <p:txBody>
          <a:bodyPr vert="horz" lIns="91440" tIns="45720" rIns="91440" bIns="45720" rtlCol="0" anchor="t">
            <a:normAutofit/>
          </a:bodyPr>
          <a:lstStyle/>
          <a:p>
            <a:r>
              <a:rPr lang="en-US" dirty="0">
                <a:ea typeface="+mn-lt"/>
                <a:cs typeface="+mn-lt"/>
              </a:rPr>
              <a:t>Faster Development: Build applications quickly without the need for extensive coding.</a:t>
            </a:r>
            <a:endParaRPr lang="en-US" dirty="0"/>
          </a:p>
          <a:p>
            <a:endParaRPr lang="en-US"/>
          </a:p>
          <a:p>
            <a:r>
              <a:rPr lang="en-US" dirty="0">
                <a:ea typeface="+mn-lt"/>
                <a:cs typeface="+mn-lt"/>
              </a:rPr>
              <a:t>Lower Costs: Reduce development costs by eliminating the need for professional developers.</a:t>
            </a:r>
            <a:endParaRPr lang="en-US" dirty="0"/>
          </a:p>
          <a:p>
            <a:endParaRPr lang="en-US"/>
          </a:p>
          <a:p>
            <a:r>
              <a:rPr lang="en-US" dirty="0">
                <a:ea typeface="+mn-lt"/>
                <a:cs typeface="+mn-lt"/>
              </a:rPr>
              <a:t>Accessibility: Empower non-developers to create apps, promoting innovation and creativity.</a:t>
            </a:r>
            <a:endParaRPr lang="en-US" dirty="0"/>
          </a:p>
        </p:txBody>
      </p:sp>
    </p:spTree>
    <p:extLst>
      <p:ext uri="{BB962C8B-B14F-4D97-AF65-F5344CB8AC3E}">
        <p14:creationId xmlns:p14="http://schemas.microsoft.com/office/powerpoint/2010/main" val="380445974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759B-7BA8-23E4-FDD1-30BA82EBC75A}"/>
              </a:ext>
            </a:extLst>
          </p:cNvPr>
          <p:cNvSpPr>
            <a:spLocks noGrp="1"/>
          </p:cNvSpPr>
          <p:nvPr>
            <p:ph type="title"/>
          </p:nvPr>
        </p:nvSpPr>
        <p:spPr/>
        <p:txBody>
          <a:bodyPr/>
          <a:lstStyle/>
          <a:p>
            <a:r>
              <a:rPr lang="en-US" dirty="0">
                <a:ea typeface="+mj-lt"/>
                <a:cs typeface="+mj-lt"/>
              </a:rPr>
              <a:t>Use Cases</a:t>
            </a:r>
            <a:endParaRPr lang="en-US" dirty="0"/>
          </a:p>
        </p:txBody>
      </p:sp>
      <p:sp>
        <p:nvSpPr>
          <p:cNvPr id="3" name="Content Placeholder 2">
            <a:extLst>
              <a:ext uri="{FF2B5EF4-FFF2-40B4-BE49-F238E27FC236}">
                <a16:creationId xmlns:a16="http://schemas.microsoft.com/office/drawing/2014/main" id="{C96A76B1-45E3-B7D2-06F2-1BEE87E58D73}"/>
              </a:ext>
            </a:extLst>
          </p:cNvPr>
          <p:cNvSpPr>
            <a:spLocks noGrp="1"/>
          </p:cNvSpPr>
          <p:nvPr>
            <p:ph idx="1"/>
          </p:nvPr>
        </p:nvSpPr>
        <p:spPr/>
        <p:txBody>
          <a:bodyPr vert="horz" lIns="91440" tIns="45720" rIns="91440" bIns="45720" rtlCol="0" anchor="t">
            <a:normAutofit/>
          </a:bodyPr>
          <a:lstStyle/>
          <a:p>
            <a:r>
              <a:rPr lang="en-US" dirty="0">
                <a:ea typeface="+mn-lt"/>
                <a:cs typeface="+mn-lt"/>
              </a:rPr>
              <a:t>E-commerce Sites: Set up online stores effortlessly.</a:t>
            </a:r>
            <a:endParaRPr lang="en-US" dirty="0"/>
          </a:p>
          <a:p>
            <a:endParaRPr lang="en-US"/>
          </a:p>
          <a:p>
            <a:r>
              <a:rPr lang="en-US" dirty="0">
                <a:ea typeface="+mn-lt"/>
                <a:cs typeface="+mn-lt"/>
              </a:rPr>
              <a:t>Booking Systems: Create reservation systems for businesses like restaurants and salons.</a:t>
            </a:r>
            <a:endParaRPr lang="en-US" dirty="0"/>
          </a:p>
          <a:p>
            <a:endParaRPr lang="en-US"/>
          </a:p>
          <a:p>
            <a:r>
              <a:rPr lang="en-US" dirty="0">
                <a:ea typeface="+mn-lt"/>
                <a:cs typeface="+mn-lt"/>
              </a:rPr>
              <a:t>Internal Business Tools: Develop custom tools for internal processes and workflows.</a:t>
            </a:r>
            <a:endParaRPr lang="en-US" dirty="0"/>
          </a:p>
        </p:txBody>
      </p:sp>
    </p:spTree>
    <p:extLst>
      <p:ext uri="{BB962C8B-B14F-4D97-AF65-F5344CB8AC3E}">
        <p14:creationId xmlns:p14="http://schemas.microsoft.com/office/powerpoint/2010/main" val="218225027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AFEB-CBCD-E5ED-8F6A-8FB23DF5D4F9}"/>
              </a:ext>
            </a:extLst>
          </p:cNvPr>
          <p:cNvSpPr>
            <a:spLocks noGrp="1"/>
          </p:cNvSpPr>
          <p:nvPr>
            <p:ph type="title"/>
          </p:nvPr>
        </p:nvSpPr>
        <p:spPr/>
        <p:txBody>
          <a:bodyPr/>
          <a:lstStyle/>
          <a:p>
            <a:r>
              <a:rPr lang="en-US" dirty="0">
                <a:ea typeface="+mj-lt"/>
                <a:cs typeface="+mj-lt"/>
              </a:rPr>
              <a:t>Limitations</a:t>
            </a:r>
            <a:endParaRPr lang="en-US" dirty="0"/>
          </a:p>
        </p:txBody>
      </p:sp>
      <p:sp>
        <p:nvSpPr>
          <p:cNvPr id="3" name="Content Placeholder 2">
            <a:extLst>
              <a:ext uri="{FF2B5EF4-FFF2-40B4-BE49-F238E27FC236}">
                <a16:creationId xmlns:a16="http://schemas.microsoft.com/office/drawing/2014/main" id="{4274CC66-C6CB-C858-A67B-07DB4DBD6A47}"/>
              </a:ext>
            </a:extLst>
          </p:cNvPr>
          <p:cNvSpPr>
            <a:spLocks noGrp="1"/>
          </p:cNvSpPr>
          <p:nvPr>
            <p:ph idx="1"/>
          </p:nvPr>
        </p:nvSpPr>
        <p:spPr/>
        <p:txBody>
          <a:bodyPr vert="horz" lIns="91440" tIns="45720" rIns="91440" bIns="45720" rtlCol="0" anchor="t">
            <a:normAutofit/>
          </a:bodyPr>
          <a:lstStyle/>
          <a:p>
            <a:r>
              <a:rPr lang="en-US" dirty="0">
                <a:ea typeface="+mn-lt"/>
                <a:cs typeface="+mn-lt"/>
              </a:rPr>
              <a:t>Limited Customization: May not offer the same level of customization as traditional coding.</a:t>
            </a:r>
          </a:p>
          <a:p>
            <a:endParaRPr lang="en-US"/>
          </a:p>
          <a:p>
            <a:r>
              <a:rPr lang="en-US" dirty="0">
                <a:ea typeface="+mn-lt"/>
                <a:cs typeface="+mn-lt"/>
              </a:rPr>
              <a:t>Performance Issues: Can be less efficient for complex applications that require high performance.</a:t>
            </a:r>
          </a:p>
          <a:p>
            <a:endParaRPr lang="en-US"/>
          </a:p>
          <a:p>
            <a:r>
              <a:rPr lang="en-US" dirty="0">
                <a:ea typeface="+mn-lt"/>
                <a:cs typeface="+mn-lt"/>
              </a:rPr>
              <a:t>Scalability: Might face scalability challenges as the application grows.</a:t>
            </a:r>
          </a:p>
        </p:txBody>
      </p:sp>
    </p:spTree>
    <p:extLst>
      <p:ext uri="{BB962C8B-B14F-4D97-AF65-F5344CB8AC3E}">
        <p14:creationId xmlns:p14="http://schemas.microsoft.com/office/powerpoint/2010/main" val="275676820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0D3F-4524-AADC-F0D3-67FC8FC84AF1}"/>
              </a:ext>
            </a:extLst>
          </p:cNvPr>
          <p:cNvSpPr>
            <a:spLocks noGrp="1"/>
          </p:cNvSpPr>
          <p:nvPr>
            <p:ph type="title"/>
          </p:nvPr>
        </p:nvSpPr>
        <p:spPr/>
        <p:txBody>
          <a:bodyPr/>
          <a:lstStyle/>
          <a:p>
            <a:r>
              <a:rPr lang="en-US" dirty="0">
                <a:ea typeface="+mj-lt"/>
                <a:cs typeface="+mj-lt"/>
              </a:rPr>
              <a:t>E-commerce Product Catalogue</a:t>
            </a:r>
            <a:endParaRPr lang="en-US" dirty="0"/>
          </a:p>
        </p:txBody>
      </p:sp>
      <p:sp>
        <p:nvSpPr>
          <p:cNvPr id="3" name="Content Placeholder 2">
            <a:extLst>
              <a:ext uri="{FF2B5EF4-FFF2-40B4-BE49-F238E27FC236}">
                <a16:creationId xmlns:a16="http://schemas.microsoft.com/office/drawing/2014/main" id="{269E1448-A173-50B2-26C9-D72DB796CFD9}"/>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en-US" u="sng" dirty="0">
                <a:ea typeface="+mn-lt"/>
                <a:cs typeface="+mn-lt"/>
              </a:rPr>
              <a:t>Product Listings:</a:t>
            </a:r>
            <a:endParaRPr lang="en-US" u="sng" dirty="0"/>
          </a:p>
          <a:p>
            <a:r>
              <a:rPr lang="en-US" dirty="0">
                <a:ea typeface="+mn-lt"/>
                <a:cs typeface="+mn-lt"/>
              </a:rPr>
              <a:t>Detailed descriptions, images, prices, and SKUs for each product.</a:t>
            </a:r>
            <a:endParaRPr lang="en-US" dirty="0"/>
          </a:p>
          <a:p>
            <a:pPr marL="0" indent="0">
              <a:buNone/>
            </a:pPr>
            <a:r>
              <a:rPr lang="en-US" u="sng">
                <a:ea typeface="+mn-lt"/>
                <a:cs typeface="+mn-lt"/>
              </a:rPr>
              <a:t>Categories:</a:t>
            </a:r>
            <a:endParaRPr lang="en-US" u="sng"/>
          </a:p>
          <a:p>
            <a:r>
              <a:rPr lang="en-US" dirty="0">
                <a:ea typeface="+mn-lt"/>
                <a:cs typeface="+mn-lt"/>
              </a:rPr>
              <a:t>Organize products by type, brand, or other attributes for easy navigation.</a:t>
            </a:r>
            <a:endParaRPr lang="en-US" dirty="0"/>
          </a:p>
          <a:p>
            <a:pPr marL="0" indent="0">
              <a:buNone/>
            </a:pPr>
            <a:r>
              <a:rPr lang="en-US" u="sng" dirty="0">
                <a:ea typeface="+mn-lt"/>
                <a:cs typeface="+mn-lt"/>
              </a:rPr>
              <a:t>Inventory Management:</a:t>
            </a:r>
            <a:endParaRPr lang="en-US" u="sng" dirty="0"/>
          </a:p>
          <a:p>
            <a:r>
              <a:rPr lang="en-US" dirty="0">
                <a:ea typeface="+mn-lt"/>
                <a:cs typeface="+mn-lt"/>
              </a:rPr>
              <a:t>Track stock levels, reorder points, and supplier information to ensure availability.</a:t>
            </a:r>
            <a:endParaRPr lang="en-US" dirty="0"/>
          </a:p>
          <a:p>
            <a:pPr marL="0" indent="0">
              <a:buNone/>
            </a:pPr>
            <a:r>
              <a:rPr lang="en-US" u="sng" dirty="0">
                <a:ea typeface="+mn-lt"/>
                <a:cs typeface="+mn-lt"/>
              </a:rPr>
              <a:t>Customer Reviews:</a:t>
            </a:r>
            <a:endParaRPr lang="en-US" u="sng" dirty="0"/>
          </a:p>
          <a:p>
            <a:r>
              <a:rPr lang="en-US" dirty="0">
                <a:ea typeface="+mn-lt"/>
                <a:cs typeface="+mn-lt"/>
              </a:rPr>
              <a:t>Collect and display user feedback to build trust and inform purchasing decisions.</a:t>
            </a:r>
            <a:endParaRPr lang="en-US" dirty="0"/>
          </a:p>
          <a:p>
            <a:pPr marL="0" indent="0">
              <a:buNone/>
            </a:pPr>
            <a:r>
              <a:rPr lang="en-US" u="sng">
                <a:ea typeface="+mn-lt"/>
                <a:cs typeface="+mn-lt"/>
              </a:rPr>
              <a:t>SEO Optimization:</a:t>
            </a:r>
            <a:endParaRPr lang="en-US" u="sng"/>
          </a:p>
          <a:p>
            <a:r>
              <a:rPr lang="en-US" dirty="0">
                <a:ea typeface="+mn-lt"/>
                <a:cs typeface="+mn-lt"/>
              </a:rPr>
              <a:t>Use keywords and meta tags to improve search engine visibility and attract more customers.</a:t>
            </a:r>
            <a:endParaRPr lang="en-US" dirty="0"/>
          </a:p>
        </p:txBody>
      </p:sp>
    </p:spTree>
    <p:extLst>
      <p:ext uri="{BB962C8B-B14F-4D97-AF65-F5344CB8AC3E}">
        <p14:creationId xmlns:p14="http://schemas.microsoft.com/office/powerpoint/2010/main" val="20588472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7EEB-6F38-7D7A-D2FC-EB3DD7EB73D4}"/>
              </a:ext>
            </a:extLst>
          </p:cNvPr>
          <p:cNvSpPr>
            <a:spLocks noGrp="1"/>
          </p:cNvSpPr>
          <p:nvPr>
            <p:ph type="title"/>
          </p:nvPr>
        </p:nvSpPr>
        <p:spPr/>
        <p:txBody>
          <a:bodyPr/>
          <a:lstStyle/>
          <a:p>
            <a:r>
              <a:rPr lang="en-US" dirty="0">
                <a:ea typeface="+mj-lt"/>
                <a:cs typeface="+mj-lt"/>
              </a:rPr>
              <a:t>Event Management in Google Sheets</a:t>
            </a:r>
            <a:endParaRPr lang="en-US" dirty="0"/>
          </a:p>
        </p:txBody>
      </p:sp>
      <p:sp>
        <p:nvSpPr>
          <p:cNvPr id="3" name="Content Placeholder 2">
            <a:extLst>
              <a:ext uri="{FF2B5EF4-FFF2-40B4-BE49-F238E27FC236}">
                <a16:creationId xmlns:a16="http://schemas.microsoft.com/office/drawing/2014/main" id="{C9AF521F-F1AE-C864-4010-093C28B99040}"/>
              </a:ext>
            </a:extLst>
          </p:cNvPr>
          <p:cNvSpPr>
            <a:spLocks noGrp="1"/>
          </p:cNvSpPr>
          <p:nvPr>
            <p:ph idx="1"/>
          </p:nvPr>
        </p:nvSpPr>
        <p:spPr/>
        <p:txBody>
          <a:bodyPr vert="horz" lIns="91440" tIns="45720" rIns="91440" bIns="45720" rtlCol="0" anchor="t">
            <a:normAutofit/>
          </a:bodyPr>
          <a:lstStyle/>
          <a:p>
            <a:r>
              <a:rPr lang="en-US" dirty="0">
                <a:ea typeface="+mn-lt"/>
                <a:cs typeface="+mn-lt"/>
              </a:rPr>
              <a:t>Google Sheets is a versatile tool for managing events, from planning to execution.</a:t>
            </a:r>
            <a:endParaRPr lang="en-US" dirty="0"/>
          </a:p>
          <a:p>
            <a:endParaRPr lang="en-US"/>
          </a:p>
          <a:p>
            <a:r>
              <a:rPr lang="en-US" dirty="0">
                <a:ea typeface="+mn-lt"/>
                <a:cs typeface="+mn-lt"/>
              </a:rPr>
              <a:t>It offers a cost-effective, accessible, and easy-to-use platform for organizing various event aspects.</a:t>
            </a:r>
            <a:endParaRPr lang="en-US" dirty="0"/>
          </a:p>
        </p:txBody>
      </p:sp>
    </p:spTree>
    <p:extLst>
      <p:ext uri="{BB962C8B-B14F-4D97-AF65-F5344CB8AC3E}">
        <p14:creationId xmlns:p14="http://schemas.microsoft.com/office/powerpoint/2010/main" val="214153892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4F07-588A-50B6-0758-4D56C61411EB}"/>
              </a:ext>
            </a:extLst>
          </p:cNvPr>
          <p:cNvSpPr>
            <a:spLocks noGrp="1"/>
          </p:cNvSpPr>
          <p:nvPr>
            <p:ph type="title"/>
          </p:nvPr>
        </p:nvSpPr>
        <p:spPr/>
        <p:txBody>
          <a:bodyPr/>
          <a:lstStyle/>
          <a:p>
            <a:r>
              <a:rPr lang="en-US" dirty="0">
                <a:ea typeface="+mj-lt"/>
                <a:cs typeface="+mj-lt"/>
              </a:rPr>
              <a:t>Benefits:</a:t>
            </a:r>
            <a:endParaRPr lang="en-US" dirty="0"/>
          </a:p>
        </p:txBody>
      </p:sp>
      <p:sp>
        <p:nvSpPr>
          <p:cNvPr id="3" name="Content Placeholder 2">
            <a:extLst>
              <a:ext uri="{FF2B5EF4-FFF2-40B4-BE49-F238E27FC236}">
                <a16:creationId xmlns:a16="http://schemas.microsoft.com/office/drawing/2014/main" id="{7D494C8D-2D36-CF98-1C6B-31A915F0AC92}"/>
              </a:ext>
            </a:extLst>
          </p:cNvPr>
          <p:cNvSpPr>
            <a:spLocks noGrp="1"/>
          </p:cNvSpPr>
          <p:nvPr>
            <p:ph idx="1"/>
          </p:nvPr>
        </p:nvSpPr>
        <p:spPr/>
        <p:txBody>
          <a:bodyPr vert="horz" lIns="91440" tIns="45720" rIns="91440" bIns="45720" rtlCol="0" anchor="t">
            <a:normAutofit/>
          </a:bodyPr>
          <a:lstStyle/>
          <a:p>
            <a:r>
              <a:rPr lang="en-US" dirty="0">
                <a:ea typeface="+mn-lt"/>
                <a:cs typeface="+mn-lt"/>
              </a:rPr>
              <a:t>Collaborative: Multiple users can work on the same sheet simultaneously.</a:t>
            </a:r>
            <a:endParaRPr lang="en-US" dirty="0"/>
          </a:p>
          <a:p>
            <a:endParaRPr lang="en-US"/>
          </a:p>
          <a:p>
            <a:r>
              <a:rPr lang="en-US" dirty="0">
                <a:ea typeface="+mn-lt"/>
                <a:cs typeface="+mn-lt"/>
              </a:rPr>
              <a:t>Real-time Updates: Changes are saved instantly and visible to all collaborators.</a:t>
            </a:r>
            <a:endParaRPr lang="en-US" dirty="0"/>
          </a:p>
          <a:p>
            <a:endParaRPr lang="en-US"/>
          </a:p>
          <a:p>
            <a:r>
              <a:rPr lang="en-US" dirty="0">
                <a:ea typeface="+mn-lt"/>
                <a:cs typeface="+mn-lt"/>
              </a:rPr>
              <a:t>Integration: Works seamlessly with other Google Workspace tools like Google Calendar and Gmail.</a:t>
            </a:r>
            <a:endParaRPr lang="en-US" dirty="0"/>
          </a:p>
        </p:txBody>
      </p:sp>
    </p:spTree>
    <p:extLst>
      <p:ext uri="{BB962C8B-B14F-4D97-AF65-F5344CB8AC3E}">
        <p14:creationId xmlns:p14="http://schemas.microsoft.com/office/powerpoint/2010/main" val="48206681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A60D-91EF-BB64-CE27-5671661D4AAE}"/>
              </a:ext>
            </a:extLst>
          </p:cNvPr>
          <p:cNvSpPr>
            <a:spLocks noGrp="1"/>
          </p:cNvSpPr>
          <p:nvPr>
            <p:ph type="title"/>
          </p:nvPr>
        </p:nvSpPr>
        <p:spPr/>
        <p:txBody>
          <a:bodyPr/>
          <a:lstStyle/>
          <a:p>
            <a:r>
              <a:rPr lang="en-US" dirty="0">
                <a:ea typeface="+mj-lt"/>
                <a:cs typeface="+mj-lt"/>
              </a:rPr>
              <a:t>Planning and Scheduling</a:t>
            </a:r>
            <a:endParaRPr lang="en-US" dirty="0"/>
          </a:p>
        </p:txBody>
      </p:sp>
      <p:sp>
        <p:nvSpPr>
          <p:cNvPr id="3" name="Content Placeholder 2">
            <a:extLst>
              <a:ext uri="{FF2B5EF4-FFF2-40B4-BE49-F238E27FC236}">
                <a16:creationId xmlns:a16="http://schemas.microsoft.com/office/drawing/2014/main" id="{7E4E6F32-1BA6-4AF1-371B-CD703FAE1F1C}"/>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US" u="sng" dirty="0">
                <a:ea typeface="+mn-lt"/>
                <a:cs typeface="+mn-lt"/>
              </a:rPr>
              <a:t>Create a Schedule:</a:t>
            </a:r>
            <a:endParaRPr lang="en-US" u="sng" dirty="0"/>
          </a:p>
          <a:p>
            <a:r>
              <a:rPr lang="en-US" dirty="0">
                <a:ea typeface="+mn-lt"/>
                <a:cs typeface="+mn-lt"/>
              </a:rPr>
              <a:t>Use sheets to outline event timelines, sessions, and activities.</a:t>
            </a:r>
            <a:endParaRPr lang="en-US" dirty="0"/>
          </a:p>
          <a:p>
            <a:r>
              <a:rPr lang="en-US" dirty="0">
                <a:ea typeface="+mn-lt"/>
                <a:cs typeface="+mn-lt"/>
              </a:rPr>
              <a:t>Include columns for date, time, location, and description of each activity.</a:t>
            </a:r>
            <a:endParaRPr lang="en-US" dirty="0"/>
          </a:p>
          <a:p>
            <a:pPr marL="0" indent="0">
              <a:buNone/>
            </a:pPr>
            <a:r>
              <a:rPr lang="en-US" u="sng">
                <a:ea typeface="+mn-lt"/>
                <a:cs typeface="+mn-lt"/>
              </a:rPr>
              <a:t>Assign Tasks:</a:t>
            </a:r>
            <a:endParaRPr lang="en-US" u="sng"/>
          </a:p>
          <a:p>
            <a:r>
              <a:rPr lang="en-US" dirty="0">
                <a:ea typeface="+mn-lt"/>
                <a:cs typeface="+mn-lt"/>
              </a:rPr>
              <a:t>Track tasks, assign responsibilities, and set deadlines.</a:t>
            </a:r>
            <a:endParaRPr lang="en-US" dirty="0"/>
          </a:p>
          <a:p>
            <a:r>
              <a:rPr lang="en-US">
                <a:ea typeface="+mn-lt"/>
                <a:cs typeface="+mn-lt"/>
              </a:rPr>
              <a:t>Use color coding to indicate task status (e.g., not started, in progress, completed).</a:t>
            </a:r>
            <a:endParaRPr lang="en-US"/>
          </a:p>
          <a:p>
            <a:pPr marL="0" indent="0">
              <a:buNone/>
            </a:pPr>
            <a:r>
              <a:rPr lang="en-US" u="sng" dirty="0">
                <a:ea typeface="+mn-lt"/>
                <a:cs typeface="+mn-lt"/>
              </a:rPr>
              <a:t>Visualize Timeline:</a:t>
            </a:r>
            <a:endParaRPr lang="en-US" u="sng" dirty="0"/>
          </a:p>
          <a:p>
            <a:r>
              <a:rPr lang="en-US" dirty="0">
                <a:ea typeface="+mn-lt"/>
                <a:cs typeface="+mn-lt"/>
              </a:rPr>
              <a:t>Use Gantt charts or timelines to better manage project timelines.</a:t>
            </a:r>
            <a:endParaRPr lang="en-US" dirty="0"/>
          </a:p>
          <a:p>
            <a:r>
              <a:rPr lang="en-US" dirty="0">
                <a:ea typeface="+mn-lt"/>
                <a:cs typeface="+mn-lt"/>
              </a:rPr>
              <a:t>Highlight critical tasks and milestones.</a:t>
            </a:r>
            <a:endParaRPr lang="en-US" dirty="0"/>
          </a:p>
        </p:txBody>
      </p:sp>
    </p:spTree>
    <p:extLst>
      <p:ext uri="{BB962C8B-B14F-4D97-AF65-F5344CB8AC3E}">
        <p14:creationId xmlns:p14="http://schemas.microsoft.com/office/powerpoint/2010/main" val="67213423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3A95-1F87-889A-6DCA-6EB95F7C67B2}"/>
              </a:ext>
            </a:extLst>
          </p:cNvPr>
          <p:cNvSpPr>
            <a:spLocks noGrp="1"/>
          </p:cNvSpPr>
          <p:nvPr>
            <p:ph type="title"/>
          </p:nvPr>
        </p:nvSpPr>
        <p:spPr/>
        <p:txBody>
          <a:bodyPr/>
          <a:lstStyle/>
          <a:p>
            <a:r>
              <a:rPr lang="en-US" dirty="0">
                <a:ea typeface="+mj-lt"/>
                <a:cs typeface="+mj-lt"/>
              </a:rPr>
              <a:t>Budgeting and Expenses</a:t>
            </a:r>
            <a:endParaRPr lang="en-US" dirty="0"/>
          </a:p>
        </p:txBody>
      </p:sp>
      <p:sp>
        <p:nvSpPr>
          <p:cNvPr id="3" name="Content Placeholder 2">
            <a:extLst>
              <a:ext uri="{FF2B5EF4-FFF2-40B4-BE49-F238E27FC236}">
                <a16:creationId xmlns:a16="http://schemas.microsoft.com/office/drawing/2014/main" id="{978F1402-BCA9-E768-8D6A-AC3B086A3F96}"/>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u="sng" dirty="0">
                <a:ea typeface="+mn-lt"/>
                <a:cs typeface="+mn-lt"/>
              </a:rPr>
              <a:t>Track Budget:</a:t>
            </a:r>
            <a:endParaRPr lang="en-US" u="sng" dirty="0"/>
          </a:p>
          <a:p>
            <a:r>
              <a:rPr lang="en-US" dirty="0">
                <a:ea typeface="+mn-lt"/>
                <a:cs typeface="+mn-lt"/>
              </a:rPr>
              <a:t>Create a budget sheet to monitor expenses and income.</a:t>
            </a:r>
            <a:endParaRPr lang="en-US" dirty="0"/>
          </a:p>
          <a:p>
            <a:r>
              <a:rPr lang="en-US" dirty="0">
                <a:ea typeface="+mn-lt"/>
                <a:cs typeface="+mn-lt"/>
              </a:rPr>
              <a:t>Include categories like venue, catering, marketing, and supplies.</a:t>
            </a:r>
            <a:endParaRPr lang="en-US" dirty="0"/>
          </a:p>
          <a:p>
            <a:pPr marL="0" indent="0">
              <a:buNone/>
            </a:pPr>
            <a:r>
              <a:rPr lang="en-US" u="sng">
                <a:ea typeface="+mn-lt"/>
                <a:cs typeface="+mn-lt"/>
              </a:rPr>
              <a:t>Categorize Costs:</a:t>
            </a:r>
            <a:endParaRPr lang="en-US" u="sng"/>
          </a:p>
          <a:p>
            <a:r>
              <a:rPr lang="en-US" dirty="0">
                <a:ea typeface="+mn-lt"/>
                <a:cs typeface="+mn-lt"/>
              </a:rPr>
              <a:t>Use columns for different expense categories.</a:t>
            </a:r>
            <a:endParaRPr lang="en-US" dirty="0"/>
          </a:p>
          <a:p>
            <a:r>
              <a:rPr lang="en-US" dirty="0">
                <a:ea typeface="+mn-lt"/>
                <a:cs typeface="+mn-lt"/>
              </a:rPr>
              <a:t>Keep track of actual expenses vs. budgeted amounts.</a:t>
            </a:r>
            <a:endParaRPr lang="en-US" dirty="0"/>
          </a:p>
          <a:p>
            <a:pPr marL="0" indent="0">
              <a:buNone/>
            </a:pPr>
            <a:r>
              <a:rPr lang="en-US" u="sng" dirty="0">
                <a:ea typeface="+mn-lt"/>
                <a:cs typeface="+mn-lt"/>
              </a:rPr>
              <a:t>Automate Calculations:</a:t>
            </a:r>
            <a:endParaRPr lang="en-US" u="sng" dirty="0"/>
          </a:p>
          <a:p>
            <a:r>
              <a:rPr lang="en-US" dirty="0">
                <a:ea typeface="+mn-lt"/>
                <a:cs typeface="+mn-lt"/>
              </a:rPr>
              <a:t>Utilize formulas for automatic summing and calculations.</a:t>
            </a:r>
            <a:endParaRPr lang="en-US" dirty="0"/>
          </a:p>
          <a:p>
            <a:r>
              <a:rPr lang="en-US" dirty="0">
                <a:ea typeface="+mn-lt"/>
                <a:cs typeface="+mn-lt"/>
              </a:rPr>
              <a:t>Create summary rows for total expenses and remaining budget.</a:t>
            </a:r>
            <a:endParaRPr lang="en-US" dirty="0"/>
          </a:p>
        </p:txBody>
      </p:sp>
    </p:spTree>
    <p:extLst>
      <p:ext uri="{BB962C8B-B14F-4D97-AF65-F5344CB8AC3E}">
        <p14:creationId xmlns:p14="http://schemas.microsoft.com/office/powerpoint/2010/main" val="1204626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EFD9A-DC5C-D3C5-B320-15A5B69A088B}"/>
              </a:ext>
            </a:extLst>
          </p:cNvPr>
          <p:cNvSpPr>
            <a:spLocks noGrp="1"/>
          </p:cNvSpPr>
          <p:nvPr>
            <p:ph type="title"/>
          </p:nvPr>
        </p:nvSpPr>
        <p:spPr/>
        <p:txBody>
          <a:bodyPr/>
          <a:lstStyle/>
          <a:p>
            <a:r>
              <a:rPr lang="en-US">
                <a:ea typeface="+mj-lt"/>
                <a:cs typeface="+mj-lt"/>
              </a:rPr>
              <a:t>Google Sheets Automation</a:t>
            </a:r>
            <a:endParaRPr lang="en-US"/>
          </a:p>
        </p:txBody>
      </p:sp>
      <p:sp>
        <p:nvSpPr>
          <p:cNvPr id="3" name="Content Placeholder 2">
            <a:extLst>
              <a:ext uri="{FF2B5EF4-FFF2-40B4-BE49-F238E27FC236}">
                <a16:creationId xmlns:a16="http://schemas.microsoft.com/office/drawing/2014/main" id="{1339714E-5EC0-7DC7-6695-CB0640E60996}"/>
              </a:ext>
            </a:extLst>
          </p:cNvPr>
          <p:cNvSpPr>
            <a:spLocks noGrp="1"/>
          </p:cNvSpPr>
          <p:nvPr>
            <p:ph idx="1"/>
          </p:nvPr>
        </p:nvSpPr>
        <p:spPr/>
        <p:txBody>
          <a:bodyPr vert="horz" lIns="91440" tIns="45720" rIns="91440" bIns="45720" rtlCol="0" anchor="t">
            <a:normAutofit fontScale="92500"/>
          </a:bodyPr>
          <a:lstStyle/>
          <a:p>
            <a:r>
              <a:rPr lang="en-US">
                <a:ea typeface="+mn-lt"/>
                <a:cs typeface="+mn-lt"/>
              </a:rPr>
              <a:t>Introduction to Automation in Google Sheets</a:t>
            </a:r>
            <a:endParaRPr lang="en-US"/>
          </a:p>
          <a:p>
            <a:endParaRPr lang="en-US"/>
          </a:p>
          <a:p>
            <a:r>
              <a:rPr lang="en-US">
                <a:ea typeface="+mn-lt"/>
                <a:cs typeface="+mn-lt"/>
              </a:rPr>
              <a:t>Explanation: Automating tasks in Google Sheets can help streamline your workflow and reduce manual effort. The available tools allow you to create efficient processes and minimize errors.</a:t>
            </a:r>
            <a:endParaRPr lang="en-US"/>
          </a:p>
          <a:p>
            <a:endParaRPr lang="en-US"/>
          </a:p>
          <a:p>
            <a:r>
              <a:rPr lang="en-US">
                <a:ea typeface="+mn-lt"/>
                <a:cs typeface="+mn-lt"/>
              </a:rPr>
              <a:t>Tools Used: You can utilize Google Apps Script, built-in features like macros, and custom functions for automation.</a:t>
            </a:r>
            <a:endParaRPr lang="en-US"/>
          </a:p>
        </p:txBody>
      </p:sp>
    </p:spTree>
    <p:extLst>
      <p:ext uri="{BB962C8B-B14F-4D97-AF65-F5344CB8AC3E}">
        <p14:creationId xmlns:p14="http://schemas.microsoft.com/office/powerpoint/2010/main" val="270552376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2C2D-8D3F-DB0F-E782-A114FF72E211}"/>
              </a:ext>
            </a:extLst>
          </p:cNvPr>
          <p:cNvSpPr>
            <a:spLocks noGrp="1"/>
          </p:cNvSpPr>
          <p:nvPr>
            <p:ph type="title"/>
          </p:nvPr>
        </p:nvSpPr>
        <p:spPr/>
        <p:txBody>
          <a:bodyPr/>
          <a:lstStyle/>
          <a:p>
            <a:r>
              <a:rPr lang="en-US" dirty="0">
                <a:ea typeface="+mj-lt"/>
                <a:cs typeface="+mj-lt"/>
              </a:rPr>
              <a:t>Guest List Management</a:t>
            </a:r>
            <a:endParaRPr lang="en-US" dirty="0"/>
          </a:p>
        </p:txBody>
      </p:sp>
      <p:sp>
        <p:nvSpPr>
          <p:cNvPr id="3" name="Content Placeholder 2">
            <a:extLst>
              <a:ext uri="{FF2B5EF4-FFF2-40B4-BE49-F238E27FC236}">
                <a16:creationId xmlns:a16="http://schemas.microsoft.com/office/drawing/2014/main" id="{CD9AFE03-857A-80B3-A025-9B527001C6CB}"/>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u="sng" dirty="0">
                <a:ea typeface="+mn-lt"/>
                <a:cs typeface="+mn-lt"/>
              </a:rPr>
              <a:t>Create Guest List:</a:t>
            </a:r>
            <a:endParaRPr lang="en-US" u="sng" dirty="0"/>
          </a:p>
          <a:p>
            <a:r>
              <a:rPr lang="en-US" dirty="0">
                <a:ea typeface="+mn-lt"/>
                <a:cs typeface="+mn-lt"/>
              </a:rPr>
              <a:t>Maintain a list of attendees with contact details (name, email, phone).</a:t>
            </a:r>
            <a:endParaRPr lang="en-US" dirty="0"/>
          </a:p>
          <a:p>
            <a:r>
              <a:rPr lang="en-US" dirty="0">
                <a:ea typeface="+mn-lt"/>
                <a:cs typeface="+mn-lt"/>
              </a:rPr>
              <a:t>Include RSVP status and any special requirements.</a:t>
            </a:r>
            <a:endParaRPr lang="en-US" dirty="0"/>
          </a:p>
          <a:p>
            <a:pPr marL="0" indent="0">
              <a:buNone/>
            </a:pPr>
            <a:r>
              <a:rPr lang="en-US" u="sng">
                <a:ea typeface="+mn-lt"/>
                <a:cs typeface="+mn-lt"/>
              </a:rPr>
              <a:t>Track RSVPs:</a:t>
            </a:r>
            <a:endParaRPr lang="en-US" u="sng"/>
          </a:p>
          <a:p>
            <a:r>
              <a:rPr lang="en-US" dirty="0">
                <a:ea typeface="+mn-lt"/>
                <a:cs typeface="+mn-lt"/>
              </a:rPr>
              <a:t>Monitor responses and update guest status in real-time.</a:t>
            </a:r>
            <a:endParaRPr lang="en-US" dirty="0"/>
          </a:p>
          <a:p>
            <a:r>
              <a:rPr lang="en-US" dirty="0">
                <a:ea typeface="+mn-lt"/>
                <a:cs typeface="+mn-lt"/>
              </a:rPr>
              <a:t>Use conditional formatting to highlight confirmed attendees.</a:t>
            </a:r>
            <a:endParaRPr lang="en-US" dirty="0"/>
          </a:p>
          <a:p>
            <a:pPr marL="0" indent="0">
              <a:buNone/>
            </a:pPr>
            <a:r>
              <a:rPr lang="en-US" u="sng" dirty="0">
                <a:ea typeface="+mn-lt"/>
                <a:cs typeface="+mn-lt"/>
              </a:rPr>
              <a:t>Send Invitations:</a:t>
            </a:r>
            <a:endParaRPr lang="en-US" u="sng" dirty="0"/>
          </a:p>
          <a:p>
            <a:r>
              <a:rPr lang="en-US" dirty="0">
                <a:ea typeface="+mn-lt"/>
                <a:cs typeface="+mn-lt"/>
              </a:rPr>
              <a:t>Manage invitations and follow-ups using integrated tools like Gmail.</a:t>
            </a:r>
            <a:endParaRPr lang="en-US" dirty="0"/>
          </a:p>
          <a:p>
            <a:r>
              <a:rPr lang="en-US" dirty="0">
                <a:ea typeface="+mn-lt"/>
                <a:cs typeface="+mn-lt"/>
              </a:rPr>
              <a:t>Track email opens and responses directly in Google Sheets</a:t>
            </a:r>
            <a:endParaRPr lang="en-US" dirty="0"/>
          </a:p>
        </p:txBody>
      </p:sp>
    </p:spTree>
    <p:extLst>
      <p:ext uri="{BB962C8B-B14F-4D97-AF65-F5344CB8AC3E}">
        <p14:creationId xmlns:p14="http://schemas.microsoft.com/office/powerpoint/2010/main" val="206925370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798E-48FF-16D3-56BF-21D18858F9CA}"/>
              </a:ext>
            </a:extLst>
          </p:cNvPr>
          <p:cNvSpPr>
            <a:spLocks noGrp="1"/>
          </p:cNvSpPr>
          <p:nvPr>
            <p:ph type="title"/>
          </p:nvPr>
        </p:nvSpPr>
        <p:spPr/>
        <p:txBody>
          <a:bodyPr/>
          <a:lstStyle/>
          <a:p>
            <a:r>
              <a:rPr lang="en-US" dirty="0">
                <a:ea typeface="+mj-lt"/>
                <a:cs typeface="+mj-lt"/>
              </a:rPr>
              <a:t>Marketing and Promotion</a:t>
            </a:r>
            <a:endParaRPr lang="en-US" dirty="0"/>
          </a:p>
        </p:txBody>
      </p:sp>
      <p:sp>
        <p:nvSpPr>
          <p:cNvPr id="3" name="Content Placeholder 2">
            <a:extLst>
              <a:ext uri="{FF2B5EF4-FFF2-40B4-BE49-F238E27FC236}">
                <a16:creationId xmlns:a16="http://schemas.microsoft.com/office/drawing/2014/main" id="{F638251C-845E-D2B7-4074-0960477E1CCA}"/>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en-US" u="sng" dirty="0">
                <a:ea typeface="+mn-lt"/>
                <a:cs typeface="+mn-lt"/>
              </a:rPr>
              <a:t>Plan Marketing Activities:</a:t>
            </a:r>
            <a:endParaRPr lang="en-US"/>
          </a:p>
          <a:p>
            <a:r>
              <a:rPr lang="en-US" dirty="0">
                <a:ea typeface="+mn-lt"/>
                <a:cs typeface="+mn-lt"/>
              </a:rPr>
              <a:t>Schedule and track promotional efforts (e.g., social media posts, email campaigns).</a:t>
            </a:r>
          </a:p>
          <a:p>
            <a:r>
              <a:rPr lang="en-US" dirty="0">
                <a:ea typeface="+mn-lt"/>
                <a:cs typeface="+mn-lt"/>
              </a:rPr>
              <a:t>Include columns for date, platform, content, and status.</a:t>
            </a:r>
            <a:endParaRPr lang="en-US" dirty="0"/>
          </a:p>
          <a:p>
            <a:pPr marL="0" indent="0">
              <a:buNone/>
            </a:pPr>
            <a:r>
              <a:rPr lang="en-US" u="sng" dirty="0">
                <a:ea typeface="+mn-lt"/>
                <a:cs typeface="+mn-lt"/>
              </a:rPr>
              <a:t>Monitor Reach:</a:t>
            </a:r>
          </a:p>
          <a:p>
            <a:r>
              <a:rPr lang="en-US" dirty="0">
                <a:ea typeface="+mn-lt"/>
                <a:cs typeface="+mn-lt"/>
              </a:rPr>
              <a:t>Record marketing channels and engagement metrics (e.g., likes, shares, comments).</a:t>
            </a:r>
          </a:p>
          <a:p>
            <a:r>
              <a:rPr lang="en-US" dirty="0">
                <a:ea typeface="+mn-lt"/>
                <a:cs typeface="+mn-lt"/>
              </a:rPr>
              <a:t>Analyze which channels are driving the most engagement.</a:t>
            </a:r>
          </a:p>
          <a:p>
            <a:pPr marL="0" indent="0">
              <a:buNone/>
            </a:pPr>
            <a:r>
              <a:rPr lang="en-US" u="sng" dirty="0">
                <a:ea typeface="+mn-lt"/>
                <a:cs typeface="+mn-lt"/>
              </a:rPr>
              <a:t>Analyze Results:</a:t>
            </a:r>
          </a:p>
          <a:p>
            <a:r>
              <a:rPr lang="en-US" dirty="0">
                <a:ea typeface="+mn-lt"/>
                <a:cs typeface="+mn-lt"/>
              </a:rPr>
              <a:t>Evaluate the effectiveness of marketing strategies.</a:t>
            </a:r>
          </a:p>
          <a:p>
            <a:r>
              <a:rPr lang="en-US" dirty="0">
                <a:ea typeface="+mn-lt"/>
                <a:cs typeface="+mn-lt"/>
              </a:rPr>
              <a:t>Use charts and graphs to visualize reach and impact.</a:t>
            </a:r>
          </a:p>
        </p:txBody>
      </p:sp>
    </p:spTree>
    <p:extLst>
      <p:ext uri="{BB962C8B-B14F-4D97-AF65-F5344CB8AC3E}">
        <p14:creationId xmlns:p14="http://schemas.microsoft.com/office/powerpoint/2010/main" val="28915095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7B46-F819-DBEC-2C0C-BC75FBB0F1FF}"/>
              </a:ext>
            </a:extLst>
          </p:cNvPr>
          <p:cNvSpPr>
            <a:spLocks noGrp="1"/>
          </p:cNvSpPr>
          <p:nvPr>
            <p:ph type="title"/>
          </p:nvPr>
        </p:nvSpPr>
        <p:spPr/>
        <p:txBody>
          <a:bodyPr/>
          <a:lstStyle/>
          <a:p>
            <a:r>
              <a:rPr lang="en-US" dirty="0">
                <a:ea typeface="+mj-lt"/>
                <a:cs typeface="+mj-lt"/>
              </a:rPr>
              <a:t>Database Integration Using Customer Database in Google Sheets</a:t>
            </a:r>
            <a:endParaRPr lang="en-US" dirty="0"/>
          </a:p>
        </p:txBody>
      </p:sp>
      <p:sp>
        <p:nvSpPr>
          <p:cNvPr id="3" name="Content Placeholder 2">
            <a:extLst>
              <a:ext uri="{FF2B5EF4-FFF2-40B4-BE49-F238E27FC236}">
                <a16:creationId xmlns:a16="http://schemas.microsoft.com/office/drawing/2014/main" id="{C245A10C-DC35-DD71-A5E6-E9B536E35CC3}"/>
              </a:ext>
            </a:extLst>
          </p:cNvPr>
          <p:cNvSpPr>
            <a:spLocks noGrp="1"/>
          </p:cNvSpPr>
          <p:nvPr>
            <p:ph idx="1"/>
          </p:nvPr>
        </p:nvSpPr>
        <p:spPr/>
        <p:txBody>
          <a:bodyPr vert="horz" lIns="91440" tIns="45720" rIns="91440" bIns="45720" rtlCol="0" anchor="t">
            <a:normAutofit/>
          </a:bodyPr>
          <a:lstStyle/>
          <a:p>
            <a:r>
              <a:rPr lang="en-US" dirty="0">
                <a:ea typeface="+mn-lt"/>
                <a:cs typeface="+mn-lt"/>
              </a:rPr>
              <a:t>Integrating a customer database with Google Sheets allows businesses to manage and analyze customer data efficiently.</a:t>
            </a:r>
            <a:endParaRPr lang="en-US" dirty="0"/>
          </a:p>
          <a:p>
            <a:endParaRPr lang="en-US"/>
          </a:p>
          <a:p>
            <a:r>
              <a:rPr lang="en-US" dirty="0">
                <a:ea typeface="+mn-lt"/>
                <a:cs typeface="+mn-lt"/>
              </a:rPr>
              <a:t>It provides a cost-effective, accessible, and easy-to-use platform for organizing customer information.</a:t>
            </a:r>
            <a:endParaRPr lang="en-US" dirty="0"/>
          </a:p>
        </p:txBody>
      </p:sp>
    </p:spTree>
    <p:extLst>
      <p:ext uri="{BB962C8B-B14F-4D97-AF65-F5344CB8AC3E}">
        <p14:creationId xmlns:p14="http://schemas.microsoft.com/office/powerpoint/2010/main" val="53597831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C05F-8114-8659-9A74-25CE6724C024}"/>
              </a:ext>
            </a:extLst>
          </p:cNvPr>
          <p:cNvSpPr>
            <a:spLocks noGrp="1"/>
          </p:cNvSpPr>
          <p:nvPr>
            <p:ph type="title"/>
          </p:nvPr>
        </p:nvSpPr>
        <p:spPr/>
        <p:txBody>
          <a:bodyPr/>
          <a:lstStyle/>
          <a:p>
            <a:r>
              <a:rPr lang="en-US" dirty="0">
                <a:ea typeface="+mj-lt"/>
                <a:cs typeface="+mj-lt"/>
              </a:rPr>
              <a:t>Benefits</a:t>
            </a:r>
            <a:endParaRPr lang="en-US" dirty="0"/>
          </a:p>
        </p:txBody>
      </p:sp>
      <p:sp>
        <p:nvSpPr>
          <p:cNvPr id="3" name="Content Placeholder 2">
            <a:extLst>
              <a:ext uri="{FF2B5EF4-FFF2-40B4-BE49-F238E27FC236}">
                <a16:creationId xmlns:a16="http://schemas.microsoft.com/office/drawing/2014/main" id="{2CCA0C84-E7B7-3787-08F0-26CF95E558ED}"/>
              </a:ext>
            </a:extLst>
          </p:cNvPr>
          <p:cNvSpPr>
            <a:spLocks noGrp="1"/>
          </p:cNvSpPr>
          <p:nvPr>
            <p:ph idx="1"/>
          </p:nvPr>
        </p:nvSpPr>
        <p:spPr/>
        <p:txBody>
          <a:bodyPr vert="horz" lIns="91440" tIns="45720" rIns="91440" bIns="45720" rtlCol="0" anchor="t">
            <a:normAutofit/>
          </a:bodyPr>
          <a:lstStyle/>
          <a:p>
            <a:r>
              <a:rPr lang="en-US" dirty="0">
                <a:ea typeface="+mn-lt"/>
                <a:cs typeface="+mn-lt"/>
              </a:rPr>
              <a:t>Real-time Updates: Changes are saved instantly and visible to all collaborators.</a:t>
            </a:r>
            <a:endParaRPr lang="en-US" dirty="0"/>
          </a:p>
          <a:p>
            <a:endParaRPr lang="en-US"/>
          </a:p>
          <a:p>
            <a:r>
              <a:rPr lang="en-US" dirty="0">
                <a:ea typeface="+mn-lt"/>
                <a:cs typeface="+mn-lt"/>
              </a:rPr>
              <a:t>Integration: Seamlessly connects with other Google Workspace tools like Google Calendar and Gmail.</a:t>
            </a:r>
            <a:endParaRPr lang="en-US" dirty="0"/>
          </a:p>
          <a:p>
            <a:endParaRPr lang="en-US"/>
          </a:p>
          <a:p>
            <a:r>
              <a:rPr lang="en-US" dirty="0">
                <a:ea typeface="+mn-lt"/>
                <a:cs typeface="+mn-lt"/>
              </a:rPr>
              <a:t>Collaboration: Multiple users can work on the same sheet simultaneously.</a:t>
            </a:r>
            <a:endParaRPr lang="en-US" dirty="0"/>
          </a:p>
        </p:txBody>
      </p:sp>
    </p:spTree>
    <p:extLst>
      <p:ext uri="{BB962C8B-B14F-4D97-AF65-F5344CB8AC3E}">
        <p14:creationId xmlns:p14="http://schemas.microsoft.com/office/powerpoint/2010/main" val="258069560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B11F-CDA5-437B-DED5-26FB126B75DB}"/>
              </a:ext>
            </a:extLst>
          </p:cNvPr>
          <p:cNvSpPr>
            <a:spLocks noGrp="1"/>
          </p:cNvSpPr>
          <p:nvPr>
            <p:ph type="title"/>
          </p:nvPr>
        </p:nvSpPr>
        <p:spPr/>
        <p:txBody>
          <a:bodyPr/>
          <a:lstStyle/>
          <a:p>
            <a:r>
              <a:rPr lang="en-US" dirty="0">
                <a:ea typeface="+mj-lt"/>
                <a:cs typeface="+mj-lt"/>
              </a:rPr>
              <a:t>Setting Up the Database</a:t>
            </a:r>
            <a:endParaRPr lang="en-US" dirty="0"/>
          </a:p>
        </p:txBody>
      </p:sp>
      <p:sp>
        <p:nvSpPr>
          <p:cNvPr id="3" name="Content Placeholder 2">
            <a:extLst>
              <a:ext uri="{FF2B5EF4-FFF2-40B4-BE49-F238E27FC236}">
                <a16:creationId xmlns:a16="http://schemas.microsoft.com/office/drawing/2014/main" id="{0D0A1BFD-845D-80EB-A6EC-68F35A6861BC}"/>
              </a:ext>
            </a:extLst>
          </p:cNvPr>
          <p:cNvSpPr>
            <a:spLocks noGrp="1"/>
          </p:cNvSpPr>
          <p:nvPr>
            <p:ph idx="1"/>
          </p:nvPr>
        </p:nvSpPr>
        <p:spPr/>
        <p:txBody>
          <a:bodyPr vert="horz" lIns="91440" tIns="45720" rIns="91440" bIns="45720" rtlCol="0" anchor="t">
            <a:normAutofit fontScale="85000" lnSpcReduction="20000"/>
          </a:bodyPr>
          <a:lstStyle/>
          <a:p>
            <a:r>
              <a:rPr lang="en-US" u="sng" dirty="0">
                <a:ea typeface="+mn-lt"/>
                <a:cs typeface="+mn-lt"/>
              </a:rPr>
              <a:t>Create a New Google Sheet:</a:t>
            </a:r>
            <a:endParaRPr lang="en-US" u="sng" dirty="0"/>
          </a:p>
          <a:p>
            <a:r>
              <a:rPr lang="en-US" dirty="0">
                <a:ea typeface="+mn-lt"/>
                <a:cs typeface="+mn-lt"/>
              </a:rPr>
              <a:t>Open Google Sheets and start a new spreadsheet.</a:t>
            </a:r>
            <a:endParaRPr lang="en-US" dirty="0"/>
          </a:p>
          <a:p>
            <a:r>
              <a:rPr lang="en-US">
                <a:ea typeface="+mn-lt"/>
                <a:cs typeface="+mn-lt"/>
              </a:rPr>
              <a:t>Label columns to specify what type of data will go into each one (e.g., Name, Email, Phone Number, Address).</a:t>
            </a:r>
            <a:endParaRPr lang="en-US"/>
          </a:p>
          <a:p>
            <a:pPr marL="0" indent="0">
              <a:buNone/>
            </a:pPr>
            <a:r>
              <a:rPr lang="en-US" u="sng" dirty="0">
                <a:ea typeface="+mn-lt"/>
                <a:cs typeface="+mn-lt"/>
              </a:rPr>
              <a:t>Format Your Data:</a:t>
            </a:r>
            <a:endParaRPr lang="en-US" u="sng" dirty="0"/>
          </a:p>
          <a:p>
            <a:r>
              <a:rPr lang="en-US">
                <a:ea typeface="+mn-lt"/>
                <a:cs typeface="+mn-lt"/>
              </a:rPr>
              <a:t>Highlight the entire column, right-click, and choose 'Format cells' to set the appropriate data type (e.g., text, numbers, dates).</a:t>
            </a:r>
            <a:endParaRPr lang="en-US"/>
          </a:p>
          <a:p>
            <a:pPr marL="0" indent="0">
              <a:buNone/>
            </a:pPr>
            <a:r>
              <a:rPr lang="en-US" u="sng" dirty="0">
                <a:ea typeface="+mn-lt"/>
                <a:cs typeface="+mn-lt"/>
              </a:rPr>
              <a:t>Add Data Validation:</a:t>
            </a:r>
            <a:endParaRPr lang="en-US" u="sng" dirty="0"/>
          </a:p>
          <a:p>
            <a:r>
              <a:rPr lang="en-US">
                <a:ea typeface="+mn-lt"/>
                <a:cs typeface="+mn-lt"/>
              </a:rPr>
              <a:t>Go to Data &gt; Data Validation to set rules like restricting inputs to numbers only or creating drop-down menus for specific fields.</a:t>
            </a:r>
            <a:endParaRPr lang="en-US"/>
          </a:p>
        </p:txBody>
      </p:sp>
    </p:spTree>
    <p:extLst>
      <p:ext uri="{BB962C8B-B14F-4D97-AF65-F5344CB8AC3E}">
        <p14:creationId xmlns:p14="http://schemas.microsoft.com/office/powerpoint/2010/main" val="365026760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0222-85B3-B5EE-6A62-5C6D900894D2}"/>
              </a:ext>
            </a:extLst>
          </p:cNvPr>
          <p:cNvSpPr>
            <a:spLocks noGrp="1"/>
          </p:cNvSpPr>
          <p:nvPr>
            <p:ph type="title"/>
          </p:nvPr>
        </p:nvSpPr>
        <p:spPr/>
        <p:txBody>
          <a:bodyPr/>
          <a:lstStyle/>
          <a:p>
            <a:r>
              <a:rPr lang="en-US" dirty="0">
                <a:ea typeface="+mj-lt"/>
                <a:cs typeface="+mj-lt"/>
              </a:rPr>
              <a:t>Importing Data</a:t>
            </a:r>
            <a:endParaRPr lang="en-US" dirty="0"/>
          </a:p>
        </p:txBody>
      </p:sp>
      <p:sp>
        <p:nvSpPr>
          <p:cNvPr id="3" name="Content Placeholder 2">
            <a:extLst>
              <a:ext uri="{FF2B5EF4-FFF2-40B4-BE49-F238E27FC236}">
                <a16:creationId xmlns:a16="http://schemas.microsoft.com/office/drawing/2014/main" id="{37B259F3-1D2C-F3E5-9329-00183A984C13}"/>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Use Google Forms for Data Entry:</a:t>
            </a:r>
            <a:endParaRPr lang="en-US"/>
          </a:p>
          <a:p>
            <a:r>
              <a:rPr lang="en-US">
                <a:ea typeface="+mn-lt"/>
                <a:cs typeface="+mn-lt"/>
              </a:rPr>
              <a:t>Create a Google Form linked to your sheet for easier data entry.</a:t>
            </a:r>
            <a:endParaRPr lang="en-US"/>
          </a:p>
          <a:p>
            <a:r>
              <a:rPr lang="en-US" dirty="0">
                <a:ea typeface="+mn-lt"/>
                <a:cs typeface="+mn-lt"/>
              </a:rPr>
              <a:t>Add questions and link it to your sheet. Responses will automatically populate your spreadsheet.</a:t>
            </a:r>
            <a:endParaRPr lang="en-US" dirty="0"/>
          </a:p>
          <a:p>
            <a:pPr marL="0" indent="0">
              <a:buNone/>
            </a:pPr>
            <a:r>
              <a:rPr lang="en-US" u="sng">
                <a:ea typeface="+mn-lt"/>
                <a:cs typeface="+mn-lt"/>
              </a:rPr>
              <a:t>Import Data from External Sources:</a:t>
            </a:r>
            <a:endParaRPr lang="en-US" u="sng"/>
          </a:p>
          <a:p>
            <a:r>
              <a:rPr lang="en-US">
                <a:ea typeface="+mn-lt"/>
                <a:cs typeface="+mn-lt"/>
              </a:rPr>
              <a:t>Use the 'Import Data' feature to bring in data from other sources (e.g., CSV files, other Google Sheets).</a:t>
            </a:r>
            <a:endParaRPr lang="en-US"/>
          </a:p>
        </p:txBody>
      </p:sp>
    </p:spTree>
    <p:extLst>
      <p:ext uri="{BB962C8B-B14F-4D97-AF65-F5344CB8AC3E}">
        <p14:creationId xmlns:p14="http://schemas.microsoft.com/office/powerpoint/2010/main" val="83619058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5D57-D402-D09F-E87A-1050D34A07A6}"/>
              </a:ext>
            </a:extLst>
          </p:cNvPr>
          <p:cNvSpPr>
            <a:spLocks noGrp="1"/>
          </p:cNvSpPr>
          <p:nvPr>
            <p:ph type="title"/>
          </p:nvPr>
        </p:nvSpPr>
        <p:spPr/>
        <p:txBody>
          <a:bodyPr/>
          <a:lstStyle/>
          <a:p>
            <a:r>
              <a:rPr lang="en-US" dirty="0">
                <a:ea typeface="+mj-lt"/>
                <a:cs typeface="+mj-lt"/>
              </a:rPr>
              <a:t>Managing and Analyzing Data</a:t>
            </a:r>
            <a:endParaRPr lang="en-US" dirty="0"/>
          </a:p>
        </p:txBody>
      </p:sp>
      <p:sp>
        <p:nvSpPr>
          <p:cNvPr id="3" name="Content Placeholder 2">
            <a:extLst>
              <a:ext uri="{FF2B5EF4-FFF2-40B4-BE49-F238E27FC236}">
                <a16:creationId xmlns:a16="http://schemas.microsoft.com/office/drawing/2014/main" id="{F0085C40-F537-C81F-62CA-797E8D7051C0}"/>
              </a:ext>
            </a:extLst>
          </p:cNvPr>
          <p:cNvSpPr>
            <a:spLocks noGrp="1"/>
          </p:cNvSpPr>
          <p:nvPr>
            <p:ph idx="1"/>
          </p:nvPr>
        </p:nvSpPr>
        <p:spPr/>
        <p:txBody>
          <a:bodyPr vert="horz" lIns="91440" tIns="45720" rIns="91440" bIns="45720" rtlCol="0" anchor="t">
            <a:normAutofit fontScale="92500"/>
          </a:bodyPr>
          <a:lstStyle/>
          <a:p>
            <a:pPr marL="0" indent="0">
              <a:buNone/>
            </a:pPr>
            <a:r>
              <a:rPr lang="en-US" u="sng">
                <a:ea typeface="+mn-lt"/>
                <a:cs typeface="+mn-lt"/>
              </a:rPr>
              <a:t>Leverage Built-in Functions:</a:t>
            </a:r>
            <a:endParaRPr lang="en-US" u="sng"/>
          </a:p>
          <a:p>
            <a:r>
              <a:rPr lang="en-US" dirty="0">
                <a:ea typeface="+mn-lt"/>
                <a:cs typeface="+mn-lt"/>
              </a:rPr>
              <a:t>Use Google Sheets’ functions like SUM, AVERAGE, and VLOOKUP to automate calculations and data analysis.</a:t>
            </a:r>
            <a:endParaRPr lang="en-US" dirty="0"/>
          </a:p>
          <a:p>
            <a:r>
              <a:rPr lang="en-US" dirty="0">
                <a:ea typeface="+mn-lt"/>
                <a:cs typeface="+mn-lt"/>
              </a:rPr>
              <a:t>Create summary rows for total expenses and remaining budget.</a:t>
            </a:r>
            <a:endParaRPr lang="en-US" dirty="0"/>
          </a:p>
          <a:p>
            <a:pPr marL="0" indent="0">
              <a:buNone/>
            </a:pPr>
            <a:r>
              <a:rPr lang="en-US" u="sng" dirty="0">
                <a:ea typeface="+mn-lt"/>
                <a:cs typeface="+mn-lt"/>
              </a:rPr>
              <a:t>Visualize Data:</a:t>
            </a:r>
            <a:endParaRPr lang="en-US" u="sng" dirty="0"/>
          </a:p>
          <a:p>
            <a:r>
              <a:rPr lang="en-US" dirty="0">
                <a:ea typeface="+mn-lt"/>
                <a:cs typeface="+mn-lt"/>
              </a:rPr>
              <a:t>Use charts and graphs to visualize data trends and insights.</a:t>
            </a:r>
            <a:endParaRPr lang="en-US" dirty="0"/>
          </a:p>
          <a:p>
            <a:r>
              <a:rPr lang="en-US" dirty="0">
                <a:ea typeface="+mn-lt"/>
                <a:cs typeface="+mn-lt"/>
              </a:rPr>
              <a:t>Highlight critical tasks and milestones for better project management.</a:t>
            </a:r>
            <a:endParaRPr lang="en-US" dirty="0"/>
          </a:p>
        </p:txBody>
      </p:sp>
    </p:spTree>
    <p:extLst>
      <p:ext uri="{BB962C8B-B14F-4D97-AF65-F5344CB8AC3E}">
        <p14:creationId xmlns:p14="http://schemas.microsoft.com/office/powerpoint/2010/main" val="272276825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3751-153A-00D7-5C14-51AAD79D745A}"/>
              </a:ext>
            </a:extLst>
          </p:cNvPr>
          <p:cNvSpPr>
            <a:spLocks noGrp="1"/>
          </p:cNvSpPr>
          <p:nvPr>
            <p:ph type="title"/>
          </p:nvPr>
        </p:nvSpPr>
        <p:spPr/>
        <p:txBody>
          <a:bodyPr/>
          <a:lstStyle/>
          <a:p>
            <a:r>
              <a:rPr lang="en-US" dirty="0">
                <a:ea typeface="+mj-lt"/>
                <a:cs typeface="+mj-lt"/>
              </a:rPr>
              <a:t>Collaboration and Sharing</a:t>
            </a:r>
            <a:endParaRPr lang="en-US" dirty="0"/>
          </a:p>
        </p:txBody>
      </p:sp>
      <p:sp>
        <p:nvSpPr>
          <p:cNvPr id="3" name="Content Placeholder 2">
            <a:extLst>
              <a:ext uri="{FF2B5EF4-FFF2-40B4-BE49-F238E27FC236}">
                <a16:creationId xmlns:a16="http://schemas.microsoft.com/office/drawing/2014/main" id="{E834ACE0-12AA-1748-267B-33FC55AD379E}"/>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u="sng">
                <a:ea typeface="+mn-lt"/>
                <a:cs typeface="+mn-lt"/>
              </a:rPr>
              <a:t>Share and Collaborate:</a:t>
            </a:r>
            <a:endParaRPr lang="en-US" u="sng"/>
          </a:p>
          <a:p>
            <a:r>
              <a:rPr lang="en-US" dirty="0">
                <a:ea typeface="+mn-lt"/>
                <a:cs typeface="+mn-lt"/>
              </a:rPr>
              <a:t>Share your spreadsheet with others to collaborate in real-time.</a:t>
            </a:r>
            <a:endParaRPr lang="en-US" dirty="0"/>
          </a:p>
          <a:p>
            <a:r>
              <a:rPr lang="en-US" dirty="0">
                <a:ea typeface="+mn-lt"/>
                <a:cs typeface="+mn-lt"/>
              </a:rPr>
              <a:t>Click on the 'Share' button, enter email addresses of your collaborators, and set their permissions (view, comment, or edit).</a:t>
            </a:r>
            <a:endParaRPr lang="en-US" dirty="0"/>
          </a:p>
          <a:p>
            <a:pPr marL="0" indent="0">
              <a:buNone/>
            </a:pPr>
            <a:r>
              <a:rPr lang="en-US" u="sng" dirty="0">
                <a:ea typeface="+mn-lt"/>
                <a:cs typeface="+mn-lt"/>
              </a:rPr>
              <a:t>Maintain Data Integrity:</a:t>
            </a:r>
            <a:endParaRPr lang="en-US" u="sng" dirty="0"/>
          </a:p>
          <a:p>
            <a:r>
              <a:rPr lang="en-US">
                <a:ea typeface="+mn-lt"/>
                <a:cs typeface="+mn-lt"/>
              </a:rPr>
              <a:t>Regularly update and validate data to ensure accuracy and consistency.</a:t>
            </a:r>
            <a:endParaRPr lang="en-US"/>
          </a:p>
          <a:p>
            <a:r>
              <a:rPr lang="en-US">
                <a:ea typeface="+mn-lt"/>
                <a:cs typeface="+mn-lt"/>
              </a:rPr>
              <a:t>Use conditional formatting to highlight important information and track changes.</a:t>
            </a:r>
            <a:endParaRPr lang="en-US"/>
          </a:p>
        </p:txBody>
      </p:sp>
    </p:spTree>
    <p:extLst>
      <p:ext uri="{BB962C8B-B14F-4D97-AF65-F5344CB8AC3E}">
        <p14:creationId xmlns:p14="http://schemas.microsoft.com/office/powerpoint/2010/main" val="55808559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ADA4-CFCD-45C3-BB64-24CC8F97D289}"/>
              </a:ext>
            </a:extLst>
          </p:cNvPr>
          <p:cNvSpPr>
            <a:spLocks noGrp="1"/>
          </p:cNvSpPr>
          <p:nvPr>
            <p:ph type="title"/>
          </p:nvPr>
        </p:nvSpPr>
        <p:spPr/>
        <p:txBody>
          <a:bodyPr>
            <a:normAutofit/>
          </a:bodyPr>
          <a:lstStyle/>
          <a:p>
            <a:r>
              <a:rPr lang="en-US">
                <a:ea typeface="+mj-lt"/>
                <a:cs typeface="+mj-lt"/>
              </a:rPr>
              <a:t>Responsive Design</a:t>
            </a:r>
            <a:endParaRPr lang="en-US"/>
          </a:p>
        </p:txBody>
      </p:sp>
      <p:sp>
        <p:nvSpPr>
          <p:cNvPr id="3" name="Content Placeholder 2">
            <a:extLst>
              <a:ext uri="{FF2B5EF4-FFF2-40B4-BE49-F238E27FC236}">
                <a16:creationId xmlns:a16="http://schemas.microsoft.com/office/drawing/2014/main" id="{F3521017-279B-9DB0-EC52-10C4D18EC5D9}"/>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Responsive design ensures websites function well on a variety of devices and screen sizes.</a:t>
            </a:r>
            <a:endParaRPr lang="en-US" dirty="0"/>
          </a:p>
          <a:p>
            <a:r>
              <a:rPr lang="en-US" dirty="0">
                <a:ea typeface="+mn-lt"/>
                <a:cs typeface="+mn-lt"/>
              </a:rPr>
              <a:t>Enhances user experience and accessibility, making it essential for modern web design.</a:t>
            </a:r>
          </a:p>
          <a:p>
            <a:pPr marL="0" indent="0">
              <a:buNone/>
            </a:pPr>
            <a:r>
              <a:rPr lang="en-US" u="sng" dirty="0">
                <a:ea typeface="+mn-lt"/>
                <a:cs typeface="+mn-lt"/>
              </a:rPr>
              <a:t>Importance:</a:t>
            </a:r>
            <a:endParaRPr lang="en-US" u="sng" dirty="0"/>
          </a:p>
          <a:p>
            <a:r>
              <a:rPr lang="en-US">
                <a:ea typeface="+mn-lt"/>
                <a:cs typeface="+mn-lt"/>
              </a:rPr>
              <a:t>Users access websites from multiple devices (desktops, tablets, smartphones).</a:t>
            </a:r>
            <a:endParaRPr lang="en-US"/>
          </a:p>
          <a:p>
            <a:r>
              <a:rPr lang="en-US">
                <a:ea typeface="+mn-lt"/>
                <a:cs typeface="+mn-lt"/>
              </a:rPr>
              <a:t>A responsive design adapts to different screen sizes, providing a seamless experience.</a:t>
            </a:r>
            <a:endParaRPr lang="en-US"/>
          </a:p>
        </p:txBody>
      </p:sp>
    </p:spTree>
    <p:extLst>
      <p:ext uri="{BB962C8B-B14F-4D97-AF65-F5344CB8AC3E}">
        <p14:creationId xmlns:p14="http://schemas.microsoft.com/office/powerpoint/2010/main" val="14464945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0515-7B1F-2062-E780-B6056D708613}"/>
              </a:ext>
            </a:extLst>
          </p:cNvPr>
          <p:cNvSpPr>
            <a:spLocks noGrp="1"/>
          </p:cNvSpPr>
          <p:nvPr>
            <p:ph type="title"/>
          </p:nvPr>
        </p:nvSpPr>
        <p:spPr/>
        <p:txBody>
          <a:bodyPr/>
          <a:lstStyle/>
          <a:p>
            <a:r>
              <a:rPr lang="en-US" dirty="0">
                <a:ea typeface="+mj-lt"/>
                <a:cs typeface="+mj-lt"/>
              </a:rPr>
              <a:t>Key Principles</a:t>
            </a:r>
            <a:endParaRPr lang="en-US" dirty="0"/>
          </a:p>
        </p:txBody>
      </p:sp>
      <p:sp>
        <p:nvSpPr>
          <p:cNvPr id="3" name="Content Placeholder 2">
            <a:extLst>
              <a:ext uri="{FF2B5EF4-FFF2-40B4-BE49-F238E27FC236}">
                <a16:creationId xmlns:a16="http://schemas.microsoft.com/office/drawing/2014/main" id="{173F4AE0-81FF-A3C2-511E-8FC57F514090}"/>
              </a:ext>
            </a:extLst>
          </p:cNvPr>
          <p:cNvSpPr>
            <a:spLocks noGrp="1"/>
          </p:cNvSpPr>
          <p:nvPr>
            <p:ph idx="1"/>
          </p:nvPr>
        </p:nvSpPr>
        <p:spPr/>
        <p:txBody>
          <a:bodyPr vert="horz" lIns="91440" tIns="45720" rIns="91440" bIns="45720" rtlCol="0" anchor="t">
            <a:normAutofit fontScale="92500"/>
          </a:bodyPr>
          <a:lstStyle/>
          <a:p>
            <a:pPr marL="0" indent="0">
              <a:buNone/>
            </a:pPr>
            <a:r>
              <a:rPr lang="en-US" u="sng">
                <a:ea typeface="+mn-lt"/>
                <a:cs typeface="+mn-lt"/>
              </a:rPr>
              <a:t>Fluid Grids:</a:t>
            </a:r>
            <a:endParaRPr lang="en-US" u="sng"/>
          </a:p>
          <a:p>
            <a:r>
              <a:rPr lang="en-US" dirty="0">
                <a:ea typeface="+mn-lt"/>
                <a:cs typeface="+mn-lt"/>
              </a:rPr>
              <a:t>Use relative units like percentages instead of fixed units like pixels.</a:t>
            </a:r>
            <a:endParaRPr lang="en-US" dirty="0"/>
          </a:p>
          <a:p>
            <a:r>
              <a:rPr lang="en-US" dirty="0">
                <a:ea typeface="+mn-lt"/>
                <a:cs typeface="+mn-lt"/>
              </a:rPr>
              <a:t>This allows layout elements to resize proportionally to the screen size.</a:t>
            </a:r>
            <a:endParaRPr lang="en-US" dirty="0"/>
          </a:p>
          <a:p>
            <a:pPr marL="0" indent="0">
              <a:buNone/>
            </a:pPr>
            <a:r>
              <a:rPr lang="en-US" u="sng" dirty="0">
                <a:ea typeface="+mn-lt"/>
                <a:cs typeface="+mn-lt"/>
              </a:rPr>
              <a:t>Flexible Images:</a:t>
            </a:r>
            <a:endParaRPr lang="en-US" u="sng" dirty="0"/>
          </a:p>
          <a:p>
            <a:r>
              <a:rPr lang="en-US" dirty="0">
                <a:ea typeface="+mn-lt"/>
                <a:cs typeface="+mn-lt"/>
              </a:rPr>
              <a:t>Ensure images scale within their containers without losing quality.</a:t>
            </a:r>
            <a:endParaRPr lang="en-US" dirty="0"/>
          </a:p>
          <a:p>
            <a:r>
              <a:rPr lang="en-US">
                <a:ea typeface="+mn-lt"/>
                <a:cs typeface="+mn-lt"/>
              </a:rPr>
              <a:t>Use CSS properties like max-width: 100% to make images responsive.</a:t>
            </a:r>
            <a:endParaRPr lang="en-US"/>
          </a:p>
        </p:txBody>
      </p:sp>
    </p:spTree>
    <p:extLst>
      <p:ext uri="{BB962C8B-B14F-4D97-AF65-F5344CB8AC3E}">
        <p14:creationId xmlns:p14="http://schemas.microsoft.com/office/powerpoint/2010/main" val="1959545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259B-BB97-FB45-A786-85A8A75A4418}"/>
              </a:ext>
            </a:extLst>
          </p:cNvPr>
          <p:cNvSpPr>
            <a:spLocks noGrp="1"/>
          </p:cNvSpPr>
          <p:nvPr>
            <p:ph type="title"/>
          </p:nvPr>
        </p:nvSpPr>
        <p:spPr/>
        <p:txBody>
          <a:bodyPr/>
          <a:lstStyle/>
          <a:p>
            <a:r>
              <a:rPr lang="en-US">
                <a:ea typeface="+mj-lt"/>
                <a:cs typeface="+mj-lt"/>
              </a:rPr>
              <a:t>Recording Macros</a:t>
            </a:r>
            <a:endParaRPr lang="en-US"/>
          </a:p>
        </p:txBody>
      </p:sp>
      <p:sp>
        <p:nvSpPr>
          <p:cNvPr id="3" name="Content Placeholder 2">
            <a:extLst>
              <a:ext uri="{FF2B5EF4-FFF2-40B4-BE49-F238E27FC236}">
                <a16:creationId xmlns:a16="http://schemas.microsoft.com/office/drawing/2014/main" id="{0955811C-D238-D527-4E07-DE338B776F42}"/>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Steps:</a:t>
            </a:r>
          </a:p>
          <a:p>
            <a:r>
              <a:rPr lang="en-US">
                <a:ea typeface="+mn-lt"/>
                <a:cs typeface="+mn-lt"/>
              </a:rPr>
              <a:t>Go to Extensions &gt; Macros &gt; Record Macro.</a:t>
            </a:r>
          </a:p>
          <a:p>
            <a:r>
              <a:rPr lang="en-US">
                <a:ea typeface="+mn-lt"/>
                <a:cs typeface="+mn-lt"/>
              </a:rPr>
              <a:t>Perform the task you want to automate</a:t>
            </a:r>
          </a:p>
          <a:p>
            <a:r>
              <a:rPr lang="en-US">
                <a:ea typeface="+mn-lt"/>
                <a:cs typeface="+mn-lt"/>
              </a:rPr>
              <a:t>Save the macro once done.</a:t>
            </a:r>
          </a:p>
          <a:p>
            <a:r>
              <a:rPr lang="en-US">
                <a:ea typeface="+mn-lt"/>
                <a:cs typeface="+mn-lt"/>
              </a:rPr>
              <a:t>Tips: Name your macro clearly and decide between absolute and relative references based on your needs.</a:t>
            </a:r>
          </a:p>
        </p:txBody>
      </p:sp>
    </p:spTree>
    <p:extLst>
      <p:ext uri="{BB962C8B-B14F-4D97-AF65-F5344CB8AC3E}">
        <p14:creationId xmlns:p14="http://schemas.microsoft.com/office/powerpoint/2010/main" val="267998646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3726-AE07-80B5-83A7-ED130D530E0C}"/>
              </a:ext>
            </a:extLst>
          </p:cNvPr>
          <p:cNvSpPr>
            <a:spLocks noGrp="1"/>
          </p:cNvSpPr>
          <p:nvPr>
            <p:ph type="title"/>
          </p:nvPr>
        </p:nvSpPr>
        <p:spPr/>
        <p:txBody>
          <a:bodyPr>
            <a:normAutofit/>
          </a:bodyPr>
          <a:lstStyle/>
          <a:p>
            <a:r>
              <a:rPr lang="en-US">
                <a:ea typeface="+mj-lt"/>
                <a:cs typeface="+mj-lt"/>
              </a:rPr>
              <a:t>Media Queries</a:t>
            </a:r>
          </a:p>
        </p:txBody>
      </p:sp>
      <p:sp>
        <p:nvSpPr>
          <p:cNvPr id="3" name="Content Placeholder 2">
            <a:extLst>
              <a:ext uri="{FF2B5EF4-FFF2-40B4-BE49-F238E27FC236}">
                <a16:creationId xmlns:a16="http://schemas.microsoft.com/office/drawing/2014/main" id="{ABC7B7A7-7DF2-480E-E7A1-D3BB8FD13027}"/>
              </a:ext>
            </a:extLst>
          </p:cNvPr>
          <p:cNvSpPr>
            <a:spLocks noGrp="1"/>
          </p:cNvSpPr>
          <p:nvPr>
            <p:ph idx="1"/>
          </p:nvPr>
        </p:nvSpPr>
        <p:spPr/>
        <p:txBody>
          <a:bodyPr vert="horz" lIns="91440" tIns="45720" rIns="91440" bIns="45720" rtlCol="0" anchor="t">
            <a:normAutofit/>
          </a:bodyPr>
          <a:lstStyle/>
          <a:p>
            <a:r>
              <a:rPr lang="en-US" u="sng" dirty="0">
                <a:ea typeface="+mn-lt"/>
                <a:cs typeface="+mn-lt"/>
              </a:rPr>
              <a:t>Definition:</a:t>
            </a:r>
            <a:endParaRPr lang="en-US" u="sng" dirty="0"/>
          </a:p>
          <a:p>
            <a:r>
              <a:rPr lang="en-US" dirty="0">
                <a:ea typeface="+mn-lt"/>
                <a:cs typeface="+mn-lt"/>
              </a:rPr>
              <a:t>CSS technique to apply styles based on device characteristics such as width, height, and resolution.</a:t>
            </a:r>
            <a:endParaRPr lang="en-US" dirty="0"/>
          </a:p>
          <a:p>
            <a:r>
              <a:rPr lang="en-US" u="sng" dirty="0">
                <a:ea typeface="+mn-lt"/>
                <a:cs typeface="+mn-lt"/>
              </a:rPr>
              <a:t>Usage:</a:t>
            </a:r>
            <a:endParaRPr lang="en-US" u="sng" dirty="0"/>
          </a:p>
          <a:p>
            <a:r>
              <a:rPr lang="en-US">
                <a:ea typeface="+mn-lt"/>
                <a:cs typeface="+mn-lt"/>
              </a:rPr>
              <a:t>Optimize layout for different screen sizes by setting breakpoints.</a:t>
            </a:r>
            <a:endParaRPr lang="en-US"/>
          </a:p>
          <a:p>
            <a:r>
              <a:rPr lang="en-US" dirty="0">
                <a:ea typeface="+mn-lt"/>
                <a:cs typeface="+mn-lt"/>
              </a:rPr>
              <a:t>Example: @media (max-width: 600px) { ... } applies styles for screens 600px wide or smaller.</a:t>
            </a:r>
            <a:endParaRPr lang="en-US" dirty="0"/>
          </a:p>
        </p:txBody>
      </p:sp>
    </p:spTree>
    <p:extLst>
      <p:ext uri="{BB962C8B-B14F-4D97-AF65-F5344CB8AC3E}">
        <p14:creationId xmlns:p14="http://schemas.microsoft.com/office/powerpoint/2010/main" val="121368631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D9D1-3697-3DDE-6081-FD3D63341C2C}"/>
              </a:ext>
            </a:extLst>
          </p:cNvPr>
          <p:cNvSpPr>
            <a:spLocks noGrp="1"/>
          </p:cNvSpPr>
          <p:nvPr>
            <p:ph type="title"/>
          </p:nvPr>
        </p:nvSpPr>
        <p:spPr/>
        <p:txBody>
          <a:bodyPr/>
          <a:lstStyle/>
          <a:p>
            <a:r>
              <a:rPr lang="en-US" dirty="0">
                <a:ea typeface="+mj-lt"/>
                <a:cs typeface="+mj-lt"/>
              </a:rPr>
              <a:t>Mobile-First Approach</a:t>
            </a:r>
            <a:endParaRPr lang="en-US" dirty="0"/>
          </a:p>
        </p:txBody>
      </p:sp>
      <p:sp>
        <p:nvSpPr>
          <p:cNvPr id="3" name="Content Placeholder 2">
            <a:extLst>
              <a:ext uri="{FF2B5EF4-FFF2-40B4-BE49-F238E27FC236}">
                <a16:creationId xmlns:a16="http://schemas.microsoft.com/office/drawing/2014/main" id="{54BE7F63-9AA2-B775-FE94-47CFB40A8160}"/>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Concept:</a:t>
            </a:r>
            <a:endParaRPr lang="en-US" u="sng"/>
          </a:p>
          <a:p>
            <a:r>
              <a:rPr lang="en-US" dirty="0">
                <a:ea typeface="+mn-lt"/>
                <a:cs typeface="+mn-lt"/>
              </a:rPr>
              <a:t>Design for the smallest screen first, then enhance for larger screens.</a:t>
            </a:r>
            <a:endParaRPr lang="en-US" dirty="0"/>
          </a:p>
          <a:p>
            <a:pPr marL="0" indent="0">
              <a:buNone/>
            </a:pPr>
            <a:r>
              <a:rPr lang="en-US" u="sng">
                <a:ea typeface="+mn-lt"/>
                <a:cs typeface="+mn-lt"/>
              </a:rPr>
              <a:t>Benefits:</a:t>
            </a:r>
            <a:endParaRPr lang="en-US" u="sng"/>
          </a:p>
          <a:p>
            <a:r>
              <a:rPr lang="en-US" dirty="0">
                <a:ea typeface="+mn-lt"/>
                <a:cs typeface="+mn-lt"/>
              </a:rPr>
              <a:t>Ensures essential content is prioritized for mobile users.</a:t>
            </a:r>
            <a:endParaRPr lang="en-US" dirty="0"/>
          </a:p>
          <a:p>
            <a:r>
              <a:rPr lang="en-US">
                <a:ea typeface="+mn-lt"/>
                <a:cs typeface="+mn-lt"/>
              </a:rPr>
              <a:t>Results in a leaner, faster-loading site that performs well on mobile devices.</a:t>
            </a:r>
            <a:endParaRPr lang="en-US"/>
          </a:p>
        </p:txBody>
      </p:sp>
    </p:spTree>
    <p:extLst>
      <p:ext uri="{BB962C8B-B14F-4D97-AF65-F5344CB8AC3E}">
        <p14:creationId xmlns:p14="http://schemas.microsoft.com/office/powerpoint/2010/main" val="295464582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8735-6CD6-F870-5F21-42AB0600A587}"/>
              </a:ext>
            </a:extLst>
          </p:cNvPr>
          <p:cNvSpPr>
            <a:spLocks noGrp="1"/>
          </p:cNvSpPr>
          <p:nvPr>
            <p:ph type="title"/>
          </p:nvPr>
        </p:nvSpPr>
        <p:spPr/>
        <p:txBody>
          <a:bodyPr/>
          <a:lstStyle/>
          <a:p>
            <a:r>
              <a:rPr lang="en-US" dirty="0">
                <a:ea typeface="+mj-lt"/>
                <a:cs typeface="+mj-lt"/>
              </a:rPr>
              <a:t>Tools and Frameworks</a:t>
            </a:r>
            <a:endParaRPr lang="en-US" dirty="0"/>
          </a:p>
        </p:txBody>
      </p:sp>
      <p:sp>
        <p:nvSpPr>
          <p:cNvPr id="3" name="Content Placeholder 2">
            <a:extLst>
              <a:ext uri="{FF2B5EF4-FFF2-40B4-BE49-F238E27FC236}">
                <a16:creationId xmlns:a16="http://schemas.microsoft.com/office/drawing/2014/main" id="{2D18D7A2-B06E-A3E2-5C90-60F3B5792661}"/>
              </a:ext>
            </a:extLst>
          </p:cNvPr>
          <p:cNvSpPr>
            <a:spLocks noGrp="1"/>
          </p:cNvSpPr>
          <p:nvPr>
            <p:ph idx="1"/>
          </p:nvPr>
        </p:nvSpPr>
        <p:spPr/>
        <p:txBody>
          <a:bodyPr vert="horz" lIns="91440" tIns="45720" rIns="91440" bIns="45720" rtlCol="0" anchor="t">
            <a:normAutofit fontScale="85000" lnSpcReduction="20000"/>
          </a:bodyPr>
          <a:lstStyle/>
          <a:p>
            <a:r>
              <a:rPr lang="en-US" u="sng">
                <a:ea typeface="+mn-lt"/>
                <a:cs typeface="+mn-lt"/>
              </a:rPr>
              <a:t>Popular Frameworks:</a:t>
            </a:r>
            <a:endParaRPr lang="en-US" u="sng"/>
          </a:p>
          <a:p>
            <a:r>
              <a:rPr lang="en-US" dirty="0">
                <a:ea typeface="+mn-lt"/>
                <a:cs typeface="+mn-lt"/>
              </a:rPr>
              <a:t>Bootstrap: Widely used framework for building responsive, mobile-first sites.</a:t>
            </a:r>
            <a:endParaRPr lang="en-US" dirty="0"/>
          </a:p>
          <a:p>
            <a:r>
              <a:rPr lang="en-US" dirty="0">
                <a:ea typeface="+mn-lt"/>
                <a:cs typeface="+mn-lt"/>
              </a:rPr>
              <a:t>Foundation: Another powerful framework with advanced responsive design features.</a:t>
            </a:r>
            <a:endParaRPr lang="en-US" dirty="0"/>
          </a:p>
          <a:p>
            <a:pPr marL="0" indent="0">
              <a:buNone/>
            </a:pPr>
            <a:r>
              <a:rPr lang="en-US" u="sng" dirty="0">
                <a:ea typeface="+mn-lt"/>
                <a:cs typeface="+mn-lt"/>
              </a:rPr>
              <a:t>Testing Tools:</a:t>
            </a:r>
            <a:endParaRPr lang="en-US" u="sng" dirty="0"/>
          </a:p>
          <a:p>
            <a:r>
              <a:rPr lang="en-US">
                <a:ea typeface="+mn-lt"/>
                <a:cs typeface="+mn-lt"/>
              </a:rPr>
              <a:t>Browser Developer Tools: Inspect and test responsiveness directly in browsers.</a:t>
            </a:r>
            <a:endParaRPr lang="en-US"/>
          </a:p>
          <a:p>
            <a:r>
              <a:rPr lang="en-US">
                <a:ea typeface="+mn-lt"/>
                <a:cs typeface="+mn-lt"/>
              </a:rPr>
              <a:t>Online Emulators: Tools like </a:t>
            </a:r>
            <a:r>
              <a:rPr lang="en-US" err="1">
                <a:ea typeface="+mn-lt"/>
                <a:cs typeface="+mn-lt"/>
              </a:rPr>
              <a:t>BrowserStack</a:t>
            </a:r>
            <a:r>
              <a:rPr lang="en-US">
                <a:ea typeface="+mn-lt"/>
                <a:cs typeface="+mn-lt"/>
              </a:rPr>
              <a:t> simulate different device environments.</a:t>
            </a:r>
            <a:endParaRPr lang="en-US"/>
          </a:p>
        </p:txBody>
      </p:sp>
    </p:spTree>
    <p:extLst>
      <p:ext uri="{BB962C8B-B14F-4D97-AF65-F5344CB8AC3E}">
        <p14:creationId xmlns:p14="http://schemas.microsoft.com/office/powerpoint/2010/main" val="13591378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7E51-9049-0F1E-C537-B74D666E1A41}"/>
              </a:ext>
            </a:extLst>
          </p:cNvPr>
          <p:cNvSpPr>
            <a:spLocks noGrp="1"/>
          </p:cNvSpPr>
          <p:nvPr>
            <p:ph type="title"/>
          </p:nvPr>
        </p:nvSpPr>
        <p:spPr/>
        <p:txBody>
          <a:bodyPr/>
          <a:lstStyle/>
          <a:p>
            <a:r>
              <a:rPr lang="en-US" dirty="0">
                <a:ea typeface="+mj-lt"/>
                <a:cs typeface="+mj-lt"/>
              </a:rPr>
              <a:t>User Authentication</a:t>
            </a:r>
            <a:endParaRPr lang="en-US" dirty="0"/>
          </a:p>
        </p:txBody>
      </p:sp>
      <p:sp>
        <p:nvSpPr>
          <p:cNvPr id="3" name="Content Placeholder 2">
            <a:extLst>
              <a:ext uri="{FF2B5EF4-FFF2-40B4-BE49-F238E27FC236}">
                <a16:creationId xmlns:a16="http://schemas.microsoft.com/office/drawing/2014/main" id="{2F929E0A-5C30-D66A-A863-F9ADC5CF419C}"/>
              </a:ext>
            </a:extLst>
          </p:cNvPr>
          <p:cNvSpPr>
            <a:spLocks noGrp="1"/>
          </p:cNvSpPr>
          <p:nvPr>
            <p:ph idx="1"/>
          </p:nvPr>
        </p:nvSpPr>
        <p:spPr/>
        <p:txBody>
          <a:bodyPr vert="horz" lIns="91440" tIns="45720" rIns="91440" bIns="45720" rtlCol="0" anchor="t">
            <a:normAutofit/>
          </a:bodyPr>
          <a:lstStyle/>
          <a:p>
            <a:r>
              <a:rPr lang="en-US" dirty="0">
                <a:ea typeface="+mn-lt"/>
                <a:cs typeface="+mn-lt"/>
              </a:rPr>
              <a:t>User authentication verifies a user's identity before granting access to a system or service.</a:t>
            </a:r>
            <a:endParaRPr lang="en-US" dirty="0"/>
          </a:p>
          <a:p>
            <a:r>
              <a:rPr lang="en-US" dirty="0">
                <a:ea typeface="+mn-lt"/>
                <a:cs typeface="+mn-lt"/>
              </a:rPr>
              <a:t>Ensures security and privacy for both users and service providers.</a:t>
            </a:r>
            <a:endParaRPr lang="en-US" dirty="0"/>
          </a:p>
          <a:p>
            <a:pPr marL="0" indent="0">
              <a:buNone/>
            </a:pPr>
            <a:r>
              <a:rPr lang="en-US" u="sng" dirty="0">
                <a:ea typeface="+mn-lt"/>
                <a:cs typeface="+mn-lt"/>
              </a:rPr>
              <a:t>Importance:</a:t>
            </a:r>
            <a:endParaRPr lang="en-US" u="sng" dirty="0"/>
          </a:p>
          <a:p>
            <a:r>
              <a:rPr lang="en-US">
                <a:ea typeface="+mn-lt"/>
                <a:cs typeface="+mn-lt"/>
              </a:rPr>
              <a:t>Protects sensitive information.</a:t>
            </a:r>
            <a:endParaRPr lang="en-US"/>
          </a:p>
          <a:p>
            <a:pPr>
              <a:buFont typeface="Arial"/>
            </a:pPr>
            <a:r>
              <a:rPr lang="en-US">
                <a:ea typeface="+mn-lt"/>
                <a:cs typeface="+mn-lt"/>
              </a:rPr>
              <a:t>Prevents unauthorized access.</a:t>
            </a:r>
            <a:endParaRPr lang="en-US"/>
          </a:p>
        </p:txBody>
      </p:sp>
    </p:spTree>
    <p:extLst>
      <p:ext uri="{BB962C8B-B14F-4D97-AF65-F5344CB8AC3E}">
        <p14:creationId xmlns:p14="http://schemas.microsoft.com/office/powerpoint/2010/main" val="393677955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0A33-8154-ABD8-6E93-54A49ABB3EC0}"/>
              </a:ext>
            </a:extLst>
          </p:cNvPr>
          <p:cNvSpPr>
            <a:spLocks noGrp="1"/>
          </p:cNvSpPr>
          <p:nvPr>
            <p:ph type="title"/>
          </p:nvPr>
        </p:nvSpPr>
        <p:spPr/>
        <p:txBody>
          <a:bodyPr/>
          <a:lstStyle/>
          <a:p>
            <a:r>
              <a:rPr lang="en-US" dirty="0">
                <a:ea typeface="+mj-lt"/>
                <a:cs typeface="+mj-lt"/>
              </a:rPr>
              <a:t>Authentication Methods</a:t>
            </a:r>
            <a:endParaRPr lang="en-US" dirty="0"/>
          </a:p>
        </p:txBody>
      </p:sp>
      <p:sp>
        <p:nvSpPr>
          <p:cNvPr id="3" name="Content Placeholder 2">
            <a:extLst>
              <a:ext uri="{FF2B5EF4-FFF2-40B4-BE49-F238E27FC236}">
                <a16:creationId xmlns:a16="http://schemas.microsoft.com/office/drawing/2014/main" id="{4098381B-DE35-1651-E816-F29720B6CAC9}"/>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Password-Based:</a:t>
            </a:r>
            <a:endParaRPr lang="en-US" u="sng"/>
          </a:p>
          <a:p>
            <a:r>
              <a:rPr lang="en-US">
                <a:ea typeface="+mn-lt"/>
                <a:cs typeface="+mn-lt"/>
              </a:rPr>
              <a:t>Users provide a username and password combination to log in.</a:t>
            </a:r>
            <a:endParaRPr lang="en-US"/>
          </a:p>
          <a:p>
            <a:r>
              <a:rPr lang="en-US">
                <a:ea typeface="+mn-lt"/>
                <a:cs typeface="+mn-lt"/>
              </a:rPr>
              <a:t>Ensure passwords are stored securely using hashing algorithms.</a:t>
            </a:r>
            <a:endParaRPr lang="en-US"/>
          </a:p>
          <a:p>
            <a:pPr marL="0" indent="0">
              <a:buNone/>
            </a:pPr>
            <a:r>
              <a:rPr lang="en-US" u="sng">
                <a:ea typeface="+mn-lt"/>
                <a:cs typeface="+mn-lt"/>
              </a:rPr>
              <a:t>Multi-Factor Authentication (MFA):</a:t>
            </a:r>
            <a:endParaRPr lang="en-US" u="sng"/>
          </a:p>
          <a:p>
            <a:r>
              <a:rPr lang="en-US">
                <a:ea typeface="+mn-lt"/>
                <a:cs typeface="+mn-lt"/>
              </a:rPr>
              <a:t>Adds an extra layer of security by requiring additional verification steps, such as SMS codes or authentication apps.</a:t>
            </a:r>
            <a:endParaRPr lang="en-US"/>
          </a:p>
        </p:txBody>
      </p:sp>
    </p:spTree>
    <p:extLst>
      <p:ext uri="{BB962C8B-B14F-4D97-AF65-F5344CB8AC3E}">
        <p14:creationId xmlns:p14="http://schemas.microsoft.com/office/powerpoint/2010/main" val="100150272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52EF-0BB9-799C-9694-0E45F77229B6}"/>
              </a:ext>
            </a:extLst>
          </p:cNvPr>
          <p:cNvSpPr>
            <a:spLocks noGrp="1"/>
          </p:cNvSpPr>
          <p:nvPr>
            <p:ph type="title"/>
          </p:nvPr>
        </p:nvSpPr>
        <p:spPr/>
        <p:txBody>
          <a:bodyPr/>
          <a:lstStyle/>
          <a:p>
            <a:r>
              <a:rPr lang="en-US" dirty="0">
                <a:ea typeface="+mj-lt"/>
                <a:cs typeface="+mj-lt"/>
              </a:rPr>
              <a:t>OAuth and SSO</a:t>
            </a:r>
            <a:endParaRPr lang="en-US" dirty="0"/>
          </a:p>
        </p:txBody>
      </p:sp>
      <p:sp>
        <p:nvSpPr>
          <p:cNvPr id="3" name="Content Placeholder 2">
            <a:extLst>
              <a:ext uri="{FF2B5EF4-FFF2-40B4-BE49-F238E27FC236}">
                <a16:creationId xmlns:a16="http://schemas.microsoft.com/office/drawing/2014/main" id="{FF33DAC4-89F6-D16F-D80B-AE78508711A2}"/>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u="sng">
                <a:ea typeface="+mn-lt"/>
                <a:cs typeface="+mn-lt"/>
              </a:rPr>
              <a:t>OAuth:</a:t>
            </a:r>
            <a:endParaRPr lang="en-US" u="sng"/>
          </a:p>
          <a:p>
            <a:r>
              <a:rPr lang="en-US" dirty="0">
                <a:ea typeface="+mn-lt"/>
                <a:cs typeface="+mn-lt"/>
              </a:rPr>
              <a:t>Enables third-party applications to access user data without sharing passwords.</a:t>
            </a:r>
            <a:endParaRPr lang="en-US" dirty="0"/>
          </a:p>
          <a:p>
            <a:r>
              <a:rPr lang="en-US">
                <a:ea typeface="+mn-lt"/>
                <a:cs typeface="+mn-lt"/>
              </a:rPr>
              <a:t>Commonly used for social media logins (e.g., log in with Facebook, Google).</a:t>
            </a:r>
            <a:endParaRPr lang="en-US"/>
          </a:p>
          <a:p>
            <a:pPr marL="0" indent="0">
              <a:buNone/>
            </a:pPr>
            <a:r>
              <a:rPr lang="en-US" u="sng" dirty="0">
                <a:ea typeface="+mn-lt"/>
                <a:cs typeface="+mn-lt"/>
              </a:rPr>
              <a:t>SSO (Single Sign-On):</a:t>
            </a:r>
            <a:endParaRPr lang="en-US" u="sng" dirty="0"/>
          </a:p>
          <a:p>
            <a:r>
              <a:rPr lang="en-US">
                <a:ea typeface="+mn-lt"/>
                <a:cs typeface="+mn-lt"/>
              </a:rPr>
              <a:t>Allows users to log in once and access multiple services without re-entering credentials.</a:t>
            </a:r>
            <a:endParaRPr lang="en-US"/>
          </a:p>
          <a:p>
            <a:r>
              <a:rPr lang="en-US" dirty="0">
                <a:ea typeface="+mn-lt"/>
                <a:cs typeface="+mn-lt"/>
              </a:rPr>
              <a:t>Improves user convenience and security.</a:t>
            </a:r>
            <a:endParaRPr lang="en-US" dirty="0"/>
          </a:p>
        </p:txBody>
      </p:sp>
    </p:spTree>
    <p:extLst>
      <p:ext uri="{BB962C8B-B14F-4D97-AF65-F5344CB8AC3E}">
        <p14:creationId xmlns:p14="http://schemas.microsoft.com/office/powerpoint/2010/main" val="318851831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1473-C2D9-D4E1-CB41-0D6A612EF042}"/>
              </a:ext>
            </a:extLst>
          </p:cNvPr>
          <p:cNvSpPr>
            <a:spLocks noGrp="1"/>
          </p:cNvSpPr>
          <p:nvPr>
            <p:ph type="title"/>
          </p:nvPr>
        </p:nvSpPr>
        <p:spPr/>
        <p:txBody>
          <a:bodyPr/>
          <a:lstStyle/>
          <a:p>
            <a:r>
              <a:rPr lang="en-US" dirty="0">
                <a:ea typeface="+mj-lt"/>
                <a:cs typeface="+mj-lt"/>
              </a:rPr>
              <a:t>Biometric Authentication</a:t>
            </a:r>
            <a:endParaRPr lang="en-US" dirty="0"/>
          </a:p>
        </p:txBody>
      </p:sp>
      <p:sp>
        <p:nvSpPr>
          <p:cNvPr id="3" name="Content Placeholder 2">
            <a:extLst>
              <a:ext uri="{FF2B5EF4-FFF2-40B4-BE49-F238E27FC236}">
                <a16:creationId xmlns:a16="http://schemas.microsoft.com/office/drawing/2014/main" id="{7A61D4DF-B255-E317-AB16-0CB81D74CC60}"/>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Types:</a:t>
            </a:r>
            <a:endParaRPr lang="en-US" u="sng" dirty="0"/>
          </a:p>
          <a:p>
            <a:r>
              <a:rPr lang="en-US" dirty="0">
                <a:ea typeface="+mn-lt"/>
                <a:cs typeface="+mn-lt"/>
              </a:rPr>
              <a:t>Fingerprint recognition.</a:t>
            </a:r>
            <a:endParaRPr lang="en-US" dirty="0"/>
          </a:p>
          <a:p>
            <a:r>
              <a:rPr lang="en-US" dirty="0">
                <a:ea typeface="+mn-lt"/>
                <a:cs typeface="+mn-lt"/>
              </a:rPr>
              <a:t>Facial recognition.</a:t>
            </a:r>
            <a:endParaRPr lang="en-US" dirty="0"/>
          </a:p>
          <a:p>
            <a:r>
              <a:rPr lang="en-US" dirty="0">
                <a:ea typeface="+mn-lt"/>
                <a:cs typeface="+mn-lt"/>
              </a:rPr>
              <a:t>Retina scans.</a:t>
            </a:r>
            <a:endParaRPr lang="en-US" dirty="0"/>
          </a:p>
          <a:p>
            <a:pPr marL="0" indent="0">
              <a:buNone/>
            </a:pPr>
            <a:r>
              <a:rPr lang="en-US" u="sng" dirty="0">
                <a:ea typeface="+mn-lt"/>
                <a:cs typeface="+mn-lt"/>
              </a:rPr>
              <a:t>Advantages:</a:t>
            </a:r>
            <a:endParaRPr lang="en-US" u="sng"/>
          </a:p>
          <a:p>
            <a:r>
              <a:rPr lang="en-US" dirty="0">
                <a:ea typeface="+mn-lt"/>
                <a:cs typeface="+mn-lt"/>
              </a:rPr>
              <a:t>Provides enhanced security and convenience.</a:t>
            </a:r>
            <a:endParaRPr lang="en-US" dirty="0"/>
          </a:p>
          <a:p>
            <a:r>
              <a:rPr lang="en-US" dirty="0">
                <a:ea typeface="+mn-lt"/>
                <a:cs typeface="+mn-lt"/>
              </a:rPr>
              <a:t>Difficult for unauthorized users to replicate biometric data.</a:t>
            </a:r>
            <a:endParaRPr lang="en-US" dirty="0"/>
          </a:p>
        </p:txBody>
      </p:sp>
    </p:spTree>
    <p:extLst>
      <p:ext uri="{BB962C8B-B14F-4D97-AF65-F5344CB8AC3E}">
        <p14:creationId xmlns:p14="http://schemas.microsoft.com/office/powerpoint/2010/main" val="155482301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932C-FBA3-B98D-E23D-21C2FE603152}"/>
              </a:ext>
            </a:extLst>
          </p:cNvPr>
          <p:cNvSpPr>
            <a:spLocks noGrp="1"/>
          </p:cNvSpPr>
          <p:nvPr>
            <p:ph type="title"/>
          </p:nvPr>
        </p:nvSpPr>
        <p:spPr/>
        <p:txBody>
          <a:bodyPr/>
          <a:lstStyle/>
          <a:p>
            <a:r>
              <a:rPr lang="en-US" dirty="0">
                <a:ea typeface="+mj-lt"/>
                <a:cs typeface="+mj-lt"/>
              </a:rPr>
              <a:t>Best Practices</a:t>
            </a:r>
            <a:endParaRPr lang="en-US" dirty="0"/>
          </a:p>
        </p:txBody>
      </p:sp>
      <p:sp>
        <p:nvSpPr>
          <p:cNvPr id="3" name="Content Placeholder 2">
            <a:extLst>
              <a:ext uri="{FF2B5EF4-FFF2-40B4-BE49-F238E27FC236}">
                <a16:creationId xmlns:a16="http://schemas.microsoft.com/office/drawing/2014/main" id="{86F97570-094E-D66A-0A37-23B95B4AE466}"/>
              </a:ext>
            </a:extLst>
          </p:cNvPr>
          <p:cNvSpPr>
            <a:spLocks noGrp="1"/>
          </p:cNvSpPr>
          <p:nvPr>
            <p:ph idx="1"/>
          </p:nvPr>
        </p:nvSpPr>
        <p:spPr/>
        <p:txBody>
          <a:bodyPr vert="horz" lIns="91440" tIns="45720" rIns="91440" bIns="45720" rtlCol="0" anchor="t">
            <a:normAutofit fontScale="92500"/>
          </a:bodyPr>
          <a:lstStyle/>
          <a:p>
            <a:pPr marL="0" indent="0">
              <a:buNone/>
            </a:pPr>
            <a:r>
              <a:rPr lang="en-US" u="sng">
                <a:ea typeface="+mn-lt"/>
                <a:cs typeface="+mn-lt"/>
              </a:rPr>
              <a:t>Strong Passwords:</a:t>
            </a:r>
            <a:endParaRPr lang="en-US" u="sng"/>
          </a:p>
          <a:p>
            <a:r>
              <a:rPr lang="en-US" dirty="0">
                <a:ea typeface="+mn-lt"/>
                <a:cs typeface="+mn-lt"/>
              </a:rPr>
              <a:t>Encourage users to create complex passwords using a mix of letters, numbers, and symbols.</a:t>
            </a:r>
            <a:endParaRPr lang="en-US" dirty="0"/>
          </a:p>
          <a:p>
            <a:r>
              <a:rPr lang="en-US" dirty="0">
                <a:ea typeface="+mn-lt"/>
                <a:cs typeface="+mn-lt"/>
              </a:rPr>
              <a:t>Implement password policies to enforce strength and expiration.</a:t>
            </a:r>
            <a:endParaRPr lang="en-US" dirty="0"/>
          </a:p>
          <a:p>
            <a:pPr marL="0" indent="0">
              <a:buNone/>
            </a:pPr>
            <a:r>
              <a:rPr lang="en-US" u="sng">
                <a:ea typeface="+mn-lt"/>
                <a:cs typeface="+mn-lt"/>
              </a:rPr>
              <a:t>Regular Updates:</a:t>
            </a:r>
            <a:endParaRPr lang="en-US" u="sng"/>
          </a:p>
          <a:p>
            <a:r>
              <a:rPr lang="en-US" dirty="0">
                <a:ea typeface="+mn-lt"/>
                <a:cs typeface="+mn-lt"/>
              </a:rPr>
              <a:t>Keep authentication systems up-to-date to prevent vulnerabilities.</a:t>
            </a:r>
            <a:endParaRPr lang="en-US" dirty="0"/>
          </a:p>
          <a:p>
            <a:r>
              <a:rPr lang="en-US" dirty="0">
                <a:ea typeface="+mn-lt"/>
                <a:cs typeface="+mn-lt"/>
              </a:rPr>
              <a:t>Regularly review and update security measures.</a:t>
            </a:r>
            <a:endParaRPr lang="en-US" dirty="0"/>
          </a:p>
        </p:txBody>
      </p:sp>
    </p:spTree>
    <p:extLst>
      <p:ext uri="{BB962C8B-B14F-4D97-AF65-F5344CB8AC3E}">
        <p14:creationId xmlns:p14="http://schemas.microsoft.com/office/powerpoint/2010/main" val="277033174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8414-A953-E9CD-DDCE-ED7FBF1BBCF6}"/>
              </a:ext>
            </a:extLst>
          </p:cNvPr>
          <p:cNvSpPr>
            <a:spLocks noGrp="1"/>
          </p:cNvSpPr>
          <p:nvPr>
            <p:ph type="title"/>
          </p:nvPr>
        </p:nvSpPr>
        <p:spPr/>
        <p:txBody>
          <a:bodyPr/>
          <a:lstStyle/>
          <a:p>
            <a:r>
              <a:rPr lang="en-US" dirty="0">
                <a:ea typeface="+mj-lt"/>
                <a:cs typeface="+mj-lt"/>
              </a:rPr>
              <a:t>Stock Budgeting</a:t>
            </a:r>
            <a:endParaRPr lang="en-US" dirty="0"/>
          </a:p>
        </p:txBody>
      </p:sp>
      <p:sp>
        <p:nvSpPr>
          <p:cNvPr id="3" name="Content Placeholder 2">
            <a:extLst>
              <a:ext uri="{FF2B5EF4-FFF2-40B4-BE49-F238E27FC236}">
                <a16:creationId xmlns:a16="http://schemas.microsoft.com/office/drawing/2014/main" id="{65F46309-830D-F485-DDE6-0E674EE34CA7}"/>
              </a:ext>
            </a:extLst>
          </p:cNvPr>
          <p:cNvSpPr>
            <a:spLocks noGrp="1"/>
          </p:cNvSpPr>
          <p:nvPr>
            <p:ph idx="1"/>
          </p:nvPr>
        </p:nvSpPr>
        <p:spPr/>
        <p:txBody>
          <a:bodyPr vert="horz" lIns="91440" tIns="45720" rIns="91440" bIns="45720" rtlCol="0" anchor="t">
            <a:normAutofit/>
          </a:bodyPr>
          <a:lstStyle/>
          <a:p>
            <a:r>
              <a:rPr lang="en-US" dirty="0">
                <a:ea typeface="+mn-lt"/>
                <a:cs typeface="+mn-lt"/>
              </a:rPr>
              <a:t>Stock budgeting involves planning and managing inventory to meet business needs.</a:t>
            </a:r>
            <a:endParaRPr lang="en-US" dirty="0"/>
          </a:p>
          <a:p>
            <a:r>
              <a:rPr lang="en-US" dirty="0">
                <a:ea typeface="+mn-lt"/>
                <a:cs typeface="+mn-lt"/>
              </a:rPr>
              <a:t>Ensures optimal stock levels and financial efficiency.</a:t>
            </a:r>
            <a:endParaRPr lang="en-US" dirty="0"/>
          </a:p>
          <a:p>
            <a:pPr marL="0" indent="0">
              <a:buNone/>
            </a:pPr>
            <a:r>
              <a:rPr lang="en-US" u="sng" dirty="0">
                <a:ea typeface="+mn-lt"/>
                <a:cs typeface="+mn-lt"/>
              </a:rPr>
              <a:t>Importance:</a:t>
            </a:r>
            <a:endParaRPr lang="en-US" u="sng" dirty="0"/>
          </a:p>
          <a:p>
            <a:r>
              <a:rPr lang="en-US" dirty="0">
                <a:ea typeface="+mn-lt"/>
                <a:cs typeface="+mn-lt"/>
              </a:rPr>
              <a:t>Prevents overstocking and stockouts.</a:t>
            </a:r>
            <a:endParaRPr lang="en-US" dirty="0"/>
          </a:p>
          <a:p>
            <a:r>
              <a:rPr lang="en-US" dirty="0">
                <a:ea typeface="+mn-lt"/>
                <a:cs typeface="+mn-lt"/>
              </a:rPr>
              <a:t>Helps in controlling costs and improving cash flow.</a:t>
            </a:r>
            <a:endParaRPr lang="en-US" dirty="0"/>
          </a:p>
        </p:txBody>
      </p:sp>
    </p:spTree>
    <p:extLst>
      <p:ext uri="{BB962C8B-B14F-4D97-AF65-F5344CB8AC3E}">
        <p14:creationId xmlns:p14="http://schemas.microsoft.com/office/powerpoint/2010/main" val="90328329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3C57-2AAE-FC43-FE05-628716CC0274}"/>
              </a:ext>
            </a:extLst>
          </p:cNvPr>
          <p:cNvSpPr>
            <a:spLocks noGrp="1"/>
          </p:cNvSpPr>
          <p:nvPr>
            <p:ph type="title"/>
          </p:nvPr>
        </p:nvSpPr>
        <p:spPr/>
        <p:txBody>
          <a:bodyPr/>
          <a:lstStyle/>
          <a:p>
            <a:r>
              <a:rPr lang="en-US" dirty="0">
                <a:ea typeface="+mj-lt"/>
                <a:cs typeface="+mj-lt"/>
              </a:rPr>
              <a:t>Key Components</a:t>
            </a:r>
            <a:endParaRPr lang="en-US" dirty="0"/>
          </a:p>
        </p:txBody>
      </p:sp>
      <p:sp>
        <p:nvSpPr>
          <p:cNvPr id="3" name="Content Placeholder 2">
            <a:extLst>
              <a:ext uri="{FF2B5EF4-FFF2-40B4-BE49-F238E27FC236}">
                <a16:creationId xmlns:a16="http://schemas.microsoft.com/office/drawing/2014/main" id="{741BA044-33BD-257C-5312-D21F19BE2F61}"/>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Inventory Levels:</a:t>
            </a:r>
            <a:endParaRPr lang="en-US" u="sng"/>
          </a:p>
          <a:p>
            <a:r>
              <a:rPr lang="en-US" dirty="0">
                <a:ea typeface="+mn-lt"/>
                <a:cs typeface="+mn-lt"/>
              </a:rPr>
              <a:t>Determine the quantity of stock to keep on hand based on demand forecasts and sales trends.</a:t>
            </a:r>
            <a:endParaRPr lang="en-US" dirty="0"/>
          </a:p>
          <a:p>
            <a:pPr marL="0" indent="0">
              <a:buNone/>
            </a:pPr>
            <a:r>
              <a:rPr lang="en-US" u="sng" dirty="0">
                <a:ea typeface="+mn-lt"/>
                <a:cs typeface="+mn-lt"/>
              </a:rPr>
              <a:t>Lead Time:</a:t>
            </a:r>
            <a:endParaRPr lang="en-US" u="sng" dirty="0"/>
          </a:p>
          <a:p>
            <a:r>
              <a:rPr lang="en-US" dirty="0">
                <a:ea typeface="+mn-lt"/>
                <a:cs typeface="+mn-lt"/>
              </a:rPr>
              <a:t>The time taken to replenish stock from suppliers.</a:t>
            </a:r>
            <a:endParaRPr lang="en-US" dirty="0"/>
          </a:p>
          <a:p>
            <a:r>
              <a:rPr lang="en-US">
                <a:ea typeface="+mn-lt"/>
                <a:cs typeface="+mn-lt"/>
              </a:rPr>
              <a:t>Essential for maintaining adequate stock levels.</a:t>
            </a:r>
            <a:endParaRPr lang="en-US"/>
          </a:p>
        </p:txBody>
      </p:sp>
    </p:spTree>
    <p:extLst>
      <p:ext uri="{BB962C8B-B14F-4D97-AF65-F5344CB8AC3E}">
        <p14:creationId xmlns:p14="http://schemas.microsoft.com/office/powerpoint/2010/main" val="751381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DD86-ADD8-F2AB-A605-AAD16FE83125}"/>
              </a:ext>
            </a:extLst>
          </p:cNvPr>
          <p:cNvSpPr>
            <a:spLocks noGrp="1"/>
          </p:cNvSpPr>
          <p:nvPr>
            <p:ph type="title"/>
          </p:nvPr>
        </p:nvSpPr>
        <p:spPr/>
        <p:txBody>
          <a:bodyPr/>
          <a:lstStyle/>
          <a:p>
            <a:r>
              <a:rPr lang="en-US">
                <a:ea typeface="+mj-lt"/>
                <a:cs typeface="+mj-lt"/>
              </a:rPr>
              <a:t>Editing and Running Macros</a:t>
            </a:r>
            <a:endParaRPr lang="en-US"/>
          </a:p>
        </p:txBody>
      </p:sp>
      <p:sp>
        <p:nvSpPr>
          <p:cNvPr id="3" name="Content Placeholder 2">
            <a:extLst>
              <a:ext uri="{FF2B5EF4-FFF2-40B4-BE49-F238E27FC236}">
                <a16:creationId xmlns:a16="http://schemas.microsoft.com/office/drawing/2014/main" id="{6702FDB1-4AFD-76F2-F864-35A94A148D98}"/>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Editing:</a:t>
            </a:r>
            <a:endParaRPr lang="en-US" u="sng"/>
          </a:p>
          <a:p>
            <a:r>
              <a:rPr lang="en-US">
                <a:ea typeface="+mn-lt"/>
                <a:cs typeface="+mn-lt"/>
              </a:rPr>
              <a:t>Go to Extensions &gt; Apps Script to open the script editor.</a:t>
            </a:r>
            <a:endParaRPr lang="en-US"/>
          </a:p>
          <a:p>
            <a:r>
              <a:rPr lang="en-US">
                <a:ea typeface="+mn-lt"/>
                <a:cs typeface="+mn-lt"/>
              </a:rPr>
              <a:t>Edit the script to tailor the macro to your specific requirements.</a:t>
            </a:r>
            <a:endParaRPr lang="en-US"/>
          </a:p>
          <a:p>
            <a:pPr marL="0" indent="0">
              <a:buNone/>
            </a:pPr>
            <a:r>
              <a:rPr lang="en-US" u="sng">
                <a:ea typeface="+mn-lt"/>
                <a:cs typeface="+mn-lt"/>
              </a:rPr>
              <a:t>Running:</a:t>
            </a:r>
            <a:endParaRPr lang="en-US" u="sng"/>
          </a:p>
          <a:p>
            <a:r>
              <a:rPr lang="en-US">
                <a:ea typeface="+mn-lt"/>
                <a:cs typeface="+mn-lt"/>
              </a:rPr>
              <a:t>Use the assigned shortcut key, or</a:t>
            </a:r>
            <a:endParaRPr lang="en-US"/>
          </a:p>
          <a:p>
            <a:r>
              <a:rPr lang="en-US">
                <a:ea typeface="+mn-lt"/>
                <a:cs typeface="+mn-lt"/>
              </a:rPr>
              <a:t>Navigate to Extensions &gt; Macros &gt; Manage macros &gt; Run.</a:t>
            </a:r>
            <a:endParaRPr lang="en-US"/>
          </a:p>
        </p:txBody>
      </p:sp>
    </p:spTree>
    <p:extLst>
      <p:ext uri="{BB962C8B-B14F-4D97-AF65-F5344CB8AC3E}">
        <p14:creationId xmlns:p14="http://schemas.microsoft.com/office/powerpoint/2010/main" val="38313026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CCF4-FD44-89E8-1E0D-B546277BDF9B}"/>
              </a:ext>
            </a:extLst>
          </p:cNvPr>
          <p:cNvSpPr>
            <a:spLocks noGrp="1"/>
          </p:cNvSpPr>
          <p:nvPr>
            <p:ph type="title"/>
          </p:nvPr>
        </p:nvSpPr>
        <p:spPr/>
        <p:txBody>
          <a:bodyPr/>
          <a:lstStyle/>
          <a:p>
            <a:r>
              <a:rPr lang="en-US"/>
              <a:t>Budget Planning</a:t>
            </a:r>
          </a:p>
        </p:txBody>
      </p:sp>
      <p:sp>
        <p:nvSpPr>
          <p:cNvPr id="3" name="Content Placeholder 2">
            <a:extLst>
              <a:ext uri="{FF2B5EF4-FFF2-40B4-BE49-F238E27FC236}">
                <a16:creationId xmlns:a16="http://schemas.microsoft.com/office/drawing/2014/main" id="{6F0A4DD7-26EE-EB1F-17E5-B07D8B88D6C5}"/>
              </a:ext>
            </a:extLst>
          </p:cNvPr>
          <p:cNvSpPr>
            <a:spLocks noGrp="1"/>
          </p:cNvSpPr>
          <p:nvPr>
            <p:ph idx="1"/>
          </p:nvPr>
        </p:nvSpPr>
        <p:spPr/>
        <p:txBody>
          <a:bodyPr vert="horz" lIns="91440" tIns="45720" rIns="91440" bIns="45720" rtlCol="0" anchor="t">
            <a:normAutofit lnSpcReduction="10000"/>
          </a:bodyPr>
          <a:lstStyle/>
          <a:p>
            <a:pPr marL="0" indent="0">
              <a:buNone/>
            </a:pPr>
            <a:r>
              <a:rPr lang="en-US" u="sng">
                <a:ea typeface="+mn-lt"/>
                <a:cs typeface="+mn-lt"/>
              </a:rPr>
              <a:t>Forecasting:</a:t>
            </a:r>
            <a:endParaRPr lang="en-US" u="sng"/>
          </a:p>
          <a:p>
            <a:r>
              <a:rPr lang="en-US" dirty="0">
                <a:ea typeface="+mn-lt"/>
                <a:cs typeface="+mn-lt"/>
              </a:rPr>
              <a:t>Predict future stock needs based on historical data and market trends.</a:t>
            </a:r>
            <a:endParaRPr lang="en-US" dirty="0"/>
          </a:p>
          <a:p>
            <a:r>
              <a:rPr lang="en-US" dirty="0">
                <a:ea typeface="+mn-lt"/>
                <a:cs typeface="+mn-lt"/>
              </a:rPr>
              <a:t>Use statistical methods and tools for accurate forecasting.</a:t>
            </a:r>
            <a:endParaRPr lang="en-US" dirty="0"/>
          </a:p>
          <a:p>
            <a:pPr marL="0" indent="0">
              <a:buNone/>
            </a:pPr>
            <a:r>
              <a:rPr lang="en-US" u="sng">
                <a:ea typeface="+mn-lt"/>
                <a:cs typeface="+mn-lt"/>
              </a:rPr>
              <a:t>Allocation:</a:t>
            </a:r>
            <a:endParaRPr lang="en-US" u="sng"/>
          </a:p>
          <a:p>
            <a:r>
              <a:rPr lang="en-US" dirty="0">
                <a:ea typeface="+mn-lt"/>
                <a:cs typeface="+mn-lt"/>
              </a:rPr>
              <a:t>Assign budget for purchasing stock.</a:t>
            </a:r>
            <a:endParaRPr lang="en-US" dirty="0"/>
          </a:p>
          <a:p>
            <a:r>
              <a:rPr lang="en-US">
                <a:ea typeface="+mn-lt"/>
                <a:cs typeface="+mn-lt"/>
              </a:rPr>
              <a:t>Ensure funds are available for replenishment without affecting other business operations.</a:t>
            </a:r>
            <a:endParaRPr lang="en-US"/>
          </a:p>
        </p:txBody>
      </p:sp>
    </p:spTree>
    <p:extLst>
      <p:ext uri="{BB962C8B-B14F-4D97-AF65-F5344CB8AC3E}">
        <p14:creationId xmlns:p14="http://schemas.microsoft.com/office/powerpoint/2010/main" val="123336993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FEBC-96FE-9CE5-776E-786A783630D7}"/>
              </a:ext>
            </a:extLst>
          </p:cNvPr>
          <p:cNvSpPr>
            <a:spLocks noGrp="1"/>
          </p:cNvSpPr>
          <p:nvPr>
            <p:ph type="title"/>
          </p:nvPr>
        </p:nvSpPr>
        <p:spPr/>
        <p:txBody>
          <a:bodyPr/>
          <a:lstStyle/>
          <a:p>
            <a:r>
              <a:rPr lang="en-US" dirty="0">
                <a:ea typeface="+mj-lt"/>
                <a:cs typeface="+mj-lt"/>
              </a:rPr>
              <a:t>Cost Management</a:t>
            </a:r>
            <a:endParaRPr lang="en-US" dirty="0"/>
          </a:p>
        </p:txBody>
      </p:sp>
      <p:sp>
        <p:nvSpPr>
          <p:cNvPr id="3" name="Content Placeholder 2">
            <a:extLst>
              <a:ext uri="{FF2B5EF4-FFF2-40B4-BE49-F238E27FC236}">
                <a16:creationId xmlns:a16="http://schemas.microsoft.com/office/drawing/2014/main" id="{99E869EB-9930-D438-6803-C67A61E41DC6}"/>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u="sng">
                <a:ea typeface="+mn-lt"/>
                <a:cs typeface="+mn-lt"/>
              </a:rPr>
              <a:t>Types of Costs:</a:t>
            </a:r>
            <a:endParaRPr lang="en-US" u="sng"/>
          </a:p>
          <a:p>
            <a:r>
              <a:rPr lang="en-US">
                <a:ea typeface="+mn-lt"/>
                <a:cs typeface="+mn-lt"/>
              </a:rPr>
              <a:t>Holding Costs: Costs of storing inventory (e.g., warehousing, insurance).</a:t>
            </a:r>
            <a:endParaRPr lang="en-US"/>
          </a:p>
          <a:p>
            <a:r>
              <a:rPr lang="en-US" dirty="0">
                <a:ea typeface="+mn-lt"/>
                <a:cs typeface="+mn-lt"/>
              </a:rPr>
              <a:t>Ordering Costs: Costs of placing orders (e.g., shipping, handling).</a:t>
            </a:r>
            <a:endParaRPr lang="en-US" dirty="0"/>
          </a:p>
          <a:p>
            <a:r>
              <a:rPr lang="en-US">
                <a:ea typeface="+mn-lt"/>
                <a:cs typeface="+mn-lt"/>
              </a:rPr>
              <a:t>Shortage Costs: Costs incurred when stockouts occur (e.g., lost sales, customer dissatisfaction).</a:t>
            </a:r>
            <a:endParaRPr lang="en-US"/>
          </a:p>
          <a:p>
            <a:pPr marL="0" indent="0">
              <a:buNone/>
            </a:pPr>
            <a:r>
              <a:rPr lang="en-US" u="sng">
                <a:ea typeface="+mn-lt"/>
                <a:cs typeface="+mn-lt"/>
              </a:rPr>
              <a:t>Optimization:</a:t>
            </a:r>
            <a:endParaRPr lang="en-US" u="sng"/>
          </a:p>
          <a:p>
            <a:r>
              <a:rPr lang="en-US">
                <a:ea typeface="+mn-lt"/>
                <a:cs typeface="+mn-lt"/>
              </a:rPr>
              <a:t>Use Economic Order Quantity (EOQ) to determine the ideal order size that minimizes total costs.</a:t>
            </a:r>
            <a:endParaRPr lang="en-US"/>
          </a:p>
        </p:txBody>
      </p:sp>
    </p:spTree>
    <p:extLst>
      <p:ext uri="{BB962C8B-B14F-4D97-AF65-F5344CB8AC3E}">
        <p14:creationId xmlns:p14="http://schemas.microsoft.com/office/powerpoint/2010/main" val="245443773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C5A0-00CD-B36E-F9FE-2C1D12D02CC9}"/>
              </a:ext>
            </a:extLst>
          </p:cNvPr>
          <p:cNvSpPr>
            <a:spLocks noGrp="1"/>
          </p:cNvSpPr>
          <p:nvPr>
            <p:ph type="title"/>
          </p:nvPr>
        </p:nvSpPr>
        <p:spPr/>
        <p:txBody>
          <a:bodyPr/>
          <a:lstStyle/>
          <a:p>
            <a:r>
              <a:rPr lang="en-US" dirty="0">
                <a:ea typeface="+mj-lt"/>
                <a:cs typeface="+mj-lt"/>
              </a:rPr>
              <a:t>Monitoring and Adjustment</a:t>
            </a:r>
            <a:endParaRPr lang="en-US" dirty="0"/>
          </a:p>
        </p:txBody>
      </p:sp>
      <p:sp>
        <p:nvSpPr>
          <p:cNvPr id="3" name="Content Placeholder 2">
            <a:extLst>
              <a:ext uri="{FF2B5EF4-FFF2-40B4-BE49-F238E27FC236}">
                <a16:creationId xmlns:a16="http://schemas.microsoft.com/office/drawing/2014/main" id="{CC3EB317-ADA3-505E-3A88-CA7184E7EACA}"/>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Regular Audits:</a:t>
            </a:r>
            <a:endParaRPr lang="en-US" u="sng"/>
          </a:p>
          <a:p>
            <a:r>
              <a:rPr lang="en-US" dirty="0">
                <a:ea typeface="+mn-lt"/>
                <a:cs typeface="+mn-lt"/>
              </a:rPr>
              <a:t>Conduct regular inventory audits to ensure accuracy and detect discrepancies.</a:t>
            </a:r>
            <a:endParaRPr lang="en-US" dirty="0"/>
          </a:p>
          <a:p>
            <a:pPr marL="0" indent="0">
              <a:buNone/>
            </a:pPr>
            <a:r>
              <a:rPr lang="en-US" u="sng">
                <a:ea typeface="+mn-lt"/>
                <a:cs typeface="+mn-lt"/>
              </a:rPr>
              <a:t>Adjustments:</a:t>
            </a:r>
            <a:endParaRPr lang="en-US" u="sng"/>
          </a:p>
          <a:p>
            <a:r>
              <a:rPr lang="en-US">
                <a:ea typeface="+mn-lt"/>
                <a:cs typeface="+mn-lt"/>
              </a:rPr>
              <a:t>Adapt budget and inventory levels based on sales trends, market changes, and seasonal demand fluctuations.</a:t>
            </a:r>
            <a:endParaRPr lang="en-US"/>
          </a:p>
        </p:txBody>
      </p:sp>
    </p:spTree>
    <p:extLst>
      <p:ext uri="{BB962C8B-B14F-4D97-AF65-F5344CB8AC3E}">
        <p14:creationId xmlns:p14="http://schemas.microsoft.com/office/powerpoint/2010/main" val="125289743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2877-B2AF-42B8-9B32-C2250D05E115}"/>
              </a:ext>
            </a:extLst>
          </p:cNvPr>
          <p:cNvSpPr>
            <a:spLocks noGrp="1"/>
          </p:cNvSpPr>
          <p:nvPr>
            <p:ph type="title"/>
          </p:nvPr>
        </p:nvSpPr>
        <p:spPr/>
        <p:txBody>
          <a:bodyPr/>
          <a:lstStyle/>
          <a:p>
            <a:r>
              <a:rPr lang="en-US" dirty="0"/>
              <a:t>GANTT Chart</a:t>
            </a:r>
          </a:p>
        </p:txBody>
      </p:sp>
      <p:sp>
        <p:nvSpPr>
          <p:cNvPr id="3" name="Content Placeholder 2">
            <a:extLst>
              <a:ext uri="{FF2B5EF4-FFF2-40B4-BE49-F238E27FC236}">
                <a16:creationId xmlns:a16="http://schemas.microsoft.com/office/drawing/2014/main" id="{48BF6B16-B673-24AE-82EA-FE9D3B4EF7FD}"/>
              </a:ext>
            </a:extLst>
          </p:cNvPr>
          <p:cNvSpPr>
            <a:spLocks noGrp="1"/>
          </p:cNvSpPr>
          <p:nvPr>
            <p:ph idx="1"/>
          </p:nvPr>
        </p:nvSpPr>
        <p:spPr/>
        <p:txBody>
          <a:bodyPr vert="horz" lIns="91440" tIns="45720" rIns="91440" bIns="45720" rtlCol="0" anchor="t">
            <a:normAutofit/>
          </a:bodyPr>
          <a:lstStyle/>
          <a:p>
            <a:r>
              <a:rPr lang="en-US" dirty="0">
                <a:ea typeface="+mn-lt"/>
                <a:cs typeface="+mn-lt"/>
              </a:rPr>
              <a:t>A Gantt chart is a visual tool for project management that outlines tasks and timelines.</a:t>
            </a:r>
            <a:endParaRPr lang="en-US" dirty="0"/>
          </a:p>
          <a:p>
            <a:r>
              <a:rPr lang="en-US" dirty="0">
                <a:ea typeface="+mn-lt"/>
                <a:cs typeface="+mn-lt"/>
              </a:rPr>
              <a:t>It helps in planning, scheduling, and tracking project progress.</a:t>
            </a:r>
            <a:endParaRPr lang="en-US" dirty="0"/>
          </a:p>
          <a:p>
            <a:pPr marL="0" indent="0">
              <a:buNone/>
            </a:pPr>
            <a:r>
              <a:rPr lang="en-US" u="sng" dirty="0">
                <a:ea typeface="+mn-lt"/>
                <a:cs typeface="+mn-lt"/>
              </a:rPr>
              <a:t>Importance:</a:t>
            </a:r>
            <a:endParaRPr lang="en-US" u="sng" dirty="0"/>
          </a:p>
          <a:p>
            <a:r>
              <a:rPr lang="en-US" dirty="0">
                <a:ea typeface="+mn-lt"/>
                <a:cs typeface="+mn-lt"/>
              </a:rPr>
              <a:t>Provides a clear view of project timelines and dependencies.</a:t>
            </a:r>
            <a:endParaRPr lang="en-US" dirty="0"/>
          </a:p>
          <a:p>
            <a:r>
              <a:rPr lang="en-US" dirty="0">
                <a:ea typeface="+mn-lt"/>
                <a:cs typeface="+mn-lt"/>
              </a:rPr>
              <a:t>Helps in identifying potential bottlenecks and delays.</a:t>
            </a:r>
            <a:endParaRPr lang="en-US" dirty="0"/>
          </a:p>
        </p:txBody>
      </p:sp>
    </p:spTree>
    <p:extLst>
      <p:ext uri="{BB962C8B-B14F-4D97-AF65-F5344CB8AC3E}">
        <p14:creationId xmlns:p14="http://schemas.microsoft.com/office/powerpoint/2010/main" val="187608062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ACBD-ABD8-7DF1-9BA9-A0A0833A45F7}"/>
              </a:ext>
            </a:extLst>
          </p:cNvPr>
          <p:cNvSpPr>
            <a:spLocks noGrp="1"/>
          </p:cNvSpPr>
          <p:nvPr>
            <p:ph type="title"/>
          </p:nvPr>
        </p:nvSpPr>
        <p:spPr/>
        <p:txBody>
          <a:bodyPr/>
          <a:lstStyle/>
          <a:p>
            <a:r>
              <a:rPr lang="en-US" dirty="0">
                <a:ea typeface="+mj-lt"/>
                <a:cs typeface="+mj-lt"/>
              </a:rPr>
              <a:t>Components</a:t>
            </a:r>
            <a:endParaRPr lang="en-US" dirty="0"/>
          </a:p>
        </p:txBody>
      </p:sp>
      <p:sp>
        <p:nvSpPr>
          <p:cNvPr id="3" name="Content Placeholder 2">
            <a:extLst>
              <a:ext uri="{FF2B5EF4-FFF2-40B4-BE49-F238E27FC236}">
                <a16:creationId xmlns:a16="http://schemas.microsoft.com/office/drawing/2014/main" id="{616F9215-1CC0-A4E5-6FD4-BDC2B6E8AE94}"/>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Tasks:</a:t>
            </a:r>
            <a:endParaRPr lang="en-US" u="sng"/>
          </a:p>
          <a:p>
            <a:r>
              <a:rPr lang="en-US" dirty="0">
                <a:ea typeface="+mn-lt"/>
                <a:cs typeface="+mn-lt"/>
              </a:rPr>
              <a:t>Individual activities or work packages that need to be completed.</a:t>
            </a:r>
            <a:endParaRPr lang="en-US" dirty="0"/>
          </a:p>
          <a:p>
            <a:pPr marL="0" indent="0">
              <a:buNone/>
            </a:pPr>
            <a:r>
              <a:rPr lang="en-US" u="sng" dirty="0">
                <a:ea typeface="+mn-lt"/>
                <a:cs typeface="+mn-lt"/>
              </a:rPr>
              <a:t>Timeline:</a:t>
            </a:r>
            <a:endParaRPr lang="en-US" u="sng" dirty="0"/>
          </a:p>
          <a:p>
            <a:r>
              <a:rPr lang="en-US" dirty="0">
                <a:ea typeface="+mn-lt"/>
                <a:cs typeface="+mn-lt"/>
              </a:rPr>
              <a:t>Duration of tasks represented by bars on the chart.</a:t>
            </a:r>
            <a:endParaRPr lang="en-US" dirty="0"/>
          </a:p>
          <a:p>
            <a:r>
              <a:rPr lang="en-US" dirty="0">
                <a:ea typeface="+mn-lt"/>
                <a:cs typeface="+mn-lt"/>
              </a:rPr>
              <a:t>Shows start and end dates for each task.</a:t>
            </a:r>
            <a:endParaRPr lang="en-US" dirty="0"/>
          </a:p>
        </p:txBody>
      </p:sp>
    </p:spTree>
    <p:extLst>
      <p:ext uri="{BB962C8B-B14F-4D97-AF65-F5344CB8AC3E}">
        <p14:creationId xmlns:p14="http://schemas.microsoft.com/office/powerpoint/2010/main" val="388311007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A3F0-9009-1DFE-94D5-7AF5BE467616}"/>
              </a:ext>
            </a:extLst>
          </p:cNvPr>
          <p:cNvSpPr>
            <a:spLocks noGrp="1"/>
          </p:cNvSpPr>
          <p:nvPr>
            <p:ph type="title"/>
          </p:nvPr>
        </p:nvSpPr>
        <p:spPr/>
        <p:txBody>
          <a:bodyPr/>
          <a:lstStyle/>
          <a:p>
            <a:r>
              <a:rPr lang="en-US" dirty="0">
                <a:ea typeface="+mj-lt"/>
                <a:cs typeface="+mj-lt"/>
              </a:rPr>
              <a:t>Creating a GANTT Chart</a:t>
            </a:r>
            <a:endParaRPr lang="en-US" dirty="0"/>
          </a:p>
        </p:txBody>
      </p:sp>
      <p:sp>
        <p:nvSpPr>
          <p:cNvPr id="3" name="Content Placeholder 2">
            <a:extLst>
              <a:ext uri="{FF2B5EF4-FFF2-40B4-BE49-F238E27FC236}">
                <a16:creationId xmlns:a16="http://schemas.microsoft.com/office/drawing/2014/main" id="{59E0B04C-5A25-BB05-66F6-694C97CC8E39}"/>
              </a:ext>
            </a:extLst>
          </p:cNvPr>
          <p:cNvSpPr>
            <a:spLocks noGrp="1"/>
          </p:cNvSpPr>
          <p:nvPr>
            <p:ph idx="1"/>
          </p:nvPr>
        </p:nvSpPr>
        <p:spPr/>
        <p:txBody>
          <a:bodyPr vert="horz" lIns="91440" tIns="45720" rIns="91440" bIns="45720" rtlCol="0" anchor="t">
            <a:normAutofit lnSpcReduction="10000"/>
          </a:bodyPr>
          <a:lstStyle/>
          <a:p>
            <a:pPr marL="0" indent="0">
              <a:buNone/>
            </a:pPr>
            <a:r>
              <a:rPr lang="en-US" u="sng" dirty="0">
                <a:ea typeface="+mn-lt"/>
                <a:cs typeface="+mn-lt"/>
              </a:rPr>
              <a:t>Tools:</a:t>
            </a:r>
            <a:endParaRPr lang="en-US"/>
          </a:p>
          <a:p>
            <a:r>
              <a:rPr lang="en-US" dirty="0">
                <a:ea typeface="+mn-lt"/>
                <a:cs typeface="+mn-lt"/>
              </a:rPr>
              <a:t>Software like Microsoft Project, Trello, or Google Sheets can be used to create Gantt charts.</a:t>
            </a:r>
            <a:endParaRPr lang="en-US" dirty="0"/>
          </a:p>
          <a:p>
            <a:pPr marL="0" indent="0">
              <a:buNone/>
            </a:pPr>
            <a:r>
              <a:rPr lang="en-US" u="sng" dirty="0">
                <a:ea typeface="+mn-lt"/>
                <a:cs typeface="+mn-lt"/>
              </a:rPr>
              <a:t>Steps:</a:t>
            </a:r>
            <a:endParaRPr lang="en-US" u="sng" dirty="0"/>
          </a:p>
          <a:p>
            <a:r>
              <a:rPr lang="en-US" dirty="0">
                <a:ea typeface="+mn-lt"/>
                <a:cs typeface="+mn-lt"/>
              </a:rPr>
              <a:t>List all tasks.</a:t>
            </a:r>
            <a:endParaRPr lang="en-US" dirty="0"/>
          </a:p>
          <a:p>
            <a:r>
              <a:rPr lang="en-US" dirty="0">
                <a:ea typeface="+mn-lt"/>
                <a:cs typeface="+mn-lt"/>
              </a:rPr>
              <a:t>Assign durations and set dependencies between tasks.</a:t>
            </a:r>
            <a:endParaRPr lang="en-US" dirty="0"/>
          </a:p>
          <a:p>
            <a:r>
              <a:rPr lang="en-US">
                <a:ea typeface="+mn-lt"/>
                <a:cs typeface="+mn-lt"/>
              </a:rPr>
              <a:t>Create bars on the chart representing the timeline for each task.</a:t>
            </a:r>
            <a:endParaRPr lang="en-US"/>
          </a:p>
        </p:txBody>
      </p:sp>
    </p:spTree>
    <p:extLst>
      <p:ext uri="{BB962C8B-B14F-4D97-AF65-F5344CB8AC3E}">
        <p14:creationId xmlns:p14="http://schemas.microsoft.com/office/powerpoint/2010/main" val="132898069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B8E5-801C-750B-A2BE-C3B735DB39FE}"/>
              </a:ext>
            </a:extLst>
          </p:cNvPr>
          <p:cNvSpPr>
            <a:spLocks noGrp="1"/>
          </p:cNvSpPr>
          <p:nvPr>
            <p:ph type="title"/>
          </p:nvPr>
        </p:nvSpPr>
        <p:spPr/>
        <p:txBody>
          <a:bodyPr/>
          <a:lstStyle/>
          <a:p>
            <a:r>
              <a:rPr lang="en-US" dirty="0">
                <a:ea typeface="+mj-lt"/>
                <a:cs typeface="+mj-lt"/>
              </a:rPr>
              <a:t>Using Gantt Charts</a:t>
            </a:r>
          </a:p>
        </p:txBody>
      </p:sp>
      <p:sp>
        <p:nvSpPr>
          <p:cNvPr id="3" name="Content Placeholder 2">
            <a:extLst>
              <a:ext uri="{FF2B5EF4-FFF2-40B4-BE49-F238E27FC236}">
                <a16:creationId xmlns:a16="http://schemas.microsoft.com/office/drawing/2014/main" id="{A8AA6D4A-1411-F7CF-3E9F-71E2AB7D7C2C}"/>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Project Planning:</a:t>
            </a:r>
            <a:endParaRPr lang="en-US" u="sng" dirty="0"/>
          </a:p>
          <a:p>
            <a:r>
              <a:rPr lang="en-US" dirty="0">
                <a:ea typeface="+mn-lt"/>
                <a:cs typeface="+mn-lt"/>
              </a:rPr>
              <a:t>Schedule tasks, allocate resources, and set milestones.</a:t>
            </a:r>
            <a:endParaRPr lang="en-US" dirty="0"/>
          </a:p>
          <a:p>
            <a:r>
              <a:rPr lang="en-US" dirty="0">
                <a:ea typeface="+mn-lt"/>
                <a:cs typeface="+mn-lt"/>
              </a:rPr>
              <a:t>Visualize the entire project timeline.</a:t>
            </a:r>
            <a:endParaRPr lang="en-US" dirty="0"/>
          </a:p>
          <a:p>
            <a:pPr marL="0" indent="0">
              <a:buNone/>
            </a:pPr>
            <a:r>
              <a:rPr lang="en-US" u="sng">
                <a:ea typeface="+mn-lt"/>
                <a:cs typeface="+mn-lt"/>
              </a:rPr>
              <a:t>Tracking Progress:</a:t>
            </a:r>
            <a:endParaRPr lang="en-US" u="sng"/>
          </a:p>
          <a:p>
            <a:r>
              <a:rPr lang="en-US" dirty="0">
                <a:ea typeface="+mn-lt"/>
                <a:cs typeface="+mn-lt"/>
              </a:rPr>
              <a:t>Update task statuses and monitor deadlines.</a:t>
            </a:r>
            <a:endParaRPr lang="en-US" dirty="0"/>
          </a:p>
          <a:p>
            <a:r>
              <a:rPr lang="en-US" dirty="0">
                <a:ea typeface="+mn-lt"/>
                <a:cs typeface="+mn-lt"/>
              </a:rPr>
              <a:t>Adjust plans as needed to stay on track.</a:t>
            </a:r>
            <a:endParaRPr lang="en-US" dirty="0"/>
          </a:p>
        </p:txBody>
      </p:sp>
    </p:spTree>
    <p:extLst>
      <p:ext uri="{BB962C8B-B14F-4D97-AF65-F5344CB8AC3E}">
        <p14:creationId xmlns:p14="http://schemas.microsoft.com/office/powerpoint/2010/main" val="119013648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5CFA-7359-387C-D0E3-063A4DF4B5A9}"/>
              </a:ext>
            </a:extLst>
          </p:cNvPr>
          <p:cNvSpPr>
            <a:spLocks noGrp="1"/>
          </p:cNvSpPr>
          <p:nvPr>
            <p:ph type="title"/>
          </p:nvPr>
        </p:nvSpPr>
        <p:spPr/>
        <p:txBody>
          <a:bodyPr/>
          <a:lstStyle/>
          <a:p>
            <a:r>
              <a:rPr lang="en-US" dirty="0">
                <a:ea typeface="+mj-lt"/>
                <a:cs typeface="+mj-lt"/>
              </a:rPr>
              <a:t>Advantages</a:t>
            </a:r>
            <a:endParaRPr lang="en-US" dirty="0"/>
          </a:p>
        </p:txBody>
      </p:sp>
      <p:sp>
        <p:nvSpPr>
          <p:cNvPr id="3" name="Content Placeholder 2">
            <a:extLst>
              <a:ext uri="{FF2B5EF4-FFF2-40B4-BE49-F238E27FC236}">
                <a16:creationId xmlns:a16="http://schemas.microsoft.com/office/drawing/2014/main" id="{F53DECBD-456F-3492-F0B5-3EDA7B431F7C}"/>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Visual Clarity:</a:t>
            </a:r>
            <a:endParaRPr lang="en-US" u="sng"/>
          </a:p>
          <a:p>
            <a:r>
              <a:rPr lang="en-US" dirty="0">
                <a:ea typeface="+mn-lt"/>
                <a:cs typeface="+mn-lt"/>
              </a:rPr>
              <a:t>Provides a clear view of project timelines, making it easier to communicate plans.</a:t>
            </a:r>
            <a:endParaRPr lang="en-US" dirty="0"/>
          </a:p>
          <a:p>
            <a:pPr marL="0" indent="0">
              <a:buNone/>
            </a:pPr>
            <a:r>
              <a:rPr lang="en-US" u="sng">
                <a:ea typeface="+mn-lt"/>
                <a:cs typeface="+mn-lt"/>
              </a:rPr>
              <a:t>Efficiency:</a:t>
            </a:r>
            <a:endParaRPr lang="en-US" u="sng"/>
          </a:p>
          <a:p>
            <a:r>
              <a:rPr lang="en-US" dirty="0">
                <a:ea typeface="+mn-lt"/>
                <a:cs typeface="+mn-lt"/>
              </a:rPr>
              <a:t>Helps in identifying delays and adjusting plans accordingly.</a:t>
            </a:r>
            <a:endParaRPr lang="en-US" dirty="0"/>
          </a:p>
          <a:p>
            <a:r>
              <a:rPr lang="en-US">
                <a:ea typeface="+mn-lt"/>
                <a:cs typeface="+mn-lt"/>
              </a:rPr>
              <a:t>Improves project management and resource allocation.</a:t>
            </a:r>
            <a:endParaRPr lang="en-US"/>
          </a:p>
        </p:txBody>
      </p:sp>
    </p:spTree>
    <p:extLst>
      <p:ext uri="{BB962C8B-B14F-4D97-AF65-F5344CB8AC3E}">
        <p14:creationId xmlns:p14="http://schemas.microsoft.com/office/powerpoint/2010/main" val="240334948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F573-A038-6806-81C0-7234852EA31C}"/>
              </a:ext>
            </a:extLst>
          </p:cNvPr>
          <p:cNvSpPr>
            <a:spLocks noGrp="1"/>
          </p:cNvSpPr>
          <p:nvPr>
            <p:ph type="title"/>
          </p:nvPr>
        </p:nvSpPr>
        <p:spPr/>
        <p:txBody>
          <a:bodyPr/>
          <a:lstStyle/>
          <a:p>
            <a:r>
              <a:rPr lang="en-US" dirty="0">
                <a:ea typeface="+mj-lt"/>
                <a:cs typeface="+mj-lt"/>
              </a:rPr>
              <a:t>Progress Tracking</a:t>
            </a:r>
            <a:endParaRPr lang="en-US" dirty="0"/>
          </a:p>
        </p:txBody>
      </p:sp>
      <p:sp>
        <p:nvSpPr>
          <p:cNvPr id="3" name="Content Placeholder 2">
            <a:extLst>
              <a:ext uri="{FF2B5EF4-FFF2-40B4-BE49-F238E27FC236}">
                <a16:creationId xmlns:a16="http://schemas.microsoft.com/office/drawing/2014/main" id="{A49779D7-9931-E376-9F50-CEB1C8B8427A}"/>
              </a:ext>
            </a:extLst>
          </p:cNvPr>
          <p:cNvSpPr>
            <a:spLocks noGrp="1"/>
          </p:cNvSpPr>
          <p:nvPr>
            <p:ph idx="1"/>
          </p:nvPr>
        </p:nvSpPr>
        <p:spPr/>
        <p:txBody>
          <a:bodyPr vert="horz" lIns="91440" tIns="45720" rIns="91440" bIns="45720" rtlCol="0" anchor="t">
            <a:normAutofit/>
          </a:bodyPr>
          <a:lstStyle/>
          <a:p>
            <a:r>
              <a:rPr lang="en-US">
                <a:ea typeface="+mn-lt"/>
                <a:cs typeface="+mn-lt"/>
              </a:rPr>
              <a:t>Progress tracking monitors the status and performance of ongoing projects or tasks.</a:t>
            </a:r>
            <a:endParaRPr lang="en-US"/>
          </a:p>
          <a:p>
            <a:r>
              <a:rPr lang="en-US" dirty="0">
                <a:ea typeface="+mn-lt"/>
                <a:cs typeface="+mn-lt"/>
              </a:rPr>
              <a:t>Ensures objectives are met on time and within budget.</a:t>
            </a:r>
            <a:endParaRPr lang="en-US" dirty="0"/>
          </a:p>
          <a:p>
            <a:pPr marL="0" indent="0">
              <a:buNone/>
            </a:pPr>
            <a:r>
              <a:rPr lang="en-US" u="sng">
                <a:ea typeface="+mn-lt"/>
                <a:cs typeface="+mn-lt"/>
              </a:rPr>
              <a:t>Importance:</a:t>
            </a:r>
            <a:endParaRPr lang="en-US"/>
          </a:p>
          <a:p>
            <a:r>
              <a:rPr lang="en-US" dirty="0">
                <a:ea typeface="+mn-lt"/>
                <a:cs typeface="+mn-lt"/>
              </a:rPr>
              <a:t>Helps in identifying issues early.</a:t>
            </a:r>
            <a:endParaRPr lang="en-US" dirty="0"/>
          </a:p>
          <a:p>
            <a:r>
              <a:rPr lang="en-US" dirty="0">
                <a:ea typeface="+mn-lt"/>
                <a:cs typeface="+mn-lt"/>
              </a:rPr>
              <a:t>Keeps the team aligned with project goals.</a:t>
            </a:r>
            <a:endParaRPr lang="en-US" dirty="0"/>
          </a:p>
        </p:txBody>
      </p:sp>
    </p:spTree>
    <p:extLst>
      <p:ext uri="{BB962C8B-B14F-4D97-AF65-F5344CB8AC3E}">
        <p14:creationId xmlns:p14="http://schemas.microsoft.com/office/powerpoint/2010/main" val="272548837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9E7D-1483-AA71-2371-D0ECECB08ABA}"/>
              </a:ext>
            </a:extLst>
          </p:cNvPr>
          <p:cNvSpPr>
            <a:spLocks noGrp="1"/>
          </p:cNvSpPr>
          <p:nvPr>
            <p:ph type="title"/>
          </p:nvPr>
        </p:nvSpPr>
        <p:spPr/>
        <p:txBody>
          <a:bodyPr/>
          <a:lstStyle/>
          <a:p>
            <a:r>
              <a:rPr lang="en-US" dirty="0">
                <a:ea typeface="+mj-lt"/>
                <a:cs typeface="+mj-lt"/>
              </a:rPr>
              <a:t>Methods</a:t>
            </a:r>
          </a:p>
        </p:txBody>
      </p:sp>
      <p:sp>
        <p:nvSpPr>
          <p:cNvPr id="3" name="Content Placeholder 2">
            <a:extLst>
              <a:ext uri="{FF2B5EF4-FFF2-40B4-BE49-F238E27FC236}">
                <a16:creationId xmlns:a16="http://schemas.microsoft.com/office/drawing/2014/main" id="{F57F044F-DD82-B719-90E1-82B379CF61BB}"/>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Milestones:</a:t>
            </a:r>
            <a:endParaRPr lang="en-US" u="sng"/>
          </a:p>
          <a:p>
            <a:r>
              <a:rPr lang="en-US" dirty="0">
                <a:ea typeface="+mn-lt"/>
                <a:cs typeface="+mn-lt"/>
              </a:rPr>
              <a:t>Key points or stages in the project timeline that signify progress.</a:t>
            </a:r>
            <a:endParaRPr lang="en-US" dirty="0"/>
          </a:p>
          <a:p>
            <a:r>
              <a:rPr lang="en-US" dirty="0">
                <a:ea typeface="+mn-lt"/>
                <a:cs typeface="+mn-lt"/>
              </a:rPr>
              <a:t>Used to measure and celebrate achievements.</a:t>
            </a:r>
          </a:p>
          <a:p>
            <a:pPr marL="0" indent="0">
              <a:buNone/>
            </a:pPr>
            <a:r>
              <a:rPr lang="en-US" u="sng" dirty="0">
                <a:ea typeface="+mn-lt"/>
                <a:cs typeface="+mn-lt"/>
              </a:rPr>
              <a:t>Status Reports:</a:t>
            </a:r>
            <a:endParaRPr lang="en-US" u="sng" dirty="0"/>
          </a:p>
          <a:p>
            <a:r>
              <a:rPr lang="en-US" dirty="0">
                <a:ea typeface="+mn-lt"/>
                <a:cs typeface="+mn-lt"/>
              </a:rPr>
              <a:t>Regular updates on task completion and issues.</a:t>
            </a:r>
            <a:endParaRPr lang="en-US" dirty="0"/>
          </a:p>
          <a:p>
            <a:r>
              <a:rPr lang="en-US" dirty="0">
                <a:ea typeface="+mn-lt"/>
                <a:cs typeface="+mn-lt"/>
              </a:rPr>
              <a:t>Keep stakeholders informed about the project status.</a:t>
            </a:r>
            <a:endParaRPr lang="en-US" dirty="0"/>
          </a:p>
        </p:txBody>
      </p:sp>
    </p:spTree>
    <p:extLst>
      <p:ext uri="{BB962C8B-B14F-4D97-AF65-F5344CB8AC3E}">
        <p14:creationId xmlns:p14="http://schemas.microsoft.com/office/powerpoint/2010/main" val="3017470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E755-57AE-0EED-A850-A818E65459F1}"/>
              </a:ext>
            </a:extLst>
          </p:cNvPr>
          <p:cNvSpPr>
            <a:spLocks noGrp="1"/>
          </p:cNvSpPr>
          <p:nvPr>
            <p:ph type="title"/>
          </p:nvPr>
        </p:nvSpPr>
        <p:spPr/>
        <p:txBody>
          <a:bodyPr>
            <a:normAutofit/>
          </a:bodyPr>
          <a:lstStyle/>
          <a:p>
            <a:r>
              <a:rPr lang="en-US">
                <a:ea typeface="+mj-lt"/>
                <a:cs typeface="+mj-lt"/>
              </a:rPr>
              <a:t>Using Google Apps Script for Advanced Automation</a:t>
            </a:r>
            <a:endParaRPr lang="en-US"/>
          </a:p>
        </p:txBody>
      </p:sp>
      <p:sp>
        <p:nvSpPr>
          <p:cNvPr id="3" name="Content Placeholder 2">
            <a:extLst>
              <a:ext uri="{FF2B5EF4-FFF2-40B4-BE49-F238E27FC236}">
                <a16:creationId xmlns:a16="http://schemas.microsoft.com/office/drawing/2014/main" id="{BE0C73E1-3B21-3BFA-1684-24880744AE07}"/>
              </a:ext>
            </a:extLst>
          </p:cNvPr>
          <p:cNvSpPr>
            <a:spLocks noGrp="1"/>
          </p:cNvSpPr>
          <p:nvPr>
            <p:ph idx="1"/>
          </p:nvPr>
        </p:nvSpPr>
        <p:spPr/>
        <p:txBody>
          <a:bodyPr vert="horz" lIns="91440" tIns="45720" rIns="91440" bIns="45720" rtlCol="0" anchor="t">
            <a:normAutofit/>
          </a:bodyPr>
          <a:lstStyle/>
          <a:p>
            <a:r>
              <a:rPr lang="en-US">
                <a:ea typeface="+mn-lt"/>
                <a:cs typeface="+mn-lt"/>
              </a:rPr>
              <a:t>Basics: Learn the fundamentals of JavaScript to leverage Google Apps Script effectively.</a:t>
            </a:r>
          </a:p>
          <a:p>
            <a:endParaRPr lang="en-US"/>
          </a:p>
          <a:p>
            <a:r>
              <a:rPr lang="en-US">
                <a:ea typeface="+mn-lt"/>
                <a:cs typeface="+mn-lt"/>
              </a:rPr>
              <a:t>Creating Scripts: Write and execute custom scripts to automate sophisticated tasks.</a:t>
            </a:r>
          </a:p>
          <a:p>
            <a:endParaRPr lang="en-US"/>
          </a:p>
          <a:p>
            <a:r>
              <a:rPr lang="en-US">
                <a:ea typeface="+mn-lt"/>
                <a:cs typeface="+mn-lt"/>
              </a:rPr>
              <a:t>Example: Automate data updates by creating a script that fetches and inserts data from external sources.</a:t>
            </a:r>
          </a:p>
        </p:txBody>
      </p:sp>
    </p:spTree>
    <p:extLst>
      <p:ext uri="{BB962C8B-B14F-4D97-AF65-F5344CB8AC3E}">
        <p14:creationId xmlns:p14="http://schemas.microsoft.com/office/powerpoint/2010/main" val="281708813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EA66-5E88-BCA5-18E9-D25A8AF6FFED}"/>
              </a:ext>
            </a:extLst>
          </p:cNvPr>
          <p:cNvSpPr>
            <a:spLocks noGrp="1"/>
          </p:cNvSpPr>
          <p:nvPr>
            <p:ph type="title"/>
          </p:nvPr>
        </p:nvSpPr>
        <p:spPr/>
        <p:txBody>
          <a:bodyPr/>
          <a:lstStyle/>
          <a:p>
            <a:r>
              <a:rPr lang="en-US" dirty="0">
                <a:ea typeface="+mj-lt"/>
                <a:cs typeface="+mj-lt"/>
              </a:rPr>
              <a:t>Tools for Progress Tracking</a:t>
            </a:r>
          </a:p>
        </p:txBody>
      </p:sp>
      <p:sp>
        <p:nvSpPr>
          <p:cNvPr id="3" name="Content Placeholder 2">
            <a:extLst>
              <a:ext uri="{FF2B5EF4-FFF2-40B4-BE49-F238E27FC236}">
                <a16:creationId xmlns:a16="http://schemas.microsoft.com/office/drawing/2014/main" id="{489AC4A6-A4DB-EDD2-3099-AFE4D5E0E0C0}"/>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Software:</a:t>
            </a:r>
            <a:endParaRPr lang="en-US"/>
          </a:p>
          <a:p>
            <a:r>
              <a:rPr lang="en-US" dirty="0">
                <a:ea typeface="+mn-lt"/>
                <a:cs typeface="+mn-lt"/>
              </a:rPr>
              <a:t>Tools like Asana, Jira, or </a:t>
            </a:r>
            <a:r>
              <a:rPr lang="en-US" dirty="0" err="1">
                <a:ea typeface="+mn-lt"/>
                <a:cs typeface="+mn-lt"/>
              </a:rPr>
              <a:t>Monday.comoffer</a:t>
            </a:r>
            <a:r>
              <a:rPr lang="en-US" dirty="0">
                <a:ea typeface="+mn-lt"/>
                <a:cs typeface="+mn-lt"/>
              </a:rPr>
              <a:t> robust progress tracking features.</a:t>
            </a:r>
          </a:p>
          <a:p>
            <a:pPr marL="0" indent="0">
              <a:buNone/>
            </a:pPr>
            <a:r>
              <a:rPr lang="en-US" u="sng" dirty="0">
                <a:ea typeface="+mn-lt"/>
                <a:cs typeface="+mn-lt"/>
              </a:rPr>
              <a:t>Dashboards:</a:t>
            </a:r>
          </a:p>
          <a:p>
            <a:r>
              <a:rPr lang="en-US" dirty="0">
                <a:ea typeface="+mn-lt"/>
                <a:cs typeface="+mn-lt"/>
              </a:rPr>
              <a:t>Visual displays of key metrics and progress indicators.</a:t>
            </a:r>
          </a:p>
          <a:p>
            <a:r>
              <a:rPr lang="en-US" dirty="0">
                <a:ea typeface="+mn-lt"/>
                <a:cs typeface="+mn-lt"/>
              </a:rPr>
              <a:t>Provide real-time updates on project status.</a:t>
            </a:r>
          </a:p>
        </p:txBody>
      </p:sp>
    </p:spTree>
    <p:extLst>
      <p:ext uri="{BB962C8B-B14F-4D97-AF65-F5344CB8AC3E}">
        <p14:creationId xmlns:p14="http://schemas.microsoft.com/office/powerpoint/2010/main" val="161909562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CA6D-A1B1-87A3-2895-8D638B200861}"/>
              </a:ext>
            </a:extLst>
          </p:cNvPr>
          <p:cNvSpPr>
            <a:spLocks noGrp="1"/>
          </p:cNvSpPr>
          <p:nvPr>
            <p:ph type="title"/>
          </p:nvPr>
        </p:nvSpPr>
        <p:spPr/>
        <p:txBody>
          <a:bodyPr/>
          <a:lstStyle/>
          <a:p>
            <a:r>
              <a:rPr lang="en-US">
                <a:ea typeface="+mj-lt"/>
                <a:cs typeface="+mj-lt"/>
              </a:rPr>
              <a:t>Key Metrics</a:t>
            </a:r>
            <a:endParaRPr lang="en-US"/>
          </a:p>
        </p:txBody>
      </p:sp>
      <p:sp>
        <p:nvSpPr>
          <p:cNvPr id="3" name="Content Placeholder 2">
            <a:extLst>
              <a:ext uri="{FF2B5EF4-FFF2-40B4-BE49-F238E27FC236}">
                <a16:creationId xmlns:a16="http://schemas.microsoft.com/office/drawing/2014/main" id="{93E9B7E4-DE88-7100-9041-842D9D928A9B}"/>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Completion Percentage:</a:t>
            </a:r>
            <a:endParaRPr lang="en-US"/>
          </a:p>
          <a:p>
            <a:r>
              <a:rPr lang="en-US" dirty="0">
                <a:ea typeface="+mn-lt"/>
                <a:cs typeface="+mn-lt"/>
              </a:rPr>
              <a:t>Indicates how much of the task is completed.</a:t>
            </a:r>
          </a:p>
          <a:p>
            <a:r>
              <a:rPr lang="en-US" dirty="0">
                <a:ea typeface="+mn-lt"/>
                <a:cs typeface="+mn-lt"/>
              </a:rPr>
              <a:t>Helps in understanding overall progress.</a:t>
            </a:r>
          </a:p>
          <a:p>
            <a:pPr marL="0" indent="0">
              <a:buNone/>
            </a:pPr>
            <a:r>
              <a:rPr lang="en-US" u="sng">
                <a:ea typeface="+mn-lt"/>
                <a:cs typeface="+mn-lt"/>
              </a:rPr>
              <a:t>Time Tracking:</a:t>
            </a:r>
          </a:p>
          <a:p>
            <a:r>
              <a:rPr lang="en-US" dirty="0">
                <a:ea typeface="+mn-lt"/>
                <a:cs typeface="+mn-lt"/>
              </a:rPr>
              <a:t>Compares hours spent vs. hours estimated.</a:t>
            </a:r>
          </a:p>
          <a:p>
            <a:r>
              <a:rPr lang="en-US" dirty="0">
                <a:ea typeface="+mn-lt"/>
                <a:cs typeface="+mn-lt"/>
              </a:rPr>
              <a:t>Helps in managing resources and timelines effectively.</a:t>
            </a:r>
          </a:p>
        </p:txBody>
      </p:sp>
    </p:spTree>
    <p:extLst>
      <p:ext uri="{BB962C8B-B14F-4D97-AF65-F5344CB8AC3E}">
        <p14:creationId xmlns:p14="http://schemas.microsoft.com/office/powerpoint/2010/main" val="194557864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4719-3A44-1929-FFBD-CFE3C5EAFA63}"/>
              </a:ext>
            </a:extLst>
          </p:cNvPr>
          <p:cNvSpPr>
            <a:spLocks noGrp="1"/>
          </p:cNvSpPr>
          <p:nvPr>
            <p:ph type="title"/>
          </p:nvPr>
        </p:nvSpPr>
        <p:spPr/>
        <p:txBody>
          <a:bodyPr/>
          <a:lstStyle/>
          <a:p>
            <a:r>
              <a:rPr lang="en-US" dirty="0">
                <a:ea typeface="+mj-lt"/>
                <a:cs typeface="+mj-lt"/>
              </a:rPr>
              <a:t>Best Practices</a:t>
            </a:r>
            <a:endParaRPr lang="en-US" dirty="0"/>
          </a:p>
        </p:txBody>
      </p:sp>
      <p:sp>
        <p:nvSpPr>
          <p:cNvPr id="3" name="Content Placeholder 2">
            <a:extLst>
              <a:ext uri="{FF2B5EF4-FFF2-40B4-BE49-F238E27FC236}">
                <a16:creationId xmlns:a16="http://schemas.microsoft.com/office/drawing/2014/main" id="{0B724403-472F-63B2-3E7D-C07FD02E7D6C}"/>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Regular Reviews:</a:t>
            </a:r>
            <a:endParaRPr lang="en-US"/>
          </a:p>
          <a:p>
            <a:r>
              <a:rPr lang="en-US" dirty="0">
                <a:ea typeface="+mn-lt"/>
                <a:cs typeface="+mn-lt"/>
              </a:rPr>
              <a:t>Schedule periodic check-ins to assess progress.</a:t>
            </a:r>
            <a:endParaRPr lang="en-US" dirty="0"/>
          </a:p>
          <a:p>
            <a:r>
              <a:rPr lang="en-US" dirty="0">
                <a:ea typeface="+mn-lt"/>
                <a:cs typeface="+mn-lt"/>
              </a:rPr>
              <a:t>Discuss achievements, issues, and next steps.</a:t>
            </a:r>
          </a:p>
          <a:p>
            <a:pPr marL="0" indent="0">
              <a:buNone/>
            </a:pPr>
            <a:r>
              <a:rPr lang="en-US" u="sng">
                <a:ea typeface="+mn-lt"/>
                <a:cs typeface="+mn-lt"/>
              </a:rPr>
              <a:t>Adjustments:</a:t>
            </a:r>
          </a:p>
          <a:p>
            <a:r>
              <a:rPr lang="en-US" dirty="0">
                <a:ea typeface="+mn-lt"/>
                <a:cs typeface="+mn-lt"/>
              </a:rPr>
              <a:t>Make necessary changes to stay on track with goals.</a:t>
            </a:r>
          </a:p>
          <a:p>
            <a:r>
              <a:rPr lang="en-US">
                <a:ea typeface="+mn-lt"/>
                <a:cs typeface="+mn-lt"/>
              </a:rPr>
              <a:t>Be flexible and adaptive to new information and circumstances</a:t>
            </a:r>
            <a:endParaRPr lang="en-US" dirty="0">
              <a:ea typeface="+mn-lt"/>
              <a:cs typeface="+mn-lt"/>
            </a:endParaRPr>
          </a:p>
        </p:txBody>
      </p:sp>
    </p:spTree>
    <p:extLst>
      <p:ext uri="{BB962C8B-B14F-4D97-AF65-F5344CB8AC3E}">
        <p14:creationId xmlns:p14="http://schemas.microsoft.com/office/powerpoint/2010/main" val="326377906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E4A3-4A97-2F1A-BA65-B9B85764D0F6}"/>
              </a:ext>
            </a:extLst>
          </p:cNvPr>
          <p:cNvSpPr>
            <a:spLocks noGrp="1"/>
          </p:cNvSpPr>
          <p:nvPr>
            <p:ph type="title"/>
          </p:nvPr>
        </p:nvSpPr>
        <p:spPr/>
        <p:txBody>
          <a:bodyPr/>
          <a:lstStyle/>
          <a:p>
            <a:r>
              <a:rPr lang="en-US" dirty="0">
                <a:ea typeface="+mj-lt"/>
                <a:cs typeface="+mj-lt"/>
              </a:rPr>
              <a:t>Surveys and Data Collection</a:t>
            </a:r>
            <a:endParaRPr lang="en-US" dirty="0"/>
          </a:p>
        </p:txBody>
      </p:sp>
      <p:sp>
        <p:nvSpPr>
          <p:cNvPr id="3" name="Content Placeholder 2">
            <a:extLst>
              <a:ext uri="{FF2B5EF4-FFF2-40B4-BE49-F238E27FC236}">
                <a16:creationId xmlns:a16="http://schemas.microsoft.com/office/drawing/2014/main" id="{AB052C7B-6A27-44A4-D786-26B18E5D5B24}"/>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Surveys are essential tools for collecting data from respondents.</a:t>
            </a:r>
            <a:endParaRPr lang="en-US" dirty="0"/>
          </a:p>
          <a:p>
            <a:r>
              <a:rPr lang="en-US" dirty="0">
                <a:ea typeface="+mn-lt"/>
                <a:cs typeface="+mn-lt"/>
              </a:rPr>
              <a:t>Data collection involves gathering information to analyze and draw conclusions.</a:t>
            </a:r>
            <a:endParaRPr lang="en-US" dirty="0"/>
          </a:p>
          <a:p>
            <a:pPr marL="0" indent="0">
              <a:buNone/>
            </a:pPr>
            <a:r>
              <a:rPr lang="en-US" u="sng" dirty="0">
                <a:ea typeface="+mn-lt"/>
                <a:cs typeface="+mn-lt"/>
              </a:rPr>
              <a:t>Importance:</a:t>
            </a:r>
            <a:endParaRPr lang="en-US" u="sng" dirty="0"/>
          </a:p>
          <a:p>
            <a:r>
              <a:rPr lang="en-US">
                <a:ea typeface="+mn-lt"/>
                <a:cs typeface="+mn-lt"/>
              </a:rPr>
              <a:t>Crucial for research, decision-making, and improving products/services.</a:t>
            </a:r>
            <a:endParaRPr lang="en-US"/>
          </a:p>
          <a:p>
            <a:r>
              <a:rPr lang="en-US" dirty="0">
                <a:ea typeface="+mn-lt"/>
                <a:cs typeface="+mn-lt"/>
              </a:rPr>
              <a:t>Provides insights into customer preferences, behaviors, and trends.</a:t>
            </a:r>
            <a:endParaRPr lang="en-US" dirty="0"/>
          </a:p>
        </p:txBody>
      </p:sp>
    </p:spTree>
    <p:extLst>
      <p:ext uri="{BB962C8B-B14F-4D97-AF65-F5344CB8AC3E}">
        <p14:creationId xmlns:p14="http://schemas.microsoft.com/office/powerpoint/2010/main" val="35343265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2DF-2DFE-B0E7-6CA1-6446C6909C2B}"/>
              </a:ext>
            </a:extLst>
          </p:cNvPr>
          <p:cNvSpPr>
            <a:spLocks noGrp="1"/>
          </p:cNvSpPr>
          <p:nvPr>
            <p:ph type="title"/>
          </p:nvPr>
        </p:nvSpPr>
        <p:spPr/>
        <p:txBody>
          <a:bodyPr/>
          <a:lstStyle/>
          <a:p>
            <a:r>
              <a:rPr lang="en-US" dirty="0">
                <a:ea typeface="+mj-lt"/>
                <a:cs typeface="+mj-lt"/>
              </a:rPr>
              <a:t>Types of Surveys</a:t>
            </a:r>
            <a:endParaRPr lang="en-US" dirty="0"/>
          </a:p>
        </p:txBody>
      </p:sp>
      <p:sp>
        <p:nvSpPr>
          <p:cNvPr id="3" name="Content Placeholder 2">
            <a:extLst>
              <a:ext uri="{FF2B5EF4-FFF2-40B4-BE49-F238E27FC236}">
                <a16:creationId xmlns:a16="http://schemas.microsoft.com/office/drawing/2014/main" id="{32603469-814C-6CE6-11CE-2F5DCD50CF58}"/>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u="sng" dirty="0">
                <a:ea typeface="+mn-lt"/>
                <a:cs typeface="+mn-lt"/>
              </a:rPr>
              <a:t>Questionnaire:</a:t>
            </a:r>
            <a:endParaRPr lang="en-US" u="sng" dirty="0"/>
          </a:p>
          <a:p>
            <a:r>
              <a:rPr lang="en-US">
                <a:ea typeface="+mn-lt"/>
                <a:cs typeface="+mn-lt"/>
              </a:rPr>
              <a:t>Structured set of questions, often multiple-choice, designed to gather specific information from respondents.</a:t>
            </a:r>
            <a:endParaRPr lang="en-US"/>
          </a:p>
          <a:p>
            <a:pPr marL="0" indent="0">
              <a:buNone/>
            </a:pPr>
            <a:r>
              <a:rPr lang="en-US" u="sng">
                <a:ea typeface="+mn-lt"/>
                <a:cs typeface="+mn-lt"/>
              </a:rPr>
              <a:t>Interview:</a:t>
            </a:r>
            <a:endParaRPr lang="en-US" u="sng"/>
          </a:p>
          <a:p>
            <a:r>
              <a:rPr lang="en-US">
                <a:ea typeface="+mn-lt"/>
                <a:cs typeface="+mn-lt"/>
              </a:rPr>
              <a:t>Personal or telephonic interaction, asking open-ended questions to get detailed responses.</a:t>
            </a:r>
            <a:endParaRPr lang="en-US"/>
          </a:p>
          <a:p>
            <a:pPr marL="0" indent="0">
              <a:buNone/>
            </a:pPr>
            <a:r>
              <a:rPr lang="en-US" u="sng" dirty="0">
                <a:ea typeface="+mn-lt"/>
                <a:cs typeface="+mn-lt"/>
              </a:rPr>
              <a:t>Online Survey:</a:t>
            </a:r>
            <a:endParaRPr lang="en-US" u="sng" dirty="0"/>
          </a:p>
          <a:p>
            <a:r>
              <a:rPr lang="en-US">
                <a:ea typeface="+mn-lt"/>
                <a:cs typeface="+mn-lt"/>
              </a:rPr>
              <a:t>Distributed via email or web platforms, allowing for a large audience reach and easy data collection.</a:t>
            </a:r>
            <a:endParaRPr lang="en-US"/>
          </a:p>
        </p:txBody>
      </p:sp>
    </p:spTree>
    <p:extLst>
      <p:ext uri="{BB962C8B-B14F-4D97-AF65-F5344CB8AC3E}">
        <p14:creationId xmlns:p14="http://schemas.microsoft.com/office/powerpoint/2010/main" val="259915514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1744-7EE9-AA88-32F6-D1076886174F}"/>
              </a:ext>
            </a:extLst>
          </p:cNvPr>
          <p:cNvSpPr>
            <a:spLocks noGrp="1"/>
          </p:cNvSpPr>
          <p:nvPr>
            <p:ph type="title"/>
          </p:nvPr>
        </p:nvSpPr>
        <p:spPr/>
        <p:txBody>
          <a:bodyPr/>
          <a:lstStyle/>
          <a:p>
            <a:r>
              <a:rPr lang="en-US" dirty="0">
                <a:ea typeface="+mj-lt"/>
                <a:cs typeface="+mj-lt"/>
              </a:rPr>
              <a:t>Designing a Survey</a:t>
            </a:r>
            <a:endParaRPr lang="en-US" dirty="0"/>
          </a:p>
        </p:txBody>
      </p:sp>
      <p:sp>
        <p:nvSpPr>
          <p:cNvPr id="3" name="Content Placeholder 2">
            <a:extLst>
              <a:ext uri="{FF2B5EF4-FFF2-40B4-BE49-F238E27FC236}">
                <a16:creationId xmlns:a16="http://schemas.microsoft.com/office/drawing/2014/main" id="{2B23ECA3-A8E5-A7C3-C662-A5B5670B6FDE}"/>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u="sng">
                <a:ea typeface="+mn-lt"/>
                <a:cs typeface="+mn-lt"/>
              </a:rPr>
              <a:t>Clear Objectives:</a:t>
            </a:r>
            <a:endParaRPr lang="en-US"/>
          </a:p>
          <a:p>
            <a:r>
              <a:rPr lang="en-US">
                <a:ea typeface="+mn-lt"/>
                <a:cs typeface="+mn-lt"/>
              </a:rPr>
              <a:t>Define the purpose and goals of the survey to ensure relevant questions are asked.</a:t>
            </a:r>
          </a:p>
          <a:p>
            <a:pPr marL="0" indent="0">
              <a:buNone/>
            </a:pPr>
            <a:r>
              <a:rPr lang="en-US" u="sng" dirty="0">
                <a:ea typeface="+mn-lt"/>
                <a:cs typeface="+mn-lt"/>
              </a:rPr>
              <a:t>Question Types:</a:t>
            </a:r>
          </a:p>
          <a:p>
            <a:r>
              <a:rPr lang="en-US">
                <a:ea typeface="+mn-lt"/>
                <a:cs typeface="+mn-lt"/>
              </a:rPr>
              <a:t>Use a mix of open-ended and closed-ended questions to get both qualitative and quantitative data.</a:t>
            </a:r>
          </a:p>
          <a:p>
            <a:pPr marL="0" indent="0">
              <a:buNone/>
            </a:pPr>
            <a:r>
              <a:rPr lang="en-US" u="sng" dirty="0">
                <a:ea typeface="+mn-lt"/>
                <a:cs typeface="+mn-lt"/>
              </a:rPr>
              <a:t>Pilot Testing:</a:t>
            </a:r>
          </a:p>
          <a:p>
            <a:r>
              <a:rPr lang="en-US">
                <a:ea typeface="+mn-lt"/>
                <a:cs typeface="+mn-lt"/>
              </a:rPr>
              <a:t>Test the survey with a small group to identify and correct any issues before full deployment</a:t>
            </a:r>
          </a:p>
        </p:txBody>
      </p:sp>
    </p:spTree>
    <p:extLst>
      <p:ext uri="{BB962C8B-B14F-4D97-AF65-F5344CB8AC3E}">
        <p14:creationId xmlns:p14="http://schemas.microsoft.com/office/powerpoint/2010/main" val="886018615"/>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41B7-83D4-04F0-A05B-07139873F30A}"/>
              </a:ext>
            </a:extLst>
          </p:cNvPr>
          <p:cNvSpPr>
            <a:spLocks noGrp="1"/>
          </p:cNvSpPr>
          <p:nvPr>
            <p:ph type="title"/>
          </p:nvPr>
        </p:nvSpPr>
        <p:spPr/>
        <p:txBody>
          <a:bodyPr/>
          <a:lstStyle/>
          <a:p>
            <a:r>
              <a:rPr lang="en-US" dirty="0">
                <a:ea typeface="+mj-lt"/>
                <a:cs typeface="+mj-lt"/>
              </a:rPr>
              <a:t>Data Collection Methods</a:t>
            </a:r>
            <a:endParaRPr lang="en-US" dirty="0"/>
          </a:p>
        </p:txBody>
      </p:sp>
      <p:sp>
        <p:nvSpPr>
          <p:cNvPr id="3" name="Content Placeholder 2">
            <a:extLst>
              <a:ext uri="{FF2B5EF4-FFF2-40B4-BE49-F238E27FC236}">
                <a16:creationId xmlns:a16="http://schemas.microsoft.com/office/drawing/2014/main" id="{7F77A0A3-0C97-01D0-4E72-E4C2A954BD05}"/>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u="sng">
                <a:ea typeface="+mn-lt"/>
                <a:cs typeface="+mn-lt"/>
              </a:rPr>
              <a:t>Online Tools:</a:t>
            </a:r>
            <a:endParaRPr lang="en-US" u="sng"/>
          </a:p>
          <a:p>
            <a:r>
              <a:rPr lang="en-US" dirty="0">
                <a:ea typeface="+mn-lt"/>
                <a:cs typeface="+mn-lt"/>
              </a:rPr>
              <a:t>Utilize platforms like Google Forms, SurveyMonkey to create and distribute surveys easily.</a:t>
            </a:r>
            <a:endParaRPr lang="en-US" dirty="0"/>
          </a:p>
          <a:p>
            <a:pPr marL="0" indent="0">
              <a:buNone/>
            </a:pPr>
            <a:r>
              <a:rPr lang="en-US" u="sng">
                <a:ea typeface="+mn-lt"/>
                <a:cs typeface="+mn-lt"/>
              </a:rPr>
              <a:t>Face-to-Face:</a:t>
            </a:r>
            <a:endParaRPr lang="en-US" u="sng"/>
          </a:p>
          <a:p>
            <a:r>
              <a:rPr lang="en-US" dirty="0">
                <a:ea typeface="+mn-lt"/>
                <a:cs typeface="+mn-lt"/>
              </a:rPr>
              <a:t>Direct interaction with respondents for more detailed and personal insights.</a:t>
            </a:r>
            <a:endParaRPr lang="en-US" dirty="0"/>
          </a:p>
          <a:p>
            <a:pPr marL="0" indent="0">
              <a:buNone/>
            </a:pPr>
            <a:r>
              <a:rPr lang="en-US" u="sng" dirty="0">
                <a:ea typeface="+mn-lt"/>
                <a:cs typeface="+mn-lt"/>
              </a:rPr>
              <a:t>Phone Surveys:</a:t>
            </a:r>
            <a:endParaRPr lang="en-US" u="sng" dirty="0"/>
          </a:p>
          <a:p>
            <a:r>
              <a:rPr lang="en-US">
                <a:ea typeface="+mn-lt"/>
                <a:cs typeface="+mn-lt"/>
              </a:rPr>
              <a:t>Conducted over the phone, useful for reaching a wide demographic and gathering in-depth responses.</a:t>
            </a:r>
            <a:endParaRPr lang="en-US"/>
          </a:p>
        </p:txBody>
      </p:sp>
    </p:spTree>
    <p:extLst>
      <p:ext uri="{BB962C8B-B14F-4D97-AF65-F5344CB8AC3E}">
        <p14:creationId xmlns:p14="http://schemas.microsoft.com/office/powerpoint/2010/main" val="163729801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27FC-D559-0C51-E4C7-0D8ABFA91B08}"/>
              </a:ext>
            </a:extLst>
          </p:cNvPr>
          <p:cNvSpPr>
            <a:spLocks noGrp="1"/>
          </p:cNvSpPr>
          <p:nvPr>
            <p:ph type="title"/>
          </p:nvPr>
        </p:nvSpPr>
        <p:spPr/>
        <p:txBody>
          <a:bodyPr/>
          <a:lstStyle/>
          <a:p>
            <a:r>
              <a:rPr lang="en-US" dirty="0">
                <a:ea typeface="+mj-lt"/>
                <a:cs typeface="+mj-lt"/>
              </a:rPr>
              <a:t>Analyzing Survey Data</a:t>
            </a:r>
            <a:endParaRPr lang="en-US" dirty="0"/>
          </a:p>
        </p:txBody>
      </p:sp>
      <p:sp>
        <p:nvSpPr>
          <p:cNvPr id="3" name="Content Placeholder 2">
            <a:extLst>
              <a:ext uri="{FF2B5EF4-FFF2-40B4-BE49-F238E27FC236}">
                <a16:creationId xmlns:a16="http://schemas.microsoft.com/office/drawing/2014/main" id="{39991A9F-933F-BB49-8B4A-E51551088FBE}"/>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u="sng">
                <a:ea typeface="+mn-lt"/>
                <a:cs typeface="+mn-lt"/>
              </a:rPr>
              <a:t>Data Cleaning:</a:t>
            </a:r>
            <a:endParaRPr lang="en-US" u="sng"/>
          </a:p>
          <a:p>
            <a:r>
              <a:rPr lang="en-US">
                <a:ea typeface="+mn-lt"/>
                <a:cs typeface="+mn-lt"/>
              </a:rPr>
              <a:t>Remove incomplete or irrelevant responses to ensure data accuracy.</a:t>
            </a:r>
            <a:endParaRPr lang="en-US"/>
          </a:p>
          <a:p>
            <a:pPr marL="0" indent="0">
              <a:buNone/>
            </a:pPr>
            <a:r>
              <a:rPr lang="en-US" u="sng">
                <a:ea typeface="+mn-lt"/>
                <a:cs typeface="+mn-lt"/>
              </a:rPr>
              <a:t>Statistical Analysis:</a:t>
            </a:r>
            <a:endParaRPr lang="en-US" u="sng"/>
          </a:p>
          <a:p>
            <a:r>
              <a:rPr lang="en-US">
                <a:ea typeface="+mn-lt"/>
                <a:cs typeface="+mn-lt"/>
              </a:rPr>
              <a:t>Use statistical methods to interpret data and uncover trends and patterns.</a:t>
            </a:r>
            <a:endParaRPr lang="en-US"/>
          </a:p>
          <a:p>
            <a:pPr marL="0" indent="0">
              <a:buNone/>
            </a:pPr>
            <a:r>
              <a:rPr lang="en-US" u="sng" dirty="0">
                <a:ea typeface="+mn-lt"/>
                <a:cs typeface="+mn-lt"/>
              </a:rPr>
              <a:t>Visualization:</a:t>
            </a:r>
            <a:endParaRPr lang="en-US"/>
          </a:p>
          <a:p>
            <a:r>
              <a:rPr lang="en-US">
                <a:ea typeface="+mn-lt"/>
                <a:cs typeface="+mn-lt"/>
              </a:rPr>
              <a:t>Create charts and graphs to present findings in a visually appealing and understandable way.</a:t>
            </a:r>
            <a:endParaRPr lang="en-US"/>
          </a:p>
        </p:txBody>
      </p:sp>
    </p:spTree>
    <p:extLst>
      <p:ext uri="{BB962C8B-B14F-4D97-AF65-F5344CB8AC3E}">
        <p14:creationId xmlns:p14="http://schemas.microsoft.com/office/powerpoint/2010/main" val="390868311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7605-20D0-C70E-BBC7-1D429BFF6E2E}"/>
              </a:ext>
            </a:extLst>
          </p:cNvPr>
          <p:cNvSpPr>
            <a:spLocks noGrp="1"/>
          </p:cNvSpPr>
          <p:nvPr>
            <p:ph type="title"/>
          </p:nvPr>
        </p:nvSpPr>
        <p:spPr/>
        <p:txBody>
          <a:bodyPr/>
          <a:lstStyle/>
          <a:p>
            <a:r>
              <a:rPr lang="en-US" dirty="0">
                <a:ea typeface="+mj-lt"/>
                <a:cs typeface="+mj-lt"/>
              </a:rPr>
              <a:t>Data Visualization (Using Power BI, Tableau, Excel)</a:t>
            </a:r>
            <a:endParaRPr lang="en-US" dirty="0"/>
          </a:p>
        </p:txBody>
      </p:sp>
      <p:sp>
        <p:nvSpPr>
          <p:cNvPr id="3" name="Content Placeholder 2">
            <a:extLst>
              <a:ext uri="{FF2B5EF4-FFF2-40B4-BE49-F238E27FC236}">
                <a16:creationId xmlns:a16="http://schemas.microsoft.com/office/drawing/2014/main" id="{DE5DAF70-0A6F-6402-0828-7042C4F08F6B}"/>
              </a:ext>
            </a:extLst>
          </p:cNvPr>
          <p:cNvSpPr>
            <a:spLocks noGrp="1"/>
          </p:cNvSpPr>
          <p:nvPr>
            <p:ph idx="1"/>
          </p:nvPr>
        </p:nvSpPr>
        <p:spPr/>
        <p:txBody>
          <a:bodyPr vert="horz" lIns="91440" tIns="45720" rIns="91440" bIns="45720" rtlCol="0" anchor="t">
            <a:normAutofit/>
          </a:bodyPr>
          <a:lstStyle/>
          <a:p>
            <a:r>
              <a:rPr lang="en-US" dirty="0">
                <a:ea typeface="+mn-lt"/>
                <a:cs typeface="+mn-lt"/>
              </a:rPr>
              <a:t>Data visualization is the graphical representation of information and data.</a:t>
            </a:r>
            <a:endParaRPr lang="en-US" dirty="0"/>
          </a:p>
          <a:p>
            <a:r>
              <a:rPr lang="en-US" dirty="0">
                <a:ea typeface="+mn-lt"/>
                <a:cs typeface="+mn-lt"/>
              </a:rPr>
              <a:t>Helps in understanding trends, patterns, and insights from complex datasets.</a:t>
            </a:r>
            <a:endParaRPr lang="en-US" dirty="0"/>
          </a:p>
          <a:p>
            <a:pPr marL="0" indent="0">
              <a:buNone/>
            </a:pPr>
            <a:r>
              <a:rPr lang="en-US" u="sng" dirty="0">
                <a:ea typeface="+mn-lt"/>
                <a:cs typeface="+mn-lt"/>
              </a:rPr>
              <a:t>Importance:</a:t>
            </a:r>
            <a:endParaRPr lang="en-US" u="sng" dirty="0"/>
          </a:p>
          <a:p>
            <a:r>
              <a:rPr lang="en-US">
                <a:ea typeface="+mn-lt"/>
                <a:cs typeface="+mn-lt"/>
              </a:rPr>
              <a:t>Makes complex data understandable and actionable.</a:t>
            </a:r>
            <a:endParaRPr lang="en-US"/>
          </a:p>
          <a:p>
            <a:pPr>
              <a:buFont typeface="Arial"/>
            </a:pPr>
            <a:r>
              <a:rPr lang="en-US">
                <a:ea typeface="+mn-lt"/>
                <a:cs typeface="+mn-lt"/>
              </a:rPr>
              <a:t>Enhances decision-making by providing clear insights.</a:t>
            </a:r>
            <a:endParaRPr lang="en-US"/>
          </a:p>
        </p:txBody>
      </p:sp>
    </p:spTree>
    <p:extLst>
      <p:ext uri="{BB962C8B-B14F-4D97-AF65-F5344CB8AC3E}">
        <p14:creationId xmlns:p14="http://schemas.microsoft.com/office/powerpoint/2010/main" val="404347278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6259B-C80F-A4F2-08AC-32EFD9071A4D}"/>
              </a:ext>
            </a:extLst>
          </p:cNvPr>
          <p:cNvSpPr>
            <a:spLocks noGrp="1"/>
          </p:cNvSpPr>
          <p:nvPr>
            <p:ph type="title"/>
          </p:nvPr>
        </p:nvSpPr>
        <p:spPr/>
        <p:txBody>
          <a:bodyPr/>
          <a:lstStyle/>
          <a:p>
            <a:r>
              <a:rPr lang="en-US" dirty="0">
                <a:ea typeface="+mj-lt"/>
                <a:cs typeface="+mj-lt"/>
              </a:rPr>
              <a:t>Power BI</a:t>
            </a:r>
            <a:endParaRPr lang="en-US" dirty="0"/>
          </a:p>
        </p:txBody>
      </p:sp>
      <p:sp>
        <p:nvSpPr>
          <p:cNvPr id="3" name="Content Placeholder 2">
            <a:extLst>
              <a:ext uri="{FF2B5EF4-FFF2-40B4-BE49-F238E27FC236}">
                <a16:creationId xmlns:a16="http://schemas.microsoft.com/office/drawing/2014/main" id="{E3B9282B-D085-2BA4-0BD8-D9F5A712E027}"/>
              </a:ext>
            </a:extLst>
          </p:cNvPr>
          <p:cNvSpPr>
            <a:spLocks noGrp="1"/>
          </p:cNvSpPr>
          <p:nvPr>
            <p:ph idx="1"/>
          </p:nvPr>
        </p:nvSpPr>
        <p:spPr/>
        <p:txBody>
          <a:bodyPr vert="horz" lIns="91440" tIns="45720" rIns="91440" bIns="45720" rtlCol="0" anchor="t">
            <a:normAutofit lnSpcReduction="10000"/>
          </a:bodyPr>
          <a:lstStyle/>
          <a:p>
            <a:pPr marL="0" indent="0">
              <a:buNone/>
            </a:pPr>
            <a:r>
              <a:rPr lang="en-US" u="sng">
                <a:ea typeface="+mn-lt"/>
                <a:cs typeface="+mn-lt"/>
              </a:rPr>
              <a:t>Features:</a:t>
            </a:r>
            <a:endParaRPr lang="en-US" u="sng"/>
          </a:p>
          <a:p>
            <a:r>
              <a:rPr lang="en-US" dirty="0">
                <a:ea typeface="+mn-lt"/>
                <a:cs typeface="+mn-lt"/>
              </a:rPr>
              <a:t>Interactive dashboards and real-time data updates.</a:t>
            </a:r>
            <a:endParaRPr lang="en-US" dirty="0"/>
          </a:p>
          <a:p>
            <a:r>
              <a:rPr lang="en-US" dirty="0">
                <a:ea typeface="+mn-lt"/>
                <a:cs typeface="+mn-lt"/>
              </a:rPr>
              <a:t>Custom visuals and integration with other Microsoft products.</a:t>
            </a:r>
            <a:endParaRPr lang="en-US" dirty="0"/>
          </a:p>
          <a:p>
            <a:r>
              <a:rPr lang="en-US" u="sng">
                <a:ea typeface="+mn-lt"/>
                <a:cs typeface="+mn-lt"/>
              </a:rPr>
              <a:t>Usage:</a:t>
            </a:r>
            <a:endParaRPr lang="en-US" u="sng"/>
          </a:p>
          <a:p>
            <a:r>
              <a:rPr lang="en-US">
                <a:ea typeface="+mn-lt"/>
                <a:cs typeface="+mn-lt"/>
              </a:rPr>
              <a:t>Ideal for business intelligence, connecting to multiple data sources to provide comprehensive analytics.</a:t>
            </a:r>
            <a:endParaRPr lang="en-US"/>
          </a:p>
          <a:p>
            <a:pPr marL="0" indent="0">
              <a:buNone/>
            </a:pPr>
            <a:r>
              <a:rPr lang="en-US" u="sng" dirty="0">
                <a:ea typeface="+mn-lt"/>
                <a:cs typeface="+mn-lt"/>
              </a:rPr>
              <a:t>Strengths:</a:t>
            </a:r>
            <a:endParaRPr lang="en-US" u="sng" dirty="0"/>
          </a:p>
          <a:p>
            <a:r>
              <a:rPr lang="en-US" dirty="0">
                <a:ea typeface="+mn-lt"/>
                <a:cs typeface="+mn-lt"/>
              </a:rPr>
              <a:t>User-friendly interface with robust integration capabilities.</a:t>
            </a:r>
            <a:endParaRPr lang="en-US" dirty="0"/>
          </a:p>
        </p:txBody>
      </p:sp>
    </p:spTree>
    <p:extLst>
      <p:ext uri="{BB962C8B-B14F-4D97-AF65-F5344CB8AC3E}">
        <p14:creationId xmlns:p14="http://schemas.microsoft.com/office/powerpoint/2010/main" val="496332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DDAA-DC92-31E3-D12D-0FF3F88E8990}"/>
              </a:ext>
            </a:extLst>
          </p:cNvPr>
          <p:cNvSpPr>
            <a:spLocks noGrp="1"/>
          </p:cNvSpPr>
          <p:nvPr>
            <p:ph type="title"/>
          </p:nvPr>
        </p:nvSpPr>
        <p:spPr/>
        <p:txBody>
          <a:bodyPr/>
          <a:lstStyle/>
          <a:p>
            <a:r>
              <a:rPr lang="en-US">
                <a:ea typeface="+mj-lt"/>
                <a:cs typeface="+mj-lt"/>
              </a:rPr>
              <a:t>Using Built-In Features</a:t>
            </a:r>
            <a:endParaRPr lang="en-US"/>
          </a:p>
        </p:txBody>
      </p:sp>
      <p:sp>
        <p:nvSpPr>
          <p:cNvPr id="3" name="Content Placeholder 2">
            <a:extLst>
              <a:ext uri="{FF2B5EF4-FFF2-40B4-BE49-F238E27FC236}">
                <a16:creationId xmlns:a16="http://schemas.microsoft.com/office/drawing/2014/main" id="{493557AC-48E6-4AD0-2F66-5F1B524E3325}"/>
              </a:ext>
            </a:extLst>
          </p:cNvPr>
          <p:cNvSpPr>
            <a:spLocks noGrp="1"/>
          </p:cNvSpPr>
          <p:nvPr>
            <p:ph idx="1"/>
          </p:nvPr>
        </p:nvSpPr>
        <p:spPr/>
        <p:txBody>
          <a:bodyPr vert="horz" lIns="91440" tIns="45720" rIns="91440" bIns="45720" rtlCol="0" anchor="t">
            <a:normAutofit/>
          </a:bodyPr>
          <a:lstStyle/>
          <a:p>
            <a:r>
              <a:rPr lang="en-US">
                <a:ea typeface="+mn-lt"/>
                <a:cs typeface="+mn-lt"/>
              </a:rPr>
              <a:t>Conditional Formatting: Automatically apply formatting rules based on conditions.</a:t>
            </a:r>
            <a:endParaRPr lang="en-US"/>
          </a:p>
          <a:p>
            <a:endParaRPr lang="en-US"/>
          </a:p>
          <a:p>
            <a:r>
              <a:rPr lang="en-US">
                <a:ea typeface="+mn-lt"/>
                <a:cs typeface="+mn-lt"/>
              </a:rPr>
              <a:t>Custom Functions: Create and use custom functions for repetitive calculations.</a:t>
            </a:r>
          </a:p>
          <a:p>
            <a:endParaRPr lang="en-US"/>
          </a:p>
          <a:p>
            <a:r>
              <a:rPr lang="en-US">
                <a:ea typeface="+mn-lt"/>
                <a:cs typeface="+mn-lt"/>
              </a:rPr>
              <a:t>Add-ons: Explore and use add-ons to extend the functionality of Google Sheets for specific automation tasks.</a:t>
            </a:r>
            <a:endParaRPr lang="en-US"/>
          </a:p>
        </p:txBody>
      </p:sp>
    </p:spTree>
    <p:extLst>
      <p:ext uri="{BB962C8B-B14F-4D97-AF65-F5344CB8AC3E}">
        <p14:creationId xmlns:p14="http://schemas.microsoft.com/office/powerpoint/2010/main" val="289785715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77BD-C6F2-7909-1CFB-79BD137A74C3}"/>
              </a:ext>
            </a:extLst>
          </p:cNvPr>
          <p:cNvSpPr>
            <a:spLocks noGrp="1"/>
          </p:cNvSpPr>
          <p:nvPr>
            <p:ph type="title"/>
          </p:nvPr>
        </p:nvSpPr>
        <p:spPr/>
        <p:txBody>
          <a:bodyPr/>
          <a:lstStyle/>
          <a:p>
            <a:r>
              <a:rPr lang="en-US" dirty="0">
                <a:ea typeface="+mj-lt"/>
                <a:cs typeface="+mj-lt"/>
              </a:rPr>
              <a:t>Tableau</a:t>
            </a:r>
            <a:endParaRPr lang="en-US" dirty="0"/>
          </a:p>
        </p:txBody>
      </p:sp>
      <p:sp>
        <p:nvSpPr>
          <p:cNvPr id="3" name="Content Placeholder 2">
            <a:extLst>
              <a:ext uri="{FF2B5EF4-FFF2-40B4-BE49-F238E27FC236}">
                <a16:creationId xmlns:a16="http://schemas.microsoft.com/office/drawing/2014/main" id="{0C4630C4-3650-C6CD-9FF3-C6B8A9772AB5}"/>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Features:</a:t>
            </a:r>
            <a:endParaRPr lang="en-US"/>
          </a:p>
          <a:p>
            <a:r>
              <a:rPr lang="en-US" dirty="0">
                <a:ea typeface="+mn-lt"/>
                <a:cs typeface="+mn-lt"/>
              </a:rPr>
              <a:t>Advanced analytics and drag-and-drop interface.</a:t>
            </a:r>
            <a:endParaRPr lang="en-US" dirty="0"/>
          </a:p>
          <a:p>
            <a:r>
              <a:rPr lang="en-US" dirty="0">
                <a:ea typeface="+mn-lt"/>
                <a:cs typeface="+mn-lt"/>
              </a:rPr>
              <a:t>Wide range of visualization options and data connectors.</a:t>
            </a:r>
            <a:endParaRPr lang="en-US" dirty="0"/>
          </a:p>
          <a:p>
            <a:pPr marL="0" indent="0">
              <a:buNone/>
            </a:pPr>
            <a:r>
              <a:rPr lang="en-US" u="sng">
                <a:ea typeface="+mn-lt"/>
                <a:cs typeface="+mn-lt"/>
              </a:rPr>
              <a:t>Usage:</a:t>
            </a:r>
            <a:endParaRPr lang="en-US" u="sng"/>
          </a:p>
          <a:p>
            <a:r>
              <a:rPr lang="en-US" dirty="0">
                <a:ea typeface="+mn-lt"/>
                <a:cs typeface="+mn-lt"/>
              </a:rPr>
              <a:t>Suitable for detailed data analysis and visual storytelling.</a:t>
            </a:r>
            <a:endParaRPr lang="en-US" dirty="0"/>
          </a:p>
          <a:p>
            <a:pPr marL="0" indent="0">
              <a:buNone/>
            </a:pPr>
            <a:r>
              <a:rPr lang="en-US" u="sng" dirty="0">
                <a:ea typeface="+mn-lt"/>
                <a:cs typeface="+mn-lt"/>
              </a:rPr>
              <a:t>Strengths:</a:t>
            </a:r>
            <a:endParaRPr lang="en-US" u="sng" dirty="0"/>
          </a:p>
          <a:p>
            <a:r>
              <a:rPr lang="en-US" dirty="0">
                <a:ea typeface="+mn-lt"/>
                <a:cs typeface="+mn-lt"/>
              </a:rPr>
              <a:t>High performance and strong community support.</a:t>
            </a:r>
            <a:endParaRPr lang="en-US" dirty="0"/>
          </a:p>
        </p:txBody>
      </p:sp>
    </p:spTree>
    <p:extLst>
      <p:ext uri="{BB962C8B-B14F-4D97-AF65-F5344CB8AC3E}">
        <p14:creationId xmlns:p14="http://schemas.microsoft.com/office/powerpoint/2010/main" val="338030090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03C6-1A1C-F49B-E2F1-ADF39D763213}"/>
              </a:ext>
            </a:extLst>
          </p:cNvPr>
          <p:cNvSpPr>
            <a:spLocks noGrp="1"/>
          </p:cNvSpPr>
          <p:nvPr>
            <p:ph type="title"/>
          </p:nvPr>
        </p:nvSpPr>
        <p:spPr/>
        <p:txBody>
          <a:bodyPr/>
          <a:lstStyle/>
          <a:p>
            <a:r>
              <a:rPr lang="en-US" dirty="0">
                <a:ea typeface="+mj-lt"/>
                <a:cs typeface="+mj-lt"/>
              </a:rPr>
              <a:t>Excel</a:t>
            </a:r>
            <a:endParaRPr lang="en-US" dirty="0"/>
          </a:p>
        </p:txBody>
      </p:sp>
      <p:sp>
        <p:nvSpPr>
          <p:cNvPr id="3" name="Content Placeholder 2">
            <a:extLst>
              <a:ext uri="{FF2B5EF4-FFF2-40B4-BE49-F238E27FC236}">
                <a16:creationId xmlns:a16="http://schemas.microsoft.com/office/drawing/2014/main" id="{09E13DDE-9F1C-4AED-6137-C4AE0C6B72C7}"/>
              </a:ext>
            </a:extLst>
          </p:cNvPr>
          <p:cNvSpPr>
            <a:spLocks noGrp="1"/>
          </p:cNvSpPr>
          <p:nvPr>
            <p:ph idx="1"/>
          </p:nvPr>
        </p:nvSpPr>
        <p:spPr/>
        <p:txBody>
          <a:bodyPr vert="horz" lIns="91440" tIns="45720" rIns="91440" bIns="45720" rtlCol="0" anchor="t">
            <a:normAutofit/>
          </a:bodyPr>
          <a:lstStyle/>
          <a:p>
            <a:r>
              <a:rPr lang="en-US" u="sng">
                <a:ea typeface="+mn-lt"/>
                <a:cs typeface="+mn-lt"/>
              </a:rPr>
              <a:t>Features:</a:t>
            </a:r>
            <a:endParaRPr lang="en-US" u="sng"/>
          </a:p>
          <a:p>
            <a:r>
              <a:rPr lang="en-US" dirty="0">
                <a:ea typeface="+mn-lt"/>
                <a:cs typeface="+mn-lt"/>
              </a:rPr>
              <a:t>Charts, PivotTables, and conditional formatting.</a:t>
            </a:r>
            <a:endParaRPr lang="en-US" dirty="0"/>
          </a:p>
          <a:p>
            <a:r>
              <a:rPr lang="en-US" dirty="0">
                <a:ea typeface="+mn-lt"/>
                <a:cs typeface="+mn-lt"/>
              </a:rPr>
              <a:t>Widely used for basic to intermediate data visualization.</a:t>
            </a:r>
            <a:endParaRPr lang="en-US" dirty="0"/>
          </a:p>
          <a:p>
            <a:r>
              <a:rPr lang="en-US" u="sng" dirty="0">
                <a:ea typeface="+mn-lt"/>
                <a:cs typeface="+mn-lt"/>
              </a:rPr>
              <a:t>Usage:</a:t>
            </a:r>
            <a:endParaRPr lang="en-US" u="sng" dirty="0"/>
          </a:p>
          <a:p>
            <a:r>
              <a:rPr lang="en-US" dirty="0">
                <a:ea typeface="+mn-lt"/>
                <a:cs typeface="+mn-lt"/>
              </a:rPr>
              <a:t>Accessible tool for creating quick and simple visualizations.</a:t>
            </a:r>
            <a:endParaRPr lang="en-US" dirty="0"/>
          </a:p>
          <a:p>
            <a:r>
              <a:rPr lang="en-US" u="sng" dirty="0">
                <a:ea typeface="+mn-lt"/>
                <a:cs typeface="+mn-lt"/>
              </a:rPr>
              <a:t>Strengths:</a:t>
            </a:r>
            <a:endParaRPr lang="en-US" u="sng" dirty="0"/>
          </a:p>
          <a:p>
            <a:r>
              <a:rPr lang="en-US" dirty="0">
                <a:ea typeface="+mn-lt"/>
                <a:cs typeface="+mn-lt"/>
              </a:rPr>
              <a:t>Easy to use with extensive functions and features.</a:t>
            </a:r>
            <a:endParaRPr lang="en-US" dirty="0"/>
          </a:p>
        </p:txBody>
      </p:sp>
    </p:spTree>
    <p:extLst>
      <p:ext uri="{BB962C8B-B14F-4D97-AF65-F5344CB8AC3E}">
        <p14:creationId xmlns:p14="http://schemas.microsoft.com/office/powerpoint/2010/main" val="252375951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1B8B-B244-E19D-6F64-4FB48B4AA035}"/>
              </a:ext>
            </a:extLst>
          </p:cNvPr>
          <p:cNvSpPr>
            <a:spLocks noGrp="1"/>
          </p:cNvSpPr>
          <p:nvPr>
            <p:ph type="title"/>
          </p:nvPr>
        </p:nvSpPr>
        <p:spPr/>
        <p:txBody>
          <a:bodyPr>
            <a:normAutofit/>
          </a:bodyPr>
          <a:lstStyle/>
          <a:p>
            <a:r>
              <a:rPr lang="en-US" dirty="0">
                <a:ea typeface="+mj-lt"/>
                <a:cs typeface="+mj-lt"/>
              </a:rPr>
              <a:t>Choosing the Right Tool</a:t>
            </a:r>
            <a:endParaRPr lang="en-US" dirty="0"/>
          </a:p>
        </p:txBody>
      </p:sp>
      <p:sp>
        <p:nvSpPr>
          <p:cNvPr id="3" name="Content Placeholder 2">
            <a:extLst>
              <a:ext uri="{FF2B5EF4-FFF2-40B4-BE49-F238E27FC236}">
                <a16:creationId xmlns:a16="http://schemas.microsoft.com/office/drawing/2014/main" id="{ABD2E84A-621D-BAB6-0BA2-F5D9B750C6C1}"/>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Considerations:</a:t>
            </a:r>
            <a:endParaRPr lang="en-US" u="sng" dirty="0"/>
          </a:p>
          <a:p>
            <a:r>
              <a:rPr lang="en-US" dirty="0">
                <a:ea typeface="+mn-lt"/>
                <a:cs typeface="+mn-lt"/>
              </a:rPr>
              <a:t>Data Complexity: Choose based on the complexity and size of the dataset.</a:t>
            </a:r>
            <a:endParaRPr lang="en-US" dirty="0"/>
          </a:p>
          <a:p>
            <a:r>
              <a:rPr lang="en-US" dirty="0">
                <a:ea typeface="+mn-lt"/>
                <a:cs typeface="+mn-lt"/>
              </a:rPr>
              <a:t>Integration: Ensure compatibility with existing systems and data sources.</a:t>
            </a:r>
            <a:endParaRPr lang="en-US" dirty="0"/>
          </a:p>
          <a:p>
            <a:r>
              <a:rPr lang="en-US">
                <a:ea typeface="+mn-lt"/>
                <a:cs typeface="+mn-lt"/>
              </a:rPr>
              <a:t>User Skill Level: Match the tool with the technical expertise of the users</a:t>
            </a:r>
            <a:endParaRPr lang="en-US"/>
          </a:p>
        </p:txBody>
      </p:sp>
    </p:spTree>
    <p:extLst>
      <p:ext uri="{BB962C8B-B14F-4D97-AF65-F5344CB8AC3E}">
        <p14:creationId xmlns:p14="http://schemas.microsoft.com/office/powerpoint/2010/main" val="6350483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362B0-F258-3887-84E8-D0D23BA0CD6B}"/>
              </a:ext>
            </a:extLst>
          </p:cNvPr>
          <p:cNvSpPr>
            <a:spLocks noGrp="1"/>
          </p:cNvSpPr>
          <p:nvPr>
            <p:ph type="title"/>
          </p:nvPr>
        </p:nvSpPr>
        <p:spPr/>
        <p:txBody>
          <a:bodyPr/>
          <a:lstStyle/>
          <a:p>
            <a:r>
              <a:rPr lang="en-US" dirty="0">
                <a:ea typeface="+mj-lt"/>
                <a:cs typeface="+mj-lt"/>
              </a:rPr>
              <a:t>Difference Between Code and Programmer</a:t>
            </a:r>
            <a:endParaRPr lang="en-US" dirty="0"/>
          </a:p>
        </p:txBody>
      </p:sp>
      <p:sp>
        <p:nvSpPr>
          <p:cNvPr id="3" name="Content Placeholder 2">
            <a:extLst>
              <a:ext uri="{FF2B5EF4-FFF2-40B4-BE49-F238E27FC236}">
                <a16:creationId xmlns:a16="http://schemas.microsoft.com/office/drawing/2014/main" id="{C5974294-A366-49EF-FB90-F6FF82071BB0}"/>
              </a:ext>
            </a:extLst>
          </p:cNvPr>
          <p:cNvSpPr>
            <a:spLocks noGrp="1"/>
          </p:cNvSpPr>
          <p:nvPr>
            <p:ph idx="1"/>
          </p:nvPr>
        </p:nvSpPr>
        <p:spPr/>
        <p:txBody>
          <a:bodyPr vert="horz" lIns="91440" tIns="45720" rIns="91440" bIns="45720" rtlCol="0" anchor="t">
            <a:normAutofit/>
          </a:bodyPr>
          <a:lstStyle/>
          <a:p>
            <a:r>
              <a:rPr lang="en-US" dirty="0">
                <a:ea typeface="+mn-lt"/>
                <a:cs typeface="+mn-lt"/>
              </a:rPr>
              <a:t>Code: Instructions written in a programming language.</a:t>
            </a:r>
            <a:endParaRPr lang="en-US" dirty="0"/>
          </a:p>
          <a:p>
            <a:r>
              <a:rPr lang="en-US" dirty="0">
                <a:ea typeface="+mn-lt"/>
                <a:cs typeface="+mn-lt"/>
              </a:rPr>
              <a:t>Programmer: Person who writes and maintains code.</a:t>
            </a:r>
            <a:endParaRPr lang="en-US" dirty="0"/>
          </a:p>
          <a:p>
            <a:r>
              <a:rPr lang="en-US" u="sng" dirty="0">
                <a:ea typeface="+mn-lt"/>
                <a:cs typeface="+mn-lt"/>
              </a:rPr>
              <a:t>Importance</a:t>
            </a:r>
            <a:r>
              <a:rPr lang="en-US" dirty="0">
                <a:ea typeface="+mn-lt"/>
                <a:cs typeface="+mn-lt"/>
              </a:rPr>
              <a:t>:</a:t>
            </a:r>
            <a:endParaRPr lang="en-US" dirty="0"/>
          </a:p>
          <a:p>
            <a:r>
              <a:rPr lang="en-US" dirty="0">
                <a:ea typeface="+mn-lt"/>
                <a:cs typeface="+mn-lt"/>
              </a:rPr>
              <a:t>Understanding these terms is fundamental in the world of software development.</a:t>
            </a:r>
            <a:endParaRPr lang="en-US" dirty="0"/>
          </a:p>
        </p:txBody>
      </p:sp>
    </p:spTree>
    <p:extLst>
      <p:ext uri="{BB962C8B-B14F-4D97-AF65-F5344CB8AC3E}">
        <p14:creationId xmlns:p14="http://schemas.microsoft.com/office/powerpoint/2010/main" val="79117086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46EB-87FD-86DC-817C-69F9FAF861EB}"/>
              </a:ext>
            </a:extLst>
          </p:cNvPr>
          <p:cNvSpPr>
            <a:spLocks noGrp="1"/>
          </p:cNvSpPr>
          <p:nvPr>
            <p:ph type="title"/>
          </p:nvPr>
        </p:nvSpPr>
        <p:spPr/>
        <p:txBody>
          <a:bodyPr/>
          <a:lstStyle/>
          <a:p>
            <a:r>
              <a:rPr lang="en-US" dirty="0">
                <a:ea typeface="+mj-lt"/>
                <a:cs typeface="+mj-lt"/>
              </a:rPr>
              <a:t>Definition of Code</a:t>
            </a:r>
            <a:endParaRPr lang="en-US" dirty="0"/>
          </a:p>
        </p:txBody>
      </p:sp>
      <p:sp>
        <p:nvSpPr>
          <p:cNvPr id="3" name="Content Placeholder 2">
            <a:extLst>
              <a:ext uri="{FF2B5EF4-FFF2-40B4-BE49-F238E27FC236}">
                <a16:creationId xmlns:a16="http://schemas.microsoft.com/office/drawing/2014/main" id="{8128B292-3C59-19D4-776D-515CF60C3BAB}"/>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Code:</a:t>
            </a:r>
            <a:endParaRPr lang="en-US" u="sng"/>
          </a:p>
          <a:p>
            <a:r>
              <a:rPr lang="en-US" dirty="0">
                <a:ea typeface="+mn-lt"/>
                <a:cs typeface="+mn-lt"/>
              </a:rPr>
              <a:t>A set of instructions for computers to execute.</a:t>
            </a:r>
            <a:endParaRPr lang="en-US" dirty="0"/>
          </a:p>
          <a:p>
            <a:r>
              <a:rPr lang="en-US" dirty="0">
                <a:ea typeface="+mn-lt"/>
                <a:cs typeface="+mn-lt"/>
              </a:rPr>
              <a:t>Written in various programming languages (e.g., Python, Java, C++).</a:t>
            </a:r>
            <a:endParaRPr lang="en-US" dirty="0"/>
          </a:p>
          <a:p>
            <a:pPr marL="0" indent="0">
              <a:buNone/>
            </a:pPr>
            <a:r>
              <a:rPr lang="en-US" u="sng" dirty="0">
                <a:ea typeface="+mn-lt"/>
                <a:cs typeface="+mn-lt"/>
              </a:rPr>
              <a:t>Examples:</a:t>
            </a:r>
            <a:endParaRPr lang="en-US" u="sng" dirty="0"/>
          </a:p>
          <a:p>
            <a:r>
              <a:rPr lang="en-US" dirty="0">
                <a:ea typeface="+mn-lt"/>
                <a:cs typeface="+mn-lt"/>
              </a:rPr>
              <a:t>Functions, algorithms, scripts.</a:t>
            </a:r>
            <a:endParaRPr lang="en-US" dirty="0"/>
          </a:p>
        </p:txBody>
      </p:sp>
    </p:spTree>
    <p:extLst>
      <p:ext uri="{BB962C8B-B14F-4D97-AF65-F5344CB8AC3E}">
        <p14:creationId xmlns:p14="http://schemas.microsoft.com/office/powerpoint/2010/main" val="427225664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C915-8409-9B1F-309E-AEAC2EC49CF0}"/>
              </a:ext>
            </a:extLst>
          </p:cNvPr>
          <p:cNvSpPr>
            <a:spLocks noGrp="1"/>
          </p:cNvSpPr>
          <p:nvPr>
            <p:ph type="title"/>
          </p:nvPr>
        </p:nvSpPr>
        <p:spPr/>
        <p:txBody>
          <a:bodyPr/>
          <a:lstStyle/>
          <a:p>
            <a:r>
              <a:rPr lang="en-US" dirty="0">
                <a:ea typeface="+mj-lt"/>
                <a:cs typeface="+mj-lt"/>
              </a:rPr>
              <a:t>Definition of Programmer</a:t>
            </a:r>
            <a:endParaRPr lang="en-US" dirty="0"/>
          </a:p>
        </p:txBody>
      </p:sp>
      <p:sp>
        <p:nvSpPr>
          <p:cNvPr id="3" name="Content Placeholder 2">
            <a:extLst>
              <a:ext uri="{FF2B5EF4-FFF2-40B4-BE49-F238E27FC236}">
                <a16:creationId xmlns:a16="http://schemas.microsoft.com/office/drawing/2014/main" id="{5D1338E8-27B6-62CE-9904-26939D1B7D7B}"/>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Programmer:</a:t>
            </a:r>
            <a:endParaRPr lang="en-US" u="sng" dirty="0"/>
          </a:p>
          <a:p>
            <a:r>
              <a:rPr lang="en-US" dirty="0">
                <a:ea typeface="+mn-lt"/>
                <a:cs typeface="+mn-lt"/>
              </a:rPr>
              <a:t>An individual skilled in writing code.</a:t>
            </a:r>
            <a:endParaRPr lang="en-US" dirty="0"/>
          </a:p>
          <a:p>
            <a:r>
              <a:rPr lang="en-US" dirty="0">
                <a:ea typeface="+mn-lt"/>
                <a:cs typeface="+mn-lt"/>
              </a:rPr>
              <a:t>Responsible for creating, debugging, and maintaining software.</a:t>
            </a:r>
            <a:endParaRPr lang="en-US" dirty="0"/>
          </a:p>
          <a:p>
            <a:pPr marL="0" indent="0">
              <a:buNone/>
            </a:pPr>
            <a:r>
              <a:rPr lang="en-US" u="sng" dirty="0">
                <a:ea typeface="+mn-lt"/>
                <a:cs typeface="+mn-lt"/>
              </a:rPr>
              <a:t>Roles:</a:t>
            </a:r>
            <a:endParaRPr lang="en-US" u="sng" dirty="0"/>
          </a:p>
          <a:p>
            <a:r>
              <a:rPr lang="en-US" dirty="0">
                <a:ea typeface="+mn-lt"/>
                <a:cs typeface="+mn-lt"/>
              </a:rPr>
              <a:t>Software Developer, Web Developer, System Analyst.</a:t>
            </a:r>
            <a:endParaRPr lang="en-US" dirty="0"/>
          </a:p>
        </p:txBody>
      </p:sp>
    </p:spTree>
    <p:extLst>
      <p:ext uri="{BB962C8B-B14F-4D97-AF65-F5344CB8AC3E}">
        <p14:creationId xmlns:p14="http://schemas.microsoft.com/office/powerpoint/2010/main" val="18152953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30B-D711-FDDD-B4A8-7B8A137F7135}"/>
              </a:ext>
            </a:extLst>
          </p:cNvPr>
          <p:cNvSpPr>
            <a:spLocks noGrp="1"/>
          </p:cNvSpPr>
          <p:nvPr>
            <p:ph type="title"/>
          </p:nvPr>
        </p:nvSpPr>
        <p:spPr/>
        <p:txBody>
          <a:bodyPr/>
          <a:lstStyle/>
          <a:p>
            <a:r>
              <a:rPr lang="en-US" dirty="0">
                <a:ea typeface="+mj-lt"/>
                <a:cs typeface="+mj-lt"/>
              </a:rPr>
              <a:t>Skills of a Programmer</a:t>
            </a:r>
            <a:endParaRPr lang="en-US" dirty="0"/>
          </a:p>
        </p:txBody>
      </p:sp>
      <p:sp>
        <p:nvSpPr>
          <p:cNvPr id="3" name="Content Placeholder 2">
            <a:extLst>
              <a:ext uri="{FF2B5EF4-FFF2-40B4-BE49-F238E27FC236}">
                <a16:creationId xmlns:a16="http://schemas.microsoft.com/office/drawing/2014/main" id="{9502C792-AF16-3DD3-753A-29BE28818FEF}"/>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Technical Skills:</a:t>
            </a:r>
            <a:endParaRPr lang="en-US" u="sng"/>
          </a:p>
          <a:p>
            <a:r>
              <a:rPr lang="en-US" dirty="0">
                <a:ea typeface="+mn-lt"/>
                <a:cs typeface="+mn-lt"/>
              </a:rPr>
              <a:t>Proficiency in programming languages, problem-solving, debugging.</a:t>
            </a:r>
            <a:endParaRPr lang="en-US" dirty="0"/>
          </a:p>
          <a:p>
            <a:pPr marL="0" indent="0">
              <a:buNone/>
            </a:pPr>
            <a:r>
              <a:rPr lang="en-US" u="sng" dirty="0">
                <a:ea typeface="+mn-lt"/>
                <a:cs typeface="+mn-lt"/>
              </a:rPr>
              <a:t>Soft Skills:</a:t>
            </a:r>
            <a:endParaRPr lang="en-US" u="sng" dirty="0"/>
          </a:p>
          <a:p>
            <a:r>
              <a:rPr lang="en-US" dirty="0">
                <a:ea typeface="+mn-lt"/>
                <a:cs typeface="+mn-lt"/>
              </a:rPr>
              <a:t>Logical thinking, attention to detail, creativity.</a:t>
            </a:r>
            <a:endParaRPr lang="en-US" dirty="0"/>
          </a:p>
        </p:txBody>
      </p:sp>
    </p:spTree>
    <p:extLst>
      <p:ext uri="{BB962C8B-B14F-4D97-AF65-F5344CB8AC3E}">
        <p14:creationId xmlns:p14="http://schemas.microsoft.com/office/powerpoint/2010/main" val="94018182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F-1AC4-F25D-D1E8-519A3F0F810E}"/>
              </a:ext>
            </a:extLst>
          </p:cNvPr>
          <p:cNvSpPr>
            <a:spLocks noGrp="1"/>
          </p:cNvSpPr>
          <p:nvPr>
            <p:ph type="title"/>
          </p:nvPr>
        </p:nvSpPr>
        <p:spPr/>
        <p:txBody>
          <a:bodyPr/>
          <a:lstStyle/>
          <a:p>
            <a:r>
              <a:rPr lang="en-US" dirty="0">
                <a:ea typeface="+mj-lt"/>
                <a:cs typeface="+mj-lt"/>
              </a:rPr>
              <a:t>Relationship Between Code and Programmer</a:t>
            </a:r>
            <a:endParaRPr lang="en-US" dirty="0"/>
          </a:p>
        </p:txBody>
      </p:sp>
      <p:sp>
        <p:nvSpPr>
          <p:cNvPr id="3" name="Content Placeholder 2">
            <a:extLst>
              <a:ext uri="{FF2B5EF4-FFF2-40B4-BE49-F238E27FC236}">
                <a16:creationId xmlns:a16="http://schemas.microsoft.com/office/drawing/2014/main" id="{A6087205-9A55-F738-EAB6-775548A5598A}"/>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Interdependency:</a:t>
            </a:r>
            <a:endParaRPr lang="en-US"/>
          </a:p>
          <a:p>
            <a:r>
              <a:rPr lang="en-US" dirty="0">
                <a:ea typeface="+mn-lt"/>
                <a:cs typeface="+mn-lt"/>
              </a:rPr>
              <a:t>Code is the output of a programmer’s work.</a:t>
            </a:r>
            <a:endParaRPr lang="en-US" dirty="0"/>
          </a:p>
          <a:p>
            <a:r>
              <a:rPr lang="en-US" dirty="0">
                <a:ea typeface="+mn-lt"/>
                <a:cs typeface="+mn-lt"/>
              </a:rPr>
              <a:t>Programmers translate ideas into functional code.</a:t>
            </a:r>
            <a:endParaRPr lang="en-US" dirty="0"/>
          </a:p>
          <a:p>
            <a:pPr marL="0" indent="0">
              <a:buNone/>
            </a:pPr>
            <a:r>
              <a:rPr lang="en-US" u="sng" dirty="0">
                <a:ea typeface="+mn-lt"/>
                <a:cs typeface="+mn-lt"/>
              </a:rPr>
              <a:t>Collaboration:</a:t>
            </a:r>
            <a:endParaRPr lang="en-US" u="sng" dirty="0"/>
          </a:p>
          <a:p>
            <a:r>
              <a:rPr lang="en-US" dirty="0">
                <a:ea typeface="+mn-lt"/>
                <a:cs typeface="+mn-lt"/>
              </a:rPr>
              <a:t>Multiple programmers may work on the same codebase.</a:t>
            </a:r>
            <a:endParaRPr lang="en-US" dirty="0"/>
          </a:p>
        </p:txBody>
      </p:sp>
    </p:spTree>
    <p:extLst>
      <p:ext uri="{BB962C8B-B14F-4D97-AF65-F5344CB8AC3E}">
        <p14:creationId xmlns:p14="http://schemas.microsoft.com/office/powerpoint/2010/main" val="421735531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3FAC-B4E7-2026-238F-72EFBA44CDC5}"/>
              </a:ext>
            </a:extLst>
          </p:cNvPr>
          <p:cNvSpPr>
            <a:spLocks noGrp="1"/>
          </p:cNvSpPr>
          <p:nvPr>
            <p:ph type="title"/>
          </p:nvPr>
        </p:nvSpPr>
        <p:spPr/>
        <p:txBody>
          <a:bodyPr/>
          <a:lstStyle/>
          <a:p>
            <a:r>
              <a:rPr lang="en-US" dirty="0">
                <a:ea typeface="+mj-lt"/>
                <a:cs typeface="+mj-lt"/>
              </a:rPr>
              <a:t>Difference Between Code and Program</a:t>
            </a:r>
            <a:endParaRPr lang="en-US" dirty="0"/>
          </a:p>
        </p:txBody>
      </p:sp>
      <p:sp>
        <p:nvSpPr>
          <p:cNvPr id="3" name="Content Placeholder 2">
            <a:extLst>
              <a:ext uri="{FF2B5EF4-FFF2-40B4-BE49-F238E27FC236}">
                <a16:creationId xmlns:a16="http://schemas.microsoft.com/office/drawing/2014/main" id="{A2412393-6F50-D809-E557-60327190B2CD}"/>
              </a:ext>
            </a:extLst>
          </p:cNvPr>
          <p:cNvSpPr>
            <a:spLocks noGrp="1"/>
          </p:cNvSpPr>
          <p:nvPr>
            <p:ph idx="1"/>
          </p:nvPr>
        </p:nvSpPr>
        <p:spPr/>
        <p:txBody>
          <a:bodyPr vert="horz" lIns="91440" tIns="45720" rIns="91440" bIns="45720" rtlCol="0" anchor="t">
            <a:normAutofit/>
          </a:bodyPr>
          <a:lstStyle/>
          <a:p>
            <a:r>
              <a:rPr lang="en-US">
                <a:ea typeface="+mn-lt"/>
                <a:cs typeface="+mn-lt"/>
              </a:rPr>
              <a:t>Code: Individual instructions written in a programming language.</a:t>
            </a:r>
            <a:endParaRPr lang="en-US"/>
          </a:p>
          <a:p>
            <a:endParaRPr lang="en-US"/>
          </a:p>
          <a:p>
            <a:r>
              <a:rPr lang="en-US" dirty="0">
                <a:ea typeface="+mn-lt"/>
                <a:cs typeface="+mn-lt"/>
              </a:rPr>
              <a:t>Program: A complete set of code that performs a specific task or set of tasks.</a:t>
            </a:r>
            <a:endParaRPr lang="en-US" dirty="0"/>
          </a:p>
        </p:txBody>
      </p:sp>
    </p:spTree>
    <p:extLst>
      <p:ext uri="{BB962C8B-B14F-4D97-AF65-F5344CB8AC3E}">
        <p14:creationId xmlns:p14="http://schemas.microsoft.com/office/powerpoint/2010/main" val="27572626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480D-6C2E-5003-A167-B1A408B399B3}"/>
              </a:ext>
            </a:extLst>
          </p:cNvPr>
          <p:cNvSpPr>
            <a:spLocks noGrp="1"/>
          </p:cNvSpPr>
          <p:nvPr>
            <p:ph type="title"/>
          </p:nvPr>
        </p:nvSpPr>
        <p:spPr/>
        <p:txBody>
          <a:bodyPr/>
          <a:lstStyle/>
          <a:p>
            <a:r>
              <a:rPr lang="en-US" dirty="0">
                <a:ea typeface="+mj-lt"/>
                <a:cs typeface="+mj-lt"/>
              </a:rPr>
              <a:t>Definition of Code</a:t>
            </a:r>
            <a:endParaRPr lang="en-US" dirty="0"/>
          </a:p>
        </p:txBody>
      </p:sp>
      <p:sp>
        <p:nvSpPr>
          <p:cNvPr id="3" name="Content Placeholder 2">
            <a:extLst>
              <a:ext uri="{FF2B5EF4-FFF2-40B4-BE49-F238E27FC236}">
                <a16:creationId xmlns:a16="http://schemas.microsoft.com/office/drawing/2014/main" id="{CA33208C-F3F3-5BCD-6DE9-BA66CE1891D8}"/>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Code:</a:t>
            </a:r>
            <a:endParaRPr lang="en-US"/>
          </a:p>
          <a:p>
            <a:r>
              <a:rPr lang="en-US" dirty="0">
                <a:ea typeface="+mn-lt"/>
                <a:cs typeface="+mn-lt"/>
              </a:rPr>
              <a:t>Basic building blocks of a program.</a:t>
            </a:r>
            <a:endParaRPr lang="en-US" dirty="0"/>
          </a:p>
          <a:p>
            <a:r>
              <a:rPr lang="en-US" dirty="0">
                <a:ea typeface="+mn-lt"/>
                <a:cs typeface="+mn-lt"/>
              </a:rPr>
              <a:t>Written as lines or blocks of instructions.</a:t>
            </a:r>
            <a:endParaRPr lang="en-US" dirty="0"/>
          </a:p>
          <a:p>
            <a:pPr marL="0" indent="0">
              <a:buNone/>
            </a:pPr>
            <a:r>
              <a:rPr lang="en-US" u="sng" dirty="0">
                <a:ea typeface="+mn-lt"/>
                <a:cs typeface="+mn-lt"/>
              </a:rPr>
              <a:t>Types:</a:t>
            </a:r>
            <a:endParaRPr lang="en-US" u="sng" dirty="0"/>
          </a:p>
          <a:p>
            <a:r>
              <a:rPr lang="en-US" dirty="0">
                <a:ea typeface="+mn-lt"/>
                <a:cs typeface="+mn-lt"/>
              </a:rPr>
              <a:t>Source Code, Machine Code, Bytecode.</a:t>
            </a:r>
            <a:endParaRPr lang="en-US" dirty="0"/>
          </a:p>
        </p:txBody>
      </p:sp>
    </p:spTree>
    <p:extLst>
      <p:ext uri="{BB962C8B-B14F-4D97-AF65-F5344CB8AC3E}">
        <p14:creationId xmlns:p14="http://schemas.microsoft.com/office/powerpoint/2010/main" val="1585787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7858-4BAD-EF38-BC88-75BBBDBC84EE}"/>
              </a:ext>
            </a:extLst>
          </p:cNvPr>
          <p:cNvSpPr>
            <a:spLocks noGrp="1"/>
          </p:cNvSpPr>
          <p:nvPr>
            <p:ph type="title"/>
          </p:nvPr>
        </p:nvSpPr>
        <p:spPr/>
        <p:txBody>
          <a:bodyPr/>
          <a:lstStyle/>
          <a:p>
            <a:r>
              <a:rPr lang="en-US"/>
              <a:t>OTP Explained</a:t>
            </a:r>
          </a:p>
        </p:txBody>
      </p:sp>
      <p:sp>
        <p:nvSpPr>
          <p:cNvPr id="3" name="Content Placeholder 2">
            <a:extLst>
              <a:ext uri="{FF2B5EF4-FFF2-40B4-BE49-F238E27FC236}">
                <a16:creationId xmlns:a16="http://schemas.microsoft.com/office/drawing/2014/main" id="{6BC879DE-08E1-108B-836A-489846E92916}"/>
              </a:ext>
            </a:extLst>
          </p:cNvPr>
          <p:cNvSpPr>
            <a:spLocks noGrp="1"/>
          </p:cNvSpPr>
          <p:nvPr>
            <p:ph idx="1"/>
          </p:nvPr>
        </p:nvSpPr>
        <p:spPr/>
        <p:txBody>
          <a:bodyPr vert="horz" lIns="91440" tIns="45720" rIns="91440" bIns="45720" rtlCol="0" anchor="t">
            <a:normAutofit/>
          </a:bodyPr>
          <a:lstStyle/>
          <a:p>
            <a:r>
              <a:rPr lang="en-US">
                <a:ea typeface="+mn-lt"/>
                <a:cs typeface="+mn-lt"/>
              </a:rPr>
              <a:t>Definition: A One-Time Password (OTP) is a unique password that is valid for only one login session or transaction. It's generated to provide an additional layer of security.</a:t>
            </a:r>
          </a:p>
          <a:p>
            <a:endParaRPr lang="en-US"/>
          </a:p>
          <a:p>
            <a:r>
              <a:rPr lang="en-US">
                <a:ea typeface="+mn-lt"/>
                <a:cs typeface="+mn-lt"/>
              </a:rPr>
              <a:t>Purpose: OTPs enhance security by making it difficult for unauthorized users to gain access to accounts or systems.</a:t>
            </a:r>
          </a:p>
        </p:txBody>
      </p:sp>
    </p:spTree>
    <p:extLst>
      <p:ext uri="{BB962C8B-B14F-4D97-AF65-F5344CB8AC3E}">
        <p14:creationId xmlns:p14="http://schemas.microsoft.com/office/powerpoint/2010/main" val="15531894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9021-206B-FDA6-0682-9B698064D7F1}"/>
              </a:ext>
            </a:extLst>
          </p:cNvPr>
          <p:cNvSpPr>
            <a:spLocks noGrp="1"/>
          </p:cNvSpPr>
          <p:nvPr>
            <p:ph type="title"/>
          </p:nvPr>
        </p:nvSpPr>
        <p:spPr/>
        <p:txBody>
          <a:bodyPr/>
          <a:lstStyle/>
          <a:p>
            <a:r>
              <a:rPr lang="en-US" dirty="0">
                <a:ea typeface="+mj-lt"/>
                <a:cs typeface="+mj-lt"/>
              </a:rPr>
              <a:t>Definition of Program</a:t>
            </a:r>
            <a:endParaRPr lang="en-US" dirty="0"/>
          </a:p>
        </p:txBody>
      </p:sp>
      <p:sp>
        <p:nvSpPr>
          <p:cNvPr id="3" name="Content Placeholder 2">
            <a:extLst>
              <a:ext uri="{FF2B5EF4-FFF2-40B4-BE49-F238E27FC236}">
                <a16:creationId xmlns:a16="http://schemas.microsoft.com/office/drawing/2014/main" id="{F6BD3632-36E8-4449-3C36-2768BA0291BA}"/>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Program:</a:t>
            </a:r>
            <a:endParaRPr lang="en-US" u="sng"/>
          </a:p>
          <a:p>
            <a:r>
              <a:rPr lang="en-US" dirty="0">
                <a:ea typeface="+mn-lt"/>
                <a:cs typeface="+mn-lt"/>
              </a:rPr>
              <a:t>Collection of code designed to perform specific tasks.</a:t>
            </a:r>
            <a:endParaRPr lang="en-US" dirty="0"/>
          </a:p>
          <a:p>
            <a:r>
              <a:rPr lang="en-US" dirty="0">
                <a:ea typeface="+mn-lt"/>
                <a:cs typeface="+mn-lt"/>
              </a:rPr>
              <a:t>Includes various components like functions, libraries, and modules.</a:t>
            </a:r>
            <a:endParaRPr lang="en-US" dirty="0"/>
          </a:p>
          <a:p>
            <a:pPr marL="0" indent="0">
              <a:buNone/>
            </a:pPr>
            <a:r>
              <a:rPr lang="en-US" u="sng" dirty="0">
                <a:ea typeface="+mn-lt"/>
                <a:cs typeface="+mn-lt"/>
              </a:rPr>
              <a:t>Examples:</a:t>
            </a:r>
            <a:endParaRPr lang="en-US" u="sng" dirty="0"/>
          </a:p>
          <a:p>
            <a:r>
              <a:rPr lang="en-US" dirty="0">
                <a:ea typeface="+mn-lt"/>
                <a:cs typeface="+mn-lt"/>
              </a:rPr>
              <a:t>Web browser, word processor, video game.</a:t>
            </a:r>
            <a:endParaRPr lang="en-US" dirty="0"/>
          </a:p>
        </p:txBody>
      </p:sp>
    </p:spTree>
    <p:extLst>
      <p:ext uri="{BB962C8B-B14F-4D97-AF65-F5344CB8AC3E}">
        <p14:creationId xmlns:p14="http://schemas.microsoft.com/office/powerpoint/2010/main" val="1986350140"/>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88B7-4DBB-6CF8-71E9-F39FB14342BF}"/>
              </a:ext>
            </a:extLst>
          </p:cNvPr>
          <p:cNvSpPr>
            <a:spLocks noGrp="1"/>
          </p:cNvSpPr>
          <p:nvPr>
            <p:ph type="title"/>
          </p:nvPr>
        </p:nvSpPr>
        <p:spPr/>
        <p:txBody>
          <a:bodyPr/>
          <a:lstStyle/>
          <a:p>
            <a:r>
              <a:rPr lang="en-US" dirty="0">
                <a:ea typeface="+mj-lt"/>
                <a:cs typeface="+mj-lt"/>
              </a:rPr>
              <a:t>Compilation and Execution</a:t>
            </a:r>
          </a:p>
        </p:txBody>
      </p:sp>
      <p:sp>
        <p:nvSpPr>
          <p:cNvPr id="3" name="Content Placeholder 2">
            <a:extLst>
              <a:ext uri="{FF2B5EF4-FFF2-40B4-BE49-F238E27FC236}">
                <a16:creationId xmlns:a16="http://schemas.microsoft.com/office/drawing/2014/main" id="{436180F4-9C21-D058-96AE-6E6ADBB04216}"/>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Compilation:</a:t>
            </a:r>
            <a:endParaRPr lang="en-US"/>
          </a:p>
          <a:p>
            <a:r>
              <a:rPr lang="en-US" dirty="0">
                <a:ea typeface="+mn-lt"/>
                <a:cs typeface="+mn-lt"/>
              </a:rPr>
              <a:t>Process of converting source code into executable code.</a:t>
            </a:r>
            <a:endParaRPr lang="en-US" dirty="0"/>
          </a:p>
          <a:p>
            <a:pPr marL="0" indent="0">
              <a:buNone/>
            </a:pPr>
            <a:r>
              <a:rPr lang="en-US" u="sng" dirty="0">
                <a:ea typeface="+mn-lt"/>
                <a:cs typeface="+mn-lt"/>
              </a:rPr>
              <a:t>Execution</a:t>
            </a:r>
            <a:endParaRPr lang="en-US" u="sng" dirty="0"/>
          </a:p>
          <a:p>
            <a:r>
              <a:rPr lang="en-US" dirty="0">
                <a:ea typeface="+mn-lt"/>
                <a:cs typeface="+mn-lt"/>
              </a:rPr>
              <a:t>Running the program on a computer to perform tasks.</a:t>
            </a:r>
            <a:endParaRPr lang="en-US" dirty="0"/>
          </a:p>
        </p:txBody>
      </p:sp>
    </p:spTree>
    <p:extLst>
      <p:ext uri="{BB962C8B-B14F-4D97-AF65-F5344CB8AC3E}">
        <p14:creationId xmlns:p14="http://schemas.microsoft.com/office/powerpoint/2010/main" val="102104811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FBD5-E284-A8F1-6C94-15C8AB657960}"/>
              </a:ext>
            </a:extLst>
          </p:cNvPr>
          <p:cNvSpPr>
            <a:spLocks noGrp="1"/>
          </p:cNvSpPr>
          <p:nvPr>
            <p:ph type="title"/>
          </p:nvPr>
        </p:nvSpPr>
        <p:spPr/>
        <p:txBody>
          <a:bodyPr/>
          <a:lstStyle/>
          <a:p>
            <a:r>
              <a:rPr lang="en-US" dirty="0">
                <a:ea typeface="+mj-lt"/>
                <a:cs typeface="+mj-lt"/>
              </a:rPr>
              <a:t>Key Differences</a:t>
            </a:r>
            <a:endParaRPr lang="en-US" dirty="0"/>
          </a:p>
        </p:txBody>
      </p:sp>
      <p:sp>
        <p:nvSpPr>
          <p:cNvPr id="3" name="Content Placeholder 2">
            <a:extLst>
              <a:ext uri="{FF2B5EF4-FFF2-40B4-BE49-F238E27FC236}">
                <a16:creationId xmlns:a16="http://schemas.microsoft.com/office/drawing/2014/main" id="{F2975100-24AF-7BDF-02E3-FAA722C08EB4}"/>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Granularity:</a:t>
            </a:r>
            <a:endParaRPr lang="en-US" u="sng"/>
          </a:p>
          <a:p>
            <a:r>
              <a:rPr lang="en-US" dirty="0">
                <a:ea typeface="+mn-lt"/>
                <a:cs typeface="+mn-lt"/>
              </a:rPr>
              <a:t>Code: Individual instructions.</a:t>
            </a:r>
            <a:endParaRPr lang="en-US" dirty="0"/>
          </a:p>
          <a:p>
            <a:r>
              <a:rPr lang="en-US" dirty="0">
                <a:ea typeface="+mn-lt"/>
                <a:cs typeface="+mn-lt"/>
              </a:rPr>
              <a:t>Program: Complete software with a user interface and functionalities.</a:t>
            </a:r>
            <a:endParaRPr lang="en-US" dirty="0"/>
          </a:p>
          <a:p>
            <a:pPr marL="0" indent="0">
              <a:buNone/>
            </a:pPr>
            <a:r>
              <a:rPr lang="en-US" u="sng">
                <a:ea typeface="+mn-lt"/>
                <a:cs typeface="+mn-lt"/>
              </a:rPr>
              <a:t>Functionality:</a:t>
            </a:r>
            <a:endParaRPr lang="en-US" u="sng"/>
          </a:p>
          <a:p>
            <a:r>
              <a:rPr lang="en-US" dirty="0">
                <a:ea typeface="+mn-lt"/>
                <a:cs typeface="+mn-lt"/>
              </a:rPr>
              <a:t>Code: Performs specific functions.</a:t>
            </a:r>
            <a:endParaRPr lang="en-US" dirty="0"/>
          </a:p>
          <a:p>
            <a:r>
              <a:rPr lang="en-US">
                <a:ea typeface="+mn-lt"/>
                <a:cs typeface="+mn-lt"/>
              </a:rPr>
              <a:t>Program: Provides a cohesive set of features.</a:t>
            </a:r>
            <a:endParaRPr lang="en-US"/>
          </a:p>
        </p:txBody>
      </p:sp>
    </p:spTree>
    <p:extLst>
      <p:ext uri="{BB962C8B-B14F-4D97-AF65-F5344CB8AC3E}">
        <p14:creationId xmlns:p14="http://schemas.microsoft.com/office/powerpoint/2010/main" val="217281078"/>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B1F8-2845-A30B-71F7-13A6CD4A625B}"/>
              </a:ext>
            </a:extLst>
          </p:cNvPr>
          <p:cNvSpPr>
            <a:spLocks noGrp="1"/>
          </p:cNvSpPr>
          <p:nvPr>
            <p:ph type="title"/>
          </p:nvPr>
        </p:nvSpPr>
        <p:spPr/>
        <p:txBody>
          <a:bodyPr/>
          <a:lstStyle/>
          <a:p>
            <a:r>
              <a:rPr lang="en-US" dirty="0">
                <a:ea typeface="+mj-lt"/>
                <a:cs typeface="+mj-lt"/>
              </a:rPr>
              <a:t>How Apps Are Created with No Code Platforms</a:t>
            </a:r>
            <a:endParaRPr lang="en-US" dirty="0"/>
          </a:p>
        </p:txBody>
      </p:sp>
      <p:sp>
        <p:nvSpPr>
          <p:cNvPr id="3" name="Content Placeholder 2">
            <a:extLst>
              <a:ext uri="{FF2B5EF4-FFF2-40B4-BE49-F238E27FC236}">
                <a16:creationId xmlns:a16="http://schemas.microsoft.com/office/drawing/2014/main" id="{32CE5C22-93AC-4EFF-A8BA-38AD8FA2E127}"/>
              </a:ext>
            </a:extLst>
          </p:cNvPr>
          <p:cNvSpPr>
            <a:spLocks noGrp="1"/>
          </p:cNvSpPr>
          <p:nvPr>
            <p:ph idx="1"/>
          </p:nvPr>
        </p:nvSpPr>
        <p:spPr/>
        <p:txBody>
          <a:bodyPr vert="horz" lIns="91440" tIns="45720" rIns="91440" bIns="45720" rtlCol="0" anchor="t">
            <a:normAutofit/>
          </a:bodyPr>
          <a:lstStyle/>
          <a:p>
            <a:r>
              <a:rPr lang="en-US" dirty="0">
                <a:ea typeface="+mn-lt"/>
                <a:cs typeface="+mn-lt"/>
              </a:rPr>
              <a:t>No code platforms allow users to build apps without writing any code.</a:t>
            </a:r>
            <a:endParaRPr lang="en-US" dirty="0"/>
          </a:p>
          <a:p>
            <a:pPr marL="0" indent="0">
              <a:buNone/>
            </a:pPr>
            <a:r>
              <a:rPr lang="en-US" u="sng" dirty="0">
                <a:ea typeface="+mn-lt"/>
                <a:cs typeface="+mn-lt"/>
              </a:rPr>
              <a:t>Importance:</a:t>
            </a:r>
            <a:endParaRPr lang="en-US" u="sng" dirty="0"/>
          </a:p>
          <a:p>
            <a:r>
              <a:rPr lang="en-US" dirty="0">
                <a:ea typeface="+mn-lt"/>
                <a:cs typeface="+mn-lt"/>
              </a:rPr>
              <a:t>Democratizes app development, making it accessible to non-developers.</a:t>
            </a:r>
            <a:endParaRPr lang="en-US" dirty="0"/>
          </a:p>
        </p:txBody>
      </p:sp>
    </p:spTree>
    <p:extLst>
      <p:ext uri="{BB962C8B-B14F-4D97-AF65-F5344CB8AC3E}">
        <p14:creationId xmlns:p14="http://schemas.microsoft.com/office/powerpoint/2010/main" val="94713944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3181-5CE7-3078-5836-E90A0FC3DD01}"/>
              </a:ext>
            </a:extLst>
          </p:cNvPr>
          <p:cNvSpPr>
            <a:spLocks noGrp="1"/>
          </p:cNvSpPr>
          <p:nvPr>
            <p:ph type="title"/>
          </p:nvPr>
        </p:nvSpPr>
        <p:spPr/>
        <p:txBody>
          <a:bodyPr/>
          <a:lstStyle/>
          <a:p>
            <a:r>
              <a:rPr lang="en-US" dirty="0">
                <a:ea typeface="+mj-lt"/>
                <a:cs typeface="+mj-lt"/>
              </a:rPr>
              <a:t>Popular No Code Platforms</a:t>
            </a:r>
            <a:endParaRPr lang="en-US" dirty="0"/>
          </a:p>
        </p:txBody>
      </p:sp>
      <p:sp>
        <p:nvSpPr>
          <p:cNvPr id="3" name="Content Placeholder 2">
            <a:extLst>
              <a:ext uri="{FF2B5EF4-FFF2-40B4-BE49-F238E27FC236}">
                <a16:creationId xmlns:a16="http://schemas.microsoft.com/office/drawing/2014/main" id="{5DBABC72-FBE2-C98A-6441-D3856F331AB1}"/>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Examples:</a:t>
            </a:r>
            <a:endParaRPr lang="en-US"/>
          </a:p>
          <a:p>
            <a:r>
              <a:rPr lang="en-US" dirty="0" err="1">
                <a:ea typeface="+mn-lt"/>
                <a:cs typeface="+mn-lt"/>
              </a:rPr>
              <a:t>Webflow</a:t>
            </a:r>
            <a:r>
              <a:rPr lang="en-US" dirty="0">
                <a:ea typeface="+mn-lt"/>
                <a:cs typeface="+mn-lt"/>
              </a:rPr>
              <a:t>, Bubble, </a:t>
            </a:r>
            <a:r>
              <a:rPr lang="en-US" dirty="0" err="1">
                <a:ea typeface="+mn-lt"/>
                <a:cs typeface="+mn-lt"/>
              </a:rPr>
              <a:t>Adalo</a:t>
            </a:r>
            <a:r>
              <a:rPr lang="en-US" dirty="0">
                <a:ea typeface="+mn-lt"/>
                <a:cs typeface="+mn-lt"/>
              </a:rPr>
              <a:t>.</a:t>
            </a:r>
            <a:endParaRPr lang="en-US" dirty="0"/>
          </a:p>
          <a:p>
            <a:pPr marL="0" indent="0">
              <a:buNone/>
            </a:pPr>
            <a:r>
              <a:rPr lang="en-US" u="sng" dirty="0">
                <a:ea typeface="+mn-lt"/>
                <a:cs typeface="+mn-lt"/>
              </a:rPr>
              <a:t>Features:</a:t>
            </a:r>
            <a:endParaRPr lang="en-US" u="sng" dirty="0"/>
          </a:p>
          <a:p>
            <a:r>
              <a:rPr lang="en-US" dirty="0">
                <a:ea typeface="+mn-lt"/>
                <a:cs typeface="+mn-lt"/>
              </a:rPr>
              <a:t>Drag-and-drop interfaces, pre-built templates, integrations.</a:t>
            </a:r>
            <a:endParaRPr lang="en-US" dirty="0"/>
          </a:p>
        </p:txBody>
      </p:sp>
    </p:spTree>
    <p:extLst>
      <p:ext uri="{BB962C8B-B14F-4D97-AF65-F5344CB8AC3E}">
        <p14:creationId xmlns:p14="http://schemas.microsoft.com/office/powerpoint/2010/main" val="124522129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B4F4-A16F-C56E-1CE6-8530E6A79AA0}"/>
              </a:ext>
            </a:extLst>
          </p:cNvPr>
          <p:cNvSpPr>
            <a:spLocks noGrp="1"/>
          </p:cNvSpPr>
          <p:nvPr>
            <p:ph type="title"/>
          </p:nvPr>
        </p:nvSpPr>
        <p:spPr/>
        <p:txBody>
          <a:bodyPr/>
          <a:lstStyle/>
          <a:p>
            <a:r>
              <a:rPr lang="en-US" dirty="0">
                <a:ea typeface="+mj-lt"/>
                <a:cs typeface="+mj-lt"/>
              </a:rPr>
              <a:t>Steps to Create an App</a:t>
            </a:r>
            <a:endParaRPr lang="en-US" dirty="0"/>
          </a:p>
        </p:txBody>
      </p:sp>
      <p:sp>
        <p:nvSpPr>
          <p:cNvPr id="3" name="Content Placeholder 2">
            <a:extLst>
              <a:ext uri="{FF2B5EF4-FFF2-40B4-BE49-F238E27FC236}">
                <a16:creationId xmlns:a16="http://schemas.microsoft.com/office/drawing/2014/main" id="{3D0DCC40-8B1E-0D87-294F-8AEC93A68EBD}"/>
              </a:ext>
            </a:extLst>
          </p:cNvPr>
          <p:cNvSpPr>
            <a:spLocks noGrp="1"/>
          </p:cNvSpPr>
          <p:nvPr>
            <p:ph idx="1"/>
          </p:nvPr>
        </p:nvSpPr>
        <p:spPr/>
        <p:txBody>
          <a:bodyPr vert="horz" lIns="91440" tIns="45720" rIns="91440" bIns="45720" rtlCol="0" anchor="t">
            <a:normAutofit/>
          </a:bodyPr>
          <a:lstStyle/>
          <a:p>
            <a:pPr>
              <a:buNone/>
            </a:pPr>
            <a:r>
              <a:rPr lang="en-US" u="sng" dirty="0">
                <a:ea typeface="+mn-lt"/>
                <a:cs typeface="+mn-lt"/>
              </a:rPr>
              <a:t>Define Requirements:</a:t>
            </a:r>
            <a:endParaRPr lang="en-US" u="sng" dirty="0"/>
          </a:p>
          <a:p>
            <a:pPr>
              <a:buNone/>
            </a:pPr>
            <a:r>
              <a:rPr lang="en-US" dirty="0">
                <a:ea typeface="+mn-lt"/>
                <a:cs typeface="+mn-lt"/>
              </a:rPr>
              <a:t>Identify the app’s purpose, features, and target audience.</a:t>
            </a:r>
            <a:endParaRPr lang="en-US" dirty="0"/>
          </a:p>
          <a:p>
            <a:pPr>
              <a:buNone/>
            </a:pPr>
            <a:r>
              <a:rPr lang="en-US" u="sng" dirty="0">
                <a:ea typeface="+mn-lt"/>
                <a:cs typeface="+mn-lt"/>
              </a:rPr>
              <a:t>Choose a Platform:</a:t>
            </a:r>
            <a:endParaRPr lang="en-US" u="sng" dirty="0"/>
          </a:p>
          <a:p>
            <a:pPr marL="0" indent="0">
              <a:buNone/>
            </a:pPr>
            <a:r>
              <a:rPr lang="en-US" dirty="0">
                <a:ea typeface="+mn-lt"/>
                <a:cs typeface="+mn-lt"/>
              </a:rPr>
              <a:t>Select a no code platform based on the project’s needs</a:t>
            </a:r>
            <a:endParaRPr lang="en-US" dirty="0"/>
          </a:p>
        </p:txBody>
      </p:sp>
    </p:spTree>
    <p:extLst>
      <p:ext uri="{BB962C8B-B14F-4D97-AF65-F5344CB8AC3E}">
        <p14:creationId xmlns:p14="http://schemas.microsoft.com/office/powerpoint/2010/main" val="16597717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6915-2A35-FCBD-190A-201DC616CA5A}"/>
              </a:ext>
            </a:extLst>
          </p:cNvPr>
          <p:cNvSpPr>
            <a:spLocks noGrp="1"/>
          </p:cNvSpPr>
          <p:nvPr>
            <p:ph type="title"/>
          </p:nvPr>
        </p:nvSpPr>
        <p:spPr/>
        <p:txBody>
          <a:bodyPr/>
          <a:lstStyle/>
          <a:p>
            <a:r>
              <a:rPr lang="en-US" dirty="0">
                <a:ea typeface="+mj-lt"/>
                <a:cs typeface="+mj-lt"/>
              </a:rPr>
              <a:t>Building the App</a:t>
            </a:r>
            <a:endParaRPr lang="en-US" dirty="0"/>
          </a:p>
        </p:txBody>
      </p:sp>
      <p:sp>
        <p:nvSpPr>
          <p:cNvPr id="3" name="Content Placeholder 2">
            <a:extLst>
              <a:ext uri="{FF2B5EF4-FFF2-40B4-BE49-F238E27FC236}">
                <a16:creationId xmlns:a16="http://schemas.microsoft.com/office/drawing/2014/main" id="{1F1CE4A7-35ED-57A1-4315-1426F140E1FF}"/>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Drag-and-Drop Interface:</a:t>
            </a:r>
            <a:endParaRPr lang="en-US"/>
          </a:p>
          <a:p>
            <a:r>
              <a:rPr lang="en-US" dirty="0">
                <a:ea typeface="+mn-lt"/>
                <a:cs typeface="+mn-lt"/>
              </a:rPr>
              <a:t>Use visual editors to add elements like buttons, text fields, and images.</a:t>
            </a:r>
          </a:p>
          <a:p>
            <a:pPr marL="0" indent="0">
              <a:buNone/>
            </a:pPr>
            <a:r>
              <a:rPr lang="en-US" u="sng" dirty="0">
                <a:ea typeface="+mn-lt"/>
                <a:cs typeface="+mn-lt"/>
              </a:rPr>
              <a:t>Customization:</a:t>
            </a:r>
          </a:p>
          <a:p>
            <a:r>
              <a:rPr lang="en-US">
                <a:ea typeface="+mn-lt"/>
                <a:cs typeface="+mn-lt"/>
              </a:rPr>
              <a:t>Modify the look and feel using built-in design tools.</a:t>
            </a:r>
          </a:p>
        </p:txBody>
      </p:sp>
    </p:spTree>
    <p:extLst>
      <p:ext uri="{BB962C8B-B14F-4D97-AF65-F5344CB8AC3E}">
        <p14:creationId xmlns:p14="http://schemas.microsoft.com/office/powerpoint/2010/main" val="48833490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E4CAA-538D-363C-6A22-54A1290B31DB}"/>
              </a:ext>
            </a:extLst>
          </p:cNvPr>
          <p:cNvSpPr>
            <a:spLocks noGrp="1"/>
          </p:cNvSpPr>
          <p:nvPr>
            <p:ph type="title"/>
          </p:nvPr>
        </p:nvSpPr>
        <p:spPr/>
        <p:txBody>
          <a:bodyPr/>
          <a:lstStyle/>
          <a:p>
            <a:r>
              <a:rPr lang="en-US" dirty="0">
                <a:ea typeface="+mj-lt"/>
                <a:cs typeface="+mj-lt"/>
              </a:rPr>
              <a:t>Deployment and Maintenance</a:t>
            </a:r>
            <a:endParaRPr lang="en-US" dirty="0"/>
          </a:p>
        </p:txBody>
      </p:sp>
      <p:sp>
        <p:nvSpPr>
          <p:cNvPr id="3" name="Content Placeholder 2">
            <a:extLst>
              <a:ext uri="{FF2B5EF4-FFF2-40B4-BE49-F238E27FC236}">
                <a16:creationId xmlns:a16="http://schemas.microsoft.com/office/drawing/2014/main" id="{7C0C6914-D7EA-54BB-958C-9B671B28E131}"/>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Deployment:</a:t>
            </a:r>
            <a:endParaRPr lang="en-US" u="sng" dirty="0"/>
          </a:p>
          <a:p>
            <a:r>
              <a:rPr lang="en-US" dirty="0">
                <a:ea typeface="+mn-lt"/>
                <a:cs typeface="+mn-lt"/>
              </a:rPr>
              <a:t>Publish the app to the desired platform (e.g., web, mobile).</a:t>
            </a:r>
            <a:endParaRPr lang="en-US" dirty="0"/>
          </a:p>
          <a:p>
            <a:pPr marL="0" indent="0">
              <a:buNone/>
            </a:pPr>
            <a:r>
              <a:rPr lang="en-US" u="sng" dirty="0">
                <a:ea typeface="+mn-lt"/>
                <a:cs typeface="+mn-lt"/>
              </a:rPr>
              <a:t>Maintenance:</a:t>
            </a:r>
            <a:endParaRPr lang="en-US" u="sng" dirty="0"/>
          </a:p>
          <a:p>
            <a:r>
              <a:rPr lang="en-US" dirty="0">
                <a:ea typeface="+mn-lt"/>
                <a:cs typeface="+mn-lt"/>
              </a:rPr>
              <a:t>Update the app with new features and fix any issues through the no code platform.</a:t>
            </a:r>
            <a:endParaRPr lang="en-US" dirty="0"/>
          </a:p>
        </p:txBody>
      </p:sp>
    </p:spTree>
    <p:extLst>
      <p:ext uri="{BB962C8B-B14F-4D97-AF65-F5344CB8AC3E}">
        <p14:creationId xmlns:p14="http://schemas.microsoft.com/office/powerpoint/2010/main" val="352067535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3E49-7D67-2E6E-768A-9BAD475EFBFD}"/>
              </a:ext>
            </a:extLst>
          </p:cNvPr>
          <p:cNvSpPr>
            <a:spLocks noGrp="1"/>
          </p:cNvSpPr>
          <p:nvPr>
            <p:ph type="title"/>
          </p:nvPr>
        </p:nvSpPr>
        <p:spPr/>
        <p:txBody>
          <a:bodyPr/>
          <a:lstStyle/>
          <a:p>
            <a:r>
              <a:rPr lang="en-US" dirty="0">
                <a:ea typeface="+mj-lt"/>
                <a:cs typeface="+mj-lt"/>
              </a:rPr>
              <a:t>Color Codes and the Significance of # in Color Codes</a:t>
            </a:r>
            <a:endParaRPr lang="en-US" dirty="0"/>
          </a:p>
        </p:txBody>
      </p:sp>
      <p:sp>
        <p:nvSpPr>
          <p:cNvPr id="3" name="Content Placeholder 2">
            <a:extLst>
              <a:ext uri="{FF2B5EF4-FFF2-40B4-BE49-F238E27FC236}">
                <a16:creationId xmlns:a16="http://schemas.microsoft.com/office/drawing/2014/main" id="{B32E1DFC-69BC-FA71-8412-747180BDCB0F}"/>
              </a:ext>
            </a:extLst>
          </p:cNvPr>
          <p:cNvSpPr>
            <a:spLocks noGrp="1"/>
          </p:cNvSpPr>
          <p:nvPr>
            <p:ph idx="1"/>
          </p:nvPr>
        </p:nvSpPr>
        <p:spPr/>
        <p:txBody>
          <a:bodyPr vert="horz" lIns="91440" tIns="45720" rIns="91440" bIns="45720" rtlCol="0" anchor="t">
            <a:normAutofit/>
          </a:bodyPr>
          <a:lstStyle/>
          <a:p>
            <a:r>
              <a:rPr lang="en-US" dirty="0">
                <a:ea typeface="+mn-lt"/>
                <a:cs typeface="+mn-lt"/>
              </a:rPr>
              <a:t>What Are Color Codes?</a:t>
            </a:r>
            <a:endParaRPr lang="en-US" dirty="0"/>
          </a:p>
          <a:p>
            <a:endParaRPr lang="en-US"/>
          </a:p>
          <a:p>
            <a:r>
              <a:rPr lang="en-US" dirty="0">
                <a:ea typeface="+mn-lt"/>
                <a:cs typeface="+mn-lt"/>
              </a:rPr>
              <a:t>Definition: Color codes are systems that use alphanumeric values to represent specific colors.</a:t>
            </a:r>
            <a:endParaRPr lang="en-US" dirty="0"/>
          </a:p>
          <a:p>
            <a:endParaRPr lang="en-US"/>
          </a:p>
          <a:p>
            <a:r>
              <a:rPr lang="en-US" dirty="0">
                <a:ea typeface="+mn-lt"/>
                <a:cs typeface="+mn-lt"/>
              </a:rPr>
              <a:t>Usage: Widely used in web design, graphic design, and digital art to ensure consistency and accuracy in color representation.</a:t>
            </a:r>
            <a:endParaRPr lang="en-US" dirty="0"/>
          </a:p>
        </p:txBody>
      </p:sp>
    </p:spTree>
    <p:extLst>
      <p:ext uri="{BB962C8B-B14F-4D97-AF65-F5344CB8AC3E}">
        <p14:creationId xmlns:p14="http://schemas.microsoft.com/office/powerpoint/2010/main" val="169984036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4CDB-2A55-634E-74DE-D857E310B773}"/>
              </a:ext>
            </a:extLst>
          </p:cNvPr>
          <p:cNvSpPr>
            <a:spLocks noGrp="1"/>
          </p:cNvSpPr>
          <p:nvPr>
            <p:ph type="title"/>
          </p:nvPr>
        </p:nvSpPr>
        <p:spPr/>
        <p:txBody>
          <a:bodyPr/>
          <a:lstStyle/>
          <a:p>
            <a:r>
              <a:rPr lang="en-US" sz="3200" dirty="0">
                <a:ea typeface="+mj-lt"/>
                <a:cs typeface="+mj-lt"/>
              </a:rPr>
              <a:t>The # Symbol in Color Codes:</a:t>
            </a:r>
            <a:endParaRPr lang="en-US" dirty="0"/>
          </a:p>
          <a:p>
            <a:endParaRPr lang="en-US" sz="1500" dirty="0"/>
          </a:p>
        </p:txBody>
      </p:sp>
      <p:sp>
        <p:nvSpPr>
          <p:cNvPr id="3" name="Content Placeholder 2">
            <a:extLst>
              <a:ext uri="{FF2B5EF4-FFF2-40B4-BE49-F238E27FC236}">
                <a16:creationId xmlns:a16="http://schemas.microsoft.com/office/drawing/2014/main" id="{2628EC7F-2D7C-40C7-8CBC-EE5D6274080F}"/>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Hexadecimal Codes: A common format for color codes, where the # symbol precedes a six-character string.</a:t>
            </a:r>
          </a:p>
          <a:p>
            <a:r>
              <a:rPr lang="en-US" dirty="0">
                <a:ea typeface="+mn-lt"/>
                <a:cs typeface="+mn-lt"/>
              </a:rPr>
              <a:t>Format: #RRGGBB, where RR (red), GG (green), and BB (blue) are hexadecimal values ranging from 00 to FF (0 to 255 in decimal).</a:t>
            </a:r>
          </a:p>
          <a:p>
            <a:r>
              <a:rPr lang="en-US" dirty="0">
                <a:ea typeface="+mn-lt"/>
                <a:cs typeface="+mn-lt"/>
              </a:rPr>
              <a:t>Example: #FF5733 represents a shade of orange.</a:t>
            </a:r>
          </a:p>
          <a:p>
            <a:r>
              <a:rPr lang="en-US" dirty="0">
                <a:ea typeface="+mn-lt"/>
                <a:cs typeface="+mn-lt"/>
              </a:rPr>
              <a:t>Significance: The # symbol indicates that the following value is a hex code.</a:t>
            </a:r>
          </a:p>
          <a:p>
            <a:r>
              <a:rPr lang="en-US" dirty="0">
                <a:ea typeface="+mn-lt"/>
                <a:cs typeface="+mn-lt"/>
              </a:rPr>
              <a:t>Ensures consistent color reproduction across different devices and platforms.</a:t>
            </a:r>
          </a:p>
        </p:txBody>
      </p:sp>
    </p:spTree>
    <p:extLst>
      <p:ext uri="{BB962C8B-B14F-4D97-AF65-F5344CB8AC3E}">
        <p14:creationId xmlns:p14="http://schemas.microsoft.com/office/powerpoint/2010/main" val="3020990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832B-DF8C-64DF-7D9B-CBB349C365CE}"/>
              </a:ext>
            </a:extLst>
          </p:cNvPr>
          <p:cNvSpPr>
            <a:spLocks noGrp="1"/>
          </p:cNvSpPr>
          <p:nvPr>
            <p:ph type="title"/>
          </p:nvPr>
        </p:nvSpPr>
        <p:spPr/>
        <p:txBody>
          <a:bodyPr/>
          <a:lstStyle/>
          <a:p>
            <a:r>
              <a:rPr lang="en-US">
                <a:ea typeface="+mj-lt"/>
                <a:cs typeface="+mj-lt"/>
              </a:rPr>
              <a:t>How OTPs Work</a:t>
            </a:r>
            <a:endParaRPr lang="en-US"/>
          </a:p>
        </p:txBody>
      </p:sp>
      <p:sp>
        <p:nvSpPr>
          <p:cNvPr id="3" name="Content Placeholder 2">
            <a:extLst>
              <a:ext uri="{FF2B5EF4-FFF2-40B4-BE49-F238E27FC236}">
                <a16:creationId xmlns:a16="http://schemas.microsoft.com/office/drawing/2014/main" id="{51A2A027-E62E-24FD-31B7-AAF9FB7C35A2}"/>
              </a:ext>
            </a:extLst>
          </p:cNvPr>
          <p:cNvSpPr>
            <a:spLocks noGrp="1"/>
          </p:cNvSpPr>
          <p:nvPr>
            <p:ph idx="1"/>
          </p:nvPr>
        </p:nvSpPr>
        <p:spPr/>
        <p:txBody>
          <a:bodyPr vert="horz" lIns="91440" tIns="45720" rIns="91440" bIns="45720" rtlCol="0" anchor="t">
            <a:normAutofit/>
          </a:bodyPr>
          <a:lstStyle/>
          <a:p>
            <a:r>
              <a:rPr lang="en-US">
                <a:ea typeface="+mn-lt"/>
                <a:cs typeface="+mn-lt"/>
              </a:rPr>
              <a:t>Generation: OTPs are generated using algorithms or pre-defined sequences. These ensure that each OTP is unique and unpredictable.</a:t>
            </a:r>
          </a:p>
          <a:p>
            <a:endParaRPr lang="en-US"/>
          </a:p>
          <a:p>
            <a:r>
              <a:rPr lang="en-US">
                <a:ea typeface="+mn-lt"/>
                <a:cs typeface="+mn-lt"/>
              </a:rPr>
              <a:t>Transmission: OTPs are commonly sent to users via SMS, email, or through an authentication app on their mobile devices.</a:t>
            </a:r>
          </a:p>
        </p:txBody>
      </p:sp>
    </p:spTree>
    <p:extLst>
      <p:ext uri="{BB962C8B-B14F-4D97-AF65-F5344CB8AC3E}">
        <p14:creationId xmlns:p14="http://schemas.microsoft.com/office/powerpoint/2010/main" val="109495621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AA16A-26BE-E727-91D7-55ABE2534EDD}"/>
              </a:ext>
            </a:extLst>
          </p:cNvPr>
          <p:cNvSpPr>
            <a:spLocks noGrp="1"/>
          </p:cNvSpPr>
          <p:nvPr>
            <p:ph type="title"/>
          </p:nvPr>
        </p:nvSpPr>
        <p:spPr/>
        <p:txBody>
          <a:bodyPr/>
          <a:lstStyle/>
          <a:p>
            <a:r>
              <a:rPr lang="en-US" dirty="0">
                <a:ea typeface="+mj-lt"/>
                <a:cs typeface="+mj-lt"/>
              </a:rPr>
              <a:t>Importance</a:t>
            </a:r>
            <a:endParaRPr lang="en-US" dirty="0"/>
          </a:p>
        </p:txBody>
      </p:sp>
      <p:sp>
        <p:nvSpPr>
          <p:cNvPr id="3" name="Content Placeholder 2">
            <a:extLst>
              <a:ext uri="{FF2B5EF4-FFF2-40B4-BE49-F238E27FC236}">
                <a16:creationId xmlns:a16="http://schemas.microsoft.com/office/drawing/2014/main" id="{17AC231B-F492-ACCC-D258-C992B22DDC1B}"/>
              </a:ext>
            </a:extLst>
          </p:cNvPr>
          <p:cNvSpPr>
            <a:spLocks noGrp="1"/>
          </p:cNvSpPr>
          <p:nvPr>
            <p:ph idx="1"/>
          </p:nvPr>
        </p:nvSpPr>
        <p:spPr/>
        <p:txBody>
          <a:bodyPr vert="horz" lIns="91440" tIns="45720" rIns="91440" bIns="45720" rtlCol="0" anchor="t">
            <a:normAutofit/>
          </a:bodyPr>
          <a:lstStyle/>
          <a:p>
            <a:r>
              <a:rPr lang="en-US" dirty="0">
                <a:ea typeface="+mn-lt"/>
                <a:cs typeface="+mn-lt"/>
              </a:rPr>
              <a:t>Precision: Allows for precise color matching and consistency in digital design.</a:t>
            </a:r>
            <a:endParaRPr lang="en-US" dirty="0"/>
          </a:p>
          <a:p>
            <a:endParaRPr lang="en-US"/>
          </a:p>
          <a:p>
            <a:r>
              <a:rPr lang="en-US">
                <a:ea typeface="+mn-lt"/>
                <a:cs typeface="+mn-lt"/>
              </a:rPr>
              <a:t>Standardization: Widely recognized and used standard in web development and design.</a:t>
            </a:r>
            <a:endParaRPr lang="en-US"/>
          </a:p>
          <a:p>
            <a:endParaRPr lang="en-US"/>
          </a:p>
          <a:p>
            <a:r>
              <a:rPr lang="en-US" dirty="0">
                <a:ea typeface="+mn-lt"/>
                <a:cs typeface="+mn-lt"/>
              </a:rPr>
              <a:t>Ease of Use: Simplifies the process of specifying colors in CSS and other design tools.</a:t>
            </a:r>
            <a:endParaRPr lang="en-US" dirty="0"/>
          </a:p>
        </p:txBody>
      </p:sp>
    </p:spTree>
    <p:extLst>
      <p:ext uri="{BB962C8B-B14F-4D97-AF65-F5344CB8AC3E}">
        <p14:creationId xmlns:p14="http://schemas.microsoft.com/office/powerpoint/2010/main" val="780333497"/>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9E451-B491-8D47-EB92-00364BAC95F5}"/>
              </a:ext>
            </a:extLst>
          </p:cNvPr>
          <p:cNvSpPr>
            <a:spLocks noGrp="1"/>
          </p:cNvSpPr>
          <p:nvPr>
            <p:ph type="title"/>
          </p:nvPr>
        </p:nvSpPr>
        <p:spPr/>
        <p:txBody>
          <a:bodyPr/>
          <a:lstStyle/>
          <a:p>
            <a:r>
              <a:rPr lang="en-US" dirty="0">
                <a:ea typeface="+mj-lt"/>
                <a:cs typeface="+mj-lt"/>
              </a:rPr>
              <a:t>Efficiency and Effectiveness of Graphs vs. Charts</a:t>
            </a:r>
            <a:endParaRPr lang="en-US" dirty="0"/>
          </a:p>
        </p:txBody>
      </p:sp>
      <p:sp>
        <p:nvSpPr>
          <p:cNvPr id="3" name="Content Placeholder 2">
            <a:extLst>
              <a:ext uri="{FF2B5EF4-FFF2-40B4-BE49-F238E27FC236}">
                <a16:creationId xmlns:a16="http://schemas.microsoft.com/office/drawing/2014/main" id="{3A0E007E-2569-2AA6-4724-88A64402099D}"/>
              </a:ext>
            </a:extLst>
          </p:cNvPr>
          <p:cNvSpPr>
            <a:spLocks noGrp="1"/>
          </p:cNvSpPr>
          <p:nvPr>
            <p:ph idx="1"/>
          </p:nvPr>
        </p:nvSpPr>
        <p:spPr/>
        <p:txBody>
          <a:bodyPr vert="horz" lIns="91440" tIns="45720" rIns="91440" bIns="45720" rtlCol="0" anchor="t">
            <a:normAutofit/>
          </a:bodyPr>
          <a:lstStyle/>
          <a:p>
            <a:r>
              <a:rPr lang="en-US" dirty="0">
                <a:ea typeface="+mn-lt"/>
                <a:cs typeface="+mn-lt"/>
              </a:rPr>
              <a:t>Both graphs and charts are powerful tools for data visualization.</a:t>
            </a:r>
            <a:endParaRPr lang="en-US" dirty="0"/>
          </a:p>
          <a:p>
            <a:endParaRPr lang="en-US"/>
          </a:p>
          <a:p>
            <a:r>
              <a:rPr lang="en-US" dirty="0">
                <a:ea typeface="+mn-lt"/>
                <a:cs typeface="+mn-lt"/>
              </a:rPr>
              <a:t>Understanding which one to use depends on the specific needs and context of the data.</a:t>
            </a:r>
            <a:endParaRPr lang="en-US" dirty="0"/>
          </a:p>
        </p:txBody>
      </p:sp>
    </p:spTree>
    <p:extLst>
      <p:ext uri="{BB962C8B-B14F-4D97-AF65-F5344CB8AC3E}">
        <p14:creationId xmlns:p14="http://schemas.microsoft.com/office/powerpoint/2010/main" val="374892771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A65D-3D2A-0858-FA78-0D3DDAED2381}"/>
              </a:ext>
            </a:extLst>
          </p:cNvPr>
          <p:cNvSpPr>
            <a:spLocks noGrp="1"/>
          </p:cNvSpPr>
          <p:nvPr>
            <p:ph type="title"/>
          </p:nvPr>
        </p:nvSpPr>
        <p:spPr/>
        <p:txBody>
          <a:bodyPr/>
          <a:lstStyle/>
          <a:p>
            <a:r>
              <a:rPr lang="en-US" dirty="0">
                <a:ea typeface="+mj-lt"/>
                <a:cs typeface="+mj-lt"/>
              </a:rPr>
              <a:t>Graphs</a:t>
            </a:r>
            <a:endParaRPr lang="en-US" dirty="0"/>
          </a:p>
        </p:txBody>
      </p:sp>
      <p:sp>
        <p:nvSpPr>
          <p:cNvPr id="3" name="Content Placeholder 2">
            <a:extLst>
              <a:ext uri="{FF2B5EF4-FFF2-40B4-BE49-F238E27FC236}">
                <a16:creationId xmlns:a16="http://schemas.microsoft.com/office/drawing/2014/main" id="{BA0FE786-8E4A-F3CC-A2BA-81D2AEC616F1}"/>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u="sng">
                <a:ea typeface="+mn-lt"/>
                <a:cs typeface="+mn-lt"/>
              </a:rPr>
              <a:t>Efficiency:</a:t>
            </a:r>
            <a:endParaRPr lang="en-US" u="sng"/>
          </a:p>
          <a:p>
            <a:r>
              <a:rPr lang="en-US" dirty="0">
                <a:ea typeface="+mn-lt"/>
                <a:cs typeface="+mn-lt"/>
              </a:rPr>
              <a:t>Data Relationships: Efficient for showing relationships between variables.</a:t>
            </a:r>
            <a:endParaRPr lang="en-US" dirty="0"/>
          </a:p>
          <a:p>
            <a:r>
              <a:rPr lang="en-US">
                <a:ea typeface="+mn-lt"/>
                <a:cs typeface="+mn-lt"/>
              </a:rPr>
              <a:t>Trends and Changes: Ideal for visualizing trends over time (e.g., line graphs).</a:t>
            </a:r>
            <a:endParaRPr lang="en-US"/>
          </a:p>
          <a:p>
            <a:r>
              <a:rPr lang="en-US">
                <a:ea typeface="+mn-lt"/>
                <a:cs typeface="+mn-lt"/>
              </a:rPr>
              <a:t>Complexity: Can handle complex data with multiple variables (e.g., scatter graphs).</a:t>
            </a:r>
            <a:endParaRPr lang="en-US"/>
          </a:p>
          <a:p>
            <a:pPr marL="0" indent="0">
              <a:buNone/>
            </a:pPr>
            <a:r>
              <a:rPr lang="en-US" u="sng">
                <a:ea typeface="+mn-lt"/>
                <a:cs typeface="+mn-lt"/>
              </a:rPr>
              <a:t>Effectiveness:</a:t>
            </a:r>
            <a:endParaRPr lang="en-US" u="sng"/>
          </a:p>
          <a:p>
            <a:r>
              <a:rPr lang="en-US" dirty="0">
                <a:ea typeface="+mn-lt"/>
                <a:cs typeface="+mn-lt"/>
              </a:rPr>
              <a:t>Detailed Insights: Provides detailed insights into data correlations.</a:t>
            </a:r>
            <a:endParaRPr lang="en-US" dirty="0"/>
          </a:p>
          <a:p>
            <a:r>
              <a:rPr lang="en-US" dirty="0">
                <a:ea typeface="+mn-lt"/>
                <a:cs typeface="+mn-lt"/>
              </a:rPr>
              <a:t>Precision: More precise in showing small changes and trends.</a:t>
            </a:r>
            <a:endParaRPr lang="en-US" dirty="0"/>
          </a:p>
          <a:p>
            <a:r>
              <a:rPr lang="en-US" dirty="0">
                <a:ea typeface="+mn-lt"/>
                <a:cs typeface="+mn-lt"/>
              </a:rPr>
              <a:t>Interactivity: Often interactive, allowing for deeper analysis.</a:t>
            </a:r>
            <a:endParaRPr lang="en-US" dirty="0"/>
          </a:p>
        </p:txBody>
      </p:sp>
    </p:spTree>
    <p:extLst>
      <p:ext uri="{BB962C8B-B14F-4D97-AF65-F5344CB8AC3E}">
        <p14:creationId xmlns:p14="http://schemas.microsoft.com/office/powerpoint/2010/main" val="294916521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B85F-6CC8-0A65-14BF-671F73EAB892}"/>
              </a:ext>
            </a:extLst>
          </p:cNvPr>
          <p:cNvSpPr>
            <a:spLocks noGrp="1"/>
          </p:cNvSpPr>
          <p:nvPr>
            <p:ph type="title"/>
          </p:nvPr>
        </p:nvSpPr>
        <p:spPr/>
        <p:txBody>
          <a:bodyPr/>
          <a:lstStyle/>
          <a:p>
            <a:r>
              <a:rPr lang="en-US" dirty="0">
                <a:ea typeface="+mj-lt"/>
                <a:cs typeface="+mj-lt"/>
              </a:rPr>
              <a:t>Charts</a:t>
            </a:r>
            <a:endParaRPr lang="en-US" dirty="0"/>
          </a:p>
        </p:txBody>
      </p:sp>
      <p:sp>
        <p:nvSpPr>
          <p:cNvPr id="3" name="Content Placeholder 2">
            <a:extLst>
              <a:ext uri="{FF2B5EF4-FFF2-40B4-BE49-F238E27FC236}">
                <a16:creationId xmlns:a16="http://schemas.microsoft.com/office/drawing/2014/main" id="{8C985ABD-9EA3-CB18-943E-2E2400460C92}"/>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US" u="sng" dirty="0">
                <a:ea typeface="+mn-lt"/>
                <a:cs typeface="+mn-lt"/>
              </a:rPr>
              <a:t>Efficiency:</a:t>
            </a:r>
            <a:endParaRPr lang="en-US" u="sng" dirty="0"/>
          </a:p>
          <a:p>
            <a:r>
              <a:rPr lang="en-US" dirty="0">
                <a:ea typeface="+mn-lt"/>
                <a:cs typeface="+mn-lt"/>
              </a:rPr>
              <a:t>Data Comparison: Efficient for comparing quantities across categories (e.g., bar charts).</a:t>
            </a:r>
          </a:p>
          <a:p>
            <a:r>
              <a:rPr lang="en-US" dirty="0">
                <a:ea typeface="+mn-lt"/>
                <a:cs typeface="+mn-lt"/>
              </a:rPr>
              <a:t>Quick Understanding: Simple to understand and interpret at a glance.</a:t>
            </a:r>
            <a:endParaRPr lang="en-US" dirty="0"/>
          </a:p>
          <a:p>
            <a:r>
              <a:rPr lang="en-US" dirty="0">
                <a:ea typeface="+mn-lt"/>
                <a:cs typeface="+mn-lt"/>
              </a:rPr>
              <a:t>Wide Use: Versatile and widely used in presentations and reports.</a:t>
            </a:r>
            <a:endParaRPr lang="en-US" dirty="0"/>
          </a:p>
          <a:p>
            <a:pPr marL="0" indent="0">
              <a:buNone/>
            </a:pPr>
            <a:r>
              <a:rPr lang="en-US" u="sng" dirty="0">
                <a:ea typeface="+mn-lt"/>
                <a:cs typeface="+mn-lt"/>
              </a:rPr>
              <a:t>Effectiveness:</a:t>
            </a:r>
            <a:endParaRPr lang="en-US" u="sng" dirty="0"/>
          </a:p>
          <a:p>
            <a:r>
              <a:rPr lang="en-US" dirty="0">
                <a:ea typeface="+mn-lt"/>
                <a:cs typeface="+mn-lt"/>
              </a:rPr>
              <a:t>Clarity: Provides clear and straightforward visualization of data.</a:t>
            </a:r>
            <a:endParaRPr lang="en-US" dirty="0"/>
          </a:p>
          <a:p>
            <a:r>
              <a:rPr lang="en-US" dirty="0">
                <a:ea typeface="+mn-lt"/>
                <a:cs typeface="+mn-lt"/>
              </a:rPr>
              <a:t>Visual Appeal: Often more visually appealing and engaging.</a:t>
            </a:r>
            <a:endParaRPr lang="en-US" dirty="0"/>
          </a:p>
          <a:p>
            <a:pPr>
              <a:buFont typeface="Arial"/>
            </a:pPr>
            <a:r>
              <a:rPr lang="en-US" dirty="0">
                <a:ea typeface="+mn-lt"/>
                <a:cs typeface="+mn-lt"/>
              </a:rPr>
              <a:t>Simplicity: Effective for presenting simple data sets.</a:t>
            </a:r>
            <a:endParaRPr lang="en-US" dirty="0"/>
          </a:p>
        </p:txBody>
      </p:sp>
    </p:spTree>
    <p:extLst>
      <p:ext uri="{BB962C8B-B14F-4D97-AF65-F5344CB8AC3E}">
        <p14:creationId xmlns:p14="http://schemas.microsoft.com/office/powerpoint/2010/main" val="60423739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E1A8-4910-828F-670A-1CAB84281EBD}"/>
              </a:ext>
            </a:extLst>
          </p:cNvPr>
          <p:cNvSpPr>
            <a:spLocks noGrp="1"/>
          </p:cNvSpPr>
          <p:nvPr>
            <p:ph type="title"/>
          </p:nvPr>
        </p:nvSpPr>
        <p:spPr/>
        <p:txBody>
          <a:bodyPr/>
          <a:lstStyle/>
          <a:p>
            <a:r>
              <a:rPr lang="en-US" dirty="0">
                <a:ea typeface="+mj-lt"/>
                <a:cs typeface="+mj-lt"/>
              </a:rPr>
              <a:t>Choosing the Right Tool</a:t>
            </a:r>
            <a:endParaRPr lang="en-US" dirty="0"/>
          </a:p>
        </p:txBody>
      </p:sp>
      <p:sp>
        <p:nvSpPr>
          <p:cNvPr id="3" name="Content Placeholder 2">
            <a:extLst>
              <a:ext uri="{FF2B5EF4-FFF2-40B4-BE49-F238E27FC236}">
                <a16:creationId xmlns:a16="http://schemas.microsoft.com/office/drawing/2014/main" id="{EC738575-D3B9-DBE3-C739-2E88BF68DDD1}"/>
              </a:ext>
            </a:extLst>
          </p:cNvPr>
          <p:cNvSpPr>
            <a:spLocks noGrp="1"/>
          </p:cNvSpPr>
          <p:nvPr>
            <p:ph idx="1"/>
          </p:nvPr>
        </p:nvSpPr>
        <p:spPr/>
        <p:txBody>
          <a:bodyPr vert="horz" lIns="91440" tIns="45720" rIns="91440" bIns="45720" rtlCol="0" anchor="t">
            <a:noAutofit/>
          </a:bodyPr>
          <a:lstStyle/>
          <a:p>
            <a:pPr marL="0" indent="0">
              <a:buNone/>
            </a:pPr>
            <a:r>
              <a:rPr lang="en-US" sz="2000" u="sng" dirty="0">
                <a:ea typeface="+mn-lt"/>
                <a:cs typeface="+mn-lt"/>
              </a:rPr>
              <a:t>Context:</a:t>
            </a:r>
            <a:endParaRPr lang="en-US" sz="2000" u="sng"/>
          </a:p>
          <a:p>
            <a:r>
              <a:rPr lang="en-US" sz="2000" dirty="0">
                <a:ea typeface="+mn-lt"/>
                <a:cs typeface="+mn-lt"/>
              </a:rPr>
              <a:t>Purpose: Determine whether you need to show relationships or compare quantities.</a:t>
            </a:r>
            <a:endParaRPr lang="en-US" sz="2000"/>
          </a:p>
          <a:p>
            <a:r>
              <a:rPr lang="en-US" sz="2000" dirty="0">
                <a:ea typeface="+mn-lt"/>
                <a:cs typeface="+mn-lt"/>
              </a:rPr>
              <a:t>Audience: Consider the audience's familiarity with the data and visualization tools.</a:t>
            </a:r>
            <a:endParaRPr lang="en-US" sz="2000"/>
          </a:p>
          <a:p>
            <a:r>
              <a:rPr lang="en-US" sz="2000" dirty="0">
                <a:ea typeface="+mn-lt"/>
                <a:cs typeface="+mn-lt"/>
              </a:rPr>
              <a:t>Data Complexity: Choose graphs for complex data and charts for simpler comparisons.</a:t>
            </a:r>
            <a:endParaRPr lang="en-US" sz="2000"/>
          </a:p>
          <a:p>
            <a:pPr marL="0" indent="0">
              <a:buNone/>
            </a:pPr>
            <a:r>
              <a:rPr lang="en-US" sz="2000" u="sng" dirty="0">
                <a:ea typeface="+mn-lt"/>
                <a:cs typeface="+mn-lt"/>
              </a:rPr>
              <a:t>Examples:</a:t>
            </a:r>
            <a:endParaRPr lang="en-US" sz="2000" u="sng"/>
          </a:p>
          <a:p>
            <a:r>
              <a:rPr lang="en-US" sz="2000" dirty="0">
                <a:ea typeface="+mn-lt"/>
                <a:cs typeface="+mn-lt"/>
              </a:rPr>
              <a:t>Graphs: Use for scientific research, financial data analysis, and detailed trend analysis.</a:t>
            </a:r>
            <a:endParaRPr lang="en-US" sz="2000"/>
          </a:p>
          <a:p>
            <a:r>
              <a:rPr lang="en-US" sz="2000" dirty="0">
                <a:ea typeface="+mn-lt"/>
                <a:cs typeface="+mn-lt"/>
              </a:rPr>
              <a:t>Charts: Use for business presentations, marketing reports, and educational purposes.</a:t>
            </a:r>
            <a:endParaRPr lang="en-US" sz="2000" dirty="0"/>
          </a:p>
        </p:txBody>
      </p:sp>
    </p:spTree>
    <p:extLst>
      <p:ext uri="{BB962C8B-B14F-4D97-AF65-F5344CB8AC3E}">
        <p14:creationId xmlns:p14="http://schemas.microsoft.com/office/powerpoint/2010/main" val="282903909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49E13-AB79-CAAF-DC55-CD8F4D58D56F}"/>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E01E947A-AEC5-6BF1-3FD5-967FEEB41041}"/>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u="sng">
                <a:ea typeface="+mn-lt"/>
                <a:cs typeface="+mn-lt"/>
              </a:rPr>
              <a:t>Summary:</a:t>
            </a:r>
            <a:endParaRPr lang="en-US"/>
          </a:p>
          <a:p>
            <a:r>
              <a:rPr lang="en-US" dirty="0">
                <a:ea typeface="+mn-lt"/>
                <a:cs typeface="+mn-lt"/>
              </a:rPr>
              <a:t>Both graphs and charts have their unique strengths and are efficient and effective in different scenarios.</a:t>
            </a:r>
          </a:p>
          <a:p>
            <a:r>
              <a:rPr lang="en-US" dirty="0">
                <a:ea typeface="+mn-lt"/>
                <a:cs typeface="+mn-lt"/>
              </a:rPr>
              <a:t>Graphs: Best for detailed analysis and showing relationships.</a:t>
            </a:r>
            <a:endParaRPr lang="en-US" dirty="0"/>
          </a:p>
          <a:p>
            <a:r>
              <a:rPr lang="en-US" dirty="0">
                <a:ea typeface="+mn-lt"/>
                <a:cs typeface="+mn-lt"/>
              </a:rPr>
              <a:t>Charts: Best for quick comparisons and visual appeal.</a:t>
            </a:r>
            <a:endParaRPr lang="en-US" dirty="0"/>
          </a:p>
          <a:p>
            <a:pPr marL="0" indent="0">
              <a:buNone/>
            </a:pPr>
            <a:r>
              <a:rPr lang="en-US" u="sng">
                <a:ea typeface="+mn-lt"/>
                <a:cs typeface="+mn-lt"/>
              </a:rPr>
              <a:t>Recommendation:</a:t>
            </a:r>
            <a:endParaRPr lang="en-US" u="sng"/>
          </a:p>
          <a:p>
            <a:r>
              <a:rPr lang="en-US">
                <a:ea typeface="+mn-lt"/>
                <a:cs typeface="+mn-lt"/>
              </a:rPr>
              <a:t>Choose based on the specific needs of your data visualization project.</a:t>
            </a:r>
            <a:endParaRPr lang="en-US"/>
          </a:p>
          <a:p>
            <a:r>
              <a:rPr lang="en-US" dirty="0">
                <a:ea typeface="+mn-lt"/>
                <a:cs typeface="+mn-lt"/>
              </a:rPr>
              <a:t>Combine both tools where appropriate to leverage their strengths.</a:t>
            </a:r>
            <a:endParaRPr lang="en-US" dirty="0"/>
          </a:p>
        </p:txBody>
      </p:sp>
    </p:spTree>
    <p:extLst>
      <p:ext uri="{BB962C8B-B14F-4D97-AF65-F5344CB8AC3E}">
        <p14:creationId xmlns:p14="http://schemas.microsoft.com/office/powerpoint/2010/main" val="307546059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1596-96AE-9D96-7387-DC9E5811863A}"/>
              </a:ext>
            </a:extLst>
          </p:cNvPr>
          <p:cNvSpPr>
            <a:spLocks noGrp="1"/>
          </p:cNvSpPr>
          <p:nvPr>
            <p:ph type="title"/>
          </p:nvPr>
        </p:nvSpPr>
        <p:spPr/>
        <p:txBody>
          <a:bodyPr/>
          <a:lstStyle/>
          <a:p>
            <a:r>
              <a:rPr lang="en-US" dirty="0">
                <a:ea typeface="+mj-lt"/>
                <a:cs typeface="+mj-lt"/>
              </a:rPr>
              <a:t>Understanding Databases and Mobile Databases</a:t>
            </a:r>
            <a:endParaRPr lang="en-US" dirty="0"/>
          </a:p>
        </p:txBody>
      </p:sp>
      <p:sp>
        <p:nvSpPr>
          <p:cNvPr id="3" name="Content Placeholder 2">
            <a:extLst>
              <a:ext uri="{FF2B5EF4-FFF2-40B4-BE49-F238E27FC236}">
                <a16:creationId xmlns:a16="http://schemas.microsoft.com/office/drawing/2014/main" id="{70E6AC4D-7544-6DE7-A5DB-888D51439DDC}"/>
              </a:ext>
            </a:extLst>
          </p:cNvPr>
          <p:cNvSpPr>
            <a:spLocks noGrp="1"/>
          </p:cNvSpPr>
          <p:nvPr>
            <p:ph idx="1"/>
          </p:nvPr>
        </p:nvSpPr>
        <p:spPr/>
        <p:txBody>
          <a:bodyPr vert="horz" lIns="91440" tIns="45720" rIns="91440" bIns="45720" rtlCol="0" anchor="t">
            <a:normAutofit/>
          </a:bodyPr>
          <a:lstStyle/>
          <a:p>
            <a:r>
              <a:rPr lang="en-US" dirty="0">
                <a:ea typeface="+mn-lt"/>
                <a:cs typeface="+mn-lt"/>
              </a:rPr>
              <a:t>A database is an organized collection of structured information or data.</a:t>
            </a:r>
            <a:endParaRPr lang="en-US" dirty="0"/>
          </a:p>
          <a:p>
            <a:r>
              <a:rPr lang="en-US" dirty="0">
                <a:ea typeface="+mn-lt"/>
                <a:cs typeface="+mn-lt"/>
              </a:rPr>
              <a:t>Managed by Database Management Systems (DBMS).</a:t>
            </a:r>
            <a:endParaRPr lang="en-US" dirty="0"/>
          </a:p>
          <a:p>
            <a:pPr marL="0" indent="0">
              <a:buNone/>
            </a:pPr>
            <a:r>
              <a:rPr lang="en-US" u="sng" dirty="0">
                <a:ea typeface="+mn-lt"/>
                <a:cs typeface="+mn-lt"/>
              </a:rPr>
              <a:t>Importance:</a:t>
            </a:r>
            <a:endParaRPr lang="en-US" u="sng" dirty="0"/>
          </a:p>
          <a:p>
            <a:r>
              <a:rPr lang="en-US" dirty="0">
                <a:ea typeface="+mn-lt"/>
                <a:cs typeface="+mn-lt"/>
              </a:rPr>
              <a:t>Facilitates efficient data storage, retrieval, and management.</a:t>
            </a:r>
            <a:endParaRPr lang="en-US" dirty="0"/>
          </a:p>
          <a:p>
            <a:r>
              <a:rPr lang="en-US">
                <a:ea typeface="+mn-lt"/>
                <a:cs typeface="+mn-lt"/>
              </a:rPr>
              <a:t>Used in various applications like business operations, research, and software development.</a:t>
            </a:r>
            <a:endParaRPr lang="en-US"/>
          </a:p>
        </p:txBody>
      </p:sp>
    </p:spTree>
    <p:extLst>
      <p:ext uri="{BB962C8B-B14F-4D97-AF65-F5344CB8AC3E}">
        <p14:creationId xmlns:p14="http://schemas.microsoft.com/office/powerpoint/2010/main" val="111921336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BCED-5C21-656E-7A9F-4E43CA87C95A}"/>
              </a:ext>
            </a:extLst>
          </p:cNvPr>
          <p:cNvSpPr>
            <a:spLocks noGrp="1"/>
          </p:cNvSpPr>
          <p:nvPr>
            <p:ph type="title"/>
          </p:nvPr>
        </p:nvSpPr>
        <p:spPr/>
        <p:txBody>
          <a:bodyPr/>
          <a:lstStyle/>
          <a:p>
            <a:r>
              <a:rPr lang="en-US" dirty="0">
                <a:ea typeface="+mj-lt"/>
                <a:cs typeface="+mj-lt"/>
              </a:rPr>
              <a:t>Types of Databases</a:t>
            </a:r>
            <a:endParaRPr lang="en-US" dirty="0"/>
          </a:p>
        </p:txBody>
      </p:sp>
      <p:sp>
        <p:nvSpPr>
          <p:cNvPr id="3" name="Content Placeholder 2">
            <a:extLst>
              <a:ext uri="{FF2B5EF4-FFF2-40B4-BE49-F238E27FC236}">
                <a16:creationId xmlns:a16="http://schemas.microsoft.com/office/drawing/2014/main" id="{0BD1590A-AD96-05A6-A92F-11C21BF1DB44}"/>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u="sng">
                <a:ea typeface="+mn-lt"/>
                <a:cs typeface="+mn-lt"/>
              </a:rPr>
              <a:t>Relational Databases:</a:t>
            </a:r>
            <a:endParaRPr lang="en-US" u="sng"/>
          </a:p>
          <a:p>
            <a:r>
              <a:rPr lang="en-US" dirty="0">
                <a:ea typeface="+mn-lt"/>
                <a:cs typeface="+mn-lt"/>
              </a:rPr>
              <a:t>Use tables to store data.</a:t>
            </a:r>
            <a:endParaRPr lang="en-US" dirty="0"/>
          </a:p>
          <a:p>
            <a:r>
              <a:rPr lang="en-US" dirty="0">
                <a:ea typeface="+mn-lt"/>
                <a:cs typeface="+mn-lt"/>
              </a:rPr>
              <a:t>Examples: MySQL, PostgreSQL, Oracle.</a:t>
            </a:r>
            <a:endParaRPr lang="en-US" dirty="0"/>
          </a:p>
          <a:p>
            <a:pPr marL="0" indent="0">
              <a:buNone/>
            </a:pPr>
            <a:r>
              <a:rPr lang="en-US" u="sng">
                <a:ea typeface="+mn-lt"/>
                <a:cs typeface="+mn-lt"/>
              </a:rPr>
              <a:t>NoSQL Databases:</a:t>
            </a:r>
            <a:endParaRPr lang="en-US" u="sng"/>
          </a:p>
          <a:p>
            <a:r>
              <a:rPr lang="en-US" dirty="0">
                <a:ea typeface="+mn-lt"/>
                <a:cs typeface="+mn-lt"/>
              </a:rPr>
              <a:t>Handle unstructured data, scalable.</a:t>
            </a:r>
            <a:endParaRPr lang="en-US" dirty="0"/>
          </a:p>
          <a:p>
            <a:r>
              <a:rPr lang="en-US" dirty="0">
                <a:ea typeface="+mn-lt"/>
                <a:cs typeface="+mn-lt"/>
              </a:rPr>
              <a:t>Examples: MongoDB, Cassandra.</a:t>
            </a:r>
            <a:endParaRPr lang="en-US" dirty="0"/>
          </a:p>
          <a:p>
            <a:pPr marL="0" indent="0">
              <a:buNone/>
            </a:pPr>
            <a:r>
              <a:rPr lang="en-US" u="sng" dirty="0">
                <a:ea typeface="+mn-lt"/>
                <a:cs typeface="+mn-lt"/>
              </a:rPr>
              <a:t>Hierarchical Databases:</a:t>
            </a:r>
            <a:endParaRPr lang="en-US" u="sng" dirty="0"/>
          </a:p>
          <a:p>
            <a:r>
              <a:rPr lang="en-US" dirty="0">
                <a:ea typeface="+mn-lt"/>
                <a:cs typeface="+mn-lt"/>
              </a:rPr>
              <a:t>Data organized in a tree-like structure.</a:t>
            </a:r>
            <a:endParaRPr lang="en-US" dirty="0"/>
          </a:p>
          <a:p>
            <a:r>
              <a:rPr lang="en-US" dirty="0">
                <a:ea typeface="+mn-lt"/>
                <a:cs typeface="+mn-lt"/>
              </a:rPr>
              <a:t>Example: IBM Information Management System (IMS).</a:t>
            </a:r>
            <a:endParaRPr lang="en-US" dirty="0"/>
          </a:p>
        </p:txBody>
      </p:sp>
    </p:spTree>
    <p:extLst>
      <p:ext uri="{BB962C8B-B14F-4D97-AF65-F5344CB8AC3E}">
        <p14:creationId xmlns:p14="http://schemas.microsoft.com/office/powerpoint/2010/main" val="196869468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7161-6995-6896-B409-6BC16654B4B8}"/>
              </a:ext>
            </a:extLst>
          </p:cNvPr>
          <p:cNvSpPr>
            <a:spLocks noGrp="1"/>
          </p:cNvSpPr>
          <p:nvPr>
            <p:ph type="title"/>
          </p:nvPr>
        </p:nvSpPr>
        <p:spPr/>
        <p:txBody>
          <a:bodyPr/>
          <a:lstStyle/>
          <a:p>
            <a:r>
              <a:rPr lang="en-US" dirty="0">
                <a:ea typeface="+mj-lt"/>
                <a:cs typeface="+mj-lt"/>
              </a:rPr>
              <a:t>Database Management Systems (DBMS)</a:t>
            </a:r>
            <a:endParaRPr lang="en-US" dirty="0"/>
          </a:p>
        </p:txBody>
      </p:sp>
      <p:sp>
        <p:nvSpPr>
          <p:cNvPr id="3" name="Content Placeholder 2">
            <a:extLst>
              <a:ext uri="{FF2B5EF4-FFF2-40B4-BE49-F238E27FC236}">
                <a16:creationId xmlns:a16="http://schemas.microsoft.com/office/drawing/2014/main" id="{A1E7A703-2490-D976-81F8-ED942F2B8622}"/>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Functions:</a:t>
            </a:r>
            <a:endParaRPr lang="en-US"/>
          </a:p>
          <a:p>
            <a:r>
              <a:rPr lang="en-US" dirty="0">
                <a:ea typeface="+mn-lt"/>
                <a:cs typeface="+mn-lt"/>
              </a:rPr>
              <a:t>Data storage, backup, and recovery.</a:t>
            </a:r>
            <a:endParaRPr lang="en-US" dirty="0"/>
          </a:p>
          <a:p>
            <a:r>
              <a:rPr lang="en-US" dirty="0">
                <a:ea typeface="+mn-lt"/>
                <a:cs typeface="+mn-lt"/>
              </a:rPr>
              <a:t>Data integrity and security.</a:t>
            </a:r>
            <a:endParaRPr lang="en-US" dirty="0"/>
          </a:p>
          <a:p>
            <a:r>
              <a:rPr lang="en-US" dirty="0">
                <a:ea typeface="+mn-lt"/>
                <a:cs typeface="+mn-lt"/>
              </a:rPr>
              <a:t>Query processing and transaction management.</a:t>
            </a:r>
            <a:endParaRPr lang="en-US" dirty="0"/>
          </a:p>
          <a:p>
            <a:pPr marL="0" indent="0">
              <a:buNone/>
            </a:pPr>
            <a:r>
              <a:rPr lang="en-US" u="sng" dirty="0">
                <a:ea typeface="+mn-lt"/>
                <a:cs typeface="+mn-lt"/>
              </a:rPr>
              <a:t>Examples:</a:t>
            </a:r>
            <a:endParaRPr lang="en-US" u="sng" dirty="0"/>
          </a:p>
          <a:p>
            <a:r>
              <a:rPr lang="en-US" dirty="0">
                <a:ea typeface="+mn-lt"/>
                <a:cs typeface="+mn-lt"/>
              </a:rPr>
              <a:t>Microsoft SQL Server, Oracle DB, MongoDB.</a:t>
            </a:r>
            <a:endParaRPr lang="en-US" dirty="0"/>
          </a:p>
        </p:txBody>
      </p:sp>
    </p:spTree>
    <p:extLst>
      <p:ext uri="{BB962C8B-B14F-4D97-AF65-F5344CB8AC3E}">
        <p14:creationId xmlns:p14="http://schemas.microsoft.com/office/powerpoint/2010/main" val="2941107628"/>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C534-86B5-5EC4-2C06-E20777268693}"/>
              </a:ext>
            </a:extLst>
          </p:cNvPr>
          <p:cNvSpPr>
            <a:spLocks noGrp="1"/>
          </p:cNvSpPr>
          <p:nvPr>
            <p:ph type="title"/>
          </p:nvPr>
        </p:nvSpPr>
        <p:spPr/>
        <p:txBody>
          <a:bodyPr/>
          <a:lstStyle/>
          <a:p>
            <a:r>
              <a:rPr lang="en-US" dirty="0">
                <a:ea typeface="+mj-lt"/>
                <a:cs typeface="+mj-lt"/>
              </a:rPr>
              <a:t>Introduction to Mobile Databases</a:t>
            </a:r>
            <a:endParaRPr lang="en-US" dirty="0"/>
          </a:p>
        </p:txBody>
      </p:sp>
      <p:sp>
        <p:nvSpPr>
          <p:cNvPr id="3" name="Content Placeholder 2">
            <a:extLst>
              <a:ext uri="{FF2B5EF4-FFF2-40B4-BE49-F238E27FC236}">
                <a16:creationId xmlns:a16="http://schemas.microsoft.com/office/drawing/2014/main" id="{0DAF437C-58E8-EA64-7DE2-AE15F4B8E337}"/>
              </a:ext>
            </a:extLst>
          </p:cNvPr>
          <p:cNvSpPr>
            <a:spLocks noGrp="1"/>
          </p:cNvSpPr>
          <p:nvPr>
            <p:ph idx="1"/>
          </p:nvPr>
        </p:nvSpPr>
        <p:spPr/>
        <p:txBody>
          <a:bodyPr vert="horz" lIns="91440" tIns="45720" rIns="91440" bIns="45720" rtlCol="0" anchor="t">
            <a:normAutofit/>
          </a:bodyPr>
          <a:lstStyle/>
          <a:p>
            <a:r>
              <a:rPr lang="en-US" dirty="0">
                <a:ea typeface="+mn-lt"/>
                <a:cs typeface="+mn-lt"/>
              </a:rPr>
              <a:t>Mobile databases are designed for use on mobile devices.</a:t>
            </a:r>
            <a:endParaRPr lang="en-US" dirty="0"/>
          </a:p>
          <a:p>
            <a:r>
              <a:rPr lang="en-US" dirty="0">
                <a:ea typeface="+mn-lt"/>
                <a:cs typeface="+mn-lt"/>
              </a:rPr>
              <a:t>Support offline data access and synchronization with cloud or server databases.</a:t>
            </a:r>
            <a:endParaRPr lang="en-US" dirty="0"/>
          </a:p>
          <a:p>
            <a:pPr marL="0" indent="0">
              <a:buNone/>
            </a:pPr>
            <a:r>
              <a:rPr lang="en-US" u="sng" dirty="0">
                <a:ea typeface="+mn-lt"/>
                <a:cs typeface="+mn-lt"/>
              </a:rPr>
              <a:t>Importance:</a:t>
            </a:r>
            <a:endParaRPr lang="en-US" u="sng" dirty="0"/>
          </a:p>
          <a:p>
            <a:r>
              <a:rPr lang="en-US" dirty="0">
                <a:ea typeface="+mn-lt"/>
                <a:cs typeface="+mn-lt"/>
              </a:rPr>
              <a:t>Enhance mobile application performance and reliability.</a:t>
            </a:r>
            <a:endParaRPr lang="en-US" dirty="0"/>
          </a:p>
          <a:p>
            <a:r>
              <a:rPr lang="en-US">
                <a:ea typeface="+mn-lt"/>
                <a:cs typeface="+mn-lt"/>
              </a:rPr>
              <a:t>Ensure data availability regardless of network connectivity.</a:t>
            </a:r>
            <a:endParaRPr lang="en-US"/>
          </a:p>
        </p:txBody>
      </p:sp>
    </p:spTree>
    <p:extLst>
      <p:ext uri="{BB962C8B-B14F-4D97-AF65-F5344CB8AC3E}">
        <p14:creationId xmlns:p14="http://schemas.microsoft.com/office/powerpoint/2010/main" val="3094726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B7DD-0948-F657-AF26-E799C7983488}"/>
              </a:ext>
            </a:extLst>
          </p:cNvPr>
          <p:cNvSpPr>
            <a:spLocks noGrp="1"/>
          </p:cNvSpPr>
          <p:nvPr>
            <p:ph type="title"/>
          </p:nvPr>
        </p:nvSpPr>
        <p:spPr/>
        <p:txBody>
          <a:bodyPr/>
          <a:lstStyle/>
          <a:p>
            <a:r>
              <a:rPr lang="en-US">
                <a:ea typeface="+mj-lt"/>
                <a:cs typeface="+mj-lt"/>
              </a:rPr>
              <a:t>Types of OTPs</a:t>
            </a:r>
            <a:endParaRPr lang="en-US"/>
          </a:p>
        </p:txBody>
      </p:sp>
      <p:sp>
        <p:nvSpPr>
          <p:cNvPr id="3" name="Content Placeholder 2">
            <a:extLst>
              <a:ext uri="{FF2B5EF4-FFF2-40B4-BE49-F238E27FC236}">
                <a16:creationId xmlns:a16="http://schemas.microsoft.com/office/drawing/2014/main" id="{9EE4D585-6CA7-CCDE-C456-39DFB253AC92}"/>
              </a:ext>
            </a:extLst>
          </p:cNvPr>
          <p:cNvSpPr>
            <a:spLocks noGrp="1"/>
          </p:cNvSpPr>
          <p:nvPr>
            <p:ph idx="1"/>
          </p:nvPr>
        </p:nvSpPr>
        <p:spPr/>
        <p:txBody>
          <a:bodyPr vert="horz" lIns="91440" tIns="45720" rIns="91440" bIns="45720" rtlCol="0" anchor="t">
            <a:normAutofit/>
          </a:bodyPr>
          <a:lstStyle/>
          <a:p>
            <a:r>
              <a:rPr lang="en-US">
                <a:ea typeface="+mn-lt"/>
                <a:cs typeface="+mn-lt"/>
              </a:rPr>
              <a:t>Time-based OTP (TOTP): These OTPs are valid for a short, specific duration. They expire after a certain period, ensuring timely use.</a:t>
            </a:r>
          </a:p>
          <a:p>
            <a:endParaRPr lang="en-US"/>
          </a:p>
          <a:p>
            <a:r>
              <a:rPr lang="en-US">
                <a:ea typeface="+mn-lt"/>
                <a:cs typeface="+mn-lt"/>
              </a:rPr>
              <a:t>Event-based OTP (HOTP): These OTPs are generated and used based on specific events like a login attempt or a transaction request.</a:t>
            </a:r>
            <a:endParaRPr lang="en-US"/>
          </a:p>
        </p:txBody>
      </p:sp>
    </p:spTree>
    <p:extLst>
      <p:ext uri="{BB962C8B-B14F-4D97-AF65-F5344CB8AC3E}">
        <p14:creationId xmlns:p14="http://schemas.microsoft.com/office/powerpoint/2010/main" val="122293036"/>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785F-E224-A96C-726C-6846A7CDC336}"/>
              </a:ext>
            </a:extLst>
          </p:cNvPr>
          <p:cNvSpPr>
            <a:spLocks noGrp="1"/>
          </p:cNvSpPr>
          <p:nvPr>
            <p:ph type="title"/>
          </p:nvPr>
        </p:nvSpPr>
        <p:spPr/>
        <p:txBody>
          <a:bodyPr/>
          <a:lstStyle/>
          <a:p>
            <a:r>
              <a:rPr lang="en-US" dirty="0">
                <a:ea typeface="+mj-lt"/>
                <a:cs typeface="+mj-lt"/>
              </a:rPr>
              <a:t>Types of Mobile Databases</a:t>
            </a:r>
            <a:endParaRPr lang="en-US" dirty="0"/>
          </a:p>
        </p:txBody>
      </p:sp>
      <p:sp>
        <p:nvSpPr>
          <p:cNvPr id="3" name="Content Placeholder 2">
            <a:extLst>
              <a:ext uri="{FF2B5EF4-FFF2-40B4-BE49-F238E27FC236}">
                <a16:creationId xmlns:a16="http://schemas.microsoft.com/office/drawing/2014/main" id="{D84987AF-BC9D-B677-1B0E-01964EC66E02}"/>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u="sng">
                <a:ea typeface="+mn-lt"/>
                <a:cs typeface="+mn-lt"/>
              </a:rPr>
              <a:t>SQLite:</a:t>
            </a:r>
            <a:endParaRPr lang="en-US" u="sng"/>
          </a:p>
          <a:p>
            <a:r>
              <a:rPr lang="en-US" dirty="0">
                <a:ea typeface="+mn-lt"/>
                <a:cs typeface="+mn-lt"/>
              </a:rPr>
              <a:t>Lightweight, serverless database engine.</a:t>
            </a:r>
            <a:endParaRPr lang="en-US" dirty="0"/>
          </a:p>
          <a:p>
            <a:r>
              <a:rPr lang="en-US" dirty="0">
                <a:ea typeface="+mn-lt"/>
                <a:cs typeface="+mn-lt"/>
              </a:rPr>
              <a:t>Widely used in mobile applications.</a:t>
            </a:r>
            <a:endParaRPr lang="en-US" dirty="0"/>
          </a:p>
          <a:p>
            <a:pPr marL="0" indent="0">
              <a:buNone/>
            </a:pPr>
            <a:r>
              <a:rPr lang="en-US" u="sng">
                <a:ea typeface="+mn-lt"/>
                <a:cs typeface="+mn-lt"/>
              </a:rPr>
              <a:t>Realm:</a:t>
            </a:r>
            <a:endParaRPr lang="en-US" u="sng"/>
          </a:p>
          <a:p>
            <a:r>
              <a:rPr lang="en-US" dirty="0">
                <a:ea typeface="+mn-lt"/>
                <a:cs typeface="+mn-lt"/>
              </a:rPr>
              <a:t>Object-based database, designed for mobile devices.</a:t>
            </a:r>
            <a:endParaRPr lang="en-US" dirty="0"/>
          </a:p>
          <a:p>
            <a:r>
              <a:rPr lang="en-US" dirty="0">
                <a:ea typeface="+mn-lt"/>
                <a:cs typeface="+mn-lt"/>
              </a:rPr>
              <a:t>Offers high performance and easy integration.</a:t>
            </a:r>
            <a:endParaRPr lang="en-US" dirty="0"/>
          </a:p>
          <a:p>
            <a:r>
              <a:rPr lang="en-US" dirty="0">
                <a:ea typeface="+mn-lt"/>
                <a:cs typeface="+mn-lt"/>
              </a:rPr>
              <a:t>Firebase Realtime Database:</a:t>
            </a:r>
            <a:endParaRPr lang="en-US" dirty="0"/>
          </a:p>
          <a:p>
            <a:r>
              <a:rPr lang="en-US" dirty="0">
                <a:ea typeface="+mn-lt"/>
                <a:cs typeface="+mn-lt"/>
              </a:rPr>
              <a:t>Cloud-hosted NoSQL database</a:t>
            </a:r>
            <a:endParaRPr lang="en-US" dirty="0"/>
          </a:p>
          <a:p>
            <a:r>
              <a:rPr lang="en-US" dirty="0">
                <a:ea typeface="+mn-lt"/>
                <a:cs typeface="+mn-lt"/>
              </a:rPr>
              <a:t>Provides real-time data synchronization.</a:t>
            </a:r>
            <a:endParaRPr lang="en-US" dirty="0"/>
          </a:p>
        </p:txBody>
      </p:sp>
    </p:spTree>
    <p:extLst>
      <p:ext uri="{BB962C8B-B14F-4D97-AF65-F5344CB8AC3E}">
        <p14:creationId xmlns:p14="http://schemas.microsoft.com/office/powerpoint/2010/main" val="398376304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DC18-B191-79F8-F02E-78BABC725CB9}"/>
              </a:ext>
            </a:extLst>
          </p:cNvPr>
          <p:cNvSpPr>
            <a:spLocks noGrp="1"/>
          </p:cNvSpPr>
          <p:nvPr>
            <p:ph type="title"/>
          </p:nvPr>
        </p:nvSpPr>
        <p:spPr/>
        <p:txBody>
          <a:bodyPr/>
          <a:lstStyle/>
          <a:p>
            <a:r>
              <a:rPr lang="en-US" dirty="0">
                <a:ea typeface="+mj-lt"/>
                <a:cs typeface="+mj-lt"/>
              </a:rPr>
              <a:t>Learning Management System (LMS)</a:t>
            </a:r>
            <a:endParaRPr lang="en-US" dirty="0"/>
          </a:p>
        </p:txBody>
      </p:sp>
      <p:sp>
        <p:nvSpPr>
          <p:cNvPr id="3" name="Content Placeholder 2">
            <a:extLst>
              <a:ext uri="{FF2B5EF4-FFF2-40B4-BE49-F238E27FC236}">
                <a16:creationId xmlns:a16="http://schemas.microsoft.com/office/drawing/2014/main" id="{A4F04D0E-2071-86D5-9E4C-D337C8327A0A}"/>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A Learning Management System (LMS) is a software application for the administration, documentation, tracking, reporting, and delivery of educational courses or training programs.</a:t>
            </a:r>
            <a:endParaRPr lang="en-US" dirty="0"/>
          </a:p>
          <a:p>
            <a:r>
              <a:rPr lang="en-US" dirty="0">
                <a:ea typeface="+mn-lt"/>
                <a:cs typeface="+mn-lt"/>
              </a:rPr>
              <a:t>Facilitates e-learning and distance education.</a:t>
            </a:r>
            <a:endParaRPr lang="en-US" dirty="0"/>
          </a:p>
          <a:p>
            <a:pPr marL="0" indent="0">
              <a:buNone/>
            </a:pPr>
            <a:r>
              <a:rPr lang="en-US" u="sng" dirty="0">
                <a:ea typeface="+mn-lt"/>
                <a:cs typeface="+mn-lt"/>
              </a:rPr>
              <a:t>Importance</a:t>
            </a:r>
            <a:r>
              <a:rPr lang="en-US" dirty="0">
                <a:ea typeface="+mn-lt"/>
                <a:cs typeface="+mn-lt"/>
              </a:rPr>
              <a:t>:</a:t>
            </a:r>
            <a:endParaRPr lang="en-US" dirty="0"/>
          </a:p>
          <a:p>
            <a:r>
              <a:rPr lang="en-US" dirty="0">
                <a:ea typeface="+mn-lt"/>
                <a:cs typeface="+mn-lt"/>
              </a:rPr>
              <a:t>Enhances learning experiences by providing accessible, organized, and interactive learning </a:t>
            </a:r>
            <a:r>
              <a:rPr lang="en-US">
                <a:ea typeface="+mn-lt"/>
                <a:cs typeface="+mn-lt"/>
              </a:rPr>
              <a:t>environments.</a:t>
            </a:r>
            <a:endParaRPr lang="en-US"/>
          </a:p>
          <a:p>
            <a:r>
              <a:rPr lang="en-US" dirty="0">
                <a:ea typeface="+mn-lt"/>
                <a:cs typeface="+mn-lt"/>
              </a:rPr>
              <a:t>Supports various educational formats and tools.</a:t>
            </a:r>
            <a:endParaRPr lang="en-US" dirty="0"/>
          </a:p>
        </p:txBody>
      </p:sp>
    </p:spTree>
    <p:extLst>
      <p:ext uri="{BB962C8B-B14F-4D97-AF65-F5344CB8AC3E}">
        <p14:creationId xmlns:p14="http://schemas.microsoft.com/office/powerpoint/2010/main" val="423326574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4E8C-60E0-68E1-E9B2-00AB2A187190}"/>
              </a:ext>
            </a:extLst>
          </p:cNvPr>
          <p:cNvSpPr>
            <a:spLocks noGrp="1"/>
          </p:cNvSpPr>
          <p:nvPr>
            <p:ph type="title"/>
          </p:nvPr>
        </p:nvSpPr>
        <p:spPr/>
        <p:txBody>
          <a:bodyPr/>
          <a:lstStyle/>
          <a:p>
            <a:r>
              <a:rPr lang="en-US" dirty="0">
                <a:ea typeface="+mj-lt"/>
                <a:cs typeface="+mj-lt"/>
              </a:rPr>
              <a:t>Key Features of LMS</a:t>
            </a:r>
            <a:endParaRPr lang="en-US" dirty="0"/>
          </a:p>
        </p:txBody>
      </p:sp>
      <p:sp>
        <p:nvSpPr>
          <p:cNvPr id="3" name="Content Placeholder 2">
            <a:extLst>
              <a:ext uri="{FF2B5EF4-FFF2-40B4-BE49-F238E27FC236}">
                <a16:creationId xmlns:a16="http://schemas.microsoft.com/office/drawing/2014/main" id="{084B5352-0FA7-D172-293A-CACB33F54203}"/>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US" u="sng">
                <a:ea typeface="+mn-lt"/>
                <a:cs typeface="+mn-lt"/>
              </a:rPr>
              <a:t>Course Management:</a:t>
            </a:r>
            <a:endParaRPr lang="en-US" u="sng"/>
          </a:p>
          <a:p>
            <a:r>
              <a:rPr lang="en-US" dirty="0">
                <a:ea typeface="+mn-lt"/>
                <a:cs typeface="+mn-lt"/>
              </a:rPr>
              <a:t>Create, manage, and deliver courses and educational content.</a:t>
            </a:r>
            <a:endParaRPr lang="en-US" dirty="0"/>
          </a:p>
          <a:p>
            <a:r>
              <a:rPr lang="en-US" dirty="0">
                <a:ea typeface="+mn-lt"/>
                <a:cs typeface="+mn-lt"/>
              </a:rPr>
              <a:t>Organize content into modules, lessons, and assessments.</a:t>
            </a:r>
            <a:endParaRPr lang="en-US" dirty="0"/>
          </a:p>
          <a:p>
            <a:pPr marL="0" indent="0">
              <a:buNone/>
            </a:pPr>
            <a:r>
              <a:rPr lang="en-US" u="sng" dirty="0">
                <a:ea typeface="+mn-lt"/>
                <a:cs typeface="+mn-lt"/>
              </a:rPr>
              <a:t>User Management:</a:t>
            </a:r>
            <a:endParaRPr lang="en-US" u="sng" dirty="0"/>
          </a:p>
          <a:p>
            <a:r>
              <a:rPr lang="en-US" dirty="0">
                <a:ea typeface="+mn-lt"/>
                <a:cs typeface="+mn-lt"/>
              </a:rPr>
              <a:t>Enroll and track learners.</a:t>
            </a:r>
            <a:endParaRPr lang="en-US" dirty="0"/>
          </a:p>
          <a:p>
            <a:r>
              <a:rPr lang="en-US" dirty="0">
                <a:ea typeface="+mn-lt"/>
                <a:cs typeface="+mn-lt"/>
              </a:rPr>
              <a:t>Manage roles and permissions for students, instructors, and administrators.</a:t>
            </a:r>
            <a:endParaRPr lang="en-US" dirty="0"/>
          </a:p>
          <a:p>
            <a:pPr marL="0" indent="0">
              <a:buNone/>
            </a:pPr>
            <a:r>
              <a:rPr lang="en-US" u="sng" dirty="0">
                <a:ea typeface="+mn-lt"/>
                <a:cs typeface="+mn-lt"/>
              </a:rPr>
              <a:t>Assessment and Evaluation</a:t>
            </a:r>
            <a:r>
              <a:rPr lang="en-US" dirty="0">
                <a:ea typeface="+mn-lt"/>
                <a:cs typeface="+mn-lt"/>
              </a:rPr>
              <a:t>:</a:t>
            </a:r>
            <a:endParaRPr lang="en-US" dirty="0"/>
          </a:p>
          <a:p>
            <a:r>
              <a:rPr lang="en-US">
                <a:ea typeface="+mn-lt"/>
                <a:cs typeface="+mn-lt"/>
              </a:rPr>
              <a:t>Create quizzes, assignments, and exams.</a:t>
            </a:r>
            <a:endParaRPr lang="en-US"/>
          </a:p>
          <a:p>
            <a:pPr>
              <a:buFont typeface="Arial"/>
            </a:pPr>
            <a:r>
              <a:rPr lang="en-US">
                <a:ea typeface="+mn-lt"/>
                <a:cs typeface="+mn-lt"/>
              </a:rPr>
              <a:t>Track and analyze learner performance and progress.</a:t>
            </a:r>
            <a:endParaRPr lang="en-US"/>
          </a:p>
        </p:txBody>
      </p:sp>
    </p:spTree>
    <p:extLst>
      <p:ext uri="{BB962C8B-B14F-4D97-AF65-F5344CB8AC3E}">
        <p14:creationId xmlns:p14="http://schemas.microsoft.com/office/powerpoint/2010/main" val="1535140587"/>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57FA-697D-90C8-2DAC-3F20382CC7D7}"/>
              </a:ext>
            </a:extLst>
          </p:cNvPr>
          <p:cNvSpPr>
            <a:spLocks noGrp="1"/>
          </p:cNvSpPr>
          <p:nvPr>
            <p:ph type="title"/>
          </p:nvPr>
        </p:nvSpPr>
        <p:spPr/>
        <p:txBody>
          <a:bodyPr/>
          <a:lstStyle/>
          <a:p>
            <a:r>
              <a:rPr lang="en-US" dirty="0">
                <a:ea typeface="+mj-lt"/>
                <a:cs typeface="+mj-lt"/>
              </a:rPr>
              <a:t>Types of LMS</a:t>
            </a:r>
            <a:endParaRPr lang="en-US" dirty="0"/>
          </a:p>
        </p:txBody>
      </p:sp>
      <p:sp>
        <p:nvSpPr>
          <p:cNvPr id="3" name="Content Placeholder 2">
            <a:extLst>
              <a:ext uri="{FF2B5EF4-FFF2-40B4-BE49-F238E27FC236}">
                <a16:creationId xmlns:a16="http://schemas.microsoft.com/office/drawing/2014/main" id="{4E8C6ACD-60E4-DF70-1CEF-6F4E3ED11E69}"/>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u="sng">
                <a:ea typeface="+mn-lt"/>
                <a:cs typeface="+mn-lt"/>
              </a:rPr>
              <a:t>Cloud-Based LMS:</a:t>
            </a:r>
            <a:endParaRPr lang="en-US"/>
          </a:p>
          <a:p>
            <a:r>
              <a:rPr lang="en-US" dirty="0">
                <a:ea typeface="+mn-lt"/>
                <a:cs typeface="+mn-lt"/>
              </a:rPr>
              <a:t>Hosted on the provider's servers and accessed via the internet.</a:t>
            </a:r>
            <a:endParaRPr lang="en-US" dirty="0"/>
          </a:p>
          <a:p>
            <a:r>
              <a:rPr lang="en-US" dirty="0">
                <a:ea typeface="+mn-lt"/>
                <a:cs typeface="+mn-lt"/>
              </a:rPr>
              <a:t>Examples: Moodle, Canvas, Blackboard.</a:t>
            </a:r>
            <a:endParaRPr lang="en-US" dirty="0"/>
          </a:p>
          <a:p>
            <a:pPr marL="0" indent="0">
              <a:buNone/>
            </a:pPr>
            <a:r>
              <a:rPr lang="en-US" u="sng">
                <a:ea typeface="+mn-lt"/>
                <a:cs typeface="+mn-lt"/>
              </a:rPr>
              <a:t>Self-Hosted LMS:</a:t>
            </a:r>
            <a:endParaRPr lang="en-US" u="sng"/>
          </a:p>
          <a:p>
            <a:r>
              <a:rPr lang="en-US" dirty="0">
                <a:ea typeface="+mn-lt"/>
                <a:cs typeface="+mn-lt"/>
              </a:rPr>
              <a:t>Installed and maintained on an organization's own servers.</a:t>
            </a:r>
            <a:endParaRPr lang="en-US" dirty="0"/>
          </a:p>
          <a:p>
            <a:r>
              <a:rPr lang="en-US" dirty="0">
                <a:ea typeface="+mn-lt"/>
                <a:cs typeface="+mn-lt"/>
              </a:rPr>
              <a:t>Offers more control but requires technical expertise.</a:t>
            </a:r>
            <a:endParaRPr lang="en-US" dirty="0"/>
          </a:p>
          <a:p>
            <a:pPr marL="0" indent="0">
              <a:buNone/>
            </a:pPr>
            <a:r>
              <a:rPr lang="en-US" u="sng" dirty="0">
                <a:ea typeface="+mn-lt"/>
                <a:cs typeface="+mn-lt"/>
              </a:rPr>
              <a:t>Open-Source LMS:</a:t>
            </a:r>
            <a:endParaRPr lang="en-US" u="sng" dirty="0"/>
          </a:p>
          <a:p>
            <a:r>
              <a:rPr lang="en-US" dirty="0">
                <a:ea typeface="+mn-lt"/>
                <a:cs typeface="+mn-lt"/>
              </a:rPr>
              <a:t>Freely available and customizable.</a:t>
            </a:r>
            <a:endParaRPr lang="en-US" dirty="0"/>
          </a:p>
          <a:p>
            <a:r>
              <a:rPr lang="en-US" dirty="0">
                <a:ea typeface="+mn-lt"/>
                <a:cs typeface="+mn-lt"/>
              </a:rPr>
              <a:t>Examples: Moodle, Open edX.</a:t>
            </a:r>
            <a:endParaRPr lang="en-US" dirty="0"/>
          </a:p>
        </p:txBody>
      </p:sp>
    </p:spTree>
    <p:extLst>
      <p:ext uri="{BB962C8B-B14F-4D97-AF65-F5344CB8AC3E}">
        <p14:creationId xmlns:p14="http://schemas.microsoft.com/office/powerpoint/2010/main" val="61279326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3B62B-3471-32B6-9B4D-66179ACB0DC5}"/>
              </a:ext>
            </a:extLst>
          </p:cNvPr>
          <p:cNvSpPr>
            <a:spLocks noGrp="1"/>
          </p:cNvSpPr>
          <p:nvPr>
            <p:ph type="title"/>
          </p:nvPr>
        </p:nvSpPr>
        <p:spPr/>
        <p:txBody>
          <a:bodyPr/>
          <a:lstStyle/>
          <a:p>
            <a:r>
              <a:rPr lang="en-US" dirty="0">
                <a:ea typeface="+mj-lt"/>
                <a:cs typeface="+mj-lt"/>
              </a:rPr>
              <a:t>Benefits of LMS</a:t>
            </a:r>
            <a:endParaRPr lang="en-US" dirty="0"/>
          </a:p>
        </p:txBody>
      </p:sp>
      <p:sp>
        <p:nvSpPr>
          <p:cNvPr id="3" name="Content Placeholder 2">
            <a:extLst>
              <a:ext uri="{FF2B5EF4-FFF2-40B4-BE49-F238E27FC236}">
                <a16:creationId xmlns:a16="http://schemas.microsoft.com/office/drawing/2014/main" id="{8002B981-2CA2-7EBD-2384-5E22398A5F93}"/>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u="sng">
                <a:ea typeface="+mn-lt"/>
                <a:cs typeface="+mn-lt"/>
              </a:rPr>
              <a:t>Flexibility:</a:t>
            </a:r>
            <a:endParaRPr lang="en-US" u="sng"/>
          </a:p>
          <a:p>
            <a:r>
              <a:rPr lang="en-US" dirty="0">
                <a:ea typeface="+mn-lt"/>
                <a:cs typeface="+mn-lt"/>
              </a:rPr>
              <a:t>Accessible anytime and anywhere with an internet connection.</a:t>
            </a:r>
            <a:endParaRPr lang="en-US" dirty="0"/>
          </a:p>
          <a:p>
            <a:r>
              <a:rPr lang="en-US" dirty="0">
                <a:ea typeface="+mn-lt"/>
                <a:cs typeface="+mn-lt"/>
              </a:rPr>
              <a:t>Supports a variety of learning styles and paces.</a:t>
            </a:r>
            <a:endParaRPr lang="en-US" dirty="0"/>
          </a:p>
          <a:p>
            <a:pPr marL="0" indent="0">
              <a:buNone/>
            </a:pPr>
            <a:r>
              <a:rPr lang="en-US" u="sng" dirty="0">
                <a:ea typeface="+mn-lt"/>
                <a:cs typeface="+mn-lt"/>
              </a:rPr>
              <a:t>Cost-Effective:</a:t>
            </a:r>
            <a:endParaRPr lang="en-US" u="sng" dirty="0"/>
          </a:p>
          <a:p>
            <a:r>
              <a:rPr lang="en-US" dirty="0">
                <a:ea typeface="+mn-lt"/>
                <a:cs typeface="+mn-lt"/>
              </a:rPr>
              <a:t>Reduces the need for physical materials and in-person training.</a:t>
            </a:r>
            <a:endParaRPr lang="en-US" dirty="0"/>
          </a:p>
          <a:p>
            <a:r>
              <a:rPr lang="en-US" dirty="0">
                <a:ea typeface="+mn-lt"/>
                <a:cs typeface="+mn-lt"/>
              </a:rPr>
              <a:t>Saves time and resources.</a:t>
            </a:r>
            <a:endParaRPr lang="en-US" dirty="0"/>
          </a:p>
          <a:p>
            <a:pPr marL="0" indent="0">
              <a:buNone/>
            </a:pPr>
            <a:r>
              <a:rPr lang="en-US" u="sng" dirty="0">
                <a:ea typeface="+mn-lt"/>
                <a:cs typeface="+mn-lt"/>
              </a:rPr>
              <a:t>Scalability:</a:t>
            </a:r>
            <a:endParaRPr lang="en-US" u="sng" dirty="0"/>
          </a:p>
          <a:p>
            <a:r>
              <a:rPr lang="en-US" dirty="0">
                <a:ea typeface="+mn-lt"/>
                <a:cs typeface="+mn-lt"/>
              </a:rPr>
              <a:t>Easily scales to accommodate growing numbers of learners.</a:t>
            </a:r>
            <a:endParaRPr lang="en-US" dirty="0"/>
          </a:p>
          <a:p>
            <a:r>
              <a:rPr lang="en-US" dirty="0">
                <a:ea typeface="+mn-lt"/>
                <a:cs typeface="+mn-lt"/>
              </a:rPr>
              <a:t>Integrates with other systems and tools.</a:t>
            </a:r>
            <a:endParaRPr lang="en-US" dirty="0"/>
          </a:p>
        </p:txBody>
      </p:sp>
    </p:spTree>
    <p:extLst>
      <p:ext uri="{BB962C8B-B14F-4D97-AF65-F5344CB8AC3E}">
        <p14:creationId xmlns:p14="http://schemas.microsoft.com/office/powerpoint/2010/main" val="4040876458"/>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6C8A-F871-4EE9-F5C3-CD05C89B4D8A}"/>
              </a:ext>
            </a:extLst>
          </p:cNvPr>
          <p:cNvSpPr>
            <a:spLocks noGrp="1"/>
          </p:cNvSpPr>
          <p:nvPr>
            <p:ph type="title"/>
          </p:nvPr>
        </p:nvSpPr>
        <p:spPr/>
        <p:txBody>
          <a:bodyPr/>
          <a:lstStyle/>
          <a:p>
            <a:r>
              <a:rPr lang="en-US" dirty="0">
                <a:ea typeface="+mj-lt"/>
                <a:cs typeface="+mj-lt"/>
              </a:rPr>
              <a:t>Challenges of LMS</a:t>
            </a:r>
            <a:endParaRPr lang="en-US" dirty="0"/>
          </a:p>
        </p:txBody>
      </p:sp>
      <p:sp>
        <p:nvSpPr>
          <p:cNvPr id="3" name="Content Placeholder 2">
            <a:extLst>
              <a:ext uri="{FF2B5EF4-FFF2-40B4-BE49-F238E27FC236}">
                <a16:creationId xmlns:a16="http://schemas.microsoft.com/office/drawing/2014/main" id="{1E20AA7B-1E7B-46C1-C8EF-31674A8B1CC2}"/>
              </a:ext>
            </a:extLst>
          </p:cNvPr>
          <p:cNvSpPr>
            <a:spLocks noGrp="1"/>
          </p:cNvSpPr>
          <p:nvPr>
            <p:ph idx="1"/>
          </p:nvPr>
        </p:nvSpPr>
        <p:spPr/>
        <p:txBody>
          <a:bodyPr vert="horz" lIns="91440" tIns="45720" rIns="91440" bIns="45720" rtlCol="0" anchor="t">
            <a:normAutofit lnSpcReduction="10000"/>
          </a:bodyPr>
          <a:lstStyle/>
          <a:p>
            <a:pPr marL="0" indent="0">
              <a:buNone/>
            </a:pPr>
            <a:r>
              <a:rPr lang="en-US" u="sng">
                <a:ea typeface="+mn-lt"/>
                <a:cs typeface="+mn-lt"/>
              </a:rPr>
              <a:t>Technical Issues:</a:t>
            </a:r>
            <a:endParaRPr lang="en-US" u="sng"/>
          </a:p>
          <a:p>
            <a:r>
              <a:rPr lang="en-US" dirty="0">
                <a:ea typeface="+mn-lt"/>
                <a:cs typeface="+mn-lt"/>
              </a:rPr>
              <a:t>Requires reliable internet access and technical support.</a:t>
            </a:r>
            <a:endParaRPr lang="en-US" dirty="0"/>
          </a:p>
          <a:p>
            <a:r>
              <a:rPr lang="en-US">
                <a:ea typeface="+mn-lt"/>
                <a:cs typeface="+mn-lt"/>
              </a:rPr>
              <a:t>May involve a steep learning curve for users unfamiliar with the technology.</a:t>
            </a:r>
            <a:endParaRPr lang="en-US"/>
          </a:p>
          <a:p>
            <a:pPr marL="0" indent="0">
              <a:buNone/>
            </a:pPr>
            <a:r>
              <a:rPr lang="en-US" u="sng">
                <a:ea typeface="+mn-lt"/>
                <a:cs typeface="+mn-lt"/>
              </a:rPr>
              <a:t>Content Quality:</a:t>
            </a:r>
            <a:endParaRPr lang="en-US" u="sng"/>
          </a:p>
          <a:p>
            <a:r>
              <a:rPr lang="en-US" dirty="0">
                <a:ea typeface="+mn-lt"/>
                <a:cs typeface="+mn-lt"/>
              </a:rPr>
              <a:t>Ensuring high-quality, engaging content can be challenging.</a:t>
            </a:r>
            <a:endParaRPr lang="en-US" dirty="0"/>
          </a:p>
          <a:p>
            <a:r>
              <a:rPr lang="en-US">
                <a:ea typeface="+mn-lt"/>
                <a:cs typeface="+mn-lt"/>
              </a:rPr>
              <a:t>Regular updates and maintenance are needed to keep content relevant.</a:t>
            </a:r>
            <a:endParaRPr lang="en-US"/>
          </a:p>
        </p:txBody>
      </p:sp>
    </p:spTree>
    <p:extLst>
      <p:ext uri="{BB962C8B-B14F-4D97-AF65-F5344CB8AC3E}">
        <p14:creationId xmlns:p14="http://schemas.microsoft.com/office/powerpoint/2010/main" val="196300801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C7F0-7F0F-2FAE-CE8D-D5806AA3206D}"/>
              </a:ext>
            </a:extLst>
          </p:cNvPr>
          <p:cNvSpPr>
            <a:spLocks noGrp="1"/>
          </p:cNvSpPr>
          <p:nvPr>
            <p:ph type="title"/>
          </p:nvPr>
        </p:nvSpPr>
        <p:spPr/>
        <p:txBody>
          <a:bodyPr/>
          <a:lstStyle/>
          <a:p>
            <a:r>
              <a:rPr lang="en-US" dirty="0">
                <a:ea typeface="+mj-lt"/>
                <a:cs typeface="+mj-lt"/>
              </a:rPr>
              <a:t>Task Management Process</a:t>
            </a:r>
            <a:endParaRPr lang="en-US" dirty="0"/>
          </a:p>
        </p:txBody>
      </p:sp>
      <p:sp>
        <p:nvSpPr>
          <p:cNvPr id="3" name="Content Placeholder 2">
            <a:extLst>
              <a:ext uri="{FF2B5EF4-FFF2-40B4-BE49-F238E27FC236}">
                <a16:creationId xmlns:a16="http://schemas.microsoft.com/office/drawing/2014/main" id="{D2A4AA97-35B5-265E-BF08-E438EE1F197F}"/>
              </a:ext>
            </a:extLst>
          </p:cNvPr>
          <p:cNvSpPr>
            <a:spLocks noGrp="1"/>
          </p:cNvSpPr>
          <p:nvPr>
            <p:ph idx="1"/>
          </p:nvPr>
        </p:nvSpPr>
        <p:spPr/>
        <p:txBody>
          <a:bodyPr vert="horz" lIns="91440" tIns="45720" rIns="91440" bIns="45720" rtlCol="0" anchor="t">
            <a:normAutofit/>
          </a:bodyPr>
          <a:lstStyle/>
          <a:p>
            <a:r>
              <a:rPr lang="en-US" dirty="0">
                <a:ea typeface="+mn-lt"/>
                <a:cs typeface="+mn-lt"/>
              </a:rPr>
              <a:t>Task management involves the process of managing tasks through their lifecycle, from planning to completion.</a:t>
            </a:r>
            <a:endParaRPr lang="en-US" dirty="0"/>
          </a:p>
          <a:p>
            <a:r>
              <a:rPr lang="en-US" dirty="0">
                <a:ea typeface="+mn-lt"/>
                <a:cs typeface="+mn-lt"/>
              </a:rPr>
              <a:t>Ensures tasks are completed efficiently and effectively.</a:t>
            </a:r>
            <a:endParaRPr lang="en-US" dirty="0"/>
          </a:p>
          <a:p>
            <a:pPr marL="0" indent="0">
              <a:buNone/>
            </a:pPr>
            <a:r>
              <a:rPr lang="en-US" u="sng" dirty="0">
                <a:ea typeface="+mn-lt"/>
                <a:cs typeface="+mn-lt"/>
              </a:rPr>
              <a:t>Importance:</a:t>
            </a:r>
            <a:endParaRPr lang="en-US" u="sng" dirty="0"/>
          </a:p>
          <a:p>
            <a:r>
              <a:rPr lang="en-US">
                <a:ea typeface="+mn-lt"/>
                <a:cs typeface="+mn-lt"/>
              </a:rPr>
              <a:t>Helps in organizing work, setting priorities, and meeting deadlines.</a:t>
            </a:r>
            <a:endParaRPr lang="en-US"/>
          </a:p>
          <a:p>
            <a:r>
              <a:rPr lang="en-US" dirty="0">
                <a:ea typeface="+mn-lt"/>
                <a:cs typeface="+mn-lt"/>
              </a:rPr>
              <a:t>Improves productivity and accountability.</a:t>
            </a:r>
            <a:endParaRPr lang="en-US" dirty="0"/>
          </a:p>
        </p:txBody>
      </p:sp>
    </p:spTree>
    <p:extLst>
      <p:ext uri="{BB962C8B-B14F-4D97-AF65-F5344CB8AC3E}">
        <p14:creationId xmlns:p14="http://schemas.microsoft.com/office/powerpoint/2010/main" val="404406608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AE64-A6B8-3B62-FA5E-CB33B4F30CC1}"/>
              </a:ext>
            </a:extLst>
          </p:cNvPr>
          <p:cNvSpPr>
            <a:spLocks noGrp="1"/>
          </p:cNvSpPr>
          <p:nvPr>
            <p:ph type="title"/>
          </p:nvPr>
        </p:nvSpPr>
        <p:spPr/>
        <p:txBody>
          <a:bodyPr/>
          <a:lstStyle/>
          <a:p>
            <a:r>
              <a:rPr lang="en-US" dirty="0">
                <a:ea typeface="+mj-lt"/>
                <a:cs typeface="+mj-lt"/>
              </a:rPr>
              <a:t>Planning and Prioritizing</a:t>
            </a:r>
            <a:endParaRPr lang="en-US" dirty="0"/>
          </a:p>
        </p:txBody>
      </p:sp>
      <p:sp>
        <p:nvSpPr>
          <p:cNvPr id="3" name="Content Placeholder 2">
            <a:extLst>
              <a:ext uri="{FF2B5EF4-FFF2-40B4-BE49-F238E27FC236}">
                <a16:creationId xmlns:a16="http://schemas.microsoft.com/office/drawing/2014/main" id="{45743FDF-EA80-DB3A-DCF6-C5C9199C73CA}"/>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Define Tasks:</a:t>
            </a:r>
            <a:endParaRPr lang="en-US" u="sng" dirty="0"/>
          </a:p>
          <a:p>
            <a:r>
              <a:rPr lang="en-US" dirty="0">
                <a:ea typeface="+mn-lt"/>
                <a:cs typeface="+mn-lt"/>
              </a:rPr>
              <a:t>Break down projects into smaller, manageable tasks.</a:t>
            </a:r>
            <a:endParaRPr lang="en-US" dirty="0"/>
          </a:p>
          <a:p>
            <a:r>
              <a:rPr lang="en-US" dirty="0">
                <a:ea typeface="+mn-lt"/>
                <a:cs typeface="+mn-lt"/>
              </a:rPr>
              <a:t>Clearly define task objectives and requirements.</a:t>
            </a:r>
            <a:endParaRPr lang="en-US" dirty="0"/>
          </a:p>
          <a:p>
            <a:pPr marL="0" indent="0">
              <a:buNone/>
            </a:pPr>
            <a:r>
              <a:rPr lang="en-US" u="sng" dirty="0">
                <a:ea typeface="+mn-lt"/>
                <a:cs typeface="+mn-lt"/>
              </a:rPr>
              <a:t>Set Priorities:</a:t>
            </a:r>
            <a:endParaRPr lang="en-US" u="sng" dirty="0"/>
          </a:p>
          <a:p>
            <a:r>
              <a:rPr lang="en-US" dirty="0">
                <a:ea typeface="+mn-lt"/>
                <a:cs typeface="+mn-lt"/>
              </a:rPr>
              <a:t>Prioritize tasks based on urgency and importance.</a:t>
            </a:r>
            <a:endParaRPr lang="en-US" dirty="0"/>
          </a:p>
          <a:p>
            <a:r>
              <a:rPr lang="en-US" dirty="0">
                <a:ea typeface="+mn-lt"/>
                <a:cs typeface="+mn-lt"/>
              </a:rPr>
              <a:t>Use techniques like the Eisenhower Matrix to categorize tasks.</a:t>
            </a:r>
            <a:endParaRPr lang="en-US" dirty="0"/>
          </a:p>
        </p:txBody>
      </p:sp>
    </p:spTree>
    <p:extLst>
      <p:ext uri="{BB962C8B-B14F-4D97-AF65-F5344CB8AC3E}">
        <p14:creationId xmlns:p14="http://schemas.microsoft.com/office/powerpoint/2010/main" val="3022635655"/>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4A58-3D7D-5A9A-9730-642C89E80F8F}"/>
              </a:ext>
            </a:extLst>
          </p:cNvPr>
          <p:cNvSpPr>
            <a:spLocks noGrp="1"/>
          </p:cNvSpPr>
          <p:nvPr>
            <p:ph type="title"/>
          </p:nvPr>
        </p:nvSpPr>
        <p:spPr/>
        <p:txBody>
          <a:bodyPr/>
          <a:lstStyle/>
          <a:p>
            <a:r>
              <a:rPr lang="en-US" dirty="0">
                <a:ea typeface="+mj-lt"/>
                <a:cs typeface="+mj-lt"/>
              </a:rPr>
              <a:t>Assigning and Scheduling</a:t>
            </a:r>
            <a:endParaRPr lang="en-US" dirty="0"/>
          </a:p>
        </p:txBody>
      </p:sp>
      <p:sp>
        <p:nvSpPr>
          <p:cNvPr id="3" name="Content Placeholder 2">
            <a:extLst>
              <a:ext uri="{FF2B5EF4-FFF2-40B4-BE49-F238E27FC236}">
                <a16:creationId xmlns:a16="http://schemas.microsoft.com/office/drawing/2014/main" id="{D2E8EA55-01D8-CD51-5ECD-433CCDCA63B2}"/>
              </a:ext>
            </a:extLst>
          </p:cNvPr>
          <p:cNvSpPr>
            <a:spLocks noGrp="1"/>
          </p:cNvSpPr>
          <p:nvPr>
            <p:ph idx="1"/>
          </p:nvPr>
        </p:nvSpPr>
        <p:spPr/>
        <p:txBody>
          <a:bodyPr vert="horz" lIns="91440" tIns="45720" rIns="91440" bIns="45720" rtlCol="0" anchor="t">
            <a:normAutofit/>
          </a:bodyPr>
          <a:lstStyle/>
          <a:p>
            <a:pPr marL="0" indent="0">
              <a:buNone/>
            </a:pPr>
            <a:r>
              <a:rPr lang="en-US" u="sng" dirty="0">
                <a:ea typeface="+mn-lt"/>
                <a:cs typeface="+mn-lt"/>
              </a:rPr>
              <a:t>Assign Tasks:</a:t>
            </a:r>
            <a:endParaRPr lang="en-US" u="sng" dirty="0"/>
          </a:p>
          <a:p>
            <a:r>
              <a:rPr lang="en-US">
                <a:ea typeface="+mn-lt"/>
                <a:cs typeface="+mn-lt"/>
              </a:rPr>
              <a:t>Allocate tasks to team members based on skills and availability.</a:t>
            </a:r>
            <a:endParaRPr lang="en-US"/>
          </a:p>
          <a:p>
            <a:r>
              <a:rPr lang="en-US" dirty="0">
                <a:ea typeface="+mn-lt"/>
                <a:cs typeface="+mn-lt"/>
              </a:rPr>
              <a:t>Ensure clear communication of responsibilities.</a:t>
            </a:r>
            <a:endParaRPr lang="en-US" dirty="0"/>
          </a:p>
          <a:p>
            <a:pPr marL="0" indent="0">
              <a:buNone/>
            </a:pPr>
            <a:r>
              <a:rPr lang="en-US" u="sng">
                <a:ea typeface="+mn-lt"/>
                <a:cs typeface="+mn-lt"/>
              </a:rPr>
              <a:t>Schedule Tasks:</a:t>
            </a:r>
            <a:endParaRPr lang="en-US" u="sng"/>
          </a:p>
          <a:p>
            <a:r>
              <a:rPr lang="en-US" dirty="0">
                <a:ea typeface="+mn-lt"/>
                <a:cs typeface="+mn-lt"/>
              </a:rPr>
              <a:t>Set deadlines and milestones for each task.</a:t>
            </a:r>
            <a:endParaRPr lang="en-US" dirty="0"/>
          </a:p>
          <a:p>
            <a:r>
              <a:rPr lang="en-US" dirty="0">
                <a:ea typeface="+mn-lt"/>
                <a:cs typeface="+mn-lt"/>
              </a:rPr>
              <a:t>Use tools like calendars and Gantt charts to visualize timelines</a:t>
            </a:r>
            <a:endParaRPr lang="en-US" dirty="0"/>
          </a:p>
        </p:txBody>
      </p:sp>
    </p:spTree>
    <p:extLst>
      <p:ext uri="{BB962C8B-B14F-4D97-AF65-F5344CB8AC3E}">
        <p14:creationId xmlns:p14="http://schemas.microsoft.com/office/powerpoint/2010/main" val="3747148704"/>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2F41-F2E6-7E2F-D449-AFAD8A061844}"/>
              </a:ext>
            </a:extLst>
          </p:cNvPr>
          <p:cNvSpPr>
            <a:spLocks noGrp="1"/>
          </p:cNvSpPr>
          <p:nvPr>
            <p:ph type="title"/>
          </p:nvPr>
        </p:nvSpPr>
        <p:spPr/>
        <p:txBody>
          <a:bodyPr/>
          <a:lstStyle/>
          <a:p>
            <a:r>
              <a:rPr lang="en-US" dirty="0">
                <a:ea typeface="+mj-lt"/>
                <a:cs typeface="+mj-lt"/>
              </a:rPr>
              <a:t>Tracking and Monitoring</a:t>
            </a:r>
            <a:endParaRPr lang="en-US" dirty="0"/>
          </a:p>
        </p:txBody>
      </p:sp>
      <p:sp>
        <p:nvSpPr>
          <p:cNvPr id="3" name="Content Placeholder 2">
            <a:extLst>
              <a:ext uri="{FF2B5EF4-FFF2-40B4-BE49-F238E27FC236}">
                <a16:creationId xmlns:a16="http://schemas.microsoft.com/office/drawing/2014/main" id="{FF4D0E36-6645-827C-B08D-2B1DC41B0376}"/>
              </a:ext>
            </a:extLst>
          </p:cNvPr>
          <p:cNvSpPr>
            <a:spLocks noGrp="1"/>
          </p:cNvSpPr>
          <p:nvPr>
            <p:ph idx="1"/>
          </p:nvPr>
        </p:nvSpPr>
        <p:spPr/>
        <p:txBody>
          <a:bodyPr vert="horz" lIns="91440" tIns="45720" rIns="91440" bIns="45720" rtlCol="0" anchor="t">
            <a:normAutofit lnSpcReduction="10000"/>
          </a:bodyPr>
          <a:lstStyle/>
          <a:p>
            <a:pPr marL="0" indent="0">
              <a:buNone/>
            </a:pPr>
            <a:r>
              <a:rPr lang="en-US" u="sng" dirty="0">
                <a:ea typeface="+mn-lt"/>
                <a:cs typeface="+mn-lt"/>
              </a:rPr>
              <a:t>Track Progress:</a:t>
            </a:r>
            <a:endParaRPr lang="en-US" u="sng" dirty="0"/>
          </a:p>
          <a:p>
            <a:r>
              <a:rPr lang="en-US" dirty="0">
                <a:ea typeface="+mn-lt"/>
                <a:cs typeface="+mn-lt"/>
              </a:rPr>
              <a:t>Monitor task progress regularly.</a:t>
            </a:r>
            <a:endParaRPr lang="en-US" dirty="0"/>
          </a:p>
          <a:p>
            <a:r>
              <a:rPr lang="en-US" dirty="0">
                <a:ea typeface="+mn-lt"/>
                <a:cs typeface="+mn-lt"/>
              </a:rPr>
              <a:t>Use task management tools to update status and identify bottlenecks.</a:t>
            </a:r>
            <a:endParaRPr lang="en-US" dirty="0"/>
          </a:p>
          <a:p>
            <a:pPr marL="0" indent="0">
              <a:buNone/>
            </a:pPr>
            <a:r>
              <a:rPr lang="en-US" u="sng">
                <a:ea typeface="+mn-lt"/>
                <a:cs typeface="+mn-lt"/>
              </a:rPr>
              <a:t>Adjust Plans:</a:t>
            </a:r>
            <a:endParaRPr lang="en-US" u="sng"/>
          </a:p>
          <a:p>
            <a:r>
              <a:rPr lang="en-US">
                <a:ea typeface="+mn-lt"/>
                <a:cs typeface="+mn-lt"/>
              </a:rPr>
              <a:t>Make necessary adjustments based on progress and feedback.</a:t>
            </a:r>
            <a:endParaRPr lang="en-US"/>
          </a:p>
          <a:p>
            <a:r>
              <a:rPr lang="en-US" dirty="0">
                <a:ea typeface="+mn-lt"/>
                <a:cs typeface="+mn-lt"/>
              </a:rPr>
              <a:t>Reallocate resources if needed to stay on track.</a:t>
            </a:r>
            <a:endParaRPr lang="en-US" dirty="0"/>
          </a:p>
        </p:txBody>
      </p:sp>
    </p:spTree>
    <p:extLst>
      <p:ext uri="{BB962C8B-B14F-4D97-AF65-F5344CB8AC3E}">
        <p14:creationId xmlns:p14="http://schemas.microsoft.com/office/powerpoint/2010/main" val="2454014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8501-7C66-4CB1-87D7-58841326A159}"/>
              </a:ext>
            </a:extLst>
          </p:cNvPr>
          <p:cNvSpPr>
            <a:spLocks noGrp="1"/>
          </p:cNvSpPr>
          <p:nvPr>
            <p:ph type="title"/>
          </p:nvPr>
        </p:nvSpPr>
        <p:spPr/>
        <p:txBody>
          <a:bodyPr/>
          <a:lstStyle/>
          <a:p>
            <a:r>
              <a:rPr lang="en-US">
                <a:ea typeface="+mj-lt"/>
                <a:cs typeface="+mj-lt"/>
              </a:rPr>
              <a:t>Use Cases of OTP</a:t>
            </a:r>
            <a:endParaRPr lang="en-US"/>
          </a:p>
        </p:txBody>
      </p:sp>
      <p:sp>
        <p:nvSpPr>
          <p:cNvPr id="3" name="Content Placeholder 2">
            <a:extLst>
              <a:ext uri="{FF2B5EF4-FFF2-40B4-BE49-F238E27FC236}">
                <a16:creationId xmlns:a16="http://schemas.microsoft.com/office/drawing/2014/main" id="{257EEB2B-38C3-35A8-76D8-10CD8A8E0D29}"/>
              </a:ext>
            </a:extLst>
          </p:cNvPr>
          <p:cNvSpPr>
            <a:spLocks noGrp="1"/>
          </p:cNvSpPr>
          <p:nvPr>
            <p:ph idx="1"/>
          </p:nvPr>
        </p:nvSpPr>
        <p:spPr/>
        <p:txBody>
          <a:bodyPr vert="horz" lIns="91440" tIns="45720" rIns="91440" bIns="45720" rtlCol="0" anchor="t">
            <a:normAutofit/>
          </a:bodyPr>
          <a:lstStyle/>
          <a:p>
            <a:r>
              <a:rPr lang="en-US">
                <a:ea typeface="+mn-lt"/>
                <a:cs typeface="+mn-lt"/>
              </a:rPr>
              <a:t>Banking Transactions: OTPs are widely used to secure online banking transactions, adding an extra layer of protection.</a:t>
            </a:r>
            <a:endParaRPr lang="en-US"/>
          </a:p>
          <a:p>
            <a:endParaRPr lang="en-US"/>
          </a:p>
          <a:p>
            <a:r>
              <a:rPr lang="en-US">
                <a:ea typeface="+mn-lt"/>
                <a:cs typeface="+mn-lt"/>
              </a:rPr>
              <a:t>User Authentication: They verify a user’s identity during login processes, enhancing security measures.</a:t>
            </a:r>
            <a:endParaRPr lang="en-US"/>
          </a:p>
          <a:p>
            <a:endParaRPr lang="en-US"/>
          </a:p>
          <a:p>
            <a:r>
              <a:rPr lang="en-US">
                <a:ea typeface="+mn-lt"/>
                <a:cs typeface="+mn-lt"/>
              </a:rPr>
              <a:t>E-commerce: OTPs secure online purchases, ensuring that transactions are authorized.</a:t>
            </a:r>
            <a:endParaRPr lang="en-US"/>
          </a:p>
        </p:txBody>
      </p:sp>
    </p:spTree>
    <p:extLst>
      <p:ext uri="{BB962C8B-B14F-4D97-AF65-F5344CB8AC3E}">
        <p14:creationId xmlns:p14="http://schemas.microsoft.com/office/powerpoint/2010/main" val="21746144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CF9B-3127-D0AB-A3B5-9E9685812DC4}"/>
              </a:ext>
            </a:extLst>
          </p:cNvPr>
          <p:cNvSpPr>
            <a:spLocks noGrp="1"/>
          </p:cNvSpPr>
          <p:nvPr>
            <p:ph type="title"/>
          </p:nvPr>
        </p:nvSpPr>
        <p:spPr/>
        <p:txBody>
          <a:bodyPr/>
          <a:lstStyle/>
          <a:p>
            <a:r>
              <a:rPr lang="en-US" dirty="0">
                <a:ea typeface="+mj-lt"/>
                <a:cs typeface="+mj-lt"/>
              </a:rPr>
              <a:t>Reviewing and Completing</a:t>
            </a:r>
            <a:endParaRPr lang="en-US" dirty="0"/>
          </a:p>
        </p:txBody>
      </p:sp>
      <p:sp>
        <p:nvSpPr>
          <p:cNvPr id="3" name="Content Placeholder 2">
            <a:extLst>
              <a:ext uri="{FF2B5EF4-FFF2-40B4-BE49-F238E27FC236}">
                <a16:creationId xmlns:a16="http://schemas.microsoft.com/office/drawing/2014/main" id="{3F1109B4-18A4-5459-F477-5C7107777CCA}"/>
              </a:ext>
            </a:extLst>
          </p:cNvPr>
          <p:cNvSpPr>
            <a:spLocks noGrp="1"/>
          </p:cNvSpPr>
          <p:nvPr>
            <p:ph idx="1"/>
          </p:nvPr>
        </p:nvSpPr>
        <p:spPr/>
        <p:txBody>
          <a:bodyPr vert="horz" lIns="91440" tIns="45720" rIns="91440" bIns="45720" rtlCol="0" anchor="t">
            <a:normAutofit lnSpcReduction="10000"/>
          </a:bodyPr>
          <a:lstStyle/>
          <a:p>
            <a:pPr marL="0" indent="0">
              <a:buNone/>
            </a:pPr>
            <a:r>
              <a:rPr lang="en-US" u="sng" dirty="0">
                <a:ea typeface="+mn-lt"/>
                <a:cs typeface="+mn-lt"/>
              </a:rPr>
              <a:t>Review Tasks:</a:t>
            </a:r>
            <a:endParaRPr lang="en-US" u="sng" dirty="0"/>
          </a:p>
          <a:p>
            <a:r>
              <a:rPr lang="en-US" dirty="0">
                <a:ea typeface="+mn-lt"/>
                <a:cs typeface="+mn-lt"/>
              </a:rPr>
              <a:t>Conduct regular reviews to assess task performance and outcomes.</a:t>
            </a:r>
            <a:endParaRPr lang="en-US" dirty="0"/>
          </a:p>
          <a:p>
            <a:r>
              <a:rPr lang="en-US" dirty="0">
                <a:ea typeface="+mn-lt"/>
                <a:cs typeface="+mn-lt"/>
              </a:rPr>
              <a:t>Provide feedback and recognize achievements.</a:t>
            </a:r>
            <a:endParaRPr lang="en-US" dirty="0"/>
          </a:p>
          <a:p>
            <a:pPr marL="0" indent="0">
              <a:buNone/>
            </a:pPr>
            <a:r>
              <a:rPr lang="en-US" u="sng">
                <a:ea typeface="+mn-lt"/>
                <a:cs typeface="+mn-lt"/>
              </a:rPr>
              <a:t>Complete and Archive:</a:t>
            </a:r>
            <a:endParaRPr lang="en-US" u="sng"/>
          </a:p>
          <a:p>
            <a:r>
              <a:rPr lang="en-US" dirty="0">
                <a:ea typeface="+mn-lt"/>
                <a:cs typeface="+mn-lt"/>
              </a:rPr>
              <a:t>Mark tasks as complete once finished.</a:t>
            </a:r>
            <a:endParaRPr lang="en-US" dirty="0"/>
          </a:p>
          <a:p>
            <a:r>
              <a:rPr lang="en-US">
                <a:ea typeface="+mn-lt"/>
                <a:cs typeface="+mn-lt"/>
              </a:rPr>
              <a:t>Archive completed tasks for future reference and performance analysis.</a:t>
            </a:r>
            <a:endParaRPr lang="en-US"/>
          </a:p>
        </p:txBody>
      </p:sp>
    </p:spTree>
    <p:extLst>
      <p:ext uri="{BB962C8B-B14F-4D97-AF65-F5344CB8AC3E}">
        <p14:creationId xmlns:p14="http://schemas.microsoft.com/office/powerpoint/2010/main" val="152138699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8875539-0E84-455D-BC55-CA2C4BD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8" name="Freeform: Shape 27">
            <a:extLst>
              <a:ext uri="{FF2B5EF4-FFF2-40B4-BE49-F238E27FC236}">
                <a16:creationId xmlns:a16="http://schemas.microsoft.com/office/drawing/2014/main" id="{5F9176D7-CC1C-4175-B08A-01FB9F4F3C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0" name="Freeform: Shape 29">
            <a:extLst>
              <a:ext uri="{FF2B5EF4-FFF2-40B4-BE49-F238E27FC236}">
                <a16:creationId xmlns:a16="http://schemas.microsoft.com/office/drawing/2014/main" id="{D83469C6-FD66-4B54-921B-8031CD42B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2" name="Freeform: Shape 31">
            <a:extLst>
              <a:ext uri="{FF2B5EF4-FFF2-40B4-BE49-F238E27FC236}">
                <a16:creationId xmlns:a16="http://schemas.microsoft.com/office/drawing/2014/main" id="{6F0C6814-AEA4-4409-9A89-7AC1D41EB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4" name="Freeform: Shape 33">
            <a:extLst>
              <a:ext uri="{FF2B5EF4-FFF2-40B4-BE49-F238E27FC236}">
                <a16:creationId xmlns:a16="http://schemas.microsoft.com/office/drawing/2014/main" id="{6754052F-5B23-433C-8ADA-E8F0F8438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Shape 35">
            <a:extLst>
              <a:ext uri="{FF2B5EF4-FFF2-40B4-BE49-F238E27FC236}">
                <a16:creationId xmlns:a16="http://schemas.microsoft.com/office/drawing/2014/main" id="{FB2B180F-0C1C-4489-B089-6B68FD7AB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8" name="Graphic 185">
            <a:extLst>
              <a:ext uri="{FF2B5EF4-FFF2-40B4-BE49-F238E27FC236}">
                <a16:creationId xmlns:a16="http://schemas.microsoft.com/office/drawing/2014/main" id="{F8DA0E47-CC59-4007-BDA3-0D5A4CF235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9" name="Freeform: Shape 38">
              <a:extLst>
                <a:ext uri="{FF2B5EF4-FFF2-40B4-BE49-F238E27FC236}">
                  <a16:creationId xmlns:a16="http://schemas.microsoft.com/office/drawing/2014/main" id="{DC833CFE-926B-4F47-AB28-ADB4F7697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80DE9A3-5BAC-492E-BEA8-AFF33894D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4C461C6-EC83-4CF8-BA68-8B3D52D31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164B2AB-B7D6-4349-9A36-E6775B5F8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EFF3243-BD09-43B6-805F-FD18ECF5C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4" name="Picture 3" descr="A black desk with a keyboard and notebooks&#10;&#10;Description automatically generated">
            <a:extLst>
              <a:ext uri="{FF2B5EF4-FFF2-40B4-BE49-F238E27FC236}">
                <a16:creationId xmlns:a16="http://schemas.microsoft.com/office/drawing/2014/main" id="{472A4E01-88CC-7B8D-DBB8-4855E303F52E}"/>
              </a:ext>
            </a:extLst>
          </p:cNvPr>
          <p:cNvPicPr>
            <a:picLocks noChangeAspect="1"/>
          </p:cNvPicPr>
          <p:nvPr/>
        </p:nvPicPr>
        <p:blipFill>
          <a:blip r:embed="rId2"/>
          <a:srcRect t="15413" r="1" b="1"/>
          <a:stretch/>
        </p:blipFill>
        <p:spPr>
          <a:xfrm>
            <a:off x="1280667" y="720375"/>
            <a:ext cx="9630666" cy="5417250"/>
          </a:xfrm>
          <a:prstGeom prst="rect">
            <a:avLst/>
          </a:prstGeom>
          <a:ln w="28575">
            <a:solidFill>
              <a:schemeClr val="tx1"/>
            </a:solidFill>
          </a:ln>
        </p:spPr>
      </p:pic>
    </p:spTree>
    <p:extLst>
      <p:ext uri="{BB962C8B-B14F-4D97-AF65-F5344CB8AC3E}">
        <p14:creationId xmlns:p14="http://schemas.microsoft.com/office/powerpoint/2010/main" val="370013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56EB-C1A7-A547-8D59-C12FB26FEA1D}"/>
              </a:ext>
            </a:extLst>
          </p:cNvPr>
          <p:cNvSpPr>
            <a:spLocks noGrp="1"/>
          </p:cNvSpPr>
          <p:nvPr>
            <p:ph type="title"/>
          </p:nvPr>
        </p:nvSpPr>
        <p:spPr/>
        <p:txBody>
          <a:bodyPr/>
          <a:lstStyle/>
          <a:p>
            <a:r>
              <a:rPr lang="en-US"/>
              <a:t>Volume</a:t>
            </a:r>
          </a:p>
        </p:txBody>
      </p:sp>
      <p:sp>
        <p:nvSpPr>
          <p:cNvPr id="3" name="Content Placeholder 2">
            <a:extLst>
              <a:ext uri="{FF2B5EF4-FFF2-40B4-BE49-F238E27FC236}">
                <a16:creationId xmlns:a16="http://schemas.microsoft.com/office/drawing/2014/main" id="{857D87C9-7360-20E5-D7A9-B3F8B58DF407}"/>
              </a:ext>
            </a:extLst>
          </p:cNvPr>
          <p:cNvSpPr>
            <a:spLocks noGrp="1"/>
          </p:cNvSpPr>
          <p:nvPr>
            <p:ph idx="1"/>
          </p:nvPr>
        </p:nvSpPr>
        <p:spPr/>
        <p:txBody>
          <a:bodyPr vert="horz" lIns="91440" tIns="45720" rIns="91440" bIns="45720" rtlCol="0" anchor="t">
            <a:normAutofit/>
          </a:bodyPr>
          <a:lstStyle/>
          <a:p>
            <a:r>
              <a:rPr lang="en-US">
                <a:ea typeface="+mn-lt"/>
                <a:cs typeface="+mn-lt"/>
              </a:rPr>
              <a:t>Volume refers to the vast amount of data generated every second from various sources like social media, transactions, sensors, and digital devices. Companies like Facebook and Google handle petabytes of user data daily, encompassing everything from user interactions to uploaded media files.</a:t>
            </a:r>
          </a:p>
        </p:txBody>
      </p:sp>
    </p:spTree>
    <p:extLst>
      <p:ext uri="{BB962C8B-B14F-4D97-AF65-F5344CB8AC3E}">
        <p14:creationId xmlns:p14="http://schemas.microsoft.com/office/powerpoint/2010/main" val="4007801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394A-6BEA-78C2-2BB2-E35756BB3381}"/>
              </a:ext>
            </a:extLst>
          </p:cNvPr>
          <p:cNvSpPr>
            <a:spLocks noGrp="1"/>
          </p:cNvSpPr>
          <p:nvPr>
            <p:ph type="title"/>
          </p:nvPr>
        </p:nvSpPr>
        <p:spPr/>
        <p:txBody>
          <a:bodyPr/>
          <a:lstStyle/>
          <a:p>
            <a:r>
              <a:rPr lang="en-US">
                <a:ea typeface="+mj-lt"/>
                <a:cs typeface="+mj-lt"/>
              </a:rPr>
              <a:t>Importance of OTP</a:t>
            </a:r>
          </a:p>
        </p:txBody>
      </p:sp>
      <p:sp>
        <p:nvSpPr>
          <p:cNvPr id="3" name="Content Placeholder 2">
            <a:extLst>
              <a:ext uri="{FF2B5EF4-FFF2-40B4-BE49-F238E27FC236}">
                <a16:creationId xmlns:a16="http://schemas.microsoft.com/office/drawing/2014/main" id="{FA99B346-C943-0D5D-277D-0634CDE0C6A6}"/>
              </a:ext>
            </a:extLst>
          </p:cNvPr>
          <p:cNvSpPr>
            <a:spLocks noGrp="1"/>
          </p:cNvSpPr>
          <p:nvPr>
            <p:ph idx="1"/>
          </p:nvPr>
        </p:nvSpPr>
        <p:spPr/>
        <p:txBody>
          <a:bodyPr vert="horz" lIns="91440" tIns="45720" rIns="91440" bIns="45720" rtlCol="0" anchor="t">
            <a:normAutofit/>
          </a:bodyPr>
          <a:lstStyle/>
          <a:p>
            <a:r>
              <a:rPr lang="en-US">
                <a:ea typeface="+mn-lt"/>
                <a:cs typeface="+mn-lt"/>
              </a:rPr>
              <a:t>Enhanced Security: OTPs significantly reduce the risk of unauthorized access, providing robust protection against hacking attempts.</a:t>
            </a:r>
          </a:p>
          <a:p>
            <a:endParaRPr lang="en-US"/>
          </a:p>
          <a:p>
            <a:r>
              <a:rPr lang="en-US">
                <a:ea typeface="+mn-lt"/>
                <a:cs typeface="+mn-lt"/>
              </a:rPr>
              <a:t>User Trust: By incorporating OTPs, businesses can build trust and confidence in their security protocols among users.</a:t>
            </a:r>
            <a:endParaRPr lang="en-US"/>
          </a:p>
        </p:txBody>
      </p:sp>
    </p:spTree>
    <p:extLst>
      <p:ext uri="{BB962C8B-B14F-4D97-AF65-F5344CB8AC3E}">
        <p14:creationId xmlns:p14="http://schemas.microsoft.com/office/powerpoint/2010/main" val="3851595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B2067-93A6-82CC-89FF-0AB366531E08}"/>
              </a:ext>
            </a:extLst>
          </p:cNvPr>
          <p:cNvSpPr>
            <a:spLocks noGrp="1"/>
          </p:cNvSpPr>
          <p:nvPr>
            <p:ph type="title"/>
          </p:nvPr>
        </p:nvSpPr>
        <p:spPr/>
        <p:txBody>
          <a:bodyPr/>
          <a:lstStyle/>
          <a:p>
            <a:r>
              <a:rPr lang="en-US">
                <a:ea typeface="+mj-lt"/>
                <a:cs typeface="+mj-lt"/>
              </a:rPr>
              <a:t>Challenges of OTP</a:t>
            </a:r>
            <a:endParaRPr lang="en-US"/>
          </a:p>
        </p:txBody>
      </p:sp>
      <p:sp>
        <p:nvSpPr>
          <p:cNvPr id="3" name="Content Placeholder 2">
            <a:extLst>
              <a:ext uri="{FF2B5EF4-FFF2-40B4-BE49-F238E27FC236}">
                <a16:creationId xmlns:a16="http://schemas.microsoft.com/office/drawing/2014/main" id="{D18876BA-9C3F-26B1-B219-585B4775F053}"/>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Delivery Issues</a:t>
            </a:r>
            <a:endParaRPr lang="en-US"/>
          </a:p>
          <a:p>
            <a:endParaRPr lang="en-US"/>
          </a:p>
          <a:p>
            <a:r>
              <a:rPr lang="en-US">
                <a:ea typeface="+mn-lt"/>
                <a:cs typeface="+mn-lt"/>
              </a:rPr>
              <a:t>Unreliable Network: OTP delivery can be delayed or fail due to network connectivity problems.</a:t>
            </a:r>
          </a:p>
          <a:p>
            <a:endParaRPr lang="en-US"/>
          </a:p>
          <a:p>
            <a:r>
              <a:rPr lang="en-US">
                <a:ea typeface="+mn-lt"/>
                <a:cs typeface="+mn-lt"/>
              </a:rPr>
              <a:t>Device Incompatibility: Certain devices may not support the transmission of OTPs via specific methods.</a:t>
            </a:r>
          </a:p>
        </p:txBody>
      </p:sp>
    </p:spTree>
    <p:extLst>
      <p:ext uri="{BB962C8B-B14F-4D97-AF65-F5344CB8AC3E}">
        <p14:creationId xmlns:p14="http://schemas.microsoft.com/office/powerpoint/2010/main" val="3609601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120A-1954-5372-3EA2-08FAB8983AAE}"/>
              </a:ext>
            </a:extLst>
          </p:cNvPr>
          <p:cNvSpPr>
            <a:spLocks noGrp="1"/>
          </p:cNvSpPr>
          <p:nvPr>
            <p:ph type="title"/>
          </p:nvPr>
        </p:nvSpPr>
        <p:spPr/>
        <p:txBody>
          <a:bodyPr/>
          <a:lstStyle/>
          <a:p>
            <a:r>
              <a:rPr lang="en-US">
                <a:ea typeface="+mj-lt"/>
                <a:cs typeface="+mj-lt"/>
              </a:rPr>
              <a:t>User Dependence</a:t>
            </a:r>
            <a:endParaRPr lang="en-US"/>
          </a:p>
        </p:txBody>
      </p:sp>
      <p:sp>
        <p:nvSpPr>
          <p:cNvPr id="3" name="Content Placeholder 2">
            <a:extLst>
              <a:ext uri="{FF2B5EF4-FFF2-40B4-BE49-F238E27FC236}">
                <a16:creationId xmlns:a16="http://schemas.microsoft.com/office/drawing/2014/main" id="{BC217840-AB0F-5B13-E33C-54754748C9C7}"/>
              </a:ext>
            </a:extLst>
          </p:cNvPr>
          <p:cNvSpPr>
            <a:spLocks noGrp="1"/>
          </p:cNvSpPr>
          <p:nvPr>
            <p:ph idx="1"/>
          </p:nvPr>
        </p:nvSpPr>
        <p:spPr/>
        <p:txBody>
          <a:bodyPr vert="horz" lIns="91440" tIns="45720" rIns="91440" bIns="45720" rtlCol="0" anchor="t">
            <a:normAutofit/>
          </a:bodyPr>
          <a:lstStyle/>
          <a:p>
            <a:r>
              <a:rPr lang="en-US">
                <a:ea typeface="+mn-lt"/>
                <a:cs typeface="+mn-lt"/>
              </a:rPr>
              <a:t>User Availability: Users must have access to their devices to receive OTPs, which can be challenging at times.</a:t>
            </a:r>
            <a:endParaRPr lang="en-US"/>
          </a:p>
          <a:p>
            <a:endParaRPr lang="en-US"/>
          </a:p>
          <a:p>
            <a:r>
              <a:rPr lang="en-US">
                <a:ea typeface="+mn-lt"/>
                <a:cs typeface="+mn-lt"/>
              </a:rPr>
              <a:t>User Error: Incorrect entry of OTPs can lead to failed login attempts or transactions.</a:t>
            </a:r>
            <a:endParaRPr lang="en-US"/>
          </a:p>
        </p:txBody>
      </p:sp>
    </p:spTree>
    <p:extLst>
      <p:ext uri="{BB962C8B-B14F-4D97-AF65-F5344CB8AC3E}">
        <p14:creationId xmlns:p14="http://schemas.microsoft.com/office/powerpoint/2010/main" val="2813711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C206-685E-6741-F7CD-FE5FC4BE1157}"/>
              </a:ext>
            </a:extLst>
          </p:cNvPr>
          <p:cNvSpPr>
            <a:spLocks noGrp="1"/>
          </p:cNvSpPr>
          <p:nvPr>
            <p:ph type="title"/>
          </p:nvPr>
        </p:nvSpPr>
        <p:spPr/>
        <p:txBody>
          <a:bodyPr/>
          <a:lstStyle/>
          <a:p>
            <a:r>
              <a:rPr lang="en-US">
                <a:ea typeface="+mj-lt"/>
                <a:cs typeface="+mj-lt"/>
              </a:rPr>
              <a:t>Security Concerns</a:t>
            </a:r>
            <a:endParaRPr lang="en-US"/>
          </a:p>
        </p:txBody>
      </p:sp>
      <p:sp>
        <p:nvSpPr>
          <p:cNvPr id="3" name="Content Placeholder 2">
            <a:extLst>
              <a:ext uri="{FF2B5EF4-FFF2-40B4-BE49-F238E27FC236}">
                <a16:creationId xmlns:a16="http://schemas.microsoft.com/office/drawing/2014/main" id="{C5050AF0-E10A-4F4A-7023-C788947C81B4}"/>
              </a:ext>
            </a:extLst>
          </p:cNvPr>
          <p:cNvSpPr>
            <a:spLocks noGrp="1"/>
          </p:cNvSpPr>
          <p:nvPr>
            <p:ph idx="1"/>
          </p:nvPr>
        </p:nvSpPr>
        <p:spPr/>
        <p:txBody>
          <a:bodyPr vert="horz" lIns="91440" tIns="45720" rIns="91440" bIns="45720" rtlCol="0" anchor="t">
            <a:normAutofit/>
          </a:bodyPr>
          <a:lstStyle/>
          <a:p>
            <a:r>
              <a:rPr lang="en-US">
                <a:ea typeface="+mn-lt"/>
                <a:cs typeface="+mn-lt"/>
              </a:rPr>
              <a:t>Phishing Attacks: OTPs can be intercepted through phishing, compromising security.</a:t>
            </a:r>
            <a:endParaRPr lang="en-US"/>
          </a:p>
          <a:p>
            <a:endParaRPr lang="en-US"/>
          </a:p>
          <a:p>
            <a:r>
              <a:rPr lang="en-US">
                <a:ea typeface="+mn-lt"/>
                <a:cs typeface="+mn-lt"/>
              </a:rPr>
              <a:t>SIM Swap Attacks: Attackers can take over a user’s phone number to receive OTPs intended for the user.</a:t>
            </a:r>
            <a:endParaRPr lang="en-US"/>
          </a:p>
        </p:txBody>
      </p:sp>
    </p:spTree>
    <p:extLst>
      <p:ext uri="{BB962C8B-B14F-4D97-AF65-F5344CB8AC3E}">
        <p14:creationId xmlns:p14="http://schemas.microsoft.com/office/powerpoint/2010/main" val="557368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D7A7-B7E1-5102-44A2-2BA5C52108C9}"/>
              </a:ext>
            </a:extLst>
          </p:cNvPr>
          <p:cNvSpPr>
            <a:spLocks noGrp="1"/>
          </p:cNvSpPr>
          <p:nvPr>
            <p:ph type="title"/>
          </p:nvPr>
        </p:nvSpPr>
        <p:spPr/>
        <p:txBody>
          <a:bodyPr/>
          <a:lstStyle/>
          <a:p>
            <a:r>
              <a:rPr lang="en-US">
                <a:ea typeface="+mj-lt"/>
                <a:cs typeface="+mj-lt"/>
              </a:rPr>
              <a:t>Operational Challenges</a:t>
            </a:r>
            <a:endParaRPr lang="en-US"/>
          </a:p>
        </p:txBody>
      </p:sp>
      <p:sp>
        <p:nvSpPr>
          <p:cNvPr id="3" name="Content Placeholder 2">
            <a:extLst>
              <a:ext uri="{FF2B5EF4-FFF2-40B4-BE49-F238E27FC236}">
                <a16:creationId xmlns:a16="http://schemas.microsoft.com/office/drawing/2014/main" id="{398FED04-DED6-8B6F-C518-7C0DEAEE7843}"/>
              </a:ext>
            </a:extLst>
          </p:cNvPr>
          <p:cNvSpPr>
            <a:spLocks noGrp="1"/>
          </p:cNvSpPr>
          <p:nvPr>
            <p:ph idx="1"/>
          </p:nvPr>
        </p:nvSpPr>
        <p:spPr/>
        <p:txBody>
          <a:bodyPr vert="horz" lIns="91440" tIns="45720" rIns="91440" bIns="45720" rtlCol="0" anchor="t">
            <a:normAutofit/>
          </a:bodyPr>
          <a:lstStyle/>
          <a:p>
            <a:r>
              <a:rPr lang="en-US">
                <a:ea typeface="+mn-lt"/>
                <a:cs typeface="+mn-lt"/>
              </a:rPr>
              <a:t>High Costs: Sending OTPs via SMS can incur significant expenses for businesses.</a:t>
            </a:r>
            <a:endParaRPr lang="en-US"/>
          </a:p>
          <a:p>
            <a:endParaRPr lang="en-US"/>
          </a:p>
          <a:p>
            <a:r>
              <a:rPr lang="en-US">
                <a:ea typeface="+mn-lt"/>
                <a:cs typeface="+mn-lt"/>
              </a:rPr>
              <a:t>Scalability: Handling a large volume of OTP requests can strain resources and infrastructure.</a:t>
            </a:r>
            <a:endParaRPr lang="en-US"/>
          </a:p>
        </p:txBody>
      </p:sp>
    </p:spTree>
    <p:extLst>
      <p:ext uri="{BB962C8B-B14F-4D97-AF65-F5344CB8AC3E}">
        <p14:creationId xmlns:p14="http://schemas.microsoft.com/office/powerpoint/2010/main" val="2608329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38C7-DA5F-7E34-1708-E420890BFF59}"/>
              </a:ext>
            </a:extLst>
          </p:cNvPr>
          <p:cNvSpPr>
            <a:spLocks noGrp="1"/>
          </p:cNvSpPr>
          <p:nvPr>
            <p:ph type="title"/>
          </p:nvPr>
        </p:nvSpPr>
        <p:spPr/>
        <p:txBody>
          <a:bodyPr/>
          <a:lstStyle/>
          <a:p>
            <a:r>
              <a:rPr lang="en-US">
                <a:ea typeface="+mj-lt"/>
                <a:cs typeface="+mj-lt"/>
              </a:rPr>
              <a:t>Integration Complexity</a:t>
            </a:r>
            <a:endParaRPr lang="en-US"/>
          </a:p>
        </p:txBody>
      </p:sp>
      <p:sp>
        <p:nvSpPr>
          <p:cNvPr id="3" name="Content Placeholder 2">
            <a:extLst>
              <a:ext uri="{FF2B5EF4-FFF2-40B4-BE49-F238E27FC236}">
                <a16:creationId xmlns:a16="http://schemas.microsoft.com/office/drawing/2014/main" id="{46CEC2E6-5F2F-136F-F708-FAA08D20DE48}"/>
              </a:ext>
            </a:extLst>
          </p:cNvPr>
          <p:cNvSpPr>
            <a:spLocks noGrp="1"/>
          </p:cNvSpPr>
          <p:nvPr>
            <p:ph idx="1"/>
          </p:nvPr>
        </p:nvSpPr>
        <p:spPr/>
        <p:txBody>
          <a:bodyPr vert="horz" lIns="91440" tIns="45720" rIns="91440" bIns="45720" rtlCol="0" anchor="t">
            <a:normAutofit/>
          </a:bodyPr>
          <a:lstStyle/>
          <a:p>
            <a:r>
              <a:rPr lang="en-US">
                <a:ea typeface="+mn-lt"/>
                <a:cs typeface="+mn-lt"/>
              </a:rPr>
              <a:t>Technical Requirements: Implementing OTP systems requires substantial technical expertise and resources.</a:t>
            </a:r>
          </a:p>
          <a:p>
            <a:endParaRPr lang="en-US"/>
          </a:p>
          <a:p>
            <a:r>
              <a:rPr lang="en-US">
                <a:ea typeface="+mn-lt"/>
                <a:cs typeface="+mn-lt"/>
              </a:rPr>
              <a:t>Compatibility Issues: Ensuring that OTP systems are compatible across various platforms can be challenging.</a:t>
            </a:r>
          </a:p>
        </p:txBody>
      </p:sp>
    </p:spTree>
    <p:extLst>
      <p:ext uri="{BB962C8B-B14F-4D97-AF65-F5344CB8AC3E}">
        <p14:creationId xmlns:p14="http://schemas.microsoft.com/office/powerpoint/2010/main" val="1943619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C2057-649F-6320-E416-EFAD8F740887}"/>
              </a:ext>
            </a:extLst>
          </p:cNvPr>
          <p:cNvSpPr>
            <a:spLocks noGrp="1"/>
          </p:cNvSpPr>
          <p:nvPr>
            <p:ph type="title"/>
          </p:nvPr>
        </p:nvSpPr>
        <p:spPr/>
        <p:txBody>
          <a:bodyPr/>
          <a:lstStyle/>
          <a:p>
            <a:r>
              <a:rPr lang="en-US">
                <a:ea typeface="+mj-lt"/>
                <a:cs typeface="+mj-lt"/>
              </a:rPr>
              <a:t>User Experience</a:t>
            </a:r>
            <a:endParaRPr lang="en-US"/>
          </a:p>
        </p:txBody>
      </p:sp>
      <p:sp>
        <p:nvSpPr>
          <p:cNvPr id="3" name="Content Placeholder 2">
            <a:extLst>
              <a:ext uri="{FF2B5EF4-FFF2-40B4-BE49-F238E27FC236}">
                <a16:creationId xmlns:a16="http://schemas.microsoft.com/office/drawing/2014/main" id="{79A61652-9321-0E48-04B8-2E03FB3C1404}"/>
              </a:ext>
            </a:extLst>
          </p:cNvPr>
          <p:cNvSpPr>
            <a:spLocks noGrp="1"/>
          </p:cNvSpPr>
          <p:nvPr>
            <p:ph idx="1"/>
          </p:nvPr>
        </p:nvSpPr>
        <p:spPr/>
        <p:txBody>
          <a:bodyPr vert="horz" lIns="91440" tIns="45720" rIns="91440" bIns="45720" rtlCol="0" anchor="t">
            <a:normAutofit/>
          </a:bodyPr>
          <a:lstStyle/>
          <a:p>
            <a:r>
              <a:rPr lang="en-US">
                <a:ea typeface="+mn-lt"/>
                <a:cs typeface="+mn-lt"/>
              </a:rPr>
              <a:t>Inconvenience: The need to enter OTPs adds an extra step to the user experience, which some may find inconvenient.</a:t>
            </a:r>
            <a:endParaRPr lang="en-US"/>
          </a:p>
          <a:p>
            <a:endParaRPr lang="en-US"/>
          </a:p>
          <a:p>
            <a:r>
              <a:rPr lang="en-US">
                <a:ea typeface="+mn-lt"/>
                <a:cs typeface="+mn-lt"/>
              </a:rPr>
              <a:t>Access Issues: Users without mobile devices or internet access may struggle to receive OTPs.</a:t>
            </a:r>
            <a:endParaRPr lang="en-US"/>
          </a:p>
        </p:txBody>
      </p:sp>
    </p:spTree>
    <p:extLst>
      <p:ext uri="{BB962C8B-B14F-4D97-AF65-F5344CB8AC3E}">
        <p14:creationId xmlns:p14="http://schemas.microsoft.com/office/powerpoint/2010/main" val="3508818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B6E1-2BF7-C13D-0C2B-607802BDD5C2}"/>
              </a:ext>
            </a:extLst>
          </p:cNvPr>
          <p:cNvSpPr>
            <a:spLocks noGrp="1"/>
          </p:cNvSpPr>
          <p:nvPr>
            <p:ph type="title"/>
          </p:nvPr>
        </p:nvSpPr>
        <p:spPr/>
        <p:txBody>
          <a:bodyPr/>
          <a:lstStyle/>
          <a:p>
            <a:r>
              <a:rPr lang="en-US">
                <a:ea typeface="+mj-lt"/>
                <a:cs typeface="+mj-lt"/>
              </a:rPr>
              <a:t>Limited Availability</a:t>
            </a:r>
            <a:endParaRPr lang="en-US"/>
          </a:p>
        </p:txBody>
      </p:sp>
      <p:sp>
        <p:nvSpPr>
          <p:cNvPr id="3" name="Content Placeholder 2">
            <a:extLst>
              <a:ext uri="{FF2B5EF4-FFF2-40B4-BE49-F238E27FC236}">
                <a16:creationId xmlns:a16="http://schemas.microsoft.com/office/drawing/2014/main" id="{E74A7EC0-16EB-662F-0346-45CCAB307B13}"/>
              </a:ext>
            </a:extLst>
          </p:cNvPr>
          <p:cNvSpPr>
            <a:spLocks noGrp="1"/>
          </p:cNvSpPr>
          <p:nvPr>
            <p:ph idx="1"/>
          </p:nvPr>
        </p:nvSpPr>
        <p:spPr/>
        <p:txBody>
          <a:bodyPr vert="horz" lIns="91440" tIns="45720" rIns="91440" bIns="45720" rtlCol="0" anchor="t">
            <a:normAutofit/>
          </a:bodyPr>
          <a:lstStyle/>
          <a:p>
            <a:r>
              <a:rPr lang="en-US">
                <a:ea typeface="+mn-lt"/>
                <a:cs typeface="+mn-lt"/>
              </a:rPr>
              <a:t>Regional Restrictions: Access to OTP delivery channels can be restricted in certain regions.</a:t>
            </a:r>
            <a:endParaRPr lang="en-US"/>
          </a:p>
          <a:p>
            <a:endParaRPr lang="en-US"/>
          </a:p>
          <a:p>
            <a:r>
              <a:rPr lang="en-US">
                <a:ea typeface="+mn-lt"/>
                <a:cs typeface="+mn-lt"/>
              </a:rPr>
              <a:t>Service Downtime: OTP services may be disrupted by system outages, affecting reliability.</a:t>
            </a:r>
            <a:endParaRPr lang="en-US"/>
          </a:p>
        </p:txBody>
      </p:sp>
    </p:spTree>
    <p:extLst>
      <p:ext uri="{BB962C8B-B14F-4D97-AF65-F5344CB8AC3E}">
        <p14:creationId xmlns:p14="http://schemas.microsoft.com/office/powerpoint/2010/main" val="2990136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03A9-D9F7-7776-66D0-7E715C9771B8}"/>
              </a:ext>
            </a:extLst>
          </p:cNvPr>
          <p:cNvSpPr>
            <a:spLocks noGrp="1"/>
          </p:cNvSpPr>
          <p:nvPr>
            <p:ph type="title"/>
          </p:nvPr>
        </p:nvSpPr>
        <p:spPr/>
        <p:txBody>
          <a:bodyPr/>
          <a:lstStyle/>
          <a:p>
            <a:r>
              <a:rPr lang="en-US">
                <a:ea typeface="+mj-lt"/>
                <a:cs typeface="+mj-lt"/>
              </a:rPr>
              <a:t>Compliance Requirements</a:t>
            </a:r>
            <a:endParaRPr lang="en-US"/>
          </a:p>
        </p:txBody>
      </p:sp>
      <p:sp>
        <p:nvSpPr>
          <p:cNvPr id="3" name="Content Placeholder 2">
            <a:extLst>
              <a:ext uri="{FF2B5EF4-FFF2-40B4-BE49-F238E27FC236}">
                <a16:creationId xmlns:a16="http://schemas.microsoft.com/office/drawing/2014/main" id="{02E6C783-B3ED-AD8D-95C2-D2EFFA4A161F}"/>
              </a:ext>
            </a:extLst>
          </p:cNvPr>
          <p:cNvSpPr>
            <a:spLocks noGrp="1"/>
          </p:cNvSpPr>
          <p:nvPr>
            <p:ph idx="1"/>
          </p:nvPr>
        </p:nvSpPr>
        <p:spPr/>
        <p:txBody>
          <a:bodyPr vert="horz" lIns="91440" tIns="45720" rIns="91440" bIns="45720" rtlCol="0" anchor="t">
            <a:normAutofit/>
          </a:bodyPr>
          <a:lstStyle/>
          <a:p>
            <a:r>
              <a:rPr lang="en-US">
                <a:ea typeface="+mn-lt"/>
                <a:cs typeface="+mn-lt"/>
              </a:rPr>
              <a:t>Regulatory Standards: Meeting various regulatory requirements can be demanding for businesses.</a:t>
            </a:r>
            <a:endParaRPr lang="en-US"/>
          </a:p>
          <a:p>
            <a:endParaRPr lang="en-US"/>
          </a:p>
          <a:p>
            <a:r>
              <a:rPr lang="en-US">
                <a:ea typeface="+mn-lt"/>
                <a:cs typeface="+mn-lt"/>
              </a:rPr>
              <a:t>Data Protection: Ensuring compliance with data protection laws adds another layer of complexity.</a:t>
            </a:r>
            <a:endParaRPr lang="en-US"/>
          </a:p>
        </p:txBody>
      </p:sp>
    </p:spTree>
    <p:extLst>
      <p:ext uri="{BB962C8B-B14F-4D97-AF65-F5344CB8AC3E}">
        <p14:creationId xmlns:p14="http://schemas.microsoft.com/office/powerpoint/2010/main" val="961692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9D80-2A0C-2FD9-EE8D-CAC6697ECA33}"/>
              </a:ext>
            </a:extLst>
          </p:cNvPr>
          <p:cNvSpPr>
            <a:spLocks noGrp="1"/>
          </p:cNvSpPr>
          <p:nvPr>
            <p:ph type="title"/>
          </p:nvPr>
        </p:nvSpPr>
        <p:spPr/>
        <p:txBody>
          <a:bodyPr/>
          <a:lstStyle/>
          <a:p>
            <a:r>
              <a:rPr lang="en-US">
                <a:ea typeface="+mj-lt"/>
                <a:cs typeface="+mj-lt"/>
              </a:rPr>
              <a:t>Maintenance and Support</a:t>
            </a:r>
            <a:endParaRPr lang="en-US"/>
          </a:p>
        </p:txBody>
      </p:sp>
      <p:sp>
        <p:nvSpPr>
          <p:cNvPr id="3" name="Content Placeholder 2">
            <a:extLst>
              <a:ext uri="{FF2B5EF4-FFF2-40B4-BE49-F238E27FC236}">
                <a16:creationId xmlns:a16="http://schemas.microsoft.com/office/drawing/2014/main" id="{28CE9FBC-CCF0-A05D-91A4-FEE6BFF0ECAB}"/>
              </a:ext>
            </a:extLst>
          </p:cNvPr>
          <p:cNvSpPr>
            <a:spLocks noGrp="1"/>
          </p:cNvSpPr>
          <p:nvPr>
            <p:ph idx="1"/>
          </p:nvPr>
        </p:nvSpPr>
        <p:spPr/>
        <p:txBody>
          <a:bodyPr vert="horz" lIns="91440" tIns="45720" rIns="91440" bIns="45720" rtlCol="0" anchor="t">
            <a:normAutofit/>
          </a:bodyPr>
          <a:lstStyle/>
          <a:p>
            <a:r>
              <a:rPr lang="en-US">
                <a:ea typeface="+mn-lt"/>
                <a:cs typeface="+mn-lt"/>
              </a:rPr>
              <a:t>Ongoing Management: Continuous monitoring and maintenance of OTP systems are necessary.</a:t>
            </a:r>
            <a:endParaRPr lang="en-US"/>
          </a:p>
          <a:p>
            <a:endParaRPr lang="en-US"/>
          </a:p>
          <a:p>
            <a:r>
              <a:rPr lang="en-US">
                <a:ea typeface="+mn-lt"/>
                <a:cs typeface="+mn-lt"/>
              </a:rPr>
              <a:t>User Support: Providing adequate support for users facing issues with OTPs is essential.</a:t>
            </a:r>
            <a:endParaRPr lang="en-US"/>
          </a:p>
        </p:txBody>
      </p:sp>
    </p:spTree>
    <p:extLst>
      <p:ext uri="{BB962C8B-B14F-4D97-AF65-F5344CB8AC3E}">
        <p14:creationId xmlns:p14="http://schemas.microsoft.com/office/powerpoint/2010/main" val="301152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6F9D-4B48-4FF5-C375-0264DFDECB01}"/>
              </a:ext>
            </a:extLst>
          </p:cNvPr>
          <p:cNvSpPr>
            <a:spLocks noGrp="1"/>
          </p:cNvSpPr>
          <p:nvPr>
            <p:ph type="title"/>
          </p:nvPr>
        </p:nvSpPr>
        <p:spPr/>
        <p:txBody>
          <a:bodyPr/>
          <a:lstStyle/>
          <a:p>
            <a:r>
              <a:rPr lang="en-US"/>
              <a:t>Velocity</a:t>
            </a:r>
          </a:p>
        </p:txBody>
      </p:sp>
      <p:sp>
        <p:nvSpPr>
          <p:cNvPr id="3" name="Content Placeholder 2">
            <a:extLst>
              <a:ext uri="{FF2B5EF4-FFF2-40B4-BE49-F238E27FC236}">
                <a16:creationId xmlns:a16="http://schemas.microsoft.com/office/drawing/2014/main" id="{FA4C9F0D-C474-2DB0-59E5-197DD744A2EE}"/>
              </a:ext>
            </a:extLst>
          </p:cNvPr>
          <p:cNvSpPr>
            <a:spLocks noGrp="1"/>
          </p:cNvSpPr>
          <p:nvPr>
            <p:ph idx="1"/>
          </p:nvPr>
        </p:nvSpPr>
        <p:spPr/>
        <p:txBody>
          <a:bodyPr vert="horz" lIns="91440" tIns="45720" rIns="91440" bIns="45720" rtlCol="0" anchor="t">
            <a:normAutofit/>
          </a:bodyPr>
          <a:lstStyle/>
          <a:p>
            <a:r>
              <a:rPr lang="en-US">
                <a:ea typeface="+mn-lt"/>
                <a:cs typeface="+mn-lt"/>
              </a:rPr>
              <a:t>Velocity is the speed at which data is generated, processed, and analyzed. Real-time processing of data is crucial in many applications, such as financial trading and social media monitoring. For example, streaming data from financial markets requires immediate analysis to make swift trading decisions.</a:t>
            </a:r>
            <a:endParaRPr lang="en-US"/>
          </a:p>
        </p:txBody>
      </p:sp>
    </p:spTree>
    <p:extLst>
      <p:ext uri="{BB962C8B-B14F-4D97-AF65-F5344CB8AC3E}">
        <p14:creationId xmlns:p14="http://schemas.microsoft.com/office/powerpoint/2010/main" val="3656059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F9400-3FFF-CB5B-CE98-41AF315331F2}"/>
              </a:ext>
            </a:extLst>
          </p:cNvPr>
          <p:cNvSpPr>
            <a:spLocks noGrp="1"/>
          </p:cNvSpPr>
          <p:nvPr>
            <p:ph type="title"/>
          </p:nvPr>
        </p:nvSpPr>
        <p:spPr/>
        <p:txBody>
          <a:bodyPr/>
          <a:lstStyle/>
          <a:p>
            <a:r>
              <a:rPr lang="en-US">
                <a:ea typeface="+mj-lt"/>
                <a:cs typeface="+mj-lt"/>
              </a:rPr>
              <a:t>Environmental Impact</a:t>
            </a:r>
            <a:endParaRPr lang="en-US"/>
          </a:p>
        </p:txBody>
      </p:sp>
      <p:sp>
        <p:nvSpPr>
          <p:cNvPr id="3" name="Content Placeholder 2">
            <a:extLst>
              <a:ext uri="{FF2B5EF4-FFF2-40B4-BE49-F238E27FC236}">
                <a16:creationId xmlns:a16="http://schemas.microsoft.com/office/drawing/2014/main" id="{ADB265D1-463E-29B8-B11D-B675A42ABAEC}"/>
              </a:ext>
            </a:extLst>
          </p:cNvPr>
          <p:cNvSpPr>
            <a:spLocks noGrp="1"/>
          </p:cNvSpPr>
          <p:nvPr>
            <p:ph idx="1"/>
          </p:nvPr>
        </p:nvSpPr>
        <p:spPr/>
        <p:txBody>
          <a:bodyPr vert="horz" lIns="91440" tIns="45720" rIns="91440" bIns="45720" rtlCol="0" anchor="t">
            <a:normAutofit/>
          </a:bodyPr>
          <a:lstStyle/>
          <a:p>
            <a:r>
              <a:rPr lang="en-US">
                <a:ea typeface="+mn-lt"/>
                <a:cs typeface="+mn-lt"/>
              </a:rPr>
              <a:t>Resource Consumption: Sending large numbers of OTPs can consume significant resources, impacting the environment.</a:t>
            </a:r>
          </a:p>
        </p:txBody>
      </p:sp>
    </p:spTree>
    <p:extLst>
      <p:ext uri="{BB962C8B-B14F-4D97-AF65-F5344CB8AC3E}">
        <p14:creationId xmlns:p14="http://schemas.microsoft.com/office/powerpoint/2010/main" val="2032110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D777-CD2E-27A3-28F0-C7E20EBB4440}"/>
              </a:ext>
            </a:extLst>
          </p:cNvPr>
          <p:cNvSpPr>
            <a:spLocks noGrp="1"/>
          </p:cNvSpPr>
          <p:nvPr>
            <p:ph type="title"/>
          </p:nvPr>
        </p:nvSpPr>
        <p:spPr/>
        <p:txBody>
          <a:bodyPr>
            <a:normAutofit/>
          </a:bodyPr>
          <a:lstStyle/>
          <a:p>
            <a:r>
              <a:rPr lang="en-US">
                <a:ea typeface="+mj-lt"/>
                <a:cs typeface="+mj-lt"/>
              </a:rPr>
              <a:t>Advantages of OTP</a:t>
            </a:r>
            <a:endParaRPr lang="en-US"/>
          </a:p>
        </p:txBody>
      </p:sp>
      <p:sp>
        <p:nvSpPr>
          <p:cNvPr id="3" name="Content Placeholder 2">
            <a:extLst>
              <a:ext uri="{FF2B5EF4-FFF2-40B4-BE49-F238E27FC236}">
                <a16:creationId xmlns:a16="http://schemas.microsoft.com/office/drawing/2014/main" id="{3FF0DE05-B47C-05AF-D17A-A099101D10A0}"/>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Enhanced Security</a:t>
            </a:r>
            <a:endParaRPr lang="en-US" u="sng"/>
          </a:p>
          <a:p>
            <a:r>
              <a:rPr lang="en-US">
                <a:ea typeface="+mn-lt"/>
                <a:cs typeface="+mn-lt"/>
              </a:rPr>
              <a:t>Protection Against Attacks: OTPs offer strong protection against password-based attacks by adding an additional authentication factor.</a:t>
            </a:r>
            <a:endParaRPr lang="en-US"/>
          </a:p>
          <a:p>
            <a:r>
              <a:rPr lang="en-US">
                <a:ea typeface="+mn-lt"/>
                <a:cs typeface="+mn-lt"/>
              </a:rPr>
              <a:t>Temporary Validity: The temporary nature of OTPs minimizes the risk of long-term password exposure.</a:t>
            </a:r>
            <a:endParaRPr lang="en-US"/>
          </a:p>
        </p:txBody>
      </p:sp>
    </p:spTree>
    <p:extLst>
      <p:ext uri="{BB962C8B-B14F-4D97-AF65-F5344CB8AC3E}">
        <p14:creationId xmlns:p14="http://schemas.microsoft.com/office/powerpoint/2010/main" val="6398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E83C8-2D26-DAD7-080E-701F6B72E954}"/>
              </a:ext>
            </a:extLst>
          </p:cNvPr>
          <p:cNvSpPr>
            <a:spLocks noGrp="1"/>
          </p:cNvSpPr>
          <p:nvPr>
            <p:ph type="title"/>
          </p:nvPr>
        </p:nvSpPr>
        <p:spPr/>
        <p:txBody>
          <a:bodyPr>
            <a:normAutofit/>
          </a:bodyPr>
          <a:lstStyle/>
          <a:p>
            <a:r>
              <a:rPr lang="en-US">
                <a:ea typeface="+mj-lt"/>
                <a:cs typeface="+mj-lt"/>
              </a:rPr>
              <a:t>Ease of Use</a:t>
            </a:r>
            <a:endParaRPr lang="en-US"/>
          </a:p>
        </p:txBody>
      </p:sp>
      <p:sp>
        <p:nvSpPr>
          <p:cNvPr id="3" name="Content Placeholder 2">
            <a:extLst>
              <a:ext uri="{FF2B5EF4-FFF2-40B4-BE49-F238E27FC236}">
                <a16:creationId xmlns:a16="http://schemas.microsoft.com/office/drawing/2014/main" id="{D1BEB2D7-58A6-AC4D-EAE4-EA946DE8FF8D}"/>
              </a:ext>
            </a:extLst>
          </p:cNvPr>
          <p:cNvSpPr>
            <a:spLocks noGrp="1"/>
          </p:cNvSpPr>
          <p:nvPr>
            <p:ph idx="1"/>
          </p:nvPr>
        </p:nvSpPr>
        <p:spPr/>
        <p:txBody>
          <a:bodyPr vert="horz" lIns="91440" tIns="45720" rIns="91440" bIns="45720" rtlCol="0" anchor="t">
            <a:normAutofit/>
          </a:bodyPr>
          <a:lstStyle/>
          <a:p>
            <a:r>
              <a:rPr lang="en-US">
                <a:ea typeface="+mn-lt"/>
                <a:cs typeface="+mn-lt"/>
              </a:rPr>
              <a:t>User-Friendly: OTPs are straightforward for users to understand and utilize.</a:t>
            </a:r>
            <a:endParaRPr lang="en-US"/>
          </a:p>
          <a:p>
            <a:endParaRPr lang="en-US"/>
          </a:p>
          <a:p>
            <a:r>
              <a:rPr lang="en-US">
                <a:ea typeface="+mn-lt"/>
                <a:cs typeface="+mn-lt"/>
              </a:rPr>
              <a:t>No Need to Remember: Users are relieved from remembering complex passwords, simplifying the authentication process.</a:t>
            </a:r>
            <a:endParaRPr lang="en-US"/>
          </a:p>
        </p:txBody>
      </p:sp>
    </p:spTree>
    <p:extLst>
      <p:ext uri="{BB962C8B-B14F-4D97-AF65-F5344CB8AC3E}">
        <p14:creationId xmlns:p14="http://schemas.microsoft.com/office/powerpoint/2010/main" val="2838801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29BE2-E04F-E72A-2AFD-C8EEC174F3DA}"/>
              </a:ext>
            </a:extLst>
          </p:cNvPr>
          <p:cNvSpPr>
            <a:spLocks noGrp="1"/>
          </p:cNvSpPr>
          <p:nvPr>
            <p:ph type="title"/>
          </p:nvPr>
        </p:nvSpPr>
        <p:spPr/>
        <p:txBody>
          <a:bodyPr/>
          <a:lstStyle/>
          <a:p>
            <a:r>
              <a:rPr lang="en-US">
                <a:ea typeface="+mj-lt"/>
                <a:cs typeface="+mj-lt"/>
              </a:rPr>
              <a:t>Increased Trust</a:t>
            </a:r>
            <a:endParaRPr lang="en-US"/>
          </a:p>
        </p:txBody>
      </p:sp>
      <p:sp>
        <p:nvSpPr>
          <p:cNvPr id="3" name="Content Placeholder 2">
            <a:extLst>
              <a:ext uri="{FF2B5EF4-FFF2-40B4-BE49-F238E27FC236}">
                <a16:creationId xmlns:a16="http://schemas.microsoft.com/office/drawing/2014/main" id="{94051AFD-C1BC-6AF7-F3A2-6568B805C7F2}"/>
              </a:ext>
            </a:extLst>
          </p:cNvPr>
          <p:cNvSpPr>
            <a:spLocks noGrp="1"/>
          </p:cNvSpPr>
          <p:nvPr>
            <p:ph idx="1"/>
          </p:nvPr>
        </p:nvSpPr>
        <p:spPr/>
        <p:txBody>
          <a:bodyPr vert="horz" lIns="91440" tIns="45720" rIns="91440" bIns="45720" rtlCol="0" anchor="t">
            <a:normAutofit/>
          </a:bodyPr>
          <a:lstStyle/>
          <a:p>
            <a:r>
              <a:rPr lang="en-US">
                <a:ea typeface="+mn-lt"/>
                <a:cs typeface="+mn-lt"/>
              </a:rPr>
              <a:t>User Confidence: Implementing OTPs builds user confidence in the security measures of a service.</a:t>
            </a:r>
          </a:p>
          <a:p>
            <a:endParaRPr lang="en-US"/>
          </a:p>
          <a:p>
            <a:r>
              <a:rPr lang="en-US">
                <a:ea typeface="+mn-lt"/>
                <a:cs typeface="+mn-lt"/>
              </a:rPr>
              <a:t>Brand Reputation: Prioritizing security enhances the reputation of businesses among users.</a:t>
            </a:r>
          </a:p>
        </p:txBody>
      </p:sp>
    </p:spTree>
    <p:extLst>
      <p:ext uri="{BB962C8B-B14F-4D97-AF65-F5344CB8AC3E}">
        <p14:creationId xmlns:p14="http://schemas.microsoft.com/office/powerpoint/2010/main" val="1579515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02E9-C0F6-F117-D897-921244AAA46C}"/>
              </a:ext>
            </a:extLst>
          </p:cNvPr>
          <p:cNvSpPr>
            <a:spLocks noGrp="1"/>
          </p:cNvSpPr>
          <p:nvPr>
            <p:ph type="title"/>
          </p:nvPr>
        </p:nvSpPr>
        <p:spPr/>
        <p:txBody>
          <a:bodyPr>
            <a:normAutofit/>
          </a:bodyPr>
          <a:lstStyle/>
          <a:p>
            <a:r>
              <a:rPr lang="en-US">
                <a:ea typeface="+mj-lt"/>
                <a:cs typeface="+mj-lt"/>
              </a:rPr>
              <a:t>Regulatory Compliance</a:t>
            </a:r>
            <a:endParaRPr lang="en-US"/>
          </a:p>
        </p:txBody>
      </p:sp>
      <p:sp>
        <p:nvSpPr>
          <p:cNvPr id="3" name="Content Placeholder 2">
            <a:extLst>
              <a:ext uri="{FF2B5EF4-FFF2-40B4-BE49-F238E27FC236}">
                <a16:creationId xmlns:a16="http://schemas.microsoft.com/office/drawing/2014/main" id="{A1FDFE64-DC06-804A-50BF-F1DDF4CD513A}"/>
              </a:ext>
            </a:extLst>
          </p:cNvPr>
          <p:cNvSpPr>
            <a:spLocks noGrp="1"/>
          </p:cNvSpPr>
          <p:nvPr>
            <p:ph idx="1"/>
          </p:nvPr>
        </p:nvSpPr>
        <p:spPr/>
        <p:txBody>
          <a:bodyPr vert="horz" lIns="91440" tIns="45720" rIns="91440" bIns="45720" rtlCol="0" anchor="t">
            <a:normAutofit/>
          </a:bodyPr>
          <a:lstStyle/>
          <a:p>
            <a:r>
              <a:rPr lang="en-US">
                <a:ea typeface="+mn-lt"/>
                <a:cs typeface="+mn-lt"/>
              </a:rPr>
              <a:t>Meeting Standards: OTPs help businesses comply with stringent security regulations.</a:t>
            </a:r>
            <a:endParaRPr lang="en-US"/>
          </a:p>
          <a:p>
            <a:endParaRPr lang="en-US"/>
          </a:p>
          <a:p>
            <a:r>
              <a:rPr lang="en-US">
                <a:ea typeface="+mn-lt"/>
                <a:cs typeface="+mn-lt"/>
              </a:rPr>
              <a:t>Data Protection: They ensure that businesses adhere to data protection laws, safeguarding user information.</a:t>
            </a:r>
            <a:endParaRPr lang="en-US"/>
          </a:p>
          <a:p>
            <a:endParaRPr lang="en-US"/>
          </a:p>
          <a:p>
            <a:endParaRPr lang="en-US"/>
          </a:p>
        </p:txBody>
      </p:sp>
    </p:spTree>
    <p:extLst>
      <p:ext uri="{BB962C8B-B14F-4D97-AF65-F5344CB8AC3E}">
        <p14:creationId xmlns:p14="http://schemas.microsoft.com/office/powerpoint/2010/main" val="186080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1B6D-D3F1-6DA7-DCF7-A801F95712E3}"/>
              </a:ext>
            </a:extLst>
          </p:cNvPr>
          <p:cNvSpPr>
            <a:spLocks noGrp="1"/>
          </p:cNvSpPr>
          <p:nvPr>
            <p:ph type="title"/>
          </p:nvPr>
        </p:nvSpPr>
        <p:spPr/>
        <p:txBody>
          <a:bodyPr/>
          <a:lstStyle/>
          <a:p>
            <a:r>
              <a:rPr lang="en-US">
                <a:ea typeface="+mj-lt"/>
                <a:cs typeface="+mj-lt"/>
              </a:rPr>
              <a:t>Versatility</a:t>
            </a:r>
            <a:endParaRPr lang="en-US"/>
          </a:p>
        </p:txBody>
      </p:sp>
      <p:sp>
        <p:nvSpPr>
          <p:cNvPr id="3" name="Content Placeholder 2">
            <a:extLst>
              <a:ext uri="{FF2B5EF4-FFF2-40B4-BE49-F238E27FC236}">
                <a16:creationId xmlns:a16="http://schemas.microsoft.com/office/drawing/2014/main" id="{1A127A45-AFE8-D05E-1AB8-4E08411CA6B1}"/>
              </a:ext>
            </a:extLst>
          </p:cNvPr>
          <p:cNvSpPr>
            <a:spLocks noGrp="1"/>
          </p:cNvSpPr>
          <p:nvPr>
            <p:ph idx="1"/>
          </p:nvPr>
        </p:nvSpPr>
        <p:spPr/>
        <p:txBody>
          <a:bodyPr vert="horz" lIns="91440" tIns="45720" rIns="91440" bIns="45720" rtlCol="0" anchor="t">
            <a:normAutofit/>
          </a:bodyPr>
          <a:lstStyle/>
          <a:p>
            <a:r>
              <a:rPr lang="en-US">
                <a:ea typeface="+mn-lt"/>
                <a:cs typeface="+mn-lt"/>
              </a:rPr>
              <a:t>Multiple Uses: OTPs can be applied across various domains such as banking, e-commerce, and user authentication.</a:t>
            </a:r>
            <a:endParaRPr lang="en-US"/>
          </a:p>
          <a:p>
            <a:endParaRPr lang="en-US"/>
          </a:p>
          <a:p>
            <a:r>
              <a:rPr lang="en-US">
                <a:ea typeface="+mn-lt"/>
                <a:cs typeface="+mn-lt"/>
              </a:rPr>
              <a:t>Flexible Delivery: They can be delivered via different channels like SMS, email, or authentication apps.</a:t>
            </a:r>
            <a:endParaRPr lang="en-US"/>
          </a:p>
        </p:txBody>
      </p:sp>
    </p:spTree>
    <p:extLst>
      <p:ext uri="{BB962C8B-B14F-4D97-AF65-F5344CB8AC3E}">
        <p14:creationId xmlns:p14="http://schemas.microsoft.com/office/powerpoint/2010/main" val="418407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D775-F1DA-D30C-55CF-7E0BCA120795}"/>
              </a:ext>
            </a:extLst>
          </p:cNvPr>
          <p:cNvSpPr>
            <a:spLocks noGrp="1"/>
          </p:cNvSpPr>
          <p:nvPr>
            <p:ph type="title"/>
          </p:nvPr>
        </p:nvSpPr>
        <p:spPr/>
        <p:txBody>
          <a:bodyPr/>
          <a:lstStyle/>
          <a:p>
            <a:r>
              <a:rPr lang="en-US">
                <a:ea typeface="+mj-lt"/>
                <a:cs typeface="+mj-lt"/>
              </a:rPr>
              <a:t>Disadvantages of OTP</a:t>
            </a:r>
            <a:endParaRPr lang="en-US"/>
          </a:p>
        </p:txBody>
      </p:sp>
      <p:sp>
        <p:nvSpPr>
          <p:cNvPr id="3" name="Content Placeholder 2">
            <a:extLst>
              <a:ext uri="{FF2B5EF4-FFF2-40B4-BE49-F238E27FC236}">
                <a16:creationId xmlns:a16="http://schemas.microsoft.com/office/drawing/2014/main" id="{ADD4F596-4228-6F7C-1285-9351562CEBB2}"/>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Delivery Failures</a:t>
            </a:r>
            <a:endParaRPr lang="en-US"/>
          </a:p>
          <a:p>
            <a:r>
              <a:rPr lang="en-US">
                <a:ea typeface="+mn-lt"/>
                <a:cs typeface="+mn-lt"/>
              </a:rPr>
              <a:t>Network Dependence: OTP delivery relies on stable network connectivity, which can be unreliable.</a:t>
            </a:r>
          </a:p>
          <a:p>
            <a:r>
              <a:rPr lang="en-US">
                <a:ea typeface="+mn-lt"/>
                <a:cs typeface="+mn-lt"/>
              </a:rPr>
              <a:t>Delay Issues: Delays in OTP delivery can cause frustration and inconvenience for users.</a:t>
            </a:r>
          </a:p>
        </p:txBody>
      </p:sp>
    </p:spTree>
    <p:extLst>
      <p:ext uri="{BB962C8B-B14F-4D97-AF65-F5344CB8AC3E}">
        <p14:creationId xmlns:p14="http://schemas.microsoft.com/office/powerpoint/2010/main" val="317828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19C0-C1B7-765B-C3FA-2539777C3A56}"/>
              </a:ext>
            </a:extLst>
          </p:cNvPr>
          <p:cNvSpPr>
            <a:spLocks noGrp="1"/>
          </p:cNvSpPr>
          <p:nvPr>
            <p:ph type="title"/>
          </p:nvPr>
        </p:nvSpPr>
        <p:spPr/>
        <p:txBody>
          <a:bodyPr/>
          <a:lstStyle/>
          <a:p>
            <a:r>
              <a:rPr lang="en-US">
                <a:ea typeface="+mj-lt"/>
                <a:cs typeface="+mj-lt"/>
              </a:rPr>
              <a:t>User Inconvenience</a:t>
            </a:r>
            <a:endParaRPr lang="en-US"/>
          </a:p>
        </p:txBody>
      </p:sp>
      <p:sp>
        <p:nvSpPr>
          <p:cNvPr id="3" name="Content Placeholder 2">
            <a:extLst>
              <a:ext uri="{FF2B5EF4-FFF2-40B4-BE49-F238E27FC236}">
                <a16:creationId xmlns:a16="http://schemas.microsoft.com/office/drawing/2014/main" id="{2A7895E0-C2E9-EF5D-7B07-3E0DAB286399}"/>
              </a:ext>
            </a:extLst>
          </p:cNvPr>
          <p:cNvSpPr>
            <a:spLocks noGrp="1"/>
          </p:cNvSpPr>
          <p:nvPr>
            <p:ph idx="1"/>
          </p:nvPr>
        </p:nvSpPr>
        <p:spPr/>
        <p:txBody>
          <a:bodyPr vert="horz" lIns="91440" tIns="45720" rIns="91440" bIns="45720" rtlCol="0" anchor="t">
            <a:normAutofit/>
          </a:bodyPr>
          <a:lstStyle/>
          <a:p>
            <a:r>
              <a:rPr lang="en-US">
                <a:ea typeface="+mn-lt"/>
                <a:cs typeface="+mn-lt"/>
              </a:rPr>
              <a:t>Extra Step: Entering OTPs adds an additional step to the login or transaction process, which may be seen as cumbersome.</a:t>
            </a:r>
            <a:endParaRPr lang="en-US"/>
          </a:p>
          <a:p>
            <a:endParaRPr lang="en-US"/>
          </a:p>
          <a:p>
            <a:r>
              <a:rPr lang="en-US">
                <a:ea typeface="+mn-lt"/>
                <a:cs typeface="+mn-lt"/>
              </a:rPr>
              <a:t>Device Dependency: Users must have access to their devices to receive OTPs, posing challenges in certain situations.</a:t>
            </a:r>
            <a:endParaRPr lang="en-US"/>
          </a:p>
        </p:txBody>
      </p:sp>
    </p:spTree>
    <p:extLst>
      <p:ext uri="{BB962C8B-B14F-4D97-AF65-F5344CB8AC3E}">
        <p14:creationId xmlns:p14="http://schemas.microsoft.com/office/powerpoint/2010/main" val="7998695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3AB7-7D74-096B-448F-B5C7DB29B0B9}"/>
              </a:ext>
            </a:extLst>
          </p:cNvPr>
          <p:cNvSpPr>
            <a:spLocks noGrp="1"/>
          </p:cNvSpPr>
          <p:nvPr>
            <p:ph type="title"/>
          </p:nvPr>
        </p:nvSpPr>
        <p:spPr/>
        <p:txBody>
          <a:bodyPr/>
          <a:lstStyle/>
          <a:p>
            <a:r>
              <a:rPr lang="en-US">
                <a:ea typeface="+mj-lt"/>
                <a:cs typeface="+mj-lt"/>
              </a:rPr>
              <a:t>Security Risks</a:t>
            </a:r>
          </a:p>
        </p:txBody>
      </p:sp>
      <p:sp>
        <p:nvSpPr>
          <p:cNvPr id="3" name="Content Placeholder 2">
            <a:extLst>
              <a:ext uri="{FF2B5EF4-FFF2-40B4-BE49-F238E27FC236}">
                <a16:creationId xmlns:a16="http://schemas.microsoft.com/office/drawing/2014/main" id="{647869EE-E5D0-C579-8FA8-2A3809DE7711}"/>
              </a:ext>
            </a:extLst>
          </p:cNvPr>
          <p:cNvSpPr>
            <a:spLocks noGrp="1"/>
          </p:cNvSpPr>
          <p:nvPr>
            <p:ph idx="1"/>
          </p:nvPr>
        </p:nvSpPr>
        <p:spPr/>
        <p:txBody>
          <a:bodyPr vert="horz" lIns="91440" tIns="45720" rIns="91440" bIns="45720" rtlCol="0" anchor="t">
            <a:normAutofit/>
          </a:bodyPr>
          <a:lstStyle/>
          <a:p>
            <a:r>
              <a:rPr lang="en-US">
                <a:ea typeface="+mn-lt"/>
                <a:cs typeface="+mn-lt"/>
              </a:rPr>
              <a:t>Phishing Vulnerability: OTPs can be compromised if users fall victim to phishing attacks.</a:t>
            </a:r>
            <a:endParaRPr lang="en-US"/>
          </a:p>
          <a:p>
            <a:endParaRPr lang="en-US"/>
          </a:p>
          <a:p>
            <a:r>
              <a:rPr lang="en-US">
                <a:ea typeface="+mn-lt"/>
                <a:cs typeface="+mn-lt"/>
              </a:rPr>
              <a:t>SIM Swap Attacks: Attackers can hijack a user's phone number to gain access to OTPs.</a:t>
            </a:r>
            <a:endParaRPr lang="en-US"/>
          </a:p>
        </p:txBody>
      </p:sp>
    </p:spTree>
    <p:extLst>
      <p:ext uri="{BB962C8B-B14F-4D97-AF65-F5344CB8AC3E}">
        <p14:creationId xmlns:p14="http://schemas.microsoft.com/office/powerpoint/2010/main" val="2497185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32EB-53D6-18DE-26D3-9FBB6A171A20}"/>
              </a:ext>
            </a:extLst>
          </p:cNvPr>
          <p:cNvSpPr>
            <a:spLocks noGrp="1"/>
          </p:cNvSpPr>
          <p:nvPr>
            <p:ph type="title"/>
          </p:nvPr>
        </p:nvSpPr>
        <p:spPr/>
        <p:txBody>
          <a:bodyPr/>
          <a:lstStyle/>
          <a:p>
            <a:r>
              <a:rPr lang="en-US">
                <a:ea typeface="+mj-lt"/>
                <a:cs typeface="+mj-lt"/>
              </a:rPr>
              <a:t>Operational Costs</a:t>
            </a:r>
            <a:endParaRPr lang="en-US"/>
          </a:p>
        </p:txBody>
      </p:sp>
      <p:sp>
        <p:nvSpPr>
          <p:cNvPr id="3" name="Content Placeholder 2">
            <a:extLst>
              <a:ext uri="{FF2B5EF4-FFF2-40B4-BE49-F238E27FC236}">
                <a16:creationId xmlns:a16="http://schemas.microsoft.com/office/drawing/2014/main" id="{BDA14600-3B67-FBA5-93C7-74846F578640}"/>
              </a:ext>
            </a:extLst>
          </p:cNvPr>
          <p:cNvSpPr>
            <a:spLocks noGrp="1"/>
          </p:cNvSpPr>
          <p:nvPr>
            <p:ph idx="1"/>
          </p:nvPr>
        </p:nvSpPr>
        <p:spPr/>
        <p:txBody>
          <a:bodyPr vert="horz" lIns="91440" tIns="45720" rIns="91440" bIns="45720" rtlCol="0" anchor="t">
            <a:normAutofit/>
          </a:bodyPr>
          <a:lstStyle/>
          <a:p>
            <a:r>
              <a:rPr lang="en-US">
                <a:ea typeface="+mn-lt"/>
                <a:cs typeface="+mn-lt"/>
              </a:rPr>
              <a:t>SMS Costs: Sending OTPs via SMS incurs significant costs, especially for businesses with large user bases.</a:t>
            </a:r>
          </a:p>
          <a:p>
            <a:endParaRPr lang="en-US"/>
          </a:p>
          <a:p>
            <a:r>
              <a:rPr lang="en-US">
                <a:ea typeface="+mn-lt"/>
                <a:cs typeface="+mn-lt"/>
              </a:rPr>
              <a:t>Maintenance: Maintaining OTP systems requires continuous management and support, adding to operational expenses.</a:t>
            </a:r>
          </a:p>
        </p:txBody>
      </p:sp>
    </p:spTree>
    <p:extLst>
      <p:ext uri="{BB962C8B-B14F-4D97-AF65-F5344CB8AC3E}">
        <p14:creationId xmlns:p14="http://schemas.microsoft.com/office/powerpoint/2010/main" val="54838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1F0-A0F4-5F6D-B33E-E1A550F4A5DF}"/>
              </a:ext>
            </a:extLst>
          </p:cNvPr>
          <p:cNvSpPr>
            <a:spLocks noGrp="1"/>
          </p:cNvSpPr>
          <p:nvPr>
            <p:ph type="title"/>
          </p:nvPr>
        </p:nvSpPr>
        <p:spPr/>
        <p:txBody>
          <a:bodyPr/>
          <a:lstStyle/>
          <a:p>
            <a:r>
              <a:rPr lang="en-US">
                <a:ea typeface="+mj-lt"/>
                <a:cs typeface="+mj-lt"/>
              </a:rPr>
              <a:t>Variety</a:t>
            </a:r>
            <a:endParaRPr lang="en-US"/>
          </a:p>
        </p:txBody>
      </p:sp>
      <p:sp>
        <p:nvSpPr>
          <p:cNvPr id="3" name="Content Placeholder 2">
            <a:extLst>
              <a:ext uri="{FF2B5EF4-FFF2-40B4-BE49-F238E27FC236}">
                <a16:creationId xmlns:a16="http://schemas.microsoft.com/office/drawing/2014/main" id="{00E23176-A528-379D-9530-346448D1A8EC}"/>
              </a:ext>
            </a:extLst>
          </p:cNvPr>
          <p:cNvSpPr>
            <a:spLocks noGrp="1"/>
          </p:cNvSpPr>
          <p:nvPr>
            <p:ph idx="1"/>
          </p:nvPr>
        </p:nvSpPr>
        <p:spPr/>
        <p:txBody>
          <a:bodyPr vert="horz" lIns="91440" tIns="45720" rIns="91440" bIns="45720" rtlCol="0" anchor="t">
            <a:normAutofit/>
          </a:bodyPr>
          <a:lstStyle/>
          <a:p>
            <a:r>
              <a:rPr lang="en-US">
                <a:ea typeface="+mn-lt"/>
                <a:cs typeface="+mn-lt"/>
              </a:rPr>
              <a:t>Variety refers to the different types of data available, both structured (databases) and unstructured (texts, images, videos). Handling and integrating these diverse data types can be challenging but offers richer insights. Emails, social media posts, sensor data, and video feeds are all different types of data that need to be processed.</a:t>
            </a:r>
          </a:p>
        </p:txBody>
      </p:sp>
    </p:spTree>
    <p:extLst>
      <p:ext uri="{BB962C8B-B14F-4D97-AF65-F5344CB8AC3E}">
        <p14:creationId xmlns:p14="http://schemas.microsoft.com/office/powerpoint/2010/main" val="39906007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F2E2-2547-3669-8800-4D462899ABB9}"/>
              </a:ext>
            </a:extLst>
          </p:cNvPr>
          <p:cNvSpPr>
            <a:spLocks noGrp="1"/>
          </p:cNvSpPr>
          <p:nvPr>
            <p:ph type="title"/>
          </p:nvPr>
        </p:nvSpPr>
        <p:spPr/>
        <p:txBody>
          <a:bodyPr/>
          <a:lstStyle/>
          <a:p>
            <a:r>
              <a:rPr lang="en-US">
                <a:ea typeface="+mj-lt"/>
                <a:cs typeface="+mj-lt"/>
              </a:rPr>
              <a:t>Scalability Issues</a:t>
            </a:r>
            <a:endParaRPr lang="en-US"/>
          </a:p>
        </p:txBody>
      </p:sp>
      <p:sp>
        <p:nvSpPr>
          <p:cNvPr id="3" name="Content Placeholder 2">
            <a:extLst>
              <a:ext uri="{FF2B5EF4-FFF2-40B4-BE49-F238E27FC236}">
                <a16:creationId xmlns:a16="http://schemas.microsoft.com/office/drawing/2014/main" id="{5E3DE35A-0A4C-D2E3-6F82-B557F91D9DF7}"/>
              </a:ext>
            </a:extLst>
          </p:cNvPr>
          <p:cNvSpPr>
            <a:spLocks noGrp="1"/>
          </p:cNvSpPr>
          <p:nvPr>
            <p:ph idx="1"/>
          </p:nvPr>
        </p:nvSpPr>
        <p:spPr/>
        <p:txBody>
          <a:bodyPr vert="horz" lIns="91440" tIns="45720" rIns="91440" bIns="45720" rtlCol="0" anchor="t">
            <a:normAutofit/>
          </a:bodyPr>
          <a:lstStyle/>
          <a:p>
            <a:r>
              <a:rPr lang="en-US">
                <a:ea typeface="+mn-lt"/>
                <a:cs typeface="+mn-lt"/>
              </a:rPr>
              <a:t>Handling Volume: Managing a high volume of OTP requests can be challenging, requiring robust infrastructure.</a:t>
            </a:r>
            <a:endParaRPr lang="en-US"/>
          </a:p>
          <a:p>
            <a:endParaRPr lang="en-US"/>
          </a:p>
          <a:p>
            <a:r>
              <a:rPr lang="en-US">
                <a:ea typeface="+mn-lt"/>
                <a:cs typeface="+mn-lt"/>
              </a:rPr>
              <a:t>Resource Intensive: Implementing and maintaining OTP systems demands considerable resources.</a:t>
            </a:r>
            <a:endParaRPr lang="en-US"/>
          </a:p>
        </p:txBody>
      </p:sp>
    </p:spTree>
    <p:extLst>
      <p:ext uri="{BB962C8B-B14F-4D97-AF65-F5344CB8AC3E}">
        <p14:creationId xmlns:p14="http://schemas.microsoft.com/office/powerpoint/2010/main" val="34903102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B7CB-9FAC-76C9-9173-9C1A14C16B62}"/>
              </a:ext>
            </a:extLst>
          </p:cNvPr>
          <p:cNvSpPr>
            <a:spLocks noGrp="1"/>
          </p:cNvSpPr>
          <p:nvPr>
            <p:ph type="title"/>
          </p:nvPr>
        </p:nvSpPr>
        <p:spPr/>
        <p:txBody>
          <a:bodyPr>
            <a:normAutofit/>
          </a:bodyPr>
          <a:lstStyle/>
          <a:p>
            <a:r>
              <a:rPr lang="en-US">
                <a:ea typeface="+mj-lt"/>
                <a:cs typeface="+mj-lt"/>
              </a:rPr>
              <a:t>Real Life Applications of OTP</a:t>
            </a:r>
            <a:endParaRPr lang="en-US"/>
          </a:p>
        </p:txBody>
      </p:sp>
      <p:sp>
        <p:nvSpPr>
          <p:cNvPr id="3" name="Content Placeholder 2">
            <a:extLst>
              <a:ext uri="{FF2B5EF4-FFF2-40B4-BE49-F238E27FC236}">
                <a16:creationId xmlns:a16="http://schemas.microsoft.com/office/drawing/2014/main" id="{BB34AA5C-8278-1C56-36BA-32EE8F6BABFC}"/>
              </a:ext>
            </a:extLst>
          </p:cNvPr>
          <p:cNvSpPr>
            <a:spLocks noGrp="1"/>
          </p:cNvSpPr>
          <p:nvPr>
            <p:ph idx="1"/>
          </p:nvPr>
        </p:nvSpPr>
        <p:spPr/>
        <p:txBody>
          <a:bodyPr vert="horz" lIns="91440" tIns="45720" rIns="91440" bIns="45720" rtlCol="0" anchor="t">
            <a:normAutofit/>
          </a:bodyPr>
          <a:lstStyle/>
          <a:p>
            <a:pPr>
              <a:buNone/>
            </a:pPr>
            <a:r>
              <a:rPr lang="en-US" u="sng">
                <a:ea typeface="+mn-lt"/>
                <a:cs typeface="+mn-lt"/>
              </a:rPr>
              <a:t>Banking Transactions</a:t>
            </a:r>
            <a:endParaRPr lang="en-US" u="sng"/>
          </a:p>
          <a:p>
            <a:pPr>
              <a:buNone/>
            </a:pPr>
            <a:r>
              <a:rPr lang="en-US">
                <a:ea typeface="+mn-lt"/>
                <a:cs typeface="+mn-lt"/>
              </a:rPr>
              <a:t>   OTPs are extensively used in online banking to authenticate transactions. When a user initiates a transaction, an OTP is sent to their registered mobile number or email. The user must enter this OTP to complete the transaction, ensuring that only the account holder can authorize payments or transfers. This helps in preventing unauthorized access and fraudulent activities.</a:t>
            </a:r>
            <a:endParaRPr lang="en-US"/>
          </a:p>
          <a:p>
            <a:pPr>
              <a:buNone/>
            </a:pPr>
            <a:endParaRPr lang="en-US"/>
          </a:p>
          <a:p>
            <a:pPr marL="0" indent="0">
              <a:buNone/>
            </a:pPr>
            <a:endParaRPr lang="en-US" u="sng"/>
          </a:p>
        </p:txBody>
      </p:sp>
    </p:spTree>
    <p:extLst>
      <p:ext uri="{BB962C8B-B14F-4D97-AF65-F5344CB8AC3E}">
        <p14:creationId xmlns:p14="http://schemas.microsoft.com/office/powerpoint/2010/main" val="25091652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E9CC-D7C3-0C78-69B9-6AE0B35347D5}"/>
              </a:ext>
            </a:extLst>
          </p:cNvPr>
          <p:cNvSpPr>
            <a:spLocks noGrp="1"/>
          </p:cNvSpPr>
          <p:nvPr>
            <p:ph type="title"/>
          </p:nvPr>
        </p:nvSpPr>
        <p:spPr/>
        <p:txBody>
          <a:bodyPr/>
          <a:lstStyle/>
          <a:p>
            <a:r>
              <a:rPr lang="en-US">
                <a:ea typeface="+mj-lt"/>
                <a:cs typeface="+mj-lt"/>
              </a:rPr>
              <a:t>E-commerce</a:t>
            </a:r>
          </a:p>
        </p:txBody>
      </p:sp>
      <p:sp>
        <p:nvSpPr>
          <p:cNvPr id="3" name="Content Placeholder 2">
            <a:extLst>
              <a:ext uri="{FF2B5EF4-FFF2-40B4-BE49-F238E27FC236}">
                <a16:creationId xmlns:a16="http://schemas.microsoft.com/office/drawing/2014/main" id="{2E3BD9B3-5DF7-9910-EC55-9555BAC4C368}"/>
              </a:ext>
            </a:extLst>
          </p:cNvPr>
          <p:cNvSpPr>
            <a:spLocks noGrp="1"/>
          </p:cNvSpPr>
          <p:nvPr>
            <p:ph idx="1"/>
          </p:nvPr>
        </p:nvSpPr>
        <p:spPr/>
        <p:txBody>
          <a:bodyPr vert="horz" lIns="91440" tIns="45720" rIns="91440" bIns="45720" rtlCol="0" anchor="t">
            <a:normAutofit/>
          </a:bodyPr>
          <a:lstStyle/>
          <a:p>
            <a:r>
              <a:rPr lang="en-US">
                <a:ea typeface="+mn-lt"/>
                <a:cs typeface="+mn-lt"/>
              </a:rPr>
              <a:t>In online shopping, OTPs verify the identity of the user during the checkout process. When making a purchase, the user receives an OTP on their mobile or email, which they need to enter to confirm the transaction. This adds an extra layer of security, protecting against fraudulent purchases and enhancing customer trust in the e-commerce platform.</a:t>
            </a:r>
            <a:endParaRPr lang="en-US"/>
          </a:p>
        </p:txBody>
      </p:sp>
    </p:spTree>
    <p:extLst>
      <p:ext uri="{BB962C8B-B14F-4D97-AF65-F5344CB8AC3E}">
        <p14:creationId xmlns:p14="http://schemas.microsoft.com/office/powerpoint/2010/main" val="40531095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EF8F0-4C52-8B1E-D2EC-3347AFBB4336}"/>
              </a:ext>
            </a:extLst>
          </p:cNvPr>
          <p:cNvSpPr>
            <a:spLocks noGrp="1"/>
          </p:cNvSpPr>
          <p:nvPr>
            <p:ph type="title"/>
          </p:nvPr>
        </p:nvSpPr>
        <p:spPr/>
        <p:txBody>
          <a:bodyPr/>
          <a:lstStyle/>
          <a:p>
            <a:r>
              <a:rPr lang="en-US">
                <a:ea typeface="+mj-lt"/>
                <a:cs typeface="+mj-lt"/>
              </a:rPr>
              <a:t>Government Services</a:t>
            </a:r>
          </a:p>
        </p:txBody>
      </p:sp>
      <p:sp>
        <p:nvSpPr>
          <p:cNvPr id="3" name="Content Placeholder 2">
            <a:extLst>
              <a:ext uri="{FF2B5EF4-FFF2-40B4-BE49-F238E27FC236}">
                <a16:creationId xmlns:a16="http://schemas.microsoft.com/office/drawing/2014/main" id="{902D8932-EFDB-68D0-7A8C-B36586C259CA}"/>
              </a:ext>
            </a:extLst>
          </p:cNvPr>
          <p:cNvSpPr>
            <a:spLocks noGrp="1"/>
          </p:cNvSpPr>
          <p:nvPr>
            <p:ph idx="1"/>
          </p:nvPr>
        </p:nvSpPr>
        <p:spPr/>
        <p:txBody>
          <a:bodyPr vert="horz" lIns="91440" tIns="45720" rIns="91440" bIns="45720" rtlCol="0" anchor="t">
            <a:normAutofit/>
          </a:bodyPr>
          <a:lstStyle/>
          <a:p>
            <a:r>
              <a:rPr lang="en-US">
                <a:ea typeface="+mn-lt"/>
                <a:cs typeface="+mn-lt"/>
              </a:rPr>
              <a:t>Governments use OTPs to secure access to online portals and services. For example, when filing taxes online or accessing government benefits, users are required to enter an OTP sent to their registered contact details. This ensures that only authorized individuals can access sensitive information and perform critical actions.</a:t>
            </a:r>
            <a:endParaRPr lang="en-US"/>
          </a:p>
        </p:txBody>
      </p:sp>
    </p:spTree>
    <p:extLst>
      <p:ext uri="{BB962C8B-B14F-4D97-AF65-F5344CB8AC3E}">
        <p14:creationId xmlns:p14="http://schemas.microsoft.com/office/powerpoint/2010/main" val="3680657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2B92-6625-580C-B4B9-2B342186CEE3}"/>
              </a:ext>
            </a:extLst>
          </p:cNvPr>
          <p:cNvSpPr>
            <a:spLocks noGrp="1"/>
          </p:cNvSpPr>
          <p:nvPr>
            <p:ph type="title"/>
          </p:nvPr>
        </p:nvSpPr>
        <p:spPr/>
        <p:txBody>
          <a:bodyPr/>
          <a:lstStyle/>
          <a:p>
            <a:r>
              <a:rPr lang="en-US">
                <a:ea typeface="+mj-lt"/>
                <a:cs typeface="+mj-lt"/>
              </a:rPr>
              <a:t>Two-Factor Authentication (2FA)</a:t>
            </a:r>
            <a:endParaRPr lang="en-US"/>
          </a:p>
        </p:txBody>
      </p:sp>
      <p:sp>
        <p:nvSpPr>
          <p:cNvPr id="3" name="Content Placeholder 2">
            <a:extLst>
              <a:ext uri="{FF2B5EF4-FFF2-40B4-BE49-F238E27FC236}">
                <a16:creationId xmlns:a16="http://schemas.microsoft.com/office/drawing/2014/main" id="{15EBEE08-002A-F5B2-E2FB-3B941E7DB3E2}"/>
              </a:ext>
            </a:extLst>
          </p:cNvPr>
          <p:cNvSpPr>
            <a:spLocks noGrp="1"/>
          </p:cNvSpPr>
          <p:nvPr>
            <p:ph idx="1"/>
          </p:nvPr>
        </p:nvSpPr>
        <p:spPr/>
        <p:txBody>
          <a:bodyPr vert="horz" lIns="91440" tIns="45720" rIns="91440" bIns="45720" rtlCol="0" anchor="t">
            <a:normAutofit/>
          </a:bodyPr>
          <a:lstStyle/>
          <a:p>
            <a:r>
              <a:rPr lang="en-US">
                <a:ea typeface="+mn-lt"/>
                <a:cs typeface="+mn-lt"/>
              </a:rPr>
              <a:t>OTPs are a common component of two-factor authentication systems. In addition to a password, users must enter an OTP to log into their accounts. This two-step verification process combines something the user knows (password) with something the user has (OTP), significantly enhancing security and protecting against unauthorized access.</a:t>
            </a:r>
            <a:endParaRPr lang="en-US"/>
          </a:p>
        </p:txBody>
      </p:sp>
    </p:spTree>
    <p:extLst>
      <p:ext uri="{BB962C8B-B14F-4D97-AF65-F5344CB8AC3E}">
        <p14:creationId xmlns:p14="http://schemas.microsoft.com/office/powerpoint/2010/main" val="34627265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2531-8EDA-EE1C-3683-9499CE7B92CD}"/>
              </a:ext>
            </a:extLst>
          </p:cNvPr>
          <p:cNvSpPr>
            <a:spLocks noGrp="1"/>
          </p:cNvSpPr>
          <p:nvPr>
            <p:ph type="title"/>
          </p:nvPr>
        </p:nvSpPr>
        <p:spPr/>
        <p:txBody>
          <a:bodyPr/>
          <a:lstStyle/>
          <a:p>
            <a:r>
              <a:rPr lang="en-US">
                <a:ea typeface="+mj-lt"/>
                <a:cs typeface="+mj-lt"/>
              </a:rPr>
              <a:t>Password Reset</a:t>
            </a:r>
            <a:endParaRPr lang="en-US"/>
          </a:p>
        </p:txBody>
      </p:sp>
      <p:sp>
        <p:nvSpPr>
          <p:cNvPr id="3" name="Content Placeholder 2">
            <a:extLst>
              <a:ext uri="{FF2B5EF4-FFF2-40B4-BE49-F238E27FC236}">
                <a16:creationId xmlns:a16="http://schemas.microsoft.com/office/drawing/2014/main" id="{61555460-A745-D946-C388-B46E6FA83BA2}"/>
              </a:ext>
            </a:extLst>
          </p:cNvPr>
          <p:cNvSpPr>
            <a:spLocks noGrp="1"/>
          </p:cNvSpPr>
          <p:nvPr>
            <p:ph idx="1"/>
          </p:nvPr>
        </p:nvSpPr>
        <p:spPr/>
        <p:txBody>
          <a:bodyPr vert="horz" lIns="91440" tIns="45720" rIns="91440" bIns="45720" rtlCol="0" anchor="t">
            <a:normAutofit/>
          </a:bodyPr>
          <a:lstStyle/>
          <a:p>
            <a:r>
              <a:rPr lang="en-US">
                <a:ea typeface="+mn-lt"/>
                <a:cs typeface="+mn-lt"/>
              </a:rPr>
              <a:t>When users forget their passwords, OTPs are used to verify their identity before allowing a password reset. The OTP is sent to the user's registered mobile number or email. By entering the correct OTP, users can reset their passwords securely, ensuring that only the rightful account owner can perform this action.</a:t>
            </a:r>
          </a:p>
        </p:txBody>
      </p:sp>
    </p:spTree>
    <p:extLst>
      <p:ext uri="{BB962C8B-B14F-4D97-AF65-F5344CB8AC3E}">
        <p14:creationId xmlns:p14="http://schemas.microsoft.com/office/powerpoint/2010/main" val="19778692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FE46-574F-5E93-F7E5-761AD976C0CA}"/>
              </a:ext>
            </a:extLst>
          </p:cNvPr>
          <p:cNvSpPr>
            <a:spLocks noGrp="1"/>
          </p:cNvSpPr>
          <p:nvPr>
            <p:ph type="title"/>
          </p:nvPr>
        </p:nvSpPr>
        <p:spPr/>
        <p:txBody>
          <a:bodyPr/>
          <a:lstStyle/>
          <a:p>
            <a:r>
              <a:rPr lang="en-US">
                <a:ea typeface="+mj-lt"/>
                <a:cs typeface="+mj-lt"/>
              </a:rPr>
              <a:t>OTP Scams</a:t>
            </a:r>
            <a:endParaRPr lang="en-US"/>
          </a:p>
        </p:txBody>
      </p:sp>
      <p:sp>
        <p:nvSpPr>
          <p:cNvPr id="3" name="Content Placeholder 2">
            <a:extLst>
              <a:ext uri="{FF2B5EF4-FFF2-40B4-BE49-F238E27FC236}">
                <a16:creationId xmlns:a16="http://schemas.microsoft.com/office/drawing/2014/main" id="{4E8422AD-6BC3-7AAF-9506-F14E184772BC}"/>
              </a:ext>
            </a:extLst>
          </p:cNvPr>
          <p:cNvSpPr>
            <a:spLocks noGrp="1"/>
          </p:cNvSpPr>
          <p:nvPr>
            <p:ph idx="1"/>
          </p:nvPr>
        </p:nvSpPr>
        <p:spPr/>
        <p:txBody>
          <a:bodyPr vert="horz" lIns="91440" tIns="45720" rIns="91440" bIns="45720" rtlCol="0" anchor="t">
            <a:normAutofit/>
          </a:bodyPr>
          <a:lstStyle/>
          <a:p>
            <a:pPr>
              <a:buNone/>
            </a:pPr>
            <a:r>
              <a:rPr lang="en-US" u="sng">
                <a:ea typeface="+mn-lt"/>
                <a:cs typeface="+mn-lt"/>
              </a:rPr>
              <a:t>Phishing Emails</a:t>
            </a:r>
          </a:p>
          <a:p>
            <a:pPr>
              <a:buNone/>
            </a:pPr>
            <a:r>
              <a:rPr lang="en-US">
                <a:ea typeface="+mn-lt"/>
                <a:cs typeface="+mn-lt"/>
              </a:rPr>
              <a:t>Scammers send fake emails that appear to be from legitimate organizations, asking recipients to provide their OTPs. These emails often mimic the branding and language of the real organization to deceive users into revealing their OTPs.</a:t>
            </a:r>
            <a:endParaRPr lang="en-US"/>
          </a:p>
        </p:txBody>
      </p:sp>
    </p:spTree>
    <p:extLst>
      <p:ext uri="{BB962C8B-B14F-4D97-AF65-F5344CB8AC3E}">
        <p14:creationId xmlns:p14="http://schemas.microsoft.com/office/powerpoint/2010/main" val="42127014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57B99-BAE2-18AC-B567-62E0D22A1978}"/>
              </a:ext>
            </a:extLst>
          </p:cNvPr>
          <p:cNvSpPr>
            <a:spLocks noGrp="1"/>
          </p:cNvSpPr>
          <p:nvPr>
            <p:ph type="title"/>
          </p:nvPr>
        </p:nvSpPr>
        <p:spPr/>
        <p:txBody>
          <a:bodyPr/>
          <a:lstStyle/>
          <a:p>
            <a:r>
              <a:rPr lang="en-US">
                <a:ea typeface="+mj-lt"/>
                <a:cs typeface="+mj-lt"/>
              </a:rPr>
              <a:t>Fake Calls</a:t>
            </a:r>
          </a:p>
        </p:txBody>
      </p:sp>
      <p:sp>
        <p:nvSpPr>
          <p:cNvPr id="3" name="Content Placeholder 2">
            <a:extLst>
              <a:ext uri="{FF2B5EF4-FFF2-40B4-BE49-F238E27FC236}">
                <a16:creationId xmlns:a16="http://schemas.microsoft.com/office/drawing/2014/main" id="{AA321A8F-CB3B-7E86-9CC2-5524BED58782}"/>
              </a:ext>
            </a:extLst>
          </p:cNvPr>
          <p:cNvSpPr>
            <a:spLocks noGrp="1"/>
          </p:cNvSpPr>
          <p:nvPr>
            <p:ph idx="1"/>
          </p:nvPr>
        </p:nvSpPr>
        <p:spPr/>
        <p:txBody>
          <a:bodyPr vert="horz" lIns="91440" tIns="45720" rIns="91440" bIns="45720" rtlCol="0" anchor="t">
            <a:normAutofit/>
          </a:bodyPr>
          <a:lstStyle/>
          <a:p>
            <a:r>
              <a:rPr lang="en-US">
                <a:ea typeface="+mn-lt"/>
                <a:cs typeface="+mn-lt"/>
              </a:rPr>
              <a:t>Fraudsters make phone calls, pretending to be representatives from banks or tech support. They create a sense of urgency and request OTPs from the victim, claiming it is necessary to verify their identity or secure their account.</a:t>
            </a:r>
            <a:endParaRPr lang="en-US"/>
          </a:p>
        </p:txBody>
      </p:sp>
    </p:spTree>
    <p:extLst>
      <p:ext uri="{BB962C8B-B14F-4D97-AF65-F5344CB8AC3E}">
        <p14:creationId xmlns:p14="http://schemas.microsoft.com/office/powerpoint/2010/main" val="5547200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89032-5BCA-7B37-0908-1610E93EEDB2}"/>
              </a:ext>
            </a:extLst>
          </p:cNvPr>
          <p:cNvSpPr>
            <a:spLocks noGrp="1"/>
          </p:cNvSpPr>
          <p:nvPr>
            <p:ph type="title"/>
          </p:nvPr>
        </p:nvSpPr>
        <p:spPr/>
        <p:txBody>
          <a:bodyPr/>
          <a:lstStyle/>
          <a:p>
            <a:r>
              <a:rPr lang="en-US">
                <a:ea typeface="+mj-lt"/>
                <a:cs typeface="+mj-lt"/>
              </a:rPr>
              <a:t>Malicious Websites</a:t>
            </a:r>
            <a:endParaRPr lang="en-US"/>
          </a:p>
        </p:txBody>
      </p:sp>
      <p:sp>
        <p:nvSpPr>
          <p:cNvPr id="3" name="Content Placeholder 2">
            <a:extLst>
              <a:ext uri="{FF2B5EF4-FFF2-40B4-BE49-F238E27FC236}">
                <a16:creationId xmlns:a16="http://schemas.microsoft.com/office/drawing/2014/main" id="{AC8A57EE-ABD3-0337-BB3A-9EBC5DC14A01}"/>
              </a:ext>
            </a:extLst>
          </p:cNvPr>
          <p:cNvSpPr>
            <a:spLocks noGrp="1"/>
          </p:cNvSpPr>
          <p:nvPr>
            <p:ph idx="1"/>
          </p:nvPr>
        </p:nvSpPr>
        <p:spPr/>
        <p:txBody>
          <a:bodyPr vert="horz" lIns="91440" tIns="45720" rIns="91440" bIns="45720" rtlCol="0" anchor="t">
            <a:normAutofit/>
          </a:bodyPr>
          <a:lstStyle/>
          <a:p>
            <a:r>
              <a:rPr lang="en-US">
                <a:ea typeface="+mn-lt"/>
                <a:cs typeface="+mn-lt"/>
              </a:rPr>
              <a:t>Scammers set up fake websites that closely resemble legitimate ones. When users enter their OTPs on these sites, the information is captured and used by the scammers for fraudulent activities.</a:t>
            </a:r>
            <a:endParaRPr lang="en-US"/>
          </a:p>
          <a:p>
            <a:endParaRPr lang="en-US"/>
          </a:p>
          <a:p>
            <a:endParaRPr lang="en-US"/>
          </a:p>
        </p:txBody>
      </p:sp>
    </p:spTree>
    <p:extLst>
      <p:ext uri="{BB962C8B-B14F-4D97-AF65-F5344CB8AC3E}">
        <p14:creationId xmlns:p14="http://schemas.microsoft.com/office/powerpoint/2010/main" val="29246018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732D5-68E3-B397-4844-29709860E154}"/>
              </a:ext>
            </a:extLst>
          </p:cNvPr>
          <p:cNvSpPr>
            <a:spLocks noGrp="1"/>
          </p:cNvSpPr>
          <p:nvPr>
            <p:ph type="title"/>
          </p:nvPr>
        </p:nvSpPr>
        <p:spPr/>
        <p:txBody>
          <a:bodyPr/>
          <a:lstStyle/>
          <a:p>
            <a:r>
              <a:rPr lang="en-US">
                <a:ea typeface="+mj-lt"/>
                <a:cs typeface="+mj-lt"/>
              </a:rPr>
              <a:t>SMS Spoofing</a:t>
            </a:r>
            <a:endParaRPr lang="en-US"/>
          </a:p>
        </p:txBody>
      </p:sp>
      <p:sp>
        <p:nvSpPr>
          <p:cNvPr id="3" name="Content Placeholder 2">
            <a:extLst>
              <a:ext uri="{FF2B5EF4-FFF2-40B4-BE49-F238E27FC236}">
                <a16:creationId xmlns:a16="http://schemas.microsoft.com/office/drawing/2014/main" id="{40B0172B-683E-90EC-404F-5B5DCAB69D1C}"/>
              </a:ext>
            </a:extLst>
          </p:cNvPr>
          <p:cNvSpPr>
            <a:spLocks noGrp="1"/>
          </p:cNvSpPr>
          <p:nvPr>
            <p:ph idx="1"/>
          </p:nvPr>
        </p:nvSpPr>
        <p:spPr/>
        <p:txBody>
          <a:bodyPr vert="horz" lIns="91440" tIns="45720" rIns="91440" bIns="45720" rtlCol="0" anchor="t">
            <a:normAutofit/>
          </a:bodyPr>
          <a:lstStyle/>
          <a:p>
            <a:r>
              <a:rPr lang="en-US">
                <a:ea typeface="+mn-lt"/>
                <a:cs typeface="+mn-lt"/>
              </a:rPr>
              <a:t>Scammers send SMS messages that appear to come from a trusted source, asking for OTPs. These messages often use similar phone numbers to trick users into thinking they are communicating with a legitimate entity.</a:t>
            </a:r>
            <a:endParaRPr lang="en-US"/>
          </a:p>
        </p:txBody>
      </p:sp>
    </p:spTree>
    <p:extLst>
      <p:ext uri="{BB962C8B-B14F-4D97-AF65-F5344CB8AC3E}">
        <p14:creationId xmlns:p14="http://schemas.microsoft.com/office/powerpoint/2010/main" val="366577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C419-67CE-FA9C-B1CE-0780E5F63627}"/>
              </a:ext>
            </a:extLst>
          </p:cNvPr>
          <p:cNvSpPr>
            <a:spLocks noGrp="1"/>
          </p:cNvSpPr>
          <p:nvPr>
            <p:ph type="title"/>
          </p:nvPr>
        </p:nvSpPr>
        <p:spPr/>
        <p:txBody>
          <a:bodyPr/>
          <a:lstStyle/>
          <a:p>
            <a:r>
              <a:rPr lang="en-US">
                <a:ea typeface="+mj-lt"/>
                <a:cs typeface="+mj-lt"/>
              </a:rPr>
              <a:t>Applications of Big Data</a:t>
            </a:r>
            <a:endParaRPr lang="en-US"/>
          </a:p>
        </p:txBody>
      </p:sp>
      <p:sp>
        <p:nvSpPr>
          <p:cNvPr id="3" name="Content Placeholder 2">
            <a:extLst>
              <a:ext uri="{FF2B5EF4-FFF2-40B4-BE49-F238E27FC236}">
                <a16:creationId xmlns:a16="http://schemas.microsoft.com/office/drawing/2014/main" id="{D889C41B-DD1D-1E1B-0A67-63ED63397AFD}"/>
              </a:ext>
            </a:extLst>
          </p:cNvPr>
          <p:cNvSpPr>
            <a:spLocks noGrp="1"/>
          </p:cNvSpPr>
          <p:nvPr>
            <p:ph idx="1"/>
          </p:nvPr>
        </p:nvSpPr>
        <p:spPr/>
        <p:txBody>
          <a:bodyPr vert="horz" lIns="91440" tIns="45720" rIns="91440" bIns="45720" rtlCol="0" anchor="t">
            <a:normAutofit/>
          </a:bodyPr>
          <a:lstStyle/>
          <a:p>
            <a:r>
              <a:rPr lang="en-US">
                <a:ea typeface="+mn-lt"/>
                <a:cs typeface="+mn-lt"/>
              </a:rPr>
              <a:t>Big Data is used in various sectors such as healthcare for predictive analytics, finance for fraud detection, marketing for customer insights, and more. For example, retailers use Big Data to analyze consumer behavior, optimize their inventory, and develop targeted marketing strategies, leading to improved sales and customer satisfaction.</a:t>
            </a:r>
            <a:endParaRPr lang="en-US"/>
          </a:p>
        </p:txBody>
      </p:sp>
    </p:spTree>
    <p:extLst>
      <p:ext uri="{BB962C8B-B14F-4D97-AF65-F5344CB8AC3E}">
        <p14:creationId xmlns:p14="http://schemas.microsoft.com/office/powerpoint/2010/main" val="8873927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4C74-E3E4-C3C5-54D9-B3ABB4943BFB}"/>
              </a:ext>
            </a:extLst>
          </p:cNvPr>
          <p:cNvSpPr>
            <a:spLocks noGrp="1"/>
          </p:cNvSpPr>
          <p:nvPr>
            <p:ph type="title"/>
          </p:nvPr>
        </p:nvSpPr>
        <p:spPr/>
        <p:txBody>
          <a:bodyPr/>
          <a:lstStyle/>
          <a:p>
            <a:r>
              <a:rPr lang="en-US">
                <a:ea typeface="+mj-lt"/>
                <a:cs typeface="+mj-lt"/>
              </a:rPr>
              <a:t>Social Engineering</a:t>
            </a:r>
            <a:endParaRPr lang="en-US"/>
          </a:p>
        </p:txBody>
      </p:sp>
      <p:sp>
        <p:nvSpPr>
          <p:cNvPr id="3" name="Content Placeholder 2">
            <a:extLst>
              <a:ext uri="{FF2B5EF4-FFF2-40B4-BE49-F238E27FC236}">
                <a16:creationId xmlns:a16="http://schemas.microsoft.com/office/drawing/2014/main" id="{C47EAACD-4166-0143-1C06-CBC1A263E273}"/>
              </a:ext>
            </a:extLst>
          </p:cNvPr>
          <p:cNvSpPr>
            <a:spLocks noGrp="1"/>
          </p:cNvSpPr>
          <p:nvPr>
            <p:ph idx="1"/>
          </p:nvPr>
        </p:nvSpPr>
        <p:spPr/>
        <p:txBody>
          <a:bodyPr vert="horz" lIns="91440" tIns="45720" rIns="91440" bIns="45720" rtlCol="0" anchor="t">
            <a:normAutofit/>
          </a:bodyPr>
          <a:lstStyle/>
          <a:p>
            <a:r>
              <a:rPr lang="en-US">
                <a:ea typeface="+mn-lt"/>
                <a:cs typeface="+mn-lt"/>
              </a:rPr>
              <a:t>Scammers manipulate victims through social engineering techniques, convincing them to share their OTPs. This can be done by creating a sense of urgency or building trust with the victim over time.</a:t>
            </a:r>
            <a:endParaRPr lang="en-US"/>
          </a:p>
        </p:txBody>
      </p:sp>
    </p:spTree>
    <p:extLst>
      <p:ext uri="{BB962C8B-B14F-4D97-AF65-F5344CB8AC3E}">
        <p14:creationId xmlns:p14="http://schemas.microsoft.com/office/powerpoint/2010/main" val="38423515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4B08-4922-0B6E-C96C-70D623A792FA}"/>
              </a:ext>
            </a:extLst>
          </p:cNvPr>
          <p:cNvSpPr>
            <a:spLocks noGrp="1"/>
          </p:cNvSpPr>
          <p:nvPr>
            <p:ph type="title"/>
          </p:nvPr>
        </p:nvSpPr>
        <p:spPr/>
        <p:txBody>
          <a:bodyPr/>
          <a:lstStyle/>
          <a:p>
            <a:r>
              <a:rPr lang="en-US">
                <a:ea typeface="+mj-lt"/>
                <a:cs typeface="+mj-lt"/>
              </a:rPr>
              <a:t>App-based Scams</a:t>
            </a:r>
            <a:endParaRPr lang="en-US"/>
          </a:p>
        </p:txBody>
      </p:sp>
      <p:sp>
        <p:nvSpPr>
          <p:cNvPr id="3" name="Content Placeholder 2">
            <a:extLst>
              <a:ext uri="{FF2B5EF4-FFF2-40B4-BE49-F238E27FC236}">
                <a16:creationId xmlns:a16="http://schemas.microsoft.com/office/drawing/2014/main" id="{E3AF054B-21F7-ECCA-9F6C-082448B8F362}"/>
              </a:ext>
            </a:extLst>
          </p:cNvPr>
          <p:cNvSpPr>
            <a:spLocks noGrp="1"/>
          </p:cNvSpPr>
          <p:nvPr>
            <p:ph idx="1"/>
          </p:nvPr>
        </p:nvSpPr>
        <p:spPr/>
        <p:txBody>
          <a:bodyPr vert="horz" lIns="91440" tIns="45720" rIns="91440" bIns="45720" rtlCol="0" anchor="t">
            <a:normAutofit/>
          </a:bodyPr>
          <a:lstStyle/>
          <a:p>
            <a:r>
              <a:rPr lang="en-US">
                <a:ea typeface="+mn-lt"/>
                <a:cs typeface="+mn-lt"/>
              </a:rPr>
              <a:t>Fraudsters use malicious apps to intercept OTPs sent via SMS or email. These apps may disguise themselves as legitimate tools or utilities but operate in the background to capture OTPs.</a:t>
            </a:r>
          </a:p>
        </p:txBody>
      </p:sp>
    </p:spTree>
    <p:extLst>
      <p:ext uri="{BB962C8B-B14F-4D97-AF65-F5344CB8AC3E}">
        <p14:creationId xmlns:p14="http://schemas.microsoft.com/office/powerpoint/2010/main" val="37747685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42DE-6266-1D07-78FC-A32C6641B72A}"/>
              </a:ext>
            </a:extLst>
          </p:cNvPr>
          <p:cNvSpPr>
            <a:spLocks noGrp="1"/>
          </p:cNvSpPr>
          <p:nvPr>
            <p:ph type="title"/>
          </p:nvPr>
        </p:nvSpPr>
        <p:spPr/>
        <p:txBody>
          <a:bodyPr/>
          <a:lstStyle/>
          <a:p>
            <a:r>
              <a:rPr lang="en-US">
                <a:ea typeface="+mj-lt"/>
                <a:cs typeface="+mj-lt"/>
              </a:rPr>
              <a:t>SIM Swapping</a:t>
            </a:r>
            <a:endParaRPr lang="en-US"/>
          </a:p>
        </p:txBody>
      </p:sp>
      <p:sp>
        <p:nvSpPr>
          <p:cNvPr id="3" name="Content Placeholder 2">
            <a:extLst>
              <a:ext uri="{FF2B5EF4-FFF2-40B4-BE49-F238E27FC236}">
                <a16:creationId xmlns:a16="http://schemas.microsoft.com/office/drawing/2014/main" id="{3F3F16F5-5DBA-0045-A4AB-969EB327E906}"/>
              </a:ext>
            </a:extLst>
          </p:cNvPr>
          <p:cNvSpPr>
            <a:spLocks noGrp="1"/>
          </p:cNvSpPr>
          <p:nvPr>
            <p:ph idx="1"/>
          </p:nvPr>
        </p:nvSpPr>
        <p:spPr/>
        <p:txBody>
          <a:bodyPr vert="horz" lIns="91440" tIns="45720" rIns="91440" bIns="45720" rtlCol="0" anchor="t">
            <a:normAutofit/>
          </a:bodyPr>
          <a:lstStyle/>
          <a:p>
            <a:r>
              <a:rPr lang="en-US">
                <a:ea typeface="+mn-lt"/>
                <a:cs typeface="+mn-lt"/>
              </a:rPr>
              <a:t>Attackers contact mobile carriers and trick them into transferring the victim's phone number to a new SIM card. Once they control the victim's phone number, they can intercept OTPs and gain unauthorized access to accounts.</a:t>
            </a:r>
            <a:endParaRPr lang="en-US"/>
          </a:p>
        </p:txBody>
      </p:sp>
    </p:spTree>
    <p:extLst>
      <p:ext uri="{BB962C8B-B14F-4D97-AF65-F5344CB8AC3E}">
        <p14:creationId xmlns:p14="http://schemas.microsoft.com/office/powerpoint/2010/main" val="33961232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E7D6-1277-E838-8902-C59C2222866D}"/>
              </a:ext>
            </a:extLst>
          </p:cNvPr>
          <p:cNvSpPr>
            <a:spLocks noGrp="1"/>
          </p:cNvSpPr>
          <p:nvPr>
            <p:ph type="title"/>
          </p:nvPr>
        </p:nvSpPr>
        <p:spPr/>
        <p:txBody>
          <a:bodyPr/>
          <a:lstStyle/>
          <a:p>
            <a:r>
              <a:rPr lang="en-US">
                <a:ea typeface="+mj-lt"/>
                <a:cs typeface="+mj-lt"/>
              </a:rPr>
              <a:t>Email Spoofing</a:t>
            </a:r>
            <a:endParaRPr lang="en-US"/>
          </a:p>
        </p:txBody>
      </p:sp>
      <p:sp>
        <p:nvSpPr>
          <p:cNvPr id="3" name="Content Placeholder 2">
            <a:extLst>
              <a:ext uri="{FF2B5EF4-FFF2-40B4-BE49-F238E27FC236}">
                <a16:creationId xmlns:a16="http://schemas.microsoft.com/office/drawing/2014/main" id="{AA6059D4-2C5C-C0B1-C3EE-6F24EDF2D03E}"/>
              </a:ext>
            </a:extLst>
          </p:cNvPr>
          <p:cNvSpPr>
            <a:spLocks noGrp="1"/>
          </p:cNvSpPr>
          <p:nvPr>
            <p:ph idx="1"/>
          </p:nvPr>
        </p:nvSpPr>
        <p:spPr/>
        <p:txBody>
          <a:bodyPr vert="horz" lIns="91440" tIns="45720" rIns="91440" bIns="45720" rtlCol="0" anchor="t">
            <a:normAutofit/>
          </a:bodyPr>
          <a:lstStyle/>
          <a:p>
            <a:r>
              <a:rPr lang="en-US">
                <a:ea typeface="+mn-lt"/>
                <a:cs typeface="+mn-lt"/>
              </a:rPr>
              <a:t>Scammers send emails from addresses that closely resemble those of trusted organizations. These emails request OTPs under various pretexts, such as account verification or security updates.</a:t>
            </a:r>
            <a:endParaRPr lang="en-US"/>
          </a:p>
        </p:txBody>
      </p:sp>
    </p:spTree>
    <p:extLst>
      <p:ext uri="{BB962C8B-B14F-4D97-AF65-F5344CB8AC3E}">
        <p14:creationId xmlns:p14="http://schemas.microsoft.com/office/powerpoint/2010/main" val="15133687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74446-EA18-7F9E-D749-0AEA2B7A9222}"/>
              </a:ext>
            </a:extLst>
          </p:cNvPr>
          <p:cNvSpPr>
            <a:spLocks noGrp="1"/>
          </p:cNvSpPr>
          <p:nvPr>
            <p:ph type="title"/>
          </p:nvPr>
        </p:nvSpPr>
        <p:spPr/>
        <p:txBody>
          <a:bodyPr/>
          <a:lstStyle/>
          <a:p>
            <a:r>
              <a:rPr lang="en-US">
                <a:ea typeface="+mj-lt"/>
                <a:cs typeface="+mj-lt"/>
              </a:rPr>
              <a:t>Account Takeover</a:t>
            </a:r>
          </a:p>
        </p:txBody>
      </p:sp>
      <p:sp>
        <p:nvSpPr>
          <p:cNvPr id="3" name="Content Placeholder 2">
            <a:extLst>
              <a:ext uri="{FF2B5EF4-FFF2-40B4-BE49-F238E27FC236}">
                <a16:creationId xmlns:a16="http://schemas.microsoft.com/office/drawing/2014/main" id="{166E23E8-00C3-0A07-9CA1-AAFD328B8F95}"/>
              </a:ext>
            </a:extLst>
          </p:cNvPr>
          <p:cNvSpPr>
            <a:spLocks noGrp="1"/>
          </p:cNvSpPr>
          <p:nvPr>
            <p:ph idx="1"/>
          </p:nvPr>
        </p:nvSpPr>
        <p:spPr/>
        <p:txBody>
          <a:bodyPr vert="horz" lIns="91440" tIns="45720" rIns="91440" bIns="45720" rtlCol="0" anchor="t">
            <a:normAutofit/>
          </a:bodyPr>
          <a:lstStyle/>
          <a:p>
            <a:r>
              <a:rPr lang="en-US">
                <a:ea typeface="+mn-lt"/>
                <a:cs typeface="+mn-lt"/>
              </a:rPr>
              <a:t>Once scammers obtain an OTP, they can take over the victim's account, perform unauthorized transactions, and change account settings. This results in financial loss and compromised personal information.</a:t>
            </a:r>
            <a:endParaRPr lang="en-US"/>
          </a:p>
        </p:txBody>
      </p:sp>
    </p:spTree>
    <p:extLst>
      <p:ext uri="{BB962C8B-B14F-4D97-AF65-F5344CB8AC3E}">
        <p14:creationId xmlns:p14="http://schemas.microsoft.com/office/powerpoint/2010/main" val="2514368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7D292-E4B3-0B84-0C5E-AEACF44D5202}"/>
              </a:ext>
            </a:extLst>
          </p:cNvPr>
          <p:cNvSpPr>
            <a:spLocks noGrp="1"/>
          </p:cNvSpPr>
          <p:nvPr>
            <p:ph type="title"/>
          </p:nvPr>
        </p:nvSpPr>
        <p:spPr/>
        <p:txBody>
          <a:bodyPr/>
          <a:lstStyle/>
          <a:p>
            <a:r>
              <a:rPr lang="en-US">
                <a:ea typeface="+mj-lt"/>
                <a:cs typeface="+mj-lt"/>
              </a:rPr>
              <a:t>Fake Alerts</a:t>
            </a:r>
            <a:endParaRPr lang="en-US"/>
          </a:p>
        </p:txBody>
      </p:sp>
      <p:sp>
        <p:nvSpPr>
          <p:cNvPr id="3" name="Content Placeholder 2">
            <a:extLst>
              <a:ext uri="{FF2B5EF4-FFF2-40B4-BE49-F238E27FC236}">
                <a16:creationId xmlns:a16="http://schemas.microsoft.com/office/drawing/2014/main" id="{4E13396A-3860-E307-2676-910164E20077}"/>
              </a:ext>
            </a:extLst>
          </p:cNvPr>
          <p:cNvSpPr>
            <a:spLocks noGrp="1"/>
          </p:cNvSpPr>
          <p:nvPr>
            <p:ph idx="1"/>
          </p:nvPr>
        </p:nvSpPr>
        <p:spPr/>
        <p:txBody>
          <a:bodyPr vert="horz" lIns="91440" tIns="45720" rIns="91440" bIns="45720" rtlCol="0" anchor="t">
            <a:normAutofit/>
          </a:bodyPr>
          <a:lstStyle/>
          <a:p>
            <a:r>
              <a:rPr lang="en-US">
                <a:ea typeface="+mn-lt"/>
                <a:cs typeface="+mn-lt"/>
              </a:rPr>
              <a:t>Scammers send fake security alerts to users, claiming that their account is at risk. These alerts ask for OTPs to "verify" the user's identity, tricking them into revealing the OTP.</a:t>
            </a:r>
            <a:endParaRPr lang="en-US"/>
          </a:p>
        </p:txBody>
      </p:sp>
    </p:spTree>
    <p:extLst>
      <p:ext uri="{BB962C8B-B14F-4D97-AF65-F5344CB8AC3E}">
        <p14:creationId xmlns:p14="http://schemas.microsoft.com/office/powerpoint/2010/main" val="23831509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E71C2-CC0C-1C1B-C337-B476BB6A47ED}"/>
              </a:ext>
            </a:extLst>
          </p:cNvPr>
          <p:cNvSpPr>
            <a:spLocks noGrp="1"/>
          </p:cNvSpPr>
          <p:nvPr>
            <p:ph type="title"/>
          </p:nvPr>
        </p:nvSpPr>
        <p:spPr/>
        <p:txBody>
          <a:bodyPr/>
          <a:lstStyle/>
          <a:p>
            <a:r>
              <a:rPr lang="en-US">
                <a:ea typeface="+mj-lt"/>
                <a:cs typeface="+mj-lt"/>
              </a:rPr>
              <a:t>Spam OTP</a:t>
            </a:r>
            <a:endParaRPr lang="en-US"/>
          </a:p>
        </p:txBody>
      </p:sp>
      <p:sp>
        <p:nvSpPr>
          <p:cNvPr id="3" name="Content Placeholder 2">
            <a:extLst>
              <a:ext uri="{FF2B5EF4-FFF2-40B4-BE49-F238E27FC236}">
                <a16:creationId xmlns:a16="http://schemas.microsoft.com/office/drawing/2014/main" id="{346FA928-7C30-1F38-C739-70FB290C74B9}"/>
              </a:ext>
            </a:extLst>
          </p:cNvPr>
          <p:cNvSpPr>
            <a:spLocks noGrp="1"/>
          </p:cNvSpPr>
          <p:nvPr>
            <p:ph idx="1"/>
          </p:nvPr>
        </p:nvSpPr>
        <p:spPr/>
        <p:txBody>
          <a:bodyPr vert="horz" lIns="91440" tIns="45720" rIns="91440" bIns="45720" rtlCol="0" anchor="t">
            <a:normAutofit/>
          </a:bodyPr>
          <a:lstStyle/>
          <a:p>
            <a:pPr marL="0" indent="0">
              <a:buNone/>
            </a:pPr>
            <a:r>
              <a:rPr lang="en-US" u="sng">
                <a:ea typeface="+mn-lt"/>
                <a:cs typeface="+mn-lt"/>
              </a:rPr>
              <a:t>Unsolicited Messages</a:t>
            </a:r>
            <a:endParaRPr lang="en-US" u="sng"/>
          </a:p>
          <a:p>
            <a:r>
              <a:rPr lang="en-US">
                <a:ea typeface="+mn-lt"/>
                <a:cs typeface="+mn-lt"/>
              </a:rPr>
              <a:t>Spam OTPs are often sent without the recipient's consent, usually as part of phishing attempts. These unsolicited messages aim to deceive users into providing their OTPs by posing as legitimate communications.</a:t>
            </a:r>
            <a:endParaRPr lang="en-US"/>
          </a:p>
          <a:p>
            <a:endParaRPr lang="en-US"/>
          </a:p>
          <a:p>
            <a:endParaRPr lang="en-US"/>
          </a:p>
        </p:txBody>
      </p:sp>
    </p:spTree>
    <p:extLst>
      <p:ext uri="{BB962C8B-B14F-4D97-AF65-F5344CB8AC3E}">
        <p14:creationId xmlns:p14="http://schemas.microsoft.com/office/powerpoint/2010/main" val="12240357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D15B-15C0-67B8-4CF7-9B3AB16B8153}"/>
              </a:ext>
            </a:extLst>
          </p:cNvPr>
          <p:cNvSpPr>
            <a:spLocks noGrp="1"/>
          </p:cNvSpPr>
          <p:nvPr>
            <p:ph type="title"/>
          </p:nvPr>
        </p:nvSpPr>
        <p:spPr/>
        <p:txBody>
          <a:bodyPr/>
          <a:lstStyle/>
          <a:p>
            <a:r>
              <a:rPr lang="en-US">
                <a:ea typeface="+mj-lt"/>
                <a:cs typeface="+mj-lt"/>
              </a:rPr>
              <a:t>Marketing Scams</a:t>
            </a:r>
          </a:p>
        </p:txBody>
      </p:sp>
      <p:sp>
        <p:nvSpPr>
          <p:cNvPr id="3" name="Content Placeholder 2">
            <a:extLst>
              <a:ext uri="{FF2B5EF4-FFF2-40B4-BE49-F238E27FC236}">
                <a16:creationId xmlns:a16="http://schemas.microsoft.com/office/drawing/2014/main" id="{17D09F05-183F-7C6B-7DD8-AC8E408D35C6}"/>
              </a:ext>
            </a:extLst>
          </p:cNvPr>
          <p:cNvSpPr>
            <a:spLocks noGrp="1"/>
          </p:cNvSpPr>
          <p:nvPr>
            <p:ph idx="1"/>
          </p:nvPr>
        </p:nvSpPr>
        <p:spPr/>
        <p:txBody>
          <a:bodyPr vert="horz" lIns="91440" tIns="45720" rIns="91440" bIns="45720" rtlCol="0" anchor="t">
            <a:normAutofit/>
          </a:bodyPr>
          <a:lstStyle/>
          <a:p>
            <a:r>
              <a:rPr lang="en-US">
                <a:ea typeface="+mn-lt"/>
                <a:cs typeface="+mn-lt"/>
              </a:rPr>
              <a:t>Some spam OTPs are sent by marketers pretending to offer rewards or promotions. These messages often lure users with the promise of prizes or discounts, but the real goal is to steal personal information, including OTPs.</a:t>
            </a:r>
            <a:endParaRPr lang="en-US"/>
          </a:p>
        </p:txBody>
      </p:sp>
    </p:spTree>
    <p:extLst>
      <p:ext uri="{BB962C8B-B14F-4D97-AF65-F5344CB8AC3E}">
        <p14:creationId xmlns:p14="http://schemas.microsoft.com/office/powerpoint/2010/main" val="4466752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738A-BAD7-F6C0-F901-55C7E0CB128B}"/>
              </a:ext>
            </a:extLst>
          </p:cNvPr>
          <p:cNvSpPr>
            <a:spLocks noGrp="1"/>
          </p:cNvSpPr>
          <p:nvPr>
            <p:ph type="title"/>
          </p:nvPr>
        </p:nvSpPr>
        <p:spPr/>
        <p:txBody>
          <a:bodyPr/>
          <a:lstStyle/>
          <a:p>
            <a:r>
              <a:rPr lang="en-US">
                <a:ea typeface="+mj-lt"/>
                <a:cs typeface="+mj-lt"/>
              </a:rPr>
              <a:t>What is TRAI?</a:t>
            </a:r>
            <a:endParaRPr lang="en-US"/>
          </a:p>
        </p:txBody>
      </p:sp>
      <p:sp>
        <p:nvSpPr>
          <p:cNvPr id="3" name="Content Placeholder 2">
            <a:extLst>
              <a:ext uri="{FF2B5EF4-FFF2-40B4-BE49-F238E27FC236}">
                <a16:creationId xmlns:a16="http://schemas.microsoft.com/office/drawing/2014/main" id="{BF07305C-C168-4714-AE0E-79DC3C4897F2}"/>
              </a:ext>
            </a:extLst>
          </p:cNvPr>
          <p:cNvSpPr>
            <a:spLocks noGrp="1"/>
          </p:cNvSpPr>
          <p:nvPr>
            <p:ph idx="1"/>
          </p:nvPr>
        </p:nvSpPr>
        <p:spPr/>
        <p:txBody>
          <a:bodyPr vert="horz" lIns="91440" tIns="45720" rIns="91440" bIns="45720" rtlCol="0" anchor="t">
            <a:normAutofit fontScale="92500"/>
          </a:bodyPr>
          <a:lstStyle/>
          <a:p>
            <a:r>
              <a:rPr lang="en-US">
                <a:ea typeface="+mn-lt"/>
                <a:cs typeface="+mn-lt"/>
              </a:rPr>
              <a:t>The Telecom Regulatory Authority of India (TRAI) is an independent regulatory body.</a:t>
            </a:r>
            <a:endParaRPr lang="en-US"/>
          </a:p>
          <a:p>
            <a:r>
              <a:rPr lang="en-US">
                <a:ea typeface="+mn-lt"/>
                <a:cs typeface="+mn-lt"/>
              </a:rPr>
              <a:t>Established: Formed under the Telecom Regulatory Authority of India Act, 1997.</a:t>
            </a:r>
            <a:endParaRPr lang="en-US"/>
          </a:p>
          <a:p>
            <a:r>
              <a:rPr lang="en-US">
                <a:ea typeface="+mn-lt"/>
                <a:cs typeface="+mn-lt"/>
              </a:rPr>
              <a:t>Primary Role: Regulates the telecommunications sector in India.</a:t>
            </a:r>
            <a:endParaRPr lang="en-US"/>
          </a:p>
          <a:p>
            <a:r>
              <a:rPr lang="en-US">
                <a:ea typeface="+mn-lt"/>
                <a:cs typeface="+mn-lt"/>
              </a:rPr>
              <a:t>Key Functions: Ensures fair competition, protects consumer interests, and promotes industry growth.</a:t>
            </a:r>
          </a:p>
          <a:p>
            <a:r>
              <a:rPr lang="en-US">
                <a:ea typeface="+mn-lt"/>
                <a:cs typeface="+mn-lt"/>
              </a:rPr>
              <a:t>Full Form: Telecom Regulatory Authority of India.</a:t>
            </a:r>
            <a:endParaRPr lang="en-US"/>
          </a:p>
          <a:p>
            <a:endParaRPr lang="en-US"/>
          </a:p>
          <a:p>
            <a:endParaRPr lang="en-US"/>
          </a:p>
        </p:txBody>
      </p:sp>
    </p:spTree>
    <p:extLst>
      <p:ext uri="{BB962C8B-B14F-4D97-AF65-F5344CB8AC3E}">
        <p14:creationId xmlns:p14="http://schemas.microsoft.com/office/powerpoint/2010/main" val="11864952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50B8-C40D-F8A8-55F1-F4813464322B}"/>
              </a:ext>
            </a:extLst>
          </p:cNvPr>
          <p:cNvSpPr>
            <a:spLocks noGrp="1"/>
          </p:cNvSpPr>
          <p:nvPr>
            <p:ph type="title"/>
          </p:nvPr>
        </p:nvSpPr>
        <p:spPr/>
        <p:txBody>
          <a:bodyPr/>
          <a:lstStyle/>
          <a:p>
            <a:r>
              <a:rPr lang="en-US">
                <a:ea typeface="+mj-lt"/>
                <a:cs typeface="+mj-lt"/>
              </a:rPr>
              <a:t>TRAI's Vision and Mission</a:t>
            </a:r>
            <a:endParaRPr lang="en-US"/>
          </a:p>
        </p:txBody>
      </p:sp>
      <p:sp>
        <p:nvSpPr>
          <p:cNvPr id="3" name="Content Placeholder 2">
            <a:extLst>
              <a:ext uri="{FF2B5EF4-FFF2-40B4-BE49-F238E27FC236}">
                <a16:creationId xmlns:a16="http://schemas.microsoft.com/office/drawing/2014/main" id="{D1FE08C5-1804-ED6B-1B4E-52B860820CAF}"/>
              </a:ext>
            </a:extLst>
          </p:cNvPr>
          <p:cNvSpPr>
            <a:spLocks noGrp="1"/>
          </p:cNvSpPr>
          <p:nvPr>
            <p:ph idx="1"/>
          </p:nvPr>
        </p:nvSpPr>
        <p:spPr/>
        <p:txBody>
          <a:bodyPr vert="horz" lIns="91440" tIns="45720" rIns="91440" bIns="45720" rtlCol="0" anchor="t">
            <a:normAutofit/>
          </a:bodyPr>
          <a:lstStyle/>
          <a:p>
            <a:r>
              <a:rPr lang="en-US">
                <a:ea typeface="+mn-lt"/>
                <a:cs typeface="+mn-lt"/>
              </a:rPr>
              <a:t>Vision: To create and nurture conditions for the growth of telecommunications in India.</a:t>
            </a:r>
            <a:endParaRPr lang="en-US"/>
          </a:p>
          <a:p>
            <a:endParaRPr lang="en-US"/>
          </a:p>
          <a:p>
            <a:r>
              <a:rPr lang="en-US">
                <a:ea typeface="+mn-lt"/>
                <a:cs typeface="+mn-lt"/>
              </a:rPr>
              <a:t>Mission: Provide a fair and transparent policy environment, promote affordability, and ensure the quality of service.</a:t>
            </a:r>
            <a:endParaRPr lang="en-US"/>
          </a:p>
        </p:txBody>
      </p:sp>
    </p:spTree>
    <p:extLst>
      <p:ext uri="{BB962C8B-B14F-4D97-AF65-F5344CB8AC3E}">
        <p14:creationId xmlns:p14="http://schemas.microsoft.com/office/powerpoint/2010/main" val="4112884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2113-BC73-6BC3-9AF5-637B6ACEE0B5}"/>
              </a:ext>
            </a:extLst>
          </p:cNvPr>
          <p:cNvSpPr>
            <a:spLocks noGrp="1"/>
          </p:cNvSpPr>
          <p:nvPr>
            <p:ph type="title"/>
          </p:nvPr>
        </p:nvSpPr>
        <p:spPr/>
        <p:txBody>
          <a:bodyPr/>
          <a:lstStyle/>
          <a:p>
            <a:r>
              <a:rPr lang="en-US">
                <a:ea typeface="+mj-lt"/>
                <a:cs typeface="+mj-lt"/>
              </a:rPr>
              <a:t>How Big is Big Data?</a:t>
            </a:r>
            <a:endParaRPr lang="en-US"/>
          </a:p>
        </p:txBody>
      </p:sp>
      <p:sp>
        <p:nvSpPr>
          <p:cNvPr id="3" name="Content Placeholder 2">
            <a:extLst>
              <a:ext uri="{FF2B5EF4-FFF2-40B4-BE49-F238E27FC236}">
                <a16:creationId xmlns:a16="http://schemas.microsoft.com/office/drawing/2014/main" id="{31C7BAF5-4E1C-7820-C4B9-650C44683A2A}"/>
              </a:ext>
            </a:extLst>
          </p:cNvPr>
          <p:cNvSpPr>
            <a:spLocks noGrp="1"/>
          </p:cNvSpPr>
          <p:nvPr>
            <p:ph idx="1"/>
          </p:nvPr>
        </p:nvSpPr>
        <p:spPr/>
        <p:txBody>
          <a:bodyPr vert="horz" lIns="91440" tIns="45720" rIns="91440" bIns="45720" rtlCol="0" anchor="t">
            <a:normAutofit/>
          </a:bodyPr>
          <a:lstStyle/>
          <a:p>
            <a:r>
              <a:rPr lang="en-US">
                <a:ea typeface="+mn-lt"/>
                <a:cs typeface="+mn-lt"/>
              </a:rPr>
              <a:t>Measuring Big Data Big Data is often measured in petabytes (PB) and exabytes (EB). These units represent extremely large amounts of data storage. A single exabyte is equivalent to 1,024 petabytes, which can store millions of HD movies or billions of photos.</a:t>
            </a:r>
            <a:endParaRPr lang="en-US"/>
          </a:p>
        </p:txBody>
      </p:sp>
      <p:sp>
        <p:nvSpPr>
          <p:cNvPr id="4" name="TextBox 3">
            <a:extLst>
              <a:ext uri="{FF2B5EF4-FFF2-40B4-BE49-F238E27FC236}">
                <a16:creationId xmlns:a16="http://schemas.microsoft.com/office/drawing/2014/main" id="{BA8A1536-9F9E-1AAC-424F-9D7287FAB25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How Big is Big Data?</a:t>
            </a:r>
          </a:p>
        </p:txBody>
      </p:sp>
    </p:spTree>
    <p:extLst>
      <p:ext uri="{BB962C8B-B14F-4D97-AF65-F5344CB8AC3E}">
        <p14:creationId xmlns:p14="http://schemas.microsoft.com/office/powerpoint/2010/main" val="4723448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FBA8-DD06-0B99-32E4-04FE04A8A76C}"/>
              </a:ext>
            </a:extLst>
          </p:cNvPr>
          <p:cNvSpPr>
            <a:spLocks noGrp="1"/>
          </p:cNvSpPr>
          <p:nvPr>
            <p:ph type="title"/>
          </p:nvPr>
        </p:nvSpPr>
        <p:spPr/>
        <p:txBody>
          <a:bodyPr/>
          <a:lstStyle/>
          <a:p>
            <a:r>
              <a:rPr lang="en-US">
                <a:ea typeface="+mj-lt"/>
                <a:cs typeface="+mj-lt"/>
              </a:rPr>
              <a:t>Key Responsibilities</a:t>
            </a:r>
            <a:endParaRPr lang="en-US"/>
          </a:p>
        </p:txBody>
      </p:sp>
      <p:sp>
        <p:nvSpPr>
          <p:cNvPr id="3" name="Content Placeholder 2">
            <a:extLst>
              <a:ext uri="{FF2B5EF4-FFF2-40B4-BE49-F238E27FC236}">
                <a16:creationId xmlns:a16="http://schemas.microsoft.com/office/drawing/2014/main" id="{39DE8355-96F1-1173-7D7E-247F17A9B900}"/>
              </a:ext>
            </a:extLst>
          </p:cNvPr>
          <p:cNvSpPr>
            <a:spLocks noGrp="1"/>
          </p:cNvSpPr>
          <p:nvPr>
            <p:ph idx="1"/>
          </p:nvPr>
        </p:nvSpPr>
        <p:spPr/>
        <p:txBody>
          <a:bodyPr vert="horz" lIns="91440" tIns="45720" rIns="91440" bIns="45720" rtlCol="0" anchor="t">
            <a:normAutofit/>
          </a:bodyPr>
          <a:lstStyle/>
          <a:p>
            <a:r>
              <a:rPr lang="en-US">
                <a:ea typeface="+mn-lt"/>
                <a:cs typeface="+mn-lt"/>
              </a:rPr>
              <a:t>Licensing: Issuing licenses to telecom operators.</a:t>
            </a:r>
            <a:endParaRPr lang="en-US"/>
          </a:p>
          <a:p>
            <a:r>
              <a:rPr lang="en-US">
                <a:ea typeface="+mn-lt"/>
                <a:cs typeface="+mn-lt"/>
              </a:rPr>
              <a:t>Regulation: Setting tariffs and other regulatory measures.</a:t>
            </a:r>
            <a:endParaRPr lang="en-US"/>
          </a:p>
          <a:p>
            <a:r>
              <a:rPr lang="en-US">
                <a:ea typeface="+mn-lt"/>
                <a:cs typeface="+mn-lt"/>
              </a:rPr>
              <a:t>Consumer Protection: Addressing consumer grievances and ensuring quality service.</a:t>
            </a:r>
            <a:endParaRPr lang="en-US"/>
          </a:p>
          <a:p>
            <a:r>
              <a:rPr lang="en-US">
                <a:ea typeface="+mn-lt"/>
                <a:cs typeface="+mn-lt"/>
              </a:rPr>
              <a:t>Innovation Promotion: Encouraging technological advancements and innovations in telecom.</a:t>
            </a:r>
            <a:endParaRPr lang="en-US"/>
          </a:p>
        </p:txBody>
      </p:sp>
    </p:spTree>
    <p:extLst>
      <p:ext uri="{BB962C8B-B14F-4D97-AF65-F5344CB8AC3E}">
        <p14:creationId xmlns:p14="http://schemas.microsoft.com/office/powerpoint/2010/main" val="36828221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6654-2BDA-9B36-127E-2913D3C4E75D}"/>
              </a:ext>
            </a:extLst>
          </p:cNvPr>
          <p:cNvSpPr>
            <a:spLocks noGrp="1"/>
          </p:cNvSpPr>
          <p:nvPr>
            <p:ph type="title"/>
          </p:nvPr>
        </p:nvSpPr>
        <p:spPr/>
        <p:txBody>
          <a:bodyPr/>
          <a:lstStyle/>
          <a:p>
            <a:r>
              <a:rPr lang="en-US">
                <a:ea typeface="+mj-lt"/>
                <a:cs typeface="+mj-lt"/>
              </a:rPr>
              <a:t>TRAI's Impact</a:t>
            </a:r>
            <a:endParaRPr lang="en-US"/>
          </a:p>
        </p:txBody>
      </p:sp>
      <p:sp>
        <p:nvSpPr>
          <p:cNvPr id="3" name="Content Placeholder 2">
            <a:extLst>
              <a:ext uri="{FF2B5EF4-FFF2-40B4-BE49-F238E27FC236}">
                <a16:creationId xmlns:a16="http://schemas.microsoft.com/office/drawing/2014/main" id="{25BB57A0-6589-DF8E-F2AE-5CCA81802637}"/>
              </a:ext>
            </a:extLst>
          </p:cNvPr>
          <p:cNvSpPr>
            <a:spLocks noGrp="1"/>
          </p:cNvSpPr>
          <p:nvPr>
            <p:ph idx="1"/>
          </p:nvPr>
        </p:nvSpPr>
        <p:spPr/>
        <p:txBody>
          <a:bodyPr vert="horz" lIns="91440" tIns="45720" rIns="91440" bIns="45720" rtlCol="0" anchor="t">
            <a:normAutofit/>
          </a:bodyPr>
          <a:lstStyle/>
          <a:p>
            <a:r>
              <a:rPr lang="en-US">
                <a:ea typeface="+mn-lt"/>
                <a:cs typeface="+mn-lt"/>
              </a:rPr>
              <a:t>Market Growth: Facilitated the rapid expansion of the telecom market in India.</a:t>
            </a:r>
            <a:endParaRPr lang="en-US"/>
          </a:p>
          <a:p>
            <a:endParaRPr lang="en-US"/>
          </a:p>
          <a:p>
            <a:r>
              <a:rPr lang="en-US">
                <a:ea typeface="+mn-lt"/>
                <a:cs typeface="+mn-lt"/>
              </a:rPr>
              <a:t>Consumer Benefits: Ensured affordable and high-quality telecom services.</a:t>
            </a:r>
            <a:endParaRPr lang="en-US"/>
          </a:p>
          <a:p>
            <a:endParaRPr lang="en-US"/>
          </a:p>
          <a:p>
            <a:r>
              <a:rPr lang="en-US">
                <a:ea typeface="+mn-lt"/>
                <a:cs typeface="+mn-lt"/>
              </a:rPr>
              <a:t>Regulatory Framework: Established a robust regulatory framework to foster competition and innovation.</a:t>
            </a:r>
            <a:endParaRPr lang="en-US"/>
          </a:p>
        </p:txBody>
      </p:sp>
    </p:spTree>
    <p:extLst>
      <p:ext uri="{BB962C8B-B14F-4D97-AF65-F5344CB8AC3E}">
        <p14:creationId xmlns:p14="http://schemas.microsoft.com/office/powerpoint/2010/main" val="27887695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8B23-85BA-6752-EB9A-95823AAE32C2}"/>
              </a:ext>
            </a:extLst>
          </p:cNvPr>
          <p:cNvSpPr>
            <a:spLocks noGrp="1"/>
          </p:cNvSpPr>
          <p:nvPr>
            <p:ph type="title"/>
          </p:nvPr>
        </p:nvSpPr>
        <p:spPr/>
        <p:txBody>
          <a:bodyPr/>
          <a:lstStyle/>
          <a:p>
            <a:r>
              <a:rPr lang="en-US">
                <a:ea typeface="+mj-lt"/>
                <a:cs typeface="+mj-lt"/>
              </a:rPr>
              <a:t>Challenges of TRAI</a:t>
            </a:r>
            <a:endParaRPr lang="en-US"/>
          </a:p>
        </p:txBody>
      </p:sp>
      <p:sp>
        <p:nvSpPr>
          <p:cNvPr id="3" name="Content Placeholder 2">
            <a:extLst>
              <a:ext uri="{FF2B5EF4-FFF2-40B4-BE49-F238E27FC236}">
                <a16:creationId xmlns:a16="http://schemas.microsoft.com/office/drawing/2014/main" id="{1B3C5000-D80A-46F2-1171-D6BA6B7FA96A}"/>
              </a:ext>
            </a:extLst>
          </p:cNvPr>
          <p:cNvSpPr>
            <a:spLocks noGrp="1"/>
          </p:cNvSpPr>
          <p:nvPr>
            <p:ph idx="1"/>
          </p:nvPr>
        </p:nvSpPr>
        <p:spPr/>
        <p:txBody>
          <a:bodyPr vert="horz" lIns="91440" tIns="45720" rIns="91440" bIns="45720" rtlCol="0" anchor="t">
            <a:normAutofit/>
          </a:bodyPr>
          <a:lstStyle/>
          <a:p>
            <a:r>
              <a:rPr lang="en-US">
                <a:ea typeface="+mn-lt"/>
                <a:cs typeface="+mn-lt"/>
              </a:rPr>
              <a:t>Balancing regulation without stifling innovation and investment.</a:t>
            </a:r>
            <a:endParaRPr lang="en-US"/>
          </a:p>
          <a:p>
            <a:endParaRPr lang="en-US"/>
          </a:p>
          <a:p>
            <a:r>
              <a:rPr lang="en-US">
                <a:ea typeface="+mn-lt"/>
                <a:cs typeface="+mn-lt"/>
              </a:rPr>
              <a:t>Challenge: Maintaining incentives for telecom companies to invest in infrastructure and new technologies.</a:t>
            </a:r>
            <a:endParaRPr lang="en-US"/>
          </a:p>
          <a:p>
            <a:endParaRPr lang="en-US"/>
          </a:p>
          <a:p>
            <a:r>
              <a:rPr lang="en-US">
                <a:ea typeface="+mn-lt"/>
                <a:cs typeface="+mn-lt"/>
              </a:rPr>
              <a:t>Solution: Implementing balanced policies that protect interests without overburdening operators.</a:t>
            </a:r>
            <a:endParaRPr lang="en-US"/>
          </a:p>
        </p:txBody>
      </p:sp>
    </p:spTree>
    <p:extLst>
      <p:ext uri="{BB962C8B-B14F-4D97-AF65-F5344CB8AC3E}">
        <p14:creationId xmlns:p14="http://schemas.microsoft.com/office/powerpoint/2010/main" val="329905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4310-7BCF-1C7B-A301-18025A2A8557}"/>
              </a:ext>
            </a:extLst>
          </p:cNvPr>
          <p:cNvSpPr>
            <a:spLocks noGrp="1"/>
          </p:cNvSpPr>
          <p:nvPr>
            <p:ph type="title"/>
          </p:nvPr>
        </p:nvSpPr>
        <p:spPr/>
        <p:txBody>
          <a:bodyPr>
            <a:normAutofit/>
          </a:bodyPr>
          <a:lstStyle/>
          <a:p>
            <a:r>
              <a:rPr lang="en-US">
                <a:ea typeface="+mj-lt"/>
                <a:cs typeface="+mj-lt"/>
              </a:rPr>
              <a:t>Consumer Protection vs. Industry Growth</a:t>
            </a:r>
            <a:endParaRPr lang="en-US"/>
          </a:p>
        </p:txBody>
      </p:sp>
      <p:sp>
        <p:nvSpPr>
          <p:cNvPr id="3" name="Content Placeholder 2">
            <a:extLst>
              <a:ext uri="{FF2B5EF4-FFF2-40B4-BE49-F238E27FC236}">
                <a16:creationId xmlns:a16="http://schemas.microsoft.com/office/drawing/2014/main" id="{BE452A95-32DF-CC1A-5B36-83BFCEB83B92}"/>
              </a:ext>
            </a:extLst>
          </p:cNvPr>
          <p:cNvSpPr>
            <a:spLocks noGrp="1"/>
          </p:cNvSpPr>
          <p:nvPr>
            <p:ph idx="1"/>
          </p:nvPr>
        </p:nvSpPr>
        <p:spPr/>
        <p:txBody>
          <a:bodyPr vert="horz" lIns="91440" tIns="45720" rIns="91440" bIns="45720" rtlCol="0" anchor="t">
            <a:normAutofit/>
          </a:bodyPr>
          <a:lstStyle/>
          <a:p>
            <a:r>
              <a:rPr lang="en-US">
                <a:ea typeface="+mn-lt"/>
                <a:cs typeface="+mn-lt"/>
              </a:rPr>
              <a:t>Balancing consumer protection with industry growth.</a:t>
            </a:r>
            <a:endParaRPr lang="en-US"/>
          </a:p>
          <a:p>
            <a:endParaRPr lang="en-US"/>
          </a:p>
          <a:p>
            <a:r>
              <a:rPr lang="en-US">
                <a:ea typeface="+mn-lt"/>
                <a:cs typeface="+mn-lt"/>
              </a:rPr>
              <a:t>Challenge: Implementing consumer-friendly policies without imposing excessive burdens on telecom operators.</a:t>
            </a:r>
            <a:endParaRPr lang="en-US"/>
          </a:p>
          <a:p>
            <a:endParaRPr lang="en-US"/>
          </a:p>
          <a:p>
            <a:r>
              <a:rPr lang="en-US">
                <a:ea typeface="+mn-lt"/>
                <a:cs typeface="+mn-lt"/>
              </a:rPr>
              <a:t>Solution: Creating regulations that ensure fair practices while promoting industry growth.</a:t>
            </a:r>
            <a:endParaRPr lang="en-US"/>
          </a:p>
        </p:txBody>
      </p:sp>
    </p:spTree>
    <p:extLst>
      <p:ext uri="{BB962C8B-B14F-4D97-AF65-F5344CB8AC3E}">
        <p14:creationId xmlns:p14="http://schemas.microsoft.com/office/powerpoint/2010/main" val="23149626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AA9F-FC8E-186D-38EC-2DC3FD8B6809}"/>
              </a:ext>
            </a:extLst>
          </p:cNvPr>
          <p:cNvSpPr>
            <a:spLocks noGrp="1"/>
          </p:cNvSpPr>
          <p:nvPr>
            <p:ph type="title"/>
          </p:nvPr>
        </p:nvSpPr>
        <p:spPr/>
        <p:txBody>
          <a:bodyPr/>
          <a:lstStyle/>
          <a:p>
            <a:r>
              <a:rPr lang="en-US">
                <a:ea typeface="+mj-lt"/>
                <a:cs typeface="+mj-lt"/>
              </a:rPr>
              <a:t>Technological Advancements</a:t>
            </a:r>
            <a:endParaRPr lang="en-US"/>
          </a:p>
        </p:txBody>
      </p:sp>
      <p:sp>
        <p:nvSpPr>
          <p:cNvPr id="3" name="Content Placeholder 2">
            <a:extLst>
              <a:ext uri="{FF2B5EF4-FFF2-40B4-BE49-F238E27FC236}">
                <a16:creationId xmlns:a16="http://schemas.microsoft.com/office/drawing/2014/main" id="{99704885-9C99-F9DA-7B48-A6CFD157B096}"/>
              </a:ext>
            </a:extLst>
          </p:cNvPr>
          <p:cNvSpPr>
            <a:spLocks noGrp="1"/>
          </p:cNvSpPr>
          <p:nvPr>
            <p:ph idx="1"/>
          </p:nvPr>
        </p:nvSpPr>
        <p:spPr/>
        <p:txBody>
          <a:bodyPr vert="horz" lIns="91440" tIns="45720" rIns="91440" bIns="45720" rtlCol="0" anchor="t">
            <a:normAutofit/>
          </a:bodyPr>
          <a:lstStyle/>
          <a:p>
            <a:r>
              <a:rPr lang="en-US">
                <a:ea typeface="+mn-lt"/>
                <a:cs typeface="+mn-lt"/>
              </a:rPr>
              <a:t>Keeping pace with rapid technological changes.</a:t>
            </a:r>
            <a:endParaRPr lang="en-US"/>
          </a:p>
          <a:p>
            <a:endParaRPr lang="en-US"/>
          </a:p>
          <a:p>
            <a:r>
              <a:rPr lang="en-US">
                <a:ea typeface="+mn-lt"/>
                <a:cs typeface="+mn-lt"/>
              </a:rPr>
              <a:t>Challenge: Updating regulations to accommodate new technologies like 5G, IoT, and AI.</a:t>
            </a:r>
            <a:endParaRPr lang="en-US"/>
          </a:p>
          <a:p>
            <a:endParaRPr lang="en-US"/>
          </a:p>
          <a:p>
            <a:r>
              <a:rPr lang="en-US">
                <a:ea typeface="+mn-lt"/>
                <a:cs typeface="+mn-lt"/>
              </a:rPr>
              <a:t>Solution: Continuously monitoring technological trends and adapting regulatory frameworks accordingly.</a:t>
            </a:r>
            <a:endParaRPr lang="en-US"/>
          </a:p>
        </p:txBody>
      </p:sp>
    </p:spTree>
    <p:extLst>
      <p:ext uri="{BB962C8B-B14F-4D97-AF65-F5344CB8AC3E}">
        <p14:creationId xmlns:p14="http://schemas.microsoft.com/office/powerpoint/2010/main" val="42317718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04B1-7FEB-C4B6-2CE1-74B08D65298E}"/>
              </a:ext>
            </a:extLst>
          </p:cNvPr>
          <p:cNvSpPr>
            <a:spLocks noGrp="1"/>
          </p:cNvSpPr>
          <p:nvPr>
            <p:ph type="title"/>
          </p:nvPr>
        </p:nvSpPr>
        <p:spPr/>
        <p:txBody>
          <a:bodyPr/>
          <a:lstStyle/>
          <a:p>
            <a:r>
              <a:rPr lang="en-US">
                <a:ea typeface="+mj-lt"/>
                <a:cs typeface="+mj-lt"/>
              </a:rPr>
              <a:t>Spectrum Management</a:t>
            </a:r>
            <a:endParaRPr lang="en-US"/>
          </a:p>
        </p:txBody>
      </p:sp>
      <p:sp>
        <p:nvSpPr>
          <p:cNvPr id="3" name="Content Placeholder 2">
            <a:extLst>
              <a:ext uri="{FF2B5EF4-FFF2-40B4-BE49-F238E27FC236}">
                <a16:creationId xmlns:a16="http://schemas.microsoft.com/office/drawing/2014/main" id="{960073C7-3915-58C1-2635-3CEFBBDE852A}"/>
              </a:ext>
            </a:extLst>
          </p:cNvPr>
          <p:cNvSpPr>
            <a:spLocks noGrp="1"/>
          </p:cNvSpPr>
          <p:nvPr>
            <p:ph idx="1"/>
          </p:nvPr>
        </p:nvSpPr>
        <p:spPr/>
        <p:txBody>
          <a:bodyPr vert="horz" lIns="91440" tIns="45720" rIns="91440" bIns="45720" rtlCol="0" anchor="t">
            <a:normAutofit/>
          </a:bodyPr>
          <a:lstStyle/>
          <a:p>
            <a:r>
              <a:rPr lang="en-US">
                <a:ea typeface="+mn-lt"/>
                <a:cs typeface="+mn-lt"/>
              </a:rPr>
              <a:t>Efficient management and allocation of spectrum.</a:t>
            </a:r>
            <a:endParaRPr lang="en-US"/>
          </a:p>
          <a:p>
            <a:endParaRPr lang="en-US"/>
          </a:p>
          <a:p>
            <a:r>
              <a:rPr lang="en-US">
                <a:ea typeface="+mn-lt"/>
                <a:cs typeface="+mn-lt"/>
              </a:rPr>
              <a:t>Challenge: Ensuring fair and transparent spectrum auctions, preventing hoarding.</a:t>
            </a:r>
            <a:endParaRPr lang="en-US"/>
          </a:p>
          <a:p>
            <a:endParaRPr lang="en-US"/>
          </a:p>
          <a:p>
            <a:r>
              <a:rPr lang="en-US">
                <a:ea typeface="+mn-lt"/>
                <a:cs typeface="+mn-lt"/>
              </a:rPr>
              <a:t>Solution: Implementing policies that ensure equitable distribution and efficient use of spectrum.</a:t>
            </a:r>
            <a:endParaRPr lang="en-US"/>
          </a:p>
        </p:txBody>
      </p:sp>
    </p:spTree>
    <p:extLst>
      <p:ext uri="{BB962C8B-B14F-4D97-AF65-F5344CB8AC3E}">
        <p14:creationId xmlns:p14="http://schemas.microsoft.com/office/powerpoint/2010/main" val="26670026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1E8A-835F-40EA-D82B-C894046D836C}"/>
              </a:ext>
            </a:extLst>
          </p:cNvPr>
          <p:cNvSpPr>
            <a:spLocks noGrp="1"/>
          </p:cNvSpPr>
          <p:nvPr>
            <p:ph type="title"/>
          </p:nvPr>
        </p:nvSpPr>
        <p:spPr/>
        <p:txBody>
          <a:bodyPr/>
          <a:lstStyle/>
          <a:p>
            <a:r>
              <a:rPr lang="en-US">
                <a:ea typeface="+mj-lt"/>
                <a:cs typeface="+mj-lt"/>
              </a:rPr>
              <a:t>Complaint Redressal</a:t>
            </a:r>
            <a:endParaRPr lang="en-US"/>
          </a:p>
        </p:txBody>
      </p:sp>
      <p:sp>
        <p:nvSpPr>
          <p:cNvPr id="3" name="Content Placeholder 2">
            <a:extLst>
              <a:ext uri="{FF2B5EF4-FFF2-40B4-BE49-F238E27FC236}">
                <a16:creationId xmlns:a16="http://schemas.microsoft.com/office/drawing/2014/main" id="{C0A3C50B-1CFC-379E-BA37-FC6AB4941320}"/>
              </a:ext>
            </a:extLst>
          </p:cNvPr>
          <p:cNvSpPr>
            <a:spLocks noGrp="1"/>
          </p:cNvSpPr>
          <p:nvPr>
            <p:ph idx="1"/>
          </p:nvPr>
        </p:nvSpPr>
        <p:spPr/>
        <p:txBody>
          <a:bodyPr vert="horz" lIns="91440" tIns="45720" rIns="91440" bIns="45720" rtlCol="0" anchor="t">
            <a:normAutofit/>
          </a:bodyPr>
          <a:lstStyle/>
          <a:p>
            <a:r>
              <a:rPr lang="en-US">
                <a:ea typeface="+mn-lt"/>
                <a:cs typeface="+mn-lt"/>
              </a:rPr>
              <a:t>Handling consumer complaints effectively.</a:t>
            </a:r>
            <a:endParaRPr lang="en-US"/>
          </a:p>
          <a:p>
            <a:endParaRPr lang="en-US"/>
          </a:p>
          <a:p>
            <a:r>
              <a:rPr lang="en-US">
                <a:ea typeface="+mn-lt"/>
                <a:cs typeface="+mn-lt"/>
              </a:rPr>
              <a:t>Challenge: Maintaining an efficient and transparent mechanism for grievance redressal.</a:t>
            </a:r>
            <a:endParaRPr lang="en-US"/>
          </a:p>
          <a:p>
            <a:endParaRPr lang="en-US"/>
          </a:p>
          <a:p>
            <a:r>
              <a:rPr lang="en-US">
                <a:ea typeface="+mn-lt"/>
                <a:cs typeface="+mn-lt"/>
              </a:rPr>
              <a:t>Solution: Enhancing the complaint resolution process to build consumer trust and satisfaction.</a:t>
            </a:r>
            <a:endParaRPr lang="en-US"/>
          </a:p>
        </p:txBody>
      </p:sp>
    </p:spTree>
    <p:extLst>
      <p:ext uri="{BB962C8B-B14F-4D97-AF65-F5344CB8AC3E}">
        <p14:creationId xmlns:p14="http://schemas.microsoft.com/office/powerpoint/2010/main" val="42307616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50A6-BE16-F5E8-1028-5F08728D4F2A}"/>
              </a:ext>
            </a:extLst>
          </p:cNvPr>
          <p:cNvSpPr>
            <a:spLocks noGrp="1"/>
          </p:cNvSpPr>
          <p:nvPr>
            <p:ph type="title"/>
          </p:nvPr>
        </p:nvSpPr>
        <p:spPr/>
        <p:txBody>
          <a:bodyPr/>
          <a:lstStyle/>
          <a:p>
            <a:r>
              <a:rPr lang="en-US">
                <a:ea typeface="+mj-lt"/>
                <a:cs typeface="+mj-lt"/>
              </a:rPr>
              <a:t>Message Traceability</a:t>
            </a:r>
            <a:endParaRPr lang="en-US"/>
          </a:p>
        </p:txBody>
      </p:sp>
      <p:sp>
        <p:nvSpPr>
          <p:cNvPr id="3" name="Content Placeholder 2">
            <a:extLst>
              <a:ext uri="{FF2B5EF4-FFF2-40B4-BE49-F238E27FC236}">
                <a16:creationId xmlns:a16="http://schemas.microsoft.com/office/drawing/2014/main" id="{964D401D-C493-6D3E-360D-4C5CB0F3DC48}"/>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Message traceability is the capability to track and verify the origin and authenticity of messages sent over telecom networks.</a:t>
            </a:r>
          </a:p>
          <a:p>
            <a:endParaRPr lang="en-US"/>
          </a:p>
          <a:p>
            <a:r>
              <a:rPr lang="en-US">
                <a:ea typeface="+mn-lt"/>
                <a:cs typeface="+mn-lt"/>
              </a:rPr>
              <a:t>Purpose: The main purpose of message traceability is to enhance consumer protection by identifying and blocking spam and fraudulent messages.</a:t>
            </a:r>
          </a:p>
          <a:p>
            <a:endParaRPr lang="en-US"/>
          </a:p>
          <a:p>
            <a:r>
              <a:rPr lang="en-US">
                <a:ea typeface="+mn-lt"/>
                <a:cs typeface="+mn-lt"/>
              </a:rPr>
              <a:t>Implementation: This is achieved through the collaboration of telecom operators and messaging service providers, who ensure that each message can be traced back to its origin.</a:t>
            </a:r>
          </a:p>
        </p:txBody>
      </p:sp>
    </p:spTree>
    <p:extLst>
      <p:ext uri="{BB962C8B-B14F-4D97-AF65-F5344CB8AC3E}">
        <p14:creationId xmlns:p14="http://schemas.microsoft.com/office/powerpoint/2010/main" val="10439668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6B01-B544-A1CE-F37F-510284D16B62}"/>
              </a:ext>
            </a:extLst>
          </p:cNvPr>
          <p:cNvSpPr>
            <a:spLocks noGrp="1"/>
          </p:cNvSpPr>
          <p:nvPr>
            <p:ph type="title"/>
          </p:nvPr>
        </p:nvSpPr>
        <p:spPr/>
        <p:txBody>
          <a:bodyPr/>
          <a:lstStyle/>
          <a:p>
            <a:r>
              <a:rPr lang="en-US">
                <a:ea typeface="+mj-lt"/>
                <a:cs typeface="+mj-lt"/>
              </a:rPr>
              <a:t>Importance of Message Traceability</a:t>
            </a:r>
            <a:endParaRPr lang="en-US"/>
          </a:p>
        </p:txBody>
      </p:sp>
      <p:sp>
        <p:nvSpPr>
          <p:cNvPr id="3" name="Content Placeholder 2">
            <a:extLst>
              <a:ext uri="{FF2B5EF4-FFF2-40B4-BE49-F238E27FC236}">
                <a16:creationId xmlns:a16="http://schemas.microsoft.com/office/drawing/2014/main" id="{FB58DC12-46F2-B494-321C-1E37A36E43F3}"/>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Consumer Protection: By tracing messages, it becomes easier to identify and block spam and fraudulent messages, protecting users from scams and phishing attempts.</a:t>
            </a:r>
            <a:endParaRPr lang="en-US"/>
          </a:p>
          <a:p>
            <a:endParaRPr lang="en-US"/>
          </a:p>
          <a:p>
            <a:r>
              <a:rPr lang="en-US">
                <a:ea typeface="+mn-lt"/>
                <a:cs typeface="+mn-lt"/>
              </a:rPr>
              <a:t>Regulatory Compliance: Ensures that telecom operators and service providers adhere to regulations aimed at reducing spam and improving communication security.</a:t>
            </a:r>
            <a:endParaRPr lang="en-US"/>
          </a:p>
          <a:p>
            <a:endParaRPr lang="en-US"/>
          </a:p>
          <a:p>
            <a:r>
              <a:rPr lang="en-US">
                <a:ea typeface="+mn-lt"/>
                <a:cs typeface="+mn-lt"/>
              </a:rPr>
              <a:t>Trust Building: Enhances user trust in communication channels by ensuring that messages they receive are authentic and verified.</a:t>
            </a:r>
            <a:endParaRPr lang="en-US"/>
          </a:p>
        </p:txBody>
      </p:sp>
    </p:spTree>
    <p:extLst>
      <p:ext uri="{BB962C8B-B14F-4D97-AF65-F5344CB8AC3E}">
        <p14:creationId xmlns:p14="http://schemas.microsoft.com/office/powerpoint/2010/main" val="32234859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6C6D-3A39-2DA9-5116-CFEDD6683D52}"/>
              </a:ext>
            </a:extLst>
          </p:cNvPr>
          <p:cNvSpPr>
            <a:spLocks noGrp="1"/>
          </p:cNvSpPr>
          <p:nvPr>
            <p:ph type="title"/>
          </p:nvPr>
        </p:nvSpPr>
        <p:spPr/>
        <p:txBody>
          <a:bodyPr/>
          <a:lstStyle/>
          <a:p>
            <a:r>
              <a:rPr lang="en-US">
                <a:ea typeface="+mj-lt"/>
                <a:cs typeface="+mj-lt"/>
              </a:rPr>
              <a:t>How Message Traceability Works</a:t>
            </a:r>
            <a:endParaRPr lang="en-US"/>
          </a:p>
        </p:txBody>
      </p:sp>
      <p:sp>
        <p:nvSpPr>
          <p:cNvPr id="3" name="Content Placeholder 2">
            <a:extLst>
              <a:ext uri="{FF2B5EF4-FFF2-40B4-BE49-F238E27FC236}">
                <a16:creationId xmlns:a16="http://schemas.microsoft.com/office/drawing/2014/main" id="{3BBE4DCF-9EFB-C01E-8F98-82398ED9E5FD}"/>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Distributed Ledger Technology (DLT): Messages are tracked using DLT, which provides transparency and ensures that every message can be traced to its origin.</a:t>
            </a:r>
            <a:endParaRPr lang="en-US"/>
          </a:p>
          <a:p>
            <a:endParaRPr lang="en-US"/>
          </a:p>
          <a:p>
            <a:r>
              <a:rPr lang="en-US">
                <a:ea typeface="+mn-lt"/>
                <a:cs typeface="+mn-lt"/>
              </a:rPr>
              <a:t>Header and Template Registration: Businesses must register their sender IDs (headers) and message templates with telecom providers to ensure that messages sent can be verified.</a:t>
            </a:r>
            <a:endParaRPr lang="en-US"/>
          </a:p>
          <a:p>
            <a:endParaRPr lang="en-US"/>
          </a:p>
          <a:p>
            <a:r>
              <a:rPr lang="en-US">
                <a:ea typeface="+mn-lt"/>
                <a:cs typeface="+mn-lt"/>
              </a:rPr>
              <a:t>Verification Process: When a message is sent, it is verified against the registered headers and templates to confirm its authenticity before being delivered to the recipient.</a:t>
            </a:r>
            <a:endParaRPr lang="en-US"/>
          </a:p>
        </p:txBody>
      </p:sp>
    </p:spTree>
    <p:extLst>
      <p:ext uri="{BB962C8B-B14F-4D97-AF65-F5344CB8AC3E}">
        <p14:creationId xmlns:p14="http://schemas.microsoft.com/office/powerpoint/2010/main" val="347313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A29B-48E5-8BA7-8546-4A31CCDBEE01}"/>
              </a:ext>
            </a:extLst>
          </p:cNvPr>
          <p:cNvSpPr>
            <a:spLocks noGrp="1"/>
          </p:cNvSpPr>
          <p:nvPr>
            <p:ph type="title"/>
          </p:nvPr>
        </p:nvSpPr>
        <p:spPr/>
        <p:txBody>
          <a:bodyPr/>
          <a:lstStyle/>
          <a:p>
            <a:r>
              <a:rPr lang="en-US">
                <a:ea typeface="+mj-lt"/>
                <a:cs typeface="+mj-lt"/>
              </a:rPr>
              <a:t>Internet Scale</a:t>
            </a:r>
          </a:p>
        </p:txBody>
      </p:sp>
      <p:sp>
        <p:nvSpPr>
          <p:cNvPr id="3" name="Content Placeholder 2">
            <a:extLst>
              <a:ext uri="{FF2B5EF4-FFF2-40B4-BE49-F238E27FC236}">
                <a16:creationId xmlns:a16="http://schemas.microsoft.com/office/drawing/2014/main" id="{D98FB19D-7330-178D-369C-6E13CFE13D85}"/>
              </a:ext>
            </a:extLst>
          </p:cNvPr>
          <p:cNvSpPr>
            <a:spLocks noGrp="1"/>
          </p:cNvSpPr>
          <p:nvPr>
            <p:ph idx="1"/>
          </p:nvPr>
        </p:nvSpPr>
        <p:spPr/>
        <p:txBody>
          <a:bodyPr vert="horz" lIns="91440" tIns="45720" rIns="91440" bIns="45720" rtlCol="0" anchor="t">
            <a:normAutofit/>
          </a:bodyPr>
          <a:lstStyle/>
          <a:p>
            <a:r>
              <a:rPr lang="en-US">
                <a:ea typeface="+mn-lt"/>
                <a:cs typeface="+mn-lt"/>
              </a:rPr>
              <a:t>It is estimated that the world generates over 2.5 quintillion bytes of data each day. This includes data from social media posts, digital photos, videos, transaction records, and sensor data. The rapid growth of internet-connected devices and IoT has significantly increased the amount of data generated globally.</a:t>
            </a:r>
          </a:p>
        </p:txBody>
      </p:sp>
    </p:spTree>
    <p:extLst>
      <p:ext uri="{BB962C8B-B14F-4D97-AF65-F5344CB8AC3E}">
        <p14:creationId xmlns:p14="http://schemas.microsoft.com/office/powerpoint/2010/main" val="29203473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E3AB-9D43-E1A7-9908-E0B8672B10E9}"/>
              </a:ext>
            </a:extLst>
          </p:cNvPr>
          <p:cNvSpPr>
            <a:spLocks noGrp="1"/>
          </p:cNvSpPr>
          <p:nvPr>
            <p:ph type="title"/>
          </p:nvPr>
        </p:nvSpPr>
        <p:spPr/>
        <p:txBody>
          <a:bodyPr/>
          <a:lstStyle/>
          <a:p>
            <a:r>
              <a:rPr lang="en-US">
                <a:ea typeface="+mj-lt"/>
                <a:cs typeface="+mj-lt"/>
              </a:rPr>
              <a:t>Challenges of Implementing Message Traceability</a:t>
            </a:r>
            <a:endParaRPr lang="en-US"/>
          </a:p>
        </p:txBody>
      </p:sp>
      <p:sp>
        <p:nvSpPr>
          <p:cNvPr id="3" name="Content Placeholder 2">
            <a:extLst>
              <a:ext uri="{FF2B5EF4-FFF2-40B4-BE49-F238E27FC236}">
                <a16:creationId xmlns:a16="http://schemas.microsoft.com/office/drawing/2014/main" id="{46846B62-2A8E-2C70-E764-021535043E74}"/>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Technical Upgrades: Telecom operators need to upgrade their systems and infrastructure to support message traceability, which can be resource-intensive.</a:t>
            </a:r>
            <a:endParaRPr lang="en-US"/>
          </a:p>
          <a:p>
            <a:endParaRPr lang="en-US"/>
          </a:p>
          <a:p>
            <a:r>
              <a:rPr lang="en-US">
                <a:ea typeface="+mn-lt"/>
                <a:cs typeface="+mn-lt"/>
              </a:rPr>
              <a:t>Compliance: Ensuring that all businesses comply with the registration and verification requirements can be challenging, especially for smaller entities.</a:t>
            </a:r>
            <a:endParaRPr lang="en-US"/>
          </a:p>
          <a:p>
            <a:endParaRPr lang="en-US"/>
          </a:p>
          <a:p>
            <a:r>
              <a:rPr lang="en-US">
                <a:ea typeface="+mn-lt"/>
                <a:cs typeface="+mn-lt"/>
              </a:rPr>
              <a:t>Initial Delays: During the initial implementation phase, there may be delays in message delivery as systems are adjusted and optimized to support traceability.</a:t>
            </a:r>
            <a:endParaRPr lang="en-US"/>
          </a:p>
        </p:txBody>
      </p:sp>
    </p:spTree>
    <p:extLst>
      <p:ext uri="{BB962C8B-B14F-4D97-AF65-F5344CB8AC3E}">
        <p14:creationId xmlns:p14="http://schemas.microsoft.com/office/powerpoint/2010/main" val="20493545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0D1C-037E-DDEC-F050-4084FDEB5C49}"/>
              </a:ext>
            </a:extLst>
          </p:cNvPr>
          <p:cNvSpPr>
            <a:spLocks noGrp="1"/>
          </p:cNvSpPr>
          <p:nvPr>
            <p:ph type="title"/>
          </p:nvPr>
        </p:nvSpPr>
        <p:spPr/>
        <p:txBody>
          <a:bodyPr/>
          <a:lstStyle/>
          <a:p>
            <a:r>
              <a:rPr lang="en-US">
                <a:ea typeface="+mj-lt"/>
                <a:cs typeface="+mj-lt"/>
              </a:rPr>
              <a:t>Benefits of Message Traceability</a:t>
            </a:r>
            <a:endParaRPr lang="en-US"/>
          </a:p>
        </p:txBody>
      </p:sp>
      <p:sp>
        <p:nvSpPr>
          <p:cNvPr id="3" name="Content Placeholder 2">
            <a:extLst>
              <a:ext uri="{FF2B5EF4-FFF2-40B4-BE49-F238E27FC236}">
                <a16:creationId xmlns:a16="http://schemas.microsoft.com/office/drawing/2014/main" id="{11518BD8-0FBB-B9A2-7449-2834A071A64F}"/>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Reduced Spam: Significantly decreases the volume of spam and fraudulent messages, improving the overall user experience.</a:t>
            </a:r>
            <a:endParaRPr lang="en-US"/>
          </a:p>
          <a:p>
            <a:endParaRPr lang="en-US"/>
          </a:p>
          <a:p>
            <a:r>
              <a:rPr lang="en-US">
                <a:ea typeface="+mn-lt"/>
                <a:cs typeface="+mn-lt"/>
              </a:rPr>
              <a:t>Enhanced Security: Improves the security of communication networks by ensuring that only verified and authentic messages are delivered.</a:t>
            </a:r>
            <a:endParaRPr lang="en-US"/>
          </a:p>
          <a:p>
            <a:endParaRPr lang="en-US"/>
          </a:p>
          <a:p>
            <a:r>
              <a:rPr lang="en-US">
                <a:ea typeface="+mn-lt"/>
                <a:cs typeface="+mn-lt"/>
              </a:rPr>
              <a:t>Consumer Confidence: Increases user confidence in the reliability and safety of telecom services, encouraging more trust and usage.</a:t>
            </a:r>
            <a:endParaRPr lang="en-US"/>
          </a:p>
        </p:txBody>
      </p:sp>
    </p:spTree>
    <p:extLst>
      <p:ext uri="{BB962C8B-B14F-4D97-AF65-F5344CB8AC3E}">
        <p14:creationId xmlns:p14="http://schemas.microsoft.com/office/powerpoint/2010/main" val="34370626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9D5E-5B0B-B0D1-C8EC-AEDA57468830}"/>
              </a:ext>
            </a:extLst>
          </p:cNvPr>
          <p:cNvSpPr>
            <a:spLocks noGrp="1"/>
          </p:cNvSpPr>
          <p:nvPr>
            <p:ph type="title"/>
          </p:nvPr>
        </p:nvSpPr>
        <p:spPr/>
        <p:txBody>
          <a:bodyPr/>
          <a:lstStyle/>
          <a:p>
            <a:r>
              <a:rPr lang="en-US"/>
              <a:t>Google ONE</a:t>
            </a:r>
          </a:p>
        </p:txBody>
      </p:sp>
      <p:sp>
        <p:nvSpPr>
          <p:cNvPr id="3" name="Content Placeholder 2">
            <a:extLst>
              <a:ext uri="{FF2B5EF4-FFF2-40B4-BE49-F238E27FC236}">
                <a16:creationId xmlns:a16="http://schemas.microsoft.com/office/drawing/2014/main" id="{A0EFC980-7FAA-4ABE-1B59-7CED84A3ACCB}"/>
              </a:ext>
            </a:extLst>
          </p:cNvPr>
          <p:cNvSpPr>
            <a:spLocks noGrp="1"/>
          </p:cNvSpPr>
          <p:nvPr>
            <p:ph idx="1"/>
          </p:nvPr>
        </p:nvSpPr>
        <p:spPr/>
        <p:txBody>
          <a:bodyPr vert="horz" lIns="91440" tIns="45720" rIns="91440" bIns="45720" rtlCol="0" anchor="t">
            <a:normAutofit/>
          </a:bodyPr>
          <a:lstStyle/>
          <a:p>
            <a:r>
              <a:rPr lang="en-US">
                <a:ea typeface="+mn-lt"/>
                <a:cs typeface="+mn-lt"/>
              </a:rPr>
              <a:t>Google One offers additional cloud storage for Google Drive, Gmail, and Google Photos.</a:t>
            </a:r>
            <a:endParaRPr lang="en-US"/>
          </a:p>
          <a:p>
            <a:r>
              <a:rPr lang="en-US">
                <a:ea typeface="+mn-lt"/>
                <a:cs typeface="+mn-lt"/>
              </a:rPr>
              <a:t>Various plans are available to cater to different storage needs, from 100 GB to several terabytes.</a:t>
            </a:r>
          </a:p>
          <a:p>
            <a:r>
              <a:rPr lang="en-US">
                <a:ea typeface="+mn-lt"/>
                <a:cs typeface="+mn-lt"/>
              </a:rPr>
              <a:t>With expanded storage, you can keep your photos, videos, documents, and emails safe and accessible from anywhere.</a:t>
            </a:r>
          </a:p>
          <a:p>
            <a:r>
              <a:rPr lang="en-US">
                <a:ea typeface="+mn-lt"/>
                <a:cs typeface="+mn-lt"/>
              </a:rPr>
              <a:t>The storage upgrade ensures that you never run out of space for your important data.</a:t>
            </a:r>
            <a:endParaRPr lang="en-US"/>
          </a:p>
        </p:txBody>
      </p:sp>
    </p:spTree>
    <p:extLst>
      <p:ext uri="{BB962C8B-B14F-4D97-AF65-F5344CB8AC3E}">
        <p14:creationId xmlns:p14="http://schemas.microsoft.com/office/powerpoint/2010/main" val="31760727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C5C6-FED2-5F20-A8C9-425FB02EE0F9}"/>
              </a:ext>
            </a:extLst>
          </p:cNvPr>
          <p:cNvSpPr>
            <a:spLocks noGrp="1"/>
          </p:cNvSpPr>
          <p:nvPr>
            <p:ph type="title"/>
          </p:nvPr>
        </p:nvSpPr>
        <p:spPr/>
        <p:txBody>
          <a:bodyPr/>
          <a:lstStyle/>
          <a:p>
            <a:r>
              <a:rPr lang="en-US">
                <a:ea typeface="+mj-lt"/>
                <a:cs typeface="+mj-lt"/>
              </a:rPr>
              <a:t>Backup &amp; Restore</a:t>
            </a:r>
            <a:endParaRPr lang="en-US"/>
          </a:p>
        </p:txBody>
      </p:sp>
      <p:sp>
        <p:nvSpPr>
          <p:cNvPr id="3" name="Content Placeholder 2">
            <a:extLst>
              <a:ext uri="{FF2B5EF4-FFF2-40B4-BE49-F238E27FC236}">
                <a16:creationId xmlns:a16="http://schemas.microsoft.com/office/drawing/2014/main" id="{7D04C4C3-AD81-52B6-FCAC-E65660019824}"/>
              </a:ext>
            </a:extLst>
          </p:cNvPr>
          <p:cNvSpPr>
            <a:spLocks noGrp="1"/>
          </p:cNvSpPr>
          <p:nvPr>
            <p:ph idx="1"/>
          </p:nvPr>
        </p:nvSpPr>
        <p:spPr/>
        <p:txBody>
          <a:bodyPr vert="horz" lIns="91440" tIns="45720" rIns="91440" bIns="45720" rtlCol="0" anchor="t">
            <a:normAutofit/>
          </a:bodyPr>
          <a:lstStyle/>
          <a:p>
            <a:r>
              <a:rPr lang="en-US">
                <a:ea typeface="+mn-lt"/>
                <a:cs typeface="+mn-lt"/>
              </a:rPr>
              <a:t>Google One automatically backs up photos, videos, and other data from your mobile device.</a:t>
            </a:r>
            <a:endParaRPr lang="en-US"/>
          </a:p>
          <a:p>
            <a:r>
              <a:rPr lang="en-US">
                <a:ea typeface="+mn-lt"/>
                <a:cs typeface="+mn-lt"/>
              </a:rPr>
              <a:t>This feature ensures that your data is safe and can be easily restored if you lose or damage your device.</a:t>
            </a:r>
            <a:endParaRPr lang="en-US"/>
          </a:p>
          <a:p>
            <a:r>
              <a:rPr lang="en-US">
                <a:ea typeface="+mn-lt"/>
                <a:cs typeface="+mn-lt"/>
              </a:rPr>
              <a:t>The backup process is seamless and runs in the background without interrupting your regular activities.</a:t>
            </a:r>
            <a:endParaRPr lang="en-US"/>
          </a:p>
          <a:p>
            <a:r>
              <a:rPr lang="en-US">
                <a:ea typeface="+mn-lt"/>
                <a:cs typeface="+mn-lt"/>
              </a:rPr>
              <a:t>When you get a new device, you can quickly restore your data from the Google One backup.</a:t>
            </a:r>
            <a:endParaRPr lang="en-US"/>
          </a:p>
        </p:txBody>
      </p:sp>
    </p:spTree>
    <p:extLst>
      <p:ext uri="{BB962C8B-B14F-4D97-AF65-F5344CB8AC3E}">
        <p14:creationId xmlns:p14="http://schemas.microsoft.com/office/powerpoint/2010/main" val="19495080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C2BB-2E7E-D20E-ED84-44DF8DDB32C0}"/>
              </a:ext>
            </a:extLst>
          </p:cNvPr>
          <p:cNvSpPr>
            <a:spLocks noGrp="1"/>
          </p:cNvSpPr>
          <p:nvPr>
            <p:ph type="title"/>
          </p:nvPr>
        </p:nvSpPr>
        <p:spPr/>
        <p:txBody>
          <a:bodyPr/>
          <a:lstStyle/>
          <a:p>
            <a:r>
              <a:rPr lang="en-US">
                <a:ea typeface="+mj-lt"/>
                <a:cs typeface="+mj-lt"/>
              </a:rPr>
              <a:t>Family Sharing</a:t>
            </a:r>
            <a:endParaRPr lang="en-US"/>
          </a:p>
        </p:txBody>
      </p:sp>
      <p:sp>
        <p:nvSpPr>
          <p:cNvPr id="3" name="Content Placeholder 2">
            <a:extLst>
              <a:ext uri="{FF2B5EF4-FFF2-40B4-BE49-F238E27FC236}">
                <a16:creationId xmlns:a16="http://schemas.microsoft.com/office/drawing/2014/main" id="{B99EE41B-05C8-D3FD-E7D5-A44C6568E8EC}"/>
              </a:ext>
            </a:extLst>
          </p:cNvPr>
          <p:cNvSpPr>
            <a:spLocks noGrp="1"/>
          </p:cNvSpPr>
          <p:nvPr>
            <p:ph idx="1"/>
          </p:nvPr>
        </p:nvSpPr>
        <p:spPr/>
        <p:txBody>
          <a:bodyPr vert="horz" lIns="91440" tIns="45720" rIns="91440" bIns="45720" rtlCol="0" anchor="t">
            <a:normAutofit/>
          </a:bodyPr>
          <a:lstStyle/>
          <a:p>
            <a:r>
              <a:rPr lang="en-US">
                <a:ea typeface="+mn-lt"/>
                <a:cs typeface="+mn-lt"/>
              </a:rPr>
              <a:t>Google One allows you to share your storage plan with up to 5 family members at no extra cost.</a:t>
            </a:r>
            <a:endParaRPr lang="en-US"/>
          </a:p>
          <a:p>
            <a:r>
              <a:rPr lang="en-US">
                <a:ea typeface="+mn-lt"/>
                <a:cs typeface="+mn-lt"/>
              </a:rPr>
              <a:t>Each family member gets their own private storage space, separate from others.</a:t>
            </a:r>
            <a:endParaRPr lang="en-US"/>
          </a:p>
          <a:p>
            <a:r>
              <a:rPr lang="en-US">
                <a:ea typeface="+mn-lt"/>
                <a:cs typeface="+mn-lt"/>
              </a:rPr>
              <a:t>Family sharing makes it easy to manage and monitor shared storage usage.</a:t>
            </a:r>
            <a:endParaRPr lang="en-US"/>
          </a:p>
          <a:p>
            <a:r>
              <a:rPr lang="en-US">
                <a:ea typeface="+mn-lt"/>
                <a:cs typeface="+mn-lt"/>
              </a:rPr>
              <a:t>This feature is perfect for families who want to keep their photos, documents, and other data organized and accessible.</a:t>
            </a:r>
            <a:endParaRPr lang="en-US"/>
          </a:p>
        </p:txBody>
      </p:sp>
    </p:spTree>
    <p:extLst>
      <p:ext uri="{BB962C8B-B14F-4D97-AF65-F5344CB8AC3E}">
        <p14:creationId xmlns:p14="http://schemas.microsoft.com/office/powerpoint/2010/main" val="23650944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10DA-9A5A-D1B2-D707-3A6C1B8245BB}"/>
              </a:ext>
            </a:extLst>
          </p:cNvPr>
          <p:cNvSpPr>
            <a:spLocks noGrp="1"/>
          </p:cNvSpPr>
          <p:nvPr>
            <p:ph type="title"/>
          </p:nvPr>
        </p:nvSpPr>
        <p:spPr/>
        <p:txBody>
          <a:bodyPr/>
          <a:lstStyle/>
          <a:p>
            <a:r>
              <a:rPr lang="en-US">
                <a:ea typeface="+mj-lt"/>
                <a:cs typeface="+mj-lt"/>
              </a:rPr>
              <a:t>AI Premium Plan</a:t>
            </a:r>
            <a:endParaRPr lang="en-US"/>
          </a:p>
        </p:txBody>
      </p:sp>
      <p:sp>
        <p:nvSpPr>
          <p:cNvPr id="3" name="Content Placeholder 2">
            <a:extLst>
              <a:ext uri="{FF2B5EF4-FFF2-40B4-BE49-F238E27FC236}">
                <a16:creationId xmlns:a16="http://schemas.microsoft.com/office/drawing/2014/main" id="{636BA299-A2F0-08AC-F6C9-3EB842996FB7}"/>
              </a:ext>
            </a:extLst>
          </p:cNvPr>
          <p:cNvSpPr>
            <a:spLocks noGrp="1"/>
          </p:cNvSpPr>
          <p:nvPr>
            <p:ph idx="1"/>
          </p:nvPr>
        </p:nvSpPr>
        <p:spPr/>
        <p:txBody>
          <a:bodyPr vert="horz" lIns="91440" tIns="45720" rIns="91440" bIns="45720" rtlCol="0" anchor="t">
            <a:normAutofit/>
          </a:bodyPr>
          <a:lstStyle/>
          <a:p>
            <a:r>
              <a:rPr lang="en-US">
                <a:ea typeface="+mn-lt"/>
                <a:cs typeface="+mn-lt"/>
              </a:rPr>
              <a:t>Google One offers access to advanced AI features like Gemini Advanced for enhanced productivity.</a:t>
            </a:r>
            <a:endParaRPr lang="en-US"/>
          </a:p>
          <a:p>
            <a:r>
              <a:rPr lang="en-US">
                <a:ea typeface="+mn-lt"/>
                <a:cs typeface="+mn-lt"/>
              </a:rPr>
              <a:t>These AI-powered tools help with automatic photo organization, document creation, and more.</a:t>
            </a:r>
            <a:endParaRPr lang="en-US"/>
          </a:p>
          <a:p>
            <a:r>
              <a:rPr lang="en-US">
                <a:ea typeface="+mn-lt"/>
                <a:cs typeface="+mn-lt"/>
              </a:rPr>
              <a:t>The AI Premium Plan also includes security features that provide alerts and recommendations based on your data.</a:t>
            </a:r>
            <a:endParaRPr lang="en-US"/>
          </a:p>
          <a:p>
            <a:r>
              <a:rPr lang="en-US">
                <a:ea typeface="+mn-lt"/>
                <a:cs typeface="+mn-lt"/>
              </a:rPr>
              <a:t>This plan enhances your overall experience by making your data management smarter and more efficient.</a:t>
            </a:r>
            <a:endParaRPr lang="en-US"/>
          </a:p>
        </p:txBody>
      </p:sp>
    </p:spTree>
    <p:extLst>
      <p:ext uri="{BB962C8B-B14F-4D97-AF65-F5344CB8AC3E}">
        <p14:creationId xmlns:p14="http://schemas.microsoft.com/office/powerpoint/2010/main" val="12316226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D28F-9927-5A11-9159-7C6A529F9A61}"/>
              </a:ext>
            </a:extLst>
          </p:cNvPr>
          <p:cNvSpPr>
            <a:spLocks noGrp="1"/>
          </p:cNvSpPr>
          <p:nvPr>
            <p:ph type="title"/>
          </p:nvPr>
        </p:nvSpPr>
        <p:spPr/>
        <p:txBody>
          <a:bodyPr/>
          <a:lstStyle/>
          <a:p>
            <a:r>
              <a:rPr lang="en-US">
                <a:ea typeface="+mj-lt"/>
                <a:cs typeface="+mj-lt"/>
              </a:rPr>
              <a:t>Google Store Benefits</a:t>
            </a:r>
            <a:endParaRPr lang="en-US"/>
          </a:p>
        </p:txBody>
      </p:sp>
      <p:sp>
        <p:nvSpPr>
          <p:cNvPr id="3" name="Content Placeholder 2">
            <a:extLst>
              <a:ext uri="{FF2B5EF4-FFF2-40B4-BE49-F238E27FC236}">
                <a16:creationId xmlns:a16="http://schemas.microsoft.com/office/drawing/2014/main" id="{DB0965B2-99C2-B15E-6DCD-D7ABBDB4798D}"/>
              </a:ext>
            </a:extLst>
          </p:cNvPr>
          <p:cNvSpPr>
            <a:spLocks noGrp="1"/>
          </p:cNvSpPr>
          <p:nvPr>
            <p:ph idx="1"/>
          </p:nvPr>
        </p:nvSpPr>
        <p:spPr/>
        <p:txBody>
          <a:bodyPr vert="horz" lIns="91440" tIns="45720" rIns="91440" bIns="45720" rtlCol="0" anchor="t">
            <a:normAutofit/>
          </a:bodyPr>
          <a:lstStyle/>
          <a:p>
            <a:r>
              <a:rPr lang="en-US">
                <a:ea typeface="+mn-lt"/>
                <a:cs typeface="+mn-lt"/>
              </a:rPr>
              <a:t>Google One members get discounts and rewards on purchases from the Google Store.</a:t>
            </a:r>
            <a:endParaRPr lang="en-US"/>
          </a:p>
          <a:p>
            <a:r>
              <a:rPr lang="en-US">
                <a:ea typeface="+mn-lt"/>
                <a:cs typeface="+mn-lt"/>
              </a:rPr>
              <a:t>Enjoy exclusive offers and early access to new products and services.</a:t>
            </a:r>
            <a:endParaRPr lang="en-US"/>
          </a:p>
          <a:p>
            <a:r>
              <a:rPr lang="en-US">
                <a:ea typeface="+mn-lt"/>
                <a:cs typeface="+mn-lt"/>
              </a:rPr>
              <a:t>These benefits are designed to enhance your Google ecosystem by offering compatible devices and accessories.</a:t>
            </a:r>
            <a:endParaRPr lang="en-US"/>
          </a:p>
          <a:p>
            <a:r>
              <a:rPr lang="en-US">
                <a:ea typeface="+mn-lt"/>
                <a:cs typeface="+mn-lt"/>
              </a:rPr>
              <a:t>The rewards program ensures that you get the most value out of your Google One subscription.</a:t>
            </a:r>
            <a:endParaRPr lang="en-US"/>
          </a:p>
        </p:txBody>
      </p:sp>
    </p:spTree>
    <p:extLst>
      <p:ext uri="{BB962C8B-B14F-4D97-AF65-F5344CB8AC3E}">
        <p14:creationId xmlns:p14="http://schemas.microsoft.com/office/powerpoint/2010/main" val="16649490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737A-D263-5A3E-A3D0-67A5AD296429}"/>
              </a:ext>
            </a:extLst>
          </p:cNvPr>
          <p:cNvSpPr>
            <a:spLocks noGrp="1"/>
          </p:cNvSpPr>
          <p:nvPr>
            <p:ph type="title"/>
          </p:nvPr>
        </p:nvSpPr>
        <p:spPr/>
        <p:txBody>
          <a:bodyPr/>
          <a:lstStyle/>
          <a:p>
            <a:r>
              <a:rPr lang="en-US">
                <a:ea typeface="+mj-lt"/>
                <a:cs typeface="+mj-lt"/>
              </a:rPr>
              <a:t>Google Analytics</a:t>
            </a:r>
            <a:endParaRPr lang="en-US"/>
          </a:p>
        </p:txBody>
      </p:sp>
      <p:sp>
        <p:nvSpPr>
          <p:cNvPr id="3" name="Content Placeholder 2">
            <a:extLst>
              <a:ext uri="{FF2B5EF4-FFF2-40B4-BE49-F238E27FC236}">
                <a16:creationId xmlns:a16="http://schemas.microsoft.com/office/drawing/2014/main" id="{AEFE91E5-200B-958F-474A-5E6F7571226C}"/>
              </a:ext>
            </a:extLst>
          </p:cNvPr>
          <p:cNvSpPr>
            <a:spLocks noGrp="1"/>
          </p:cNvSpPr>
          <p:nvPr>
            <p:ph idx="1"/>
          </p:nvPr>
        </p:nvSpPr>
        <p:spPr/>
        <p:txBody>
          <a:bodyPr vert="horz" lIns="91440" tIns="45720" rIns="91440" bIns="45720" rtlCol="0" anchor="t">
            <a:normAutofit/>
          </a:bodyPr>
          <a:lstStyle/>
          <a:p>
            <a:r>
              <a:rPr lang="en-US">
                <a:ea typeface="+mn-lt"/>
                <a:cs typeface="+mn-lt"/>
              </a:rPr>
              <a:t>Google Analytics provides detailed insights into customer behavior across websites and apps.</a:t>
            </a:r>
            <a:endParaRPr lang="en-US"/>
          </a:p>
          <a:p>
            <a:r>
              <a:rPr lang="en-US">
                <a:ea typeface="+mn-lt"/>
                <a:cs typeface="+mn-lt"/>
              </a:rPr>
              <a:t>Understand user engagement, demographics, and purchasing patterns to improve your business strategies.</a:t>
            </a:r>
            <a:endParaRPr lang="en-US"/>
          </a:p>
          <a:p>
            <a:r>
              <a:rPr lang="en-US">
                <a:ea typeface="+mn-lt"/>
                <a:cs typeface="+mn-lt"/>
              </a:rPr>
              <a:t>Use data to enhance user experience and drive business growth.</a:t>
            </a:r>
            <a:endParaRPr lang="en-US"/>
          </a:p>
          <a:p>
            <a:r>
              <a:rPr lang="en-US">
                <a:ea typeface="+mn-lt"/>
                <a:cs typeface="+mn-lt"/>
              </a:rPr>
              <a:t>Leverage actionable insights to make informed decisions.</a:t>
            </a:r>
            <a:endParaRPr lang="en-US"/>
          </a:p>
        </p:txBody>
      </p:sp>
    </p:spTree>
    <p:extLst>
      <p:ext uri="{BB962C8B-B14F-4D97-AF65-F5344CB8AC3E}">
        <p14:creationId xmlns:p14="http://schemas.microsoft.com/office/powerpoint/2010/main" val="394708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83A9-FE1C-A8B6-B1F9-6CCFCD66BAD8}"/>
              </a:ext>
            </a:extLst>
          </p:cNvPr>
          <p:cNvSpPr>
            <a:spLocks noGrp="1"/>
          </p:cNvSpPr>
          <p:nvPr>
            <p:ph type="title"/>
          </p:nvPr>
        </p:nvSpPr>
        <p:spPr/>
        <p:txBody>
          <a:bodyPr/>
          <a:lstStyle/>
          <a:p>
            <a:r>
              <a:rPr lang="en-US">
                <a:ea typeface="+mj-lt"/>
                <a:cs typeface="+mj-lt"/>
              </a:rPr>
              <a:t>Real-Time Data</a:t>
            </a:r>
            <a:endParaRPr lang="en-US"/>
          </a:p>
        </p:txBody>
      </p:sp>
      <p:sp>
        <p:nvSpPr>
          <p:cNvPr id="3" name="Content Placeholder 2">
            <a:extLst>
              <a:ext uri="{FF2B5EF4-FFF2-40B4-BE49-F238E27FC236}">
                <a16:creationId xmlns:a16="http://schemas.microsoft.com/office/drawing/2014/main" id="{393DB0C6-B895-1BC1-844D-4D6D42E49BA9}"/>
              </a:ext>
            </a:extLst>
          </p:cNvPr>
          <p:cNvSpPr>
            <a:spLocks noGrp="1"/>
          </p:cNvSpPr>
          <p:nvPr>
            <p:ph idx="1"/>
          </p:nvPr>
        </p:nvSpPr>
        <p:spPr/>
        <p:txBody>
          <a:bodyPr vert="horz" lIns="91440" tIns="45720" rIns="91440" bIns="45720" rtlCol="0" anchor="t">
            <a:normAutofit/>
          </a:bodyPr>
          <a:lstStyle/>
          <a:p>
            <a:r>
              <a:rPr lang="en-US">
                <a:ea typeface="+mn-lt"/>
                <a:cs typeface="+mn-lt"/>
              </a:rPr>
              <a:t>Google Analytics offers real-time data and automatic summaries for quick analysis.</a:t>
            </a:r>
            <a:endParaRPr lang="en-US"/>
          </a:p>
          <a:p>
            <a:r>
              <a:rPr lang="en-US">
                <a:ea typeface="+mn-lt"/>
                <a:cs typeface="+mn-lt"/>
              </a:rPr>
              <a:t>Monitor traffic, user activity, and conversion rates as they happen.</a:t>
            </a:r>
            <a:endParaRPr lang="en-US"/>
          </a:p>
          <a:p>
            <a:r>
              <a:rPr lang="en-US">
                <a:ea typeface="+mn-lt"/>
                <a:cs typeface="+mn-lt"/>
              </a:rPr>
              <a:t>Make informed decisions with up-to-the-minute insights.</a:t>
            </a:r>
            <a:endParaRPr lang="en-US"/>
          </a:p>
          <a:p>
            <a:r>
              <a:rPr lang="en-US">
                <a:ea typeface="+mn-lt"/>
                <a:cs typeface="+mn-lt"/>
              </a:rPr>
              <a:t>Stay ahead of trends and respond swiftly to changes.</a:t>
            </a:r>
            <a:endParaRPr lang="en-US"/>
          </a:p>
        </p:txBody>
      </p:sp>
    </p:spTree>
    <p:extLst>
      <p:ext uri="{BB962C8B-B14F-4D97-AF65-F5344CB8AC3E}">
        <p14:creationId xmlns:p14="http://schemas.microsoft.com/office/powerpoint/2010/main" val="12510248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0F85-7EEC-75F9-38DB-E2535398743A}"/>
              </a:ext>
            </a:extLst>
          </p:cNvPr>
          <p:cNvSpPr>
            <a:spLocks noGrp="1"/>
          </p:cNvSpPr>
          <p:nvPr>
            <p:ph type="title"/>
          </p:nvPr>
        </p:nvSpPr>
        <p:spPr/>
        <p:txBody>
          <a:bodyPr/>
          <a:lstStyle/>
          <a:p>
            <a:r>
              <a:rPr lang="en-US">
                <a:ea typeface="+mj-lt"/>
                <a:cs typeface="+mj-lt"/>
              </a:rPr>
              <a:t>Integration</a:t>
            </a:r>
            <a:endParaRPr lang="en-US"/>
          </a:p>
        </p:txBody>
      </p:sp>
      <p:sp>
        <p:nvSpPr>
          <p:cNvPr id="3" name="Content Placeholder 2">
            <a:extLst>
              <a:ext uri="{FF2B5EF4-FFF2-40B4-BE49-F238E27FC236}">
                <a16:creationId xmlns:a16="http://schemas.microsoft.com/office/drawing/2014/main" id="{1480C5A7-32D4-26DD-5084-5FB180233D69}"/>
              </a:ext>
            </a:extLst>
          </p:cNvPr>
          <p:cNvSpPr>
            <a:spLocks noGrp="1"/>
          </p:cNvSpPr>
          <p:nvPr>
            <p:ph idx="1"/>
          </p:nvPr>
        </p:nvSpPr>
        <p:spPr/>
        <p:txBody>
          <a:bodyPr vert="horz" lIns="91440" tIns="45720" rIns="91440" bIns="45720" rtlCol="0" anchor="t">
            <a:normAutofit/>
          </a:bodyPr>
          <a:lstStyle/>
          <a:p>
            <a:r>
              <a:rPr lang="en-US">
                <a:ea typeface="+mn-lt"/>
                <a:cs typeface="+mn-lt"/>
              </a:rPr>
              <a:t>Google Analytics seamlessly integrates with other Google services like Google Ads and Google Search Console.</a:t>
            </a:r>
            <a:endParaRPr lang="en-US"/>
          </a:p>
          <a:p>
            <a:r>
              <a:rPr lang="en-US">
                <a:ea typeface="+mn-lt"/>
                <a:cs typeface="+mn-lt"/>
              </a:rPr>
              <a:t>Combine data from multiple sources for comprehensive analysis.</a:t>
            </a:r>
            <a:endParaRPr lang="en-US"/>
          </a:p>
          <a:p>
            <a:r>
              <a:rPr lang="en-US">
                <a:ea typeface="+mn-lt"/>
                <a:cs typeface="+mn-lt"/>
              </a:rPr>
              <a:t>Enhance marketing campaigns with integrated insights.</a:t>
            </a:r>
            <a:endParaRPr lang="en-US"/>
          </a:p>
          <a:p>
            <a:r>
              <a:rPr lang="en-US">
                <a:ea typeface="+mn-lt"/>
                <a:cs typeface="+mn-lt"/>
              </a:rPr>
              <a:t>Improve the efficiency and effectiveness of your advertising strategies.</a:t>
            </a:r>
            <a:endParaRPr lang="en-US"/>
          </a:p>
        </p:txBody>
      </p:sp>
    </p:spTree>
    <p:extLst>
      <p:ext uri="{BB962C8B-B14F-4D97-AF65-F5344CB8AC3E}">
        <p14:creationId xmlns:p14="http://schemas.microsoft.com/office/powerpoint/2010/main" val="44409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71C6-6900-E50B-4E2D-CB2C071A8EBF}"/>
              </a:ext>
            </a:extLst>
          </p:cNvPr>
          <p:cNvSpPr>
            <a:spLocks noGrp="1"/>
          </p:cNvSpPr>
          <p:nvPr>
            <p:ph type="title"/>
          </p:nvPr>
        </p:nvSpPr>
        <p:spPr/>
        <p:txBody>
          <a:bodyPr/>
          <a:lstStyle/>
          <a:p>
            <a:r>
              <a:rPr lang="en-US">
                <a:ea typeface="+mj-lt"/>
                <a:cs typeface="+mj-lt"/>
              </a:rPr>
              <a:t>Corporate Data</a:t>
            </a:r>
          </a:p>
        </p:txBody>
      </p:sp>
      <p:sp>
        <p:nvSpPr>
          <p:cNvPr id="3" name="Content Placeholder 2">
            <a:extLst>
              <a:ext uri="{FF2B5EF4-FFF2-40B4-BE49-F238E27FC236}">
                <a16:creationId xmlns:a16="http://schemas.microsoft.com/office/drawing/2014/main" id="{EBAEB353-542A-F581-53DA-D8E0E495D96D}"/>
              </a:ext>
            </a:extLst>
          </p:cNvPr>
          <p:cNvSpPr>
            <a:spLocks noGrp="1"/>
          </p:cNvSpPr>
          <p:nvPr>
            <p:ph idx="1"/>
          </p:nvPr>
        </p:nvSpPr>
        <p:spPr/>
        <p:txBody>
          <a:bodyPr vert="horz" lIns="91440" tIns="45720" rIns="91440" bIns="45720" rtlCol="0" anchor="t">
            <a:normAutofit/>
          </a:bodyPr>
          <a:lstStyle/>
          <a:p>
            <a:r>
              <a:rPr lang="en-US">
                <a:ea typeface="+mn-lt"/>
                <a:cs typeface="+mn-lt"/>
              </a:rPr>
              <a:t>Large corporations like Google, Amazon, and Facebook generate and process petabytes of data daily. For example, Facebook stores over 300 petabytes of user data, with an additional 4 petabytes added daily, covering everything from user interactions to multimedia uploads.</a:t>
            </a:r>
          </a:p>
        </p:txBody>
      </p:sp>
    </p:spTree>
    <p:extLst>
      <p:ext uri="{BB962C8B-B14F-4D97-AF65-F5344CB8AC3E}">
        <p14:creationId xmlns:p14="http://schemas.microsoft.com/office/powerpoint/2010/main" val="42287082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ACDA-1CBB-CFAB-2A3D-FFE88FA163A1}"/>
              </a:ext>
            </a:extLst>
          </p:cNvPr>
          <p:cNvSpPr>
            <a:spLocks noGrp="1"/>
          </p:cNvSpPr>
          <p:nvPr>
            <p:ph type="title"/>
          </p:nvPr>
        </p:nvSpPr>
        <p:spPr/>
        <p:txBody>
          <a:bodyPr/>
          <a:lstStyle/>
          <a:p>
            <a:r>
              <a:rPr lang="en-US">
                <a:ea typeface="+mj-lt"/>
                <a:cs typeface="+mj-lt"/>
              </a:rPr>
              <a:t>Customizable Reports</a:t>
            </a:r>
            <a:endParaRPr lang="en-US"/>
          </a:p>
        </p:txBody>
      </p:sp>
      <p:sp>
        <p:nvSpPr>
          <p:cNvPr id="3" name="Content Placeholder 2">
            <a:extLst>
              <a:ext uri="{FF2B5EF4-FFF2-40B4-BE49-F238E27FC236}">
                <a16:creationId xmlns:a16="http://schemas.microsoft.com/office/drawing/2014/main" id="{9E4241B8-9C37-AF4F-C1AD-396C83AA2044}"/>
              </a:ext>
            </a:extLst>
          </p:cNvPr>
          <p:cNvSpPr>
            <a:spLocks noGrp="1"/>
          </p:cNvSpPr>
          <p:nvPr>
            <p:ph idx="1"/>
          </p:nvPr>
        </p:nvSpPr>
        <p:spPr/>
        <p:txBody>
          <a:bodyPr vert="horz" lIns="91440" tIns="45720" rIns="91440" bIns="45720" rtlCol="0" anchor="t">
            <a:normAutofit/>
          </a:bodyPr>
          <a:lstStyle/>
          <a:p>
            <a:r>
              <a:rPr lang="en-US">
                <a:ea typeface="+mn-lt"/>
                <a:cs typeface="+mn-lt"/>
              </a:rPr>
              <a:t>Create and share customizable reports and dashboards tailored to your needs.</a:t>
            </a:r>
            <a:endParaRPr lang="en-US"/>
          </a:p>
          <a:p>
            <a:r>
              <a:rPr lang="en-US">
                <a:ea typeface="+mn-lt"/>
                <a:cs typeface="+mn-lt"/>
              </a:rPr>
              <a:t>Tailor reports to meet specific business objectives and KPIs.</a:t>
            </a:r>
            <a:endParaRPr lang="en-US"/>
          </a:p>
          <a:p>
            <a:r>
              <a:rPr lang="en-US">
                <a:ea typeface="+mn-lt"/>
                <a:cs typeface="+mn-lt"/>
              </a:rPr>
              <a:t>Visualize data with various chart types and metrics for better understanding.</a:t>
            </a:r>
            <a:endParaRPr lang="en-US"/>
          </a:p>
          <a:p>
            <a:r>
              <a:rPr lang="en-US">
                <a:ea typeface="+mn-lt"/>
                <a:cs typeface="+mn-lt"/>
              </a:rPr>
              <a:t>Easily share insights with your team for collaborative decision-making.</a:t>
            </a:r>
            <a:endParaRPr lang="en-US"/>
          </a:p>
        </p:txBody>
      </p:sp>
    </p:spTree>
    <p:extLst>
      <p:ext uri="{BB962C8B-B14F-4D97-AF65-F5344CB8AC3E}">
        <p14:creationId xmlns:p14="http://schemas.microsoft.com/office/powerpoint/2010/main" val="879468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75DC-39B6-C50A-FBFA-695BCA994D92}"/>
              </a:ext>
            </a:extLst>
          </p:cNvPr>
          <p:cNvSpPr>
            <a:spLocks noGrp="1"/>
          </p:cNvSpPr>
          <p:nvPr>
            <p:ph type="title"/>
          </p:nvPr>
        </p:nvSpPr>
        <p:spPr/>
        <p:txBody>
          <a:bodyPr/>
          <a:lstStyle/>
          <a:p>
            <a:r>
              <a:rPr lang="en-US">
                <a:ea typeface="+mj-lt"/>
                <a:cs typeface="+mj-lt"/>
              </a:rPr>
              <a:t>Security</a:t>
            </a:r>
            <a:endParaRPr lang="en-US"/>
          </a:p>
        </p:txBody>
      </p:sp>
      <p:sp>
        <p:nvSpPr>
          <p:cNvPr id="3" name="Content Placeholder 2">
            <a:extLst>
              <a:ext uri="{FF2B5EF4-FFF2-40B4-BE49-F238E27FC236}">
                <a16:creationId xmlns:a16="http://schemas.microsoft.com/office/drawing/2014/main" id="{A61BFC57-F4DE-73BB-7A60-7F0769D6A32B}"/>
              </a:ext>
            </a:extLst>
          </p:cNvPr>
          <p:cNvSpPr>
            <a:spLocks noGrp="1"/>
          </p:cNvSpPr>
          <p:nvPr>
            <p:ph idx="1"/>
          </p:nvPr>
        </p:nvSpPr>
        <p:spPr/>
        <p:txBody>
          <a:bodyPr vert="horz" lIns="91440" tIns="45720" rIns="91440" bIns="45720" rtlCol="0" anchor="t">
            <a:normAutofit/>
          </a:bodyPr>
          <a:lstStyle/>
          <a:p>
            <a:r>
              <a:rPr lang="en-US">
                <a:ea typeface="+mn-lt"/>
                <a:cs typeface="+mn-lt"/>
              </a:rPr>
              <a:t>Google Analytics ensures data security with encryption and compliance with privacy regulations.</a:t>
            </a:r>
            <a:endParaRPr lang="en-US"/>
          </a:p>
          <a:p>
            <a:r>
              <a:rPr lang="en-US">
                <a:ea typeface="+mn-lt"/>
                <a:cs typeface="+mn-lt"/>
              </a:rPr>
              <a:t>Maintain control over data access and permissions.</a:t>
            </a:r>
            <a:endParaRPr lang="en-US"/>
          </a:p>
          <a:p>
            <a:r>
              <a:rPr lang="en-US">
                <a:ea typeface="+mn-lt"/>
                <a:cs typeface="+mn-lt"/>
              </a:rPr>
              <a:t>Regular updates and security audits protect user information.</a:t>
            </a:r>
            <a:endParaRPr lang="en-US"/>
          </a:p>
          <a:p>
            <a:r>
              <a:rPr lang="en-US">
                <a:ea typeface="+mn-lt"/>
                <a:cs typeface="+mn-lt"/>
              </a:rPr>
              <a:t>Trustworthy data handling builds confidence among your users and stakeholders.</a:t>
            </a:r>
            <a:endParaRPr lang="en-US"/>
          </a:p>
        </p:txBody>
      </p:sp>
    </p:spTree>
    <p:extLst>
      <p:ext uri="{BB962C8B-B14F-4D97-AF65-F5344CB8AC3E}">
        <p14:creationId xmlns:p14="http://schemas.microsoft.com/office/powerpoint/2010/main" val="6065869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509B-CDB4-D34B-22A1-2DCCAB7E1C18}"/>
              </a:ext>
            </a:extLst>
          </p:cNvPr>
          <p:cNvSpPr>
            <a:spLocks noGrp="1"/>
          </p:cNvSpPr>
          <p:nvPr>
            <p:ph type="title"/>
          </p:nvPr>
        </p:nvSpPr>
        <p:spPr/>
        <p:txBody>
          <a:bodyPr/>
          <a:lstStyle/>
          <a:p>
            <a:r>
              <a:rPr lang="en-US">
                <a:ea typeface="+mj-lt"/>
                <a:cs typeface="+mj-lt"/>
              </a:rPr>
              <a:t>Google Forms</a:t>
            </a:r>
            <a:endParaRPr lang="en-US"/>
          </a:p>
        </p:txBody>
      </p:sp>
      <p:sp>
        <p:nvSpPr>
          <p:cNvPr id="3" name="Content Placeholder 2">
            <a:extLst>
              <a:ext uri="{FF2B5EF4-FFF2-40B4-BE49-F238E27FC236}">
                <a16:creationId xmlns:a16="http://schemas.microsoft.com/office/drawing/2014/main" id="{6722D847-F40D-E65B-1573-163711861A1B}"/>
              </a:ext>
            </a:extLst>
          </p:cNvPr>
          <p:cNvSpPr>
            <a:spLocks noGrp="1"/>
          </p:cNvSpPr>
          <p:nvPr>
            <p:ph idx="1"/>
          </p:nvPr>
        </p:nvSpPr>
        <p:spPr/>
        <p:txBody>
          <a:bodyPr vert="horz" lIns="91440" tIns="45720" rIns="91440" bIns="45720" rtlCol="0" anchor="t">
            <a:normAutofit/>
          </a:bodyPr>
          <a:lstStyle/>
          <a:p>
            <a:r>
              <a:rPr lang="en-US">
                <a:ea typeface="+mn-lt"/>
                <a:cs typeface="+mn-lt"/>
              </a:rPr>
              <a:t>Google Forms allows users to create forms and surveys with various question types, such as multiple choice, dropdowns, and text fields.</a:t>
            </a:r>
            <a:endParaRPr lang="en-US"/>
          </a:p>
          <a:p>
            <a:r>
              <a:rPr lang="en-US">
                <a:ea typeface="+mn-lt"/>
                <a:cs typeface="+mn-lt"/>
              </a:rPr>
              <a:t>The intuitive interface with drag-and-drop functionality makes form creation quick and easy.</a:t>
            </a:r>
            <a:endParaRPr lang="en-US"/>
          </a:p>
          <a:p>
            <a:r>
              <a:rPr lang="en-US">
                <a:ea typeface="+mn-lt"/>
                <a:cs typeface="+mn-lt"/>
              </a:rPr>
              <a:t>Build forms for feedback, quizzes, event registrations, and more in minutes.</a:t>
            </a:r>
            <a:endParaRPr lang="en-US"/>
          </a:p>
          <a:p>
            <a:r>
              <a:rPr lang="en-US">
                <a:ea typeface="+mn-lt"/>
                <a:cs typeface="+mn-lt"/>
              </a:rPr>
              <a:t>Customize each form to suit your specific needs.</a:t>
            </a:r>
            <a:endParaRPr lang="en-US"/>
          </a:p>
        </p:txBody>
      </p:sp>
    </p:spTree>
    <p:extLst>
      <p:ext uri="{BB962C8B-B14F-4D97-AF65-F5344CB8AC3E}">
        <p14:creationId xmlns:p14="http://schemas.microsoft.com/office/powerpoint/2010/main" val="27503647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7F00-4FBE-E300-08E6-0061DEFED80A}"/>
              </a:ext>
            </a:extLst>
          </p:cNvPr>
          <p:cNvSpPr>
            <a:spLocks noGrp="1"/>
          </p:cNvSpPr>
          <p:nvPr>
            <p:ph type="title"/>
          </p:nvPr>
        </p:nvSpPr>
        <p:spPr/>
        <p:txBody>
          <a:bodyPr/>
          <a:lstStyle/>
          <a:p>
            <a:r>
              <a:rPr lang="en-US">
                <a:ea typeface="+mj-lt"/>
                <a:cs typeface="+mj-lt"/>
              </a:rPr>
              <a:t>Customization</a:t>
            </a:r>
            <a:endParaRPr lang="en-US"/>
          </a:p>
        </p:txBody>
      </p:sp>
      <p:sp>
        <p:nvSpPr>
          <p:cNvPr id="3" name="Content Placeholder 2">
            <a:extLst>
              <a:ext uri="{FF2B5EF4-FFF2-40B4-BE49-F238E27FC236}">
                <a16:creationId xmlns:a16="http://schemas.microsoft.com/office/drawing/2014/main" id="{4D30399B-8D9D-AC24-08D1-3E9D0A6541FB}"/>
              </a:ext>
            </a:extLst>
          </p:cNvPr>
          <p:cNvSpPr>
            <a:spLocks noGrp="1"/>
          </p:cNvSpPr>
          <p:nvPr>
            <p:ph idx="1"/>
          </p:nvPr>
        </p:nvSpPr>
        <p:spPr/>
        <p:txBody>
          <a:bodyPr vert="horz" lIns="91440" tIns="45720" rIns="91440" bIns="45720" rtlCol="0" anchor="t">
            <a:normAutofit/>
          </a:bodyPr>
          <a:lstStyle/>
          <a:p>
            <a:r>
              <a:rPr lang="en-US">
                <a:ea typeface="+mn-lt"/>
                <a:cs typeface="+mn-lt"/>
              </a:rPr>
              <a:t>Customize forms with themes, images, and conditional logic to enhance the user experience.</a:t>
            </a:r>
            <a:endParaRPr lang="en-US"/>
          </a:p>
          <a:p>
            <a:r>
              <a:rPr lang="en-US">
                <a:ea typeface="+mn-lt"/>
                <a:cs typeface="+mn-lt"/>
              </a:rPr>
              <a:t>Add your brand's logo and colors for a personalized touch.</a:t>
            </a:r>
            <a:endParaRPr lang="en-US"/>
          </a:p>
          <a:p>
            <a:r>
              <a:rPr lang="en-US">
                <a:ea typeface="+mn-lt"/>
                <a:cs typeface="+mn-lt"/>
              </a:rPr>
              <a:t>Use branching logic to guide respondents based on their answers.</a:t>
            </a:r>
            <a:endParaRPr lang="en-US"/>
          </a:p>
          <a:p>
            <a:r>
              <a:rPr lang="en-US">
                <a:ea typeface="+mn-lt"/>
                <a:cs typeface="+mn-lt"/>
              </a:rPr>
              <a:t>Make your forms engaging and visually appealing</a:t>
            </a:r>
            <a:endParaRPr lang="en-US"/>
          </a:p>
        </p:txBody>
      </p:sp>
    </p:spTree>
    <p:extLst>
      <p:ext uri="{BB962C8B-B14F-4D97-AF65-F5344CB8AC3E}">
        <p14:creationId xmlns:p14="http://schemas.microsoft.com/office/powerpoint/2010/main" val="39375769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7E83-AD4F-1EFA-D011-C0BDDE243A86}"/>
              </a:ext>
            </a:extLst>
          </p:cNvPr>
          <p:cNvSpPr>
            <a:spLocks noGrp="1"/>
          </p:cNvSpPr>
          <p:nvPr>
            <p:ph type="title"/>
          </p:nvPr>
        </p:nvSpPr>
        <p:spPr/>
        <p:txBody>
          <a:bodyPr/>
          <a:lstStyle/>
          <a:p>
            <a:r>
              <a:rPr lang="en-US">
                <a:ea typeface="+mj-lt"/>
                <a:cs typeface="+mj-lt"/>
              </a:rPr>
              <a:t>Real-Time Responses</a:t>
            </a:r>
            <a:endParaRPr lang="en-US"/>
          </a:p>
        </p:txBody>
      </p:sp>
      <p:sp>
        <p:nvSpPr>
          <p:cNvPr id="3" name="Content Placeholder 2">
            <a:extLst>
              <a:ext uri="{FF2B5EF4-FFF2-40B4-BE49-F238E27FC236}">
                <a16:creationId xmlns:a16="http://schemas.microsoft.com/office/drawing/2014/main" id="{6FEE02AE-16FF-0ACA-1FCA-76B4D4300BD2}"/>
              </a:ext>
            </a:extLst>
          </p:cNvPr>
          <p:cNvSpPr>
            <a:spLocks noGrp="1"/>
          </p:cNvSpPr>
          <p:nvPr>
            <p:ph idx="1"/>
          </p:nvPr>
        </p:nvSpPr>
        <p:spPr/>
        <p:txBody>
          <a:bodyPr vert="horz" lIns="91440" tIns="45720" rIns="91440" bIns="45720" rtlCol="0" anchor="t">
            <a:normAutofit/>
          </a:bodyPr>
          <a:lstStyle/>
          <a:p>
            <a:r>
              <a:rPr lang="en-US">
                <a:ea typeface="+mn-lt"/>
                <a:cs typeface="+mn-lt"/>
              </a:rPr>
              <a:t>Collect and analyze responses in real-time.</a:t>
            </a:r>
            <a:endParaRPr lang="en-US"/>
          </a:p>
          <a:p>
            <a:r>
              <a:rPr lang="en-US">
                <a:ea typeface="+mn-lt"/>
                <a:cs typeface="+mn-lt"/>
              </a:rPr>
              <a:t>View response summaries and individual submissions instantly.</a:t>
            </a:r>
            <a:endParaRPr lang="en-US"/>
          </a:p>
          <a:p>
            <a:r>
              <a:rPr lang="en-US">
                <a:ea typeface="+mn-lt"/>
                <a:cs typeface="+mn-lt"/>
              </a:rPr>
              <a:t>Use the real-time data to make informed decisions and adjustments.</a:t>
            </a:r>
            <a:endParaRPr lang="en-US"/>
          </a:p>
          <a:p>
            <a:r>
              <a:rPr lang="en-US">
                <a:ea typeface="+mn-lt"/>
                <a:cs typeface="+mn-lt"/>
              </a:rPr>
              <a:t>Stay updated with immediate feedback from respondents.</a:t>
            </a:r>
            <a:endParaRPr lang="en-US"/>
          </a:p>
        </p:txBody>
      </p:sp>
    </p:spTree>
    <p:extLst>
      <p:ext uri="{BB962C8B-B14F-4D97-AF65-F5344CB8AC3E}">
        <p14:creationId xmlns:p14="http://schemas.microsoft.com/office/powerpoint/2010/main" val="21833252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5867-36D3-D3D5-5EA2-350581E76AB8}"/>
              </a:ext>
            </a:extLst>
          </p:cNvPr>
          <p:cNvSpPr>
            <a:spLocks noGrp="1"/>
          </p:cNvSpPr>
          <p:nvPr>
            <p:ph type="title"/>
          </p:nvPr>
        </p:nvSpPr>
        <p:spPr/>
        <p:txBody>
          <a:bodyPr/>
          <a:lstStyle/>
          <a:p>
            <a:r>
              <a:rPr lang="en-US">
                <a:ea typeface="+mj-lt"/>
                <a:cs typeface="+mj-lt"/>
              </a:rPr>
              <a:t>Collaboration</a:t>
            </a:r>
            <a:endParaRPr lang="en-US"/>
          </a:p>
        </p:txBody>
      </p:sp>
      <p:sp>
        <p:nvSpPr>
          <p:cNvPr id="3" name="Content Placeholder 2">
            <a:extLst>
              <a:ext uri="{FF2B5EF4-FFF2-40B4-BE49-F238E27FC236}">
                <a16:creationId xmlns:a16="http://schemas.microsoft.com/office/drawing/2014/main" id="{16D5091F-B4BE-9669-7452-B97D4E3B4F95}"/>
              </a:ext>
            </a:extLst>
          </p:cNvPr>
          <p:cNvSpPr>
            <a:spLocks noGrp="1"/>
          </p:cNvSpPr>
          <p:nvPr>
            <p:ph idx="1"/>
          </p:nvPr>
        </p:nvSpPr>
        <p:spPr/>
        <p:txBody>
          <a:bodyPr vert="horz" lIns="91440" tIns="45720" rIns="91440" bIns="45720" rtlCol="0" anchor="t">
            <a:normAutofit/>
          </a:bodyPr>
          <a:lstStyle/>
          <a:p>
            <a:r>
              <a:rPr lang="en-US">
                <a:ea typeface="+mn-lt"/>
                <a:cs typeface="+mn-lt"/>
              </a:rPr>
              <a:t>Collaborate with others in real-time, similar to Google Docs.</a:t>
            </a:r>
            <a:endParaRPr lang="en-US"/>
          </a:p>
          <a:p>
            <a:r>
              <a:rPr lang="en-US">
                <a:ea typeface="+mn-lt"/>
                <a:cs typeface="+mn-lt"/>
              </a:rPr>
              <a:t>Share forms with team members for joint editing and review.</a:t>
            </a:r>
            <a:endParaRPr lang="en-US"/>
          </a:p>
          <a:p>
            <a:r>
              <a:rPr lang="en-US">
                <a:ea typeface="+mn-lt"/>
                <a:cs typeface="+mn-lt"/>
              </a:rPr>
              <a:t>Track changes and comments for efficient teamwork.</a:t>
            </a:r>
            <a:endParaRPr lang="en-US"/>
          </a:p>
          <a:p>
            <a:r>
              <a:rPr lang="en-US">
                <a:ea typeface="+mn-lt"/>
                <a:cs typeface="+mn-lt"/>
              </a:rPr>
              <a:t>Work together seamlessly to create and refine forms.</a:t>
            </a:r>
            <a:endParaRPr lang="en-US"/>
          </a:p>
        </p:txBody>
      </p:sp>
    </p:spTree>
    <p:extLst>
      <p:ext uri="{BB962C8B-B14F-4D97-AF65-F5344CB8AC3E}">
        <p14:creationId xmlns:p14="http://schemas.microsoft.com/office/powerpoint/2010/main" val="39348801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8EB5-2FF3-4BBA-8F50-C7773C7CAB51}"/>
              </a:ext>
            </a:extLst>
          </p:cNvPr>
          <p:cNvSpPr>
            <a:spLocks noGrp="1"/>
          </p:cNvSpPr>
          <p:nvPr>
            <p:ph type="title"/>
          </p:nvPr>
        </p:nvSpPr>
        <p:spPr/>
        <p:txBody>
          <a:bodyPr/>
          <a:lstStyle/>
          <a:p>
            <a:r>
              <a:rPr lang="en-US">
                <a:ea typeface="+mj-lt"/>
                <a:cs typeface="+mj-lt"/>
              </a:rPr>
              <a:t>Data Management</a:t>
            </a:r>
            <a:endParaRPr lang="en-US"/>
          </a:p>
        </p:txBody>
      </p:sp>
      <p:sp>
        <p:nvSpPr>
          <p:cNvPr id="3" name="Content Placeholder 2">
            <a:extLst>
              <a:ext uri="{FF2B5EF4-FFF2-40B4-BE49-F238E27FC236}">
                <a16:creationId xmlns:a16="http://schemas.microsoft.com/office/drawing/2014/main" id="{F0AAD46E-BD53-1EA6-3D08-20BD71DFEB21}"/>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Integrate Google Forms with Google Sheets for efficient data analysis.</a:t>
            </a:r>
            <a:endParaRPr lang="en-US"/>
          </a:p>
          <a:p>
            <a:endParaRPr lang="en-US"/>
          </a:p>
          <a:p>
            <a:r>
              <a:rPr lang="en-US">
                <a:ea typeface="+mn-lt"/>
                <a:cs typeface="+mn-lt"/>
              </a:rPr>
              <a:t>Automatically store responses in a spreadsheet for easy access and organization.</a:t>
            </a:r>
            <a:endParaRPr lang="en-US"/>
          </a:p>
          <a:p>
            <a:endParaRPr lang="en-US"/>
          </a:p>
          <a:p>
            <a:r>
              <a:rPr lang="en-US">
                <a:ea typeface="+mn-lt"/>
                <a:cs typeface="+mn-lt"/>
              </a:rPr>
              <a:t>Use spreadsheet functions to analyze and visualize data.</a:t>
            </a:r>
            <a:endParaRPr lang="en-US"/>
          </a:p>
          <a:p>
            <a:endParaRPr lang="en-US"/>
          </a:p>
          <a:p>
            <a:r>
              <a:rPr lang="en-US">
                <a:ea typeface="+mn-lt"/>
                <a:cs typeface="+mn-lt"/>
              </a:rPr>
              <a:t>Manage and export data effortlessly for further use.</a:t>
            </a:r>
            <a:endParaRPr lang="en-US"/>
          </a:p>
        </p:txBody>
      </p:sp>
    </p:spTree>
    <p:extLst>
      <p:ext uri="{BB962C8B-B14F-4D97-AF65-F5344CB8AC3E}">
        <p14:creationId xmlns:p14="http://schemas.microsoft.com/office/powerpoint/2010/main" val="33600491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B9EE-9FCD-B6B7-5DF8-CF0B73DDCF7D}"/>
              </a:ext>
            </a:extLst>
          </p:cNvPr>
          <p:cNvSpPr>
            <a:spLocks noGrp="1"/>
          </p:cNvSpPr>
          <p:nvPr>
            <p:ph type="title"/>
          </p:nvPr>
        </p:nvSpPr>
        <p:spPr/>
        <p:txBody>
          <a:bodyPr/>
          <a:lstStyle/>
          <a:p>
            <a:r>
              <a:rPr lang="en-US">
                <a:ea typeface="+mj-lt"/>
                <a:cs typeface="+mj-lt"/>
              </a:rPr>
              <a:t>Google Earth</a:t>
            </a:r>
            <a:endParaRPr lang="en-US"/>
          </a:p>
        </p:txBody>
      </p:sp>
      <p:sp>
        <p:nvSpPr>
          <p:cNvPr id="3" name="Content Placeholder 2">
            <a:extLst>
              <a:ext uri="{FF2B5EF4-FFF2-40B4-BE49-F238E27FC236}">
                <a16:creationId xmlns:a16="http://schemas.microsoft.com/office/drawing/2014/main" id="{11DD09C4-F364-0717-6DA7-D5B9FF12323E}"/>
              </a:ext>
            </a:extLst>
          </p:cNvPr>
          <p:cNvSpPr>
            <a:spLocks noGrp="1"/>
          </p:cNvSpPr>
          <p:nvPr>
            <p:ph idx="1"/>
          </p:nvPr>
        </p:nvSpPr>
        <p:spPr/>
        <p:txBody>
          <a:bodyPr vert="horz" lIns="91440" tIns="45720" rIns="91440" bIns="45720" rtlCol="0" anchor="t">
            <a:normAutofit/>
          </a:bodyPr>
          <a:lstStyle/>
          <a:p>
            <a:r>
              <a:rPr lang="en-US">
                <a:ea typeface="+mn-lt"/>
                <a:cs typeface="+mn-lt"/>
              </a:rPr>
              <a:t>Google Earth allows you to explore the world in 3D with detailed satellite imagery and maps.</a:t>
            </a:r>
            <a:endParaRPr lang="en-US"/>
          </a:p>
          <a:p>
            <a:r>
              <a:rPr lang="en-US">
                <a:ea typeface="+mn-lt"/>
                <a:cs typeface="+mn-lt"/>
              </a:rPr>
              <a:t>Navigate through cities, landmarks, and natural landscapes with realistic views.</a:t>
            </a:r>
            <a:endParaRPr lang="en-US"/>
          </a:p>
          <a:p>
            <a:r>
              <a:rPr lang="en-US">
                <a:ea typeface="+mn-lt"/>
                <a:cs typeface="+mn-lt"/>
              </a:rPr>
              <a:t>Experience virtual tours and see the world from different perspectives.</a:t>
            </a:r>
            <a:endParaRPr lang="en-US"/>
          </a:p>
          <a:p>
            <a:r>
              <a:rPr lang="en-US">
                <a:ea typeface="+mn-lt"/>
                <a:cs typeface="+mn-lt"/>
              </a:rPr>
              <a:t>Discover new places and revisit favorite locations with ease.</a:t>
            </a:r>
            <a:endParaRPr lang="en-US"/>
          </a:p>
        </p:txBody>
      </p:sp>
    </p:spTree>
    <p:extLst>
      <p:ext uri="{BB962C8B-B14F-4D97-AF65-F5344CB8AC3E}">
        <p14:creationId xmlns:p14="http://schemas.microsoft.com/office/powerpoint/2010/main" val="39399488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FACC-949A-9DB4-61B1-D9FFA776F4C7}"/>
              </a:ext>
            </a:extLst>
          </p:cNvPr>
          <p:cNvSpPr>
            <a:spLocks noGrp="1"/>
          </p:cNvSpPr>
          <p:nvPr>
            <p:ph type="title"/>
          </p:nvPr>
        </p:nvSpPr>
        <p:spPr/>
        <p:txBody>
          <a:bodyPr/>
          <a:lstStyle/>
          <a:p>
            <a:r>
              <a:rPr lang="en-US">
                <a:ea typeface="+mj-lt"/>
                <a:cs typeface="+mj-lt"/>
              </a:rPr>
              <a:t>Historical Imagery</a:t>
            </a:r>
            <a:endParaRPr lang="en-US"/>
          </a:p>
        </p:txBody>
      </p:sp>
      <p:sp>
        <p:nvSpPr>
          <p:cNvPr id="3" name="Content Placeholder 2">
            <a:extLst>
              <a:ext uri="{FF2B5EF4-FFF2-40B4-BE49-F238E27FC236}">
                <a16:creationId xmlns:a16="http://schemas.microsoft.com/office/drawing/2014/main" id="{5F899CD1-7B0A-C6CA-FCDB-935C4972496F}"/>
              </a:ext>
            </a:extLst>
          </p:cNvPr>
          <p:cNvSpPr>
            <a:spLocks noGrp="1"/>
          </p:cNvSpPr>
          <p:nvPr>
            <p:ph idx="1"/>
          </p:nvPr>
        </p:nvSpPr>
        <p:spPr/>
        <p:txBody>
          <a:bodyPr vert="horz" lIns="91440" tIns="45720" rIns="91440" bIns="45720" rtlCol="0" anchor="t">
            <a:normAutofit/>
          </a:bodyPr>
          <a:lstStyle/>
          <a:p>
            <a:r>
              <a:rPr lang="en-US">
                <a:ea typeface="+mn-lt"/>
                <a:cs typeface="+mn-lt"/>
              </a:rPr>
              <a:t>Google Earth provides access to historical images, allowing you to see how places have changed over time.</a:t>
            </a:r>
            <a:endParaRPr lang="en-US"/>
          </a:p>
          <a:p>
            <a:r>
              <a:rPr lang="en-US">
                <a:ea typeface="+mn-lt"/>
                <a:cs typeface="+mn-lt"/>
              </a:rPr>
              <a:t>Access a timeline of satellite images for different periods.</a:t>
            </a:r>
            <a:endParaRPr lang="en-US"/>
          </a:p>
          <a:p>
            <a:r>
              <a:rPr lang="en-US">
                <a:ea typeface="+mn-lt"/>
                <a:cs typeface="+mn-lt"/>
              </a:rPr>
              <a:t>Study urban development, environmental changes, and more with historical data.</a:t>
            </a:r>
            <a:endParaRPr lang="en-US"/>
          </a:p>
          <a:p>
            <a:r>
              <a:rPr lang="en-US">
                <a:ea typeface="+mn-lt"/>
                <a:cs typeface="+mn-lt"/>
              </a:rPr>
              <a:t>Compare past and present to understand the evolution of locations.</a:t>
            </a:r>
            <a:endParaRPr lang="en-US"/>
          </a:p>
        </p:txBody>
      </p:sp>
    </p:spTree>
    <p:extLst>
      <p:ext uri="{BB962C8B-B14F-4D97-AF65-F5344CB8AC3E}">
        <p14:creationId xmlns:p14="http://schemas.microsoft.com/office/powerpoint/2010/main" val="29446307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E8E5-A538-8ADE-30BD-830C1B4E1EF5}"/>
              </a:ext>
            </a:extLst>
          </p:cNvPr>
          <p:cNvSpPr>
            <a:spLocks noGrp="1"/>
          </p:cNvSpPr>
          <p:nvPr>
            <p:ph type="title"/>
          </p:nvPr>
        </p:nvSpPr>
        <p:spPr/>
        <p:txBody>
          <a:bodyPr/>
          <a:lstStyle/>
          <a:p>
            <a:r>
              <a:rPr lang="en-US">
                <a:ea typeface="+mj-lt"/>
                <a:cs typeface="+mj-lt"/>
              </a:rPr>
              <a:t>Street View</a:t>
            </a:r>
            <a:endParaRPr lang="en-US"/>
          </a:p>
        </p:txBody>
      </p:sp>
      <p:sp>
        <p:nvSpPr>
          <p:cNvPr id="3" name="Content Placeholder 2">
            <a:extLst>
              <a:ext uri="{FF2B5EF4-FFF2-40B4-BE49-F238E27FC236}">
                <a16:creationId xmlns:a16="http://schemas.microsoft.com/office/drawing/2014/main" id="{C6C1AE53-D40C-6DE2-8AA4-F714EFAA53C3}"/>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Navigate through streets and landmarks with Street View.</a:t>
            </a:r>
            <a:endParaRPr lang="en-US"/>
          </a:p>
          <a:p>
            <a:endParaRPr lang="en-US"/>
          </a:p>
          <a:p>
            <a:r>
              <a:rPr lang="en-US">
                <a:ea typeface="+mn-lt"/>
                <a:cs typeface="+mn-lt"/>
              </a:rPr>
              <a:t>Get a first-person perspective of locations worldwide.</a:t>
            </a:r>
            <a:endParaRPr lang="en-US"/>
          </a:p>
          <a:p>
            <a:endParaRPr lang="en-US"/>
          </a:p>
          <a:p>
            <a:r>
              <a:rPr lang="en-US">
                <a:ea typeface="+mn-lt"/>
                <a:cs typeface="+mn-lt"/>
              </a:rPr>
              <a:t>Explore tourist attractions, neighborhoods, and remote areas as if you were there.</a:t>
            </a:r>
            <a:endParaRPr lang="en-US"/>
          </a:p>
          <a:p>
            <a:endParaRPr lang="en-US"/>
          </a:p>
          <a:p>
            <a:r>
              <a:rPr lang="en-US">
                <a:ea typeface="+mn-lt"/>
                <a:cs typeface="+mn-lt"/>
              </a:rPr>
              <a:t>Enhance your virtual exploration with immersive views.</a:t>
            </a:r>
            <a:endParaRPr lang="en-US"/>
          </a:p>
        </p:txBody>
      </p:sp>
    </p:spTree>
    <p:extLst>
      <p:ext uri="{BB962C8B-B14F-4D97-AF65-F5344CB8AC3E}">
        <p14:creationId xmlns:p14="http://schemas.microsoft.com/office/powerpoint/2010/main" val="3774334437"/>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291</Slides>
  <Notes>0</Notes>
  <HiddenSlides>0</HiddenSlides>
  <ScaleCrop>false</ScaleCrop>
  <HeadingPairs>
    <vt:vector size="4" baseType="variant">
      <vt:variant>
        <vt:lpstr>Theme</vt:lpstr>
      </vt:variant>
      <vt:variant>
        <vt:i4>1</vt:i4>
      </vt:variant>
      <vt:variant>
        <vt:lpstr>Slide Titles</vt:lpstr>
      </vt:variant>
      <vt:variant>
        <vt:i4>291</vt:i4>
      </vt:variant>
    </vt:vector>
  </HeadingPairs>
  <TitlesOfParts>
    <vt:vector size="292" baseType="lpstr">
      <vt:lpstr>FunkyShapesVTI</vt:lpstr>
      <vt:lpstr>Assignment 19</vt:lpstr>
      <vt:lpstr>What is BIG DATA ? </vt:lpstr>
      <vt:lpstr>Volume</vt:lpstr>
      <vt:lpstr>Velocity</vt:lpstr>
      <vt:lpstr>Variety</vt:lpstr>
      <vt:lpstr>Applications of Big Data</vt:lpstr>
      <vt:lpstr>How Big is Big Data?</vt:lpstr>
      <vt:lpstr>Internet Scale</vt:lpstr>
      <vt:lpstr>Corporate Data</vt:lpstr>
      <vt:lpstr>Scientific Research</vt:lpstr>
      <vt:lpstr>Big Data in Cloud Computing</vt:lpstr>
      <vt:lpstr>How Small is Small Data?</vt:lpstr>
      <vt:lpstr>Size Comparison</vt:lpstr>
      <vt:lpstr>Use Cases</vt:lpstr>
      <vt:lpstr>Ease of Analysis</vt:lpstr>
      <vt:lpstr>Real-World Examples</vt:lpstr>
      <vt:lpstr>Excel Automation</vt:lpstr>
      <vt:lpstr>Recording Macros</vt:lpstr>
      <vt:lpstr>Editing and Running Macros</vt:lpstr>
      <vt:lpstr>Using VBA for Advanced Automation</vt:lpstr>
      <vt:lpstr>Google Sheets Automation</vt:lpstr>
      <vt:lpstr>Recording Macros</vt:lpstr>
      <vt:lpstr>Editing and Running Macros</vt:lpstr>
      <vt:lpstr>Using Google Apps Script for Advanced Automation</vt:lpstr>
      <vt:lpstr>Using Built-In Features</vt:lpstr>
      <vt:lpstr>OTP Explained</vt:lpstr>
      <vt:lpstr>How OTPs Work</vt:lpstr>
      <vt:lpstr>Types of OTPs</vt:lpstr>
      <vt:lpstr>Use Cases of OTP</vt:lpstr>
      <vt:lpstr>Importance of OTP</vt:lpstr>
      <vt:lpstr>Challenges of OTP</vt:lpstr>
      <vt:lpstr>User Dependence</vt:lpstr>
      <vt:lpstr>Security Concerns</vt:lpstr>
      <vt:lpstr>Operational Challenges</vt:lpstr>
      <vt:lpstr>Integration Complexity</vt:lpstr>
      <vt:lpstr>User Experience</vt:lpstr>
      <vt:lpstr>Limited Availability</vt:lpstr>
      <vt:lpstr>Compliance Requirements</vt:lpstr>
      <vt:lpstr>Maintenance and Support</vt:lpstr>
      <vt:lpstr>Environmental Impact</vt:lpstr>
      <vt:lpstr>Advantages of OTP</vt:lpstr>
      <vt:lpstr>Ease of Use</vt:lpstr>
      <vt:lpstr>Increased Trust</vt:lpstr>
      <vt:lpstr>Regulatory Compliance</vt:lpstr>
      <vt:lpstr>Versatility</vt:lpstr>
      <vt:lpstr>Disadvantages of OTP</vt:lpstr>
      <vt:lpstr>User Inconvenience</vt:lpstr>
      <vt:lpstr>Security Risks</vt:lpstr>
      <vt:lpstr>Operational Costs</vt:lpstr>
      <vt:lpstr>Scalability Issues</vt:lpstr>
      <vt:lpstr>Real Life Applications of OTP</vt:lpstr>
      <vt:lpstr>E-commerce</vt:lpstr>
      <vt:lpstr>Government Services</vt:lpstr>
      <vt:lpstr>Two-Factor Authentication (2FA)</vt:lpstr>
      <vt:lpstr>Password Reset</vt:lpstr>
      <vt:lpstr>OTP Scams</vt:lpstr>
      <vt:lpstr>Fake Calls</vt:lpstr>
      <vt:lpstr>Malicious Websites</vt:lpstr>
      <vt:lpstr>SMS Spoofing</vt:lpstr>
      <vt:lpstr>Social Engineering</vt:lpstr>
      <vt:lpstr>App-based Scams</vt:lpstr>
      <vt:lpstr>SIM Swapping</vt:lpstr>
      <vt:lpstr>Email Spoofing</vt:lpstr>
      <vt:lpstr>Account Takeover</vt:lpstr>
      <vt:lpstr>Fake Alerts</vt:lpstr>
      <vt:lpstr>Spam OTP</vt:lpstr>
      <vt:lpstr>Marketing Scams</vt:lpstr>
      <vt:lpstr>What is TRAI?</vt:lpstr>
      <vt:lpstr>TRAI's Vision and Mission</vt:lpstr>
      <vt:lpstr>Key Responsibilities</vt:lpstr>
      <vt:lpstr>TRAI's Impact</vt:lpstr>
      <vt:lpstr>Challenges of TRAI</vt:lpstr>
      <vt:lpstr>Consumer Protection vs. Industry Growth</vt:lpstr>
      <vt:lpstr>Technological Advancements</vt:lpstr>
      <vt:lpstr>Spectrum Management</vt:lpstr>
      <vt:lpstr>Complaint Redressal</vt:lpstr>
      <vt:lpstr>Message Traceability</vt:lpstr>
      <vt:lpstr>Importance of Message Traceability</vt:lpstr>
      <vt:lpstr>How Message Traceability Works</vt:lpstr>
      <vt:lpstr>Challenges of Implementing Message Traceability</vt:lpstr>
      <vt:lpstr>Benefits of Message Traceability</vt:lpstr>
      <vt:lpstr>Google ONE</vt:lpstr>
      <vt:lpstr>Backup &amp; Restore</vt:lpstr>
      <vt:lpstr>Family Sharing</vt:lpstr>
      <vt:lpstr>AI Premium Plan</vt:lpstr>
      <vt:lpstr>Google Store Benefits</vt:lpstr>
      <vt:lpstr>Google Analytics</vt:lpstr>
      <vt:lpstr>Real-Time Data</vt:lpstr>
      <vt:lpstr>Integration</vt:lpstr>
      <vt:lpstr>Customizable Reports</vt:lpstr>
      <vt:lpstr>Security</vt:lpstr>
      <vt:lpstr>Google Forms</vt:lpstr>
      <vt:lpstr>Customization</vt:lpstr>
      <vt:lpstr>Real-Time Responses</vt:lpstr>
      <vt:lpstr>Collaboration</vt:lpstr>
      <vt:lpstr>Data Management</vt:lpstr>
      <vt:lpstr>Google Earth</vt:lpstr>
      <vt:lpstr>Historical Imagery</vt:lpstr>
      <vt:lpstr>Street View</vt:lpstr>
      <vt:lpstr>Layers</vt:lpstr>
      <vt:lpstr>Educational Tool</vt:lpstr>
      <vt:lpstr>Google Finance</vt:lpstr>
      <vt:lpstr>Portfolio Management</vt:lpstr>
      <vt:lpstr>Interactive Charts</vt:lpstr>
      <vt:lpstr>News Integration</vt:lpstr>
      <vt:lpstr>Alerts</vt:lpstr>
      <vt:lpstr>Google Merchandise</vt:lpstr>
      <vt:lpstr>Personalization</vt:lpstr>
      <vt:lpstr>Gift Options</vt:lpstr>
      <vt:lpstr>Exclusive Items</vt:lpstr>
      <vt:lpstr>Global Shipping</vt:lpstr>
      <vt:lpstr>Google Password Manager – Secure storage</vt:lpstr>
      <vt:lpstr>Auto-Fill</vt:lpstr>
      <vt:lpstr>Password Generation</vt:lpstr>
      <vt:lpstr>Cross-Device Sync</vt:lpstr>
      <vt:lpstr>Security Check</vt:lpstr>
      <vt:lpstr>What is g in gmail  ?  </vt:lpstr>
      <vt:lpstr>Context</vt:lpstr>
      <vt:lpstr>Google Gemini</vt:lpstr>
      <vt:lpstr>Capabilities</vt:lpstr>
      <vt:lpstr>Integration</vt:lpstr>
      <vt:lpstr>Accessibility</vt:lpstr>
      <vt:lpstr>Future Developments</vt:lpstr>
      <vt:lpstr>Google News</vt:lpstr>
      <vt:lpstr>Personalization</vt:lpstr>
      <vt:lpstr>Accessibility</vt:lpstr>
      <vt:lpstr>Features</vt:lpstr>
      <vt:lpstr>Regulatory Issues</vt:lpstr>
      <vt:lpstr>Google Meet</vt:lpstr>
      <vt:lpstr>Features</vt:lpstr>
      <vt:lpstr>Accessibility</vt:lpstr>
      <vt:lpstr>Integration</vt:lpstr>
      <vt:lpstr>Usage</vt:lpstr>
      <vt:lpstr>Google Drive</vt:lpstr>
      <vt:lpstr>Storage Options</vt:lpstr>
      <vt:lpstr>Features</vt:lpstr>
      <vt:lpstr>Integration</vt:lpstr>
      <vt:lpstr>Security</vt:lpstr>
      <vt:lpstr>Google Shopping</vt:lpstr>
      <vt:lpstr>Features of Google Shopping</vt:lpstr>
      <vt:lpstr>Benefits for Consumers</vt:lpstr>
      <vt:lpstr>Benefits for Retailers</vt:lpstr>
      <vt:lpstr>How to Use Google Shopping</vt:lpstr>
      <vt:lpstr>Google Play Store</vt:lpstr>
      <vt:lpstr>Key Features of Google Play Store</vt:lpstr>
      <vt:lpstr>Benefits for Developers</vt:lpstr>
      <vt:lpstr>User Engagement</vt:lpstr>
      <vt:lpstr>Future Directions</vt:lpstr>
      <vt:lpstr>No-Code Applications</vt:lpstr>
      <vt:lpstr>Business Process Automation</vt:lpstr>
      <vt:lpstr>Website and E-commerce Development</vt:lpstr>
      <vt:lpstr>Internal Tools and Dashboards</vt:lpstr>
      <vt:lpstr>Customer Relationship Management (CRM)</vt:lpstr>
      <vt:lpstr>Low-Code Applications</vt:lpstr>
      <vt:lpstr>Enterprise Application Development</vt:lpstr>
      <vt:lpstr>Mobile App Development</vt:lpstr>
      <vt:lpstr>Legacy System Modernization</vt:lpstr>
      <vt:lpstr>Workflow Automation and Integration</vt:lpstr>
      <vt:lpstr>Introduction to NoCodeForm.io</vt:lpstr>
      <vt:lpstr>Creating Forms</vt:lpstr>
      <vt:lpstr>Form Submission Management</vt:lpstr>
      <vt:lpstr>Integration and Automation</vt:lpstr>
      <vt:lpstr>Developer Tools</vt:lpstr>
      <vt:lpstr>Microsoft Excel</vt:lpstr>
      <vt:lpstr>Data Organization and Analysis</vt:lpstr>
      <vt:lpstr>Data Visualization</vt:lpstr>
      <vt:lpstr>Automation with Macros</vt:lpstr>
      <vt:lpstr>Collaboration and Sharing</vt:lpstr>
      <vt:lpstr>Ownership of Microsoft Excel</vt:lpstr>
      <vt:lpstr>Difference Between Graph and Chart</vt:lpstr>
      <vt:lpstr>PowerPoint Presentation</vt:lpstr>
      <vt:lpstr>Key Differences</vt:lpstr>
      <vt:lpstr>Types and Uses</vt:lpstr>
      <vt:lpstr>Recap</vt:lpstr>
      <vt:lpstr>AVERAGE, SUM, and COUNT in Excel</vt:lpstr>
      <vt:lpstr>AVERAGE Function</vt:lpstr>
      <vt:lpstr>SUM Function</vt:lpstr>
      <vt:lpstr>COUNT Function</vt:lpstr>
      <vt:lpstr>Recap</vt:lpstr>
      <vt:lpstr>SmartArt in Excel</vt:lpstr>
      <vt:lpstr>Types of SmartArt</vt:lpstr>
      <vt:lpstr>Creating SmartArt</vt:lpstr>
      <vt:lpstr>Customization</vt:lpstr>
      <vt:lpstr>Recap</vt:lpstr>
      <vt:lpstr>Venn Diagram and Stacked Venn Diagram</vt:lpstr>
      <vt:lpstr>Venn Diagram</vt:lpstr>
      <vt:lpstr>Creating a Venn Diagram</vt:lpstr>
      <vt:lpstr>Stacked Venn Diagram</vt:lpstr>
      <vt:lpstr>Recap</vt:lpstr>
      <vt:lpstr>Google Merchant Centre</vt:lpstr>
      <vt:lpstr>Getting Started</vt:lpstr>
      <vt:lpstr>Product Listings</vt:lpstr>
      <vt:lpstr>Insights and Analytics</vt:lpstr>
      <vt:lpstr>Advertising</vt:lpstr>
      <vt:lpstr>Headquarters of Major Tech Companies</vt:lpstr>
      <vt:lpstr>Microsoft</vt:lpstr>
      <vt:lpstr>Amazon</vt:lpstr>
      <vt:lpstr>Apple</vt:lpstr>
      <vt:lpstr>Meta (Facebook)</vt:lpstr>
      <vt:lpstr>No-Code Web Apps</vt:lpstr>
      <vt:lpstr>Popular Platforms</vt:lpstr>
      <vt:lpstr>Benefits</vt:lpstr>
      <vt:lpstr>Use Cases</vt:lpstr>
      <vt:lpstr>Limitations</vt:lpstr>
      <vt:lpstr>E-commerce Product Catalogue</vt:lpstr>
      <vt:lpstr>Event Management in Google Sheets</vt:lpstr>
      <vt:lpstr>Benefits:</vt:lpstr>
      <vt:lpstr>Planning and Scheduling</vt:lpstr>
      <vt:lpstr>Budgeting and Expenses</vt:lpstr>
      <vt:lpstr>Guest List Management</vt:lpstr>
      <vt:lpstr>Marketing and Promotion</vt:lpstr>
      <vt:lpstr>Database Integration Using Customer Database in Google Sheets</vt:lpstr>
      <vt:lpstr>Benefits</vt:lpstr>
      <vt:lpstr>Setting Up the Database</vt:lpstr>
      <vt:lpstr>Importing Data</vt:lpstr>
      <vt:lpstr>Managing and Analyzing Data</vt:lpstr>
      <vt:lpstr>Collaboration and Sharing</vt:lpstr>
      <vt:lpstr>Responsive Design</vt:lpstr>
      <vt:lpstr>Key Principles</vt:lpstr>
      <vt:lpstr>Media Queries</vt:lpstr>
      <vt:lpstr>Mobile-First Approach</vt:lpstr>
      <vt:lpstr>Tools and Frameworks</vt:lpstr>
      <vt:lpstr>User Authentication</vt:lpstr>
      <vt:lpstr>Authentication Methods</vt:lpstr>
      <vt:lpstr>OAuth and SSO</vt:lpstr>
      <vt:lpstr>Biometric Authentication</vt:lpstr>
      <vt:lpstr>Best Practices</vt:lpstr>
      <vt:lpstr>Stock Budgeting</vt:lpstr>
      <vt:lpstr>Key Components</vt:lpstr>
      <vt:lpstr>Budget Planning</vt:lpstr>
      <vt:lpstr>Cost Management</vt:lpstr>
      <vt:lpstr>Monitoring and Adjustment</vt:lpstr>
      <vt:lpstr>GANTT Chart</vt:lpstr>
      <vt:lpstr>Components</vt:lpstr>
      <vt:lpstr>Creating a GANTT Chart</vt:lpstr>
      <vt:lpstr>Using Gantt Charts</vt:lpstr>
      <vt:lpstr>Advantages</vt:lpstr>
      <vt:lpstr>Progress Tracking</vt:lpstr>
      <vt:lpstr>Methods</vt:lpstr>
      <vt:lpstr>Tools for Progress Tracking</vt:lpstr>
      <vt:lpstr>Key Metrics</vt:lpstr>
      <vt:lpstr>Best Practices</vt:lpstr>
      <vt:lpstr>Surveys and Data Collection</vt:lpstr>
      <vt:lpstr>Types of Surveys</vt:lpstr>
      <vt:lpstr>Designing a Survey</vt:lpstr>
      <vt:lpstr>Data Collection Methods</vt:lpstr>
      <vt:lpstr>Analyzing Survey Data</vt:lpstr>
      <vt:lpstr>Data Visualization (Using Power BI, Tableau, Excel)</vt:lpstr>
      <vt:lpstr>Power BI</vt:lpstr>
      <vt:lpstr>Tableau</vt:lpstr>
      <vt:lpstr>Excel</vt:lpstr>
      <vt:lpstr>Choosing the Right Tool</vt:lpstr>
      <vt:lpstr>Difference Between Code and Programmer</vt:lpstr>
      <vt:lpstr>Definition of Code</vt:lpstr>
      <vt:lpstr>Definition of Programmer</vt:lpstr>
      <vt:lpstr>Skills of a Programmer</vt:lpstr>
      <vt:lpstr>Relationship Between Code and Programmer</vt:lpstr>
      <vt:lpstr>Difference Between Code and Program</vt:lpstr>
      <vt:lpstr>Definition of Code</vt:lpstr>
      <vt:lpstr>Definition of Program</vt:lpstr>
      <vt:lpstr>Compilation and Execution</vt:lpstr>
      <vt:lpstr>Key Differences</vt:lpstr>
      <vt:lpstr>How Apps Are Created with No Code Platforms</vt:lpstr>
      <vt:lpstr>Popular No Code Platforms</vt:lpstr>
      <vt:lpstr>Steps to Create an App</vt:lpstr>
      <vt:lpstr>Building the App</vt:lpstr>
      <vt:lpstr>Deployment and Maintenance</vt:lpstr>
      <vt:lpstr>Color Codes and the Significance of # in Color Codes</vt:lpstr>
      <vt:lpstr>The # Symbol in Color Codes: </vt:lpstr>
      <vt:lpstr>Importance</vt:lpstr>
      <vt:lpstr>Efficiency and Effectiveness of Graphs vs. Charts</vt:lpstr>
      <vt:lpstr>Graphs</vt:lpstr>
      <vt:lpstr>Charts</vt:lpstr>
      <vt:lpstr>Choosing the Right Tool</vt:lpstr>
      <vt:lpstr>Recap</vt:lpstr>
      <vt:lpstr>Understanding Databases and Mobile Databases</vt:lpstr>
      <vt:lpstr>Types of Databases</vt:lpstr>
      <vt:lpstr>Database Management Systems (DBMS)</vt:lpstr>
      <vt:lpstr>Introduction to Mobile Databases</vt:lpstr>
      <vt:lpstr>Types of Mobile Databases</vt:lpstr>
      <vt:lpstr>Learning Management System (LMS)</vt:lpstr>
      <vt:lpstr>Key Features of LMS</vt:lpstr>
      <vt:lpstr>Types of LMS</vt:lpstr>
      <vt:lpstr>Benefits of LMS</vt:lpstr>
      <vt:lpstr>Challenges of LMS</vt:lpstr>
      <vt:lpstr>Task Management Process</vt:lpstr>
      <vt:lpstr>Planning and Prioritizing</vt:lpstr>
      <vt:lpstr>Assigning and Scheduling</vt:lpstr>
      <vt:lpstr>Tracking and Monitoring</vt:lpstr>
      <vt:lpstr>Reviewing and Completing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19</dc:title>
  <dc:creator/>
  <cp:lastModifiedBy>Sahil Kadam</cp:lastModifiedBy>
  <cp:revision>634</cp:revision>
  <dcterms:created xsi:type="dcterms:W3CDTF">2024-11-28T04:33:38Z</dcterms:created>
  <dcterms:modified xsi:type="dcterms:W3CDTF">2024-11-29T14:58:11Z</dcterms:modified>
</cp:coreProperties>
</file>