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1" r:id="rId5"/>
    <p:sldId id="263" r:id="rId6"/>
    <p:sldId id="262" r:id="rId7"/>
    <p:sldId id="264" r:id="rId8"/>
    <p:sldId id="265" r:id="rId9"/>
    <p:sldId id="266" r:id="rId10"/>
    <p:sldId id="267" r:id="rId11"/>
    <p:sldId id="274"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0CC5-5B34-3EF0-8BF0-800895EBF3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1544CF-0773-E1CF-C121-5ED2D343AB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1D341F-CE8E-6B8D-64E3-3B5EAF34180B}"/>
              </a:ext>
            </a:extLst>
          </p:cNvPr>
          <p:cNvSpPr>
            <a:spLocks noGrp="1"/>
          </p:cNvSpPr>
          <p:nvPr>
            <p:ph type="dt" sz="half" idx="10"/>
          </p:nvPr>
        </p:nvSpPr>
        <p:spPr/>
        <p:txBody>
          <a:bodyPr/>
          <a:lstStyle/>
          <a:p>
            <a:fld id="{895E6453-FF64-4F15-9A6D-4091C4849F75}" type="datetimeFigureOut">
              <a:rPr lang="en-US" smtClean="0"/>
              <a:t>9/19/2024</a:t>
            </a:fld>
            <a:endParaRPr lang="en-US"/>
          </a:p>
        </p:txBody>
      </p:sp>
      <p:sp>
        <p:nvSpPr>
          <p:cNvPr id="5" name="Footer Placeholder 4">
            <a:extLst>
              <a:ext uri="{FF2B5EF4-FFF2-40B4-BE49-F238E27FC236}">
                <a16:creationId xmlns:a16="http://schemas.microsoft.com/office/drawing/2014/main" id="{3FA61577-E665-474F-8185-91145DB2E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B2CFF-BB24-9524-4C23-1D1A67FE5EF9}"/>
              </a:ext>
            </a:extLst>
          </p:cNvPr>
          <p:cNvSpPr>
            <a:spLocks noGrp="1"/>
          </p:cNvSpPr>
          <p:nvPr>
            <p:ph type="sldNum" sz="quarter" idx="12"/>
          </p:nvPr>
        </p:nvSpPr>
        <p:spPr/>
        <p:txBody>
          <a:bodyPr/>
          <a:lstStyle/>
          <a:p>
            <a:fld id="{446CF2EF-378D-4ADA-B823-65A406BBAB13}" type="slidenum">
              <a:rPr lang="en-US" smtClean="0"/>
              <a:t>‹#›</a:t>
            </a:fld>
            <a:endParaRPr lang="en-US"/>
          </a:p>
        </p:txBody>
      </p:sp>
    </p:spTree>
    <p:extLst>
      <p:ext uri="{BB962C8B-B14F-4D97-AF65-F5344CB8AC3E}">
        <p14:creationId xmlns:p14="http://schemas.microsoft.com/office/powerpoint/2010/main" val="370196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7127-6283-7867-9805-D65488E497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9640E0-EAF8-2415-BCCB-2CE2D5F9E9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7139F-7B5C-A44C-F53D-EC76C121B4FD}"/>
              </a:ext>
            </a:extLst>
          </p:cNvPr>
          <p:cNvSpPr>
            <a:spLocks noGrp="1"/>
          </p:cNvSpPr>
          <p:nvPr>
            <p:ph type="dt" sz="half" idx="10"/>
          </p:nvPr>
        </p:nvSpPr>
        <p:spPr/>
        <p:txBody>
          <a:bodyPr/>
          <a:lstStyle/>
          <a:p>
            <a:fld id="{895E6453-FF64-4F15-9A6D-4091C4849F75}" type="datetimeFigureOut">
              <a:rPr lang="en-US" smtClean="0"/>
              <a:t>9/19/2024</a:t>
            </a:fld>
            <a:endParaRPr lang="en-US"/>
          </a:p>
        </p:txBody>
      </p:sp>
      <p:sp>
        <p:nvSpPr>
          <p:cNvPr id="5" name="Footer Placeholder 4">
            <a:extLst>
              <a:ext uri="{FF2B5EF4-FFF2-40B4-BE49-F238E27FC236}">
                <a16:creationId xmlns:a16="http://schemas.microsoft.com/office/drawing/2014/main" id="{A3CAF4AE-7B5D-B395-8181-43674389C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5B0AA-71F0-2C3D-C1D0-94BC1ECDD693}"/>
              </a:ext>
            </a:extLst>
          </p:cNvPr>
          <p:cNvSpPr>
            <a:spLocks noGrp="1"/>
          </p:cNvSpPr>
          <p:nvPr>
            <p:ph type="sldNum" sz="quarter" idx="12"/>
          </p:nvPr>
        </p:nvSpPr>
        <p:spPr/>
        <p:txBody>
          <a:bodyPr/>
          <a:lstStyle/>
          <a:p>
            <a:fld id="{446CF2EF-378D-4ADA-B823-65A406BBAB13}" type="slidenum">
              <a:rPr lang="en-US" smtClean="0"/>
              <a:t>‹#›</a:t>
            </a:fld>
            <a:endParaRPr lang="en-US"/>
          </a:p>
        </p:txBody>
      </p:sp>
    </p:spTree>
    <p:extLst>
      <p:ext uri="{BB962C8B-B14F-4D97-AF65-F5344CB8AC3E}">
        <p14:creationId xmlns:p14="http://schemas.microsoft.com/office/powerpoint/2010/main" val="99900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693A91-E6F7-E68C-0220-EB54454A85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D04CD4-C892-9A4A-5552-69FC435FEE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0B6D0F-F8C6-EFA2-8F97-84B4DB458F9D}"/>
              </a:ext>
            </a:extLst>
          </p:cNvPr>
          <p:cNvSpPr>
            <a:spLocks noGrp="1"/>
          </p:cNvSpPr>
          <p:nvPr>
            <p:ph type="dt" sz="half" idx="10"/>
          </p:nvPr>
        </p:nvSpPr>
        <p:spPr/>
        <p:txBody>
          <a:bodyPr/>
          <a:lstStyle/>
          <a:p>
            <a:fld id="{895E6453-FF64-4F15-9A6D-4091C4849F75}" type="datetimeFigureOut">
              <a:rPr lang="en-US" smtClean="0"/>
              <a:t>9/19/2024</a:t>
            </a:fld>
            <a:endParaRPr lang="en-US"/>
          </a:p>
        </p:txBody>
      </p:sp>
      <p:sp>
        <p:nvSpPr>
          <p:cNvPr id="5" name="Footer Placeholder 4">
            <a:extLst>
              <a:ext uri="{FF2B5EF4-FFF2-40B4-BE49-F238E27FC236}">
                <a16:creationId xmlns:a16="http://schemas.microsoft.com/office/drawing/2014/main" id="{80B63257-295C-539D-8305-EE7909E64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625E8-30C8-057B-463E-ABDC81FB93C3}"/>
              </a:ext>
            </a:extLst>
          </p:cNvPr>
          <p:cNvSpPr>
            <a:spLocks noGrp="1"/>
          </p:cNvSpPr>
          <p:nvPr>
            <p:ph type="sldNum" sz="quarter" idx="12"/>
          </p:nvPr>
        </p:nvSpPr>
        <p:spPr/>
        <p:txBody>
          <a:bodyPr/>
          <a:lstStyle/>
          <a:p>
            <a:fld id="{446CF2EF-378D-4ADA-B823-65A406BBAB13}" type="slidenum">
              <a:rPr lang="en-US" smtClean="0"/>
              <a:t>‹#›</a:t>
            </a:fld>
            <a:endParaRPr lang="en-US"/>
          </a:p>
        </p:txBody>
      </p:sp>
    </p:spTree>
    <p:extLst>
      <p:ext uri="{BB962C8B-B14F-4D97-AF65-F5344CB8AC3E}">
        <p14:creationId xmlns:p14="http://schemas.microsoft.com/office/powerpoint/2010/main" val="66422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128C-5325-9F1A-4D73-5837C44204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72FB5B-A1F1-D343-AD33-0BF40D755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12FA15-F8F9-5959-FF52-BA22ACB840F1}"/>
              </a:ext>
            </a:extLst>
          </p:cNvPr>
          <p:cNvSpPr>
            <a:spLocks noGrp="1"/>
          </p:cNvSpPr>
          <p:nvPr>
            <p:ph type="dt" sz="half" idx="10"/>
          </p:nvPr>
        </p:nvSpPr>
        <p:spPr/>
        <p:txBody>
          <a:bodyPr/>
          <a:lstStyle/>
          <a:p>
            <a:fld id="{895E6453-FF64-4F15-9A6D-4091C4849F75}" type="datetimeFigureOut">
              <a:rPr lang="en-US" smtClean="0"/>
              <a:t>9/19/2024</a:t>
            </a:fld>
            <a:endParaRPr lang="en-US"/>
          </a:p>
        </p:txBody>
      </p:sp>
      <p:sp>
        <p:nvSpPr>
          <p:cNvPr id="5" name="Footer Placeholder 4">
            <a:extLst>
              <a:ext uri="{FF2B5EF4-FFF2-40B4-BE49-F238E27FC236}">
                <a16:creationId xmlns:a16="http://schemas.microsoft.com/office/drawing/2014/main" id="{C02C0FE7-DD78-CE1E-261A-8DCE3855C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120A0-9714-C5B4-D2DA-46D899031536}"/>
              </a:ext>
            </a:extLst>
          </p:cNvPr>
          <p:cNvSpPr>
            <a:spLocks noGrp="1"/>
          </p:cNvSpPr>
          <p:nvPr>
            <p:ph type="sldNum" sz="quarter" idx="12"/>
          </p:nvPr>
        </p:nvSpPr>
        <p:spPr/>
        <p:txBody>
          <a:bodyPr/>
          <a:lstStyle/>
          <a:p>
            <a:fld id="{446CF2EF-378D-4ADA-B823-65A406BBAB13}" type="slidenum">
              <a:rPr lang="en-US" smtClean="0"/>
              <a:t>‹#›</a:t>
            </a:fld>
            <a:endParaRPr lang="en-US"/>
          </a:p>
        </p:txBody>
      </p:sp>
    </p:spTree>
    <p:extLst>
      <p:ext uri="{BB962C8B-B14F-4D97-AF65-F5344CB8AC3E}">
        <p14:creationId xmlns:p14="http://schemas.microsoft.com/office/powerpoint/2010/main" val="118050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10E4-F80F-B06C-A238-4EC774F3AD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477FAE-18EA-94EC-0CF9-44E7ADE1DF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BC283-0CF3-3BBA-B703-8C34784003F0}"/>
              </a:ext>
            </a:extLst>
          </p:cNvPr>
          <p:cNvSpPr>
            <a:spLocks noGrp="1"/>
          </p:cNvSpPr>
          <p:nvPr>
            <p:ph type="dt" sz="half" idx="10"/>
          </p:nvPr>
        </p:nvSpPr>
        <p:spPr/>
        <p:txBody>
          <a:bodyPr/>
          <a:lstStyle/>
          <a:p>
            <a:fld id="{895E6453-FF64-4F15-9A6D-4091C4849F75}" type="datetimeFigureOut">
              <a:rPr lang="en-US" smtClean="0"/>
              <a:t>9/19/2024</a:t>
            </a:fld>
            <a:endParaRPr lang="en-US"/>
          </a:p>
        </p:txBody>
      </p:sp>
      <p:sp>
        <p:nvSpPr>
          <p:cNvPr id="5" name="Footer Placeholder 4">
            <a:extLst>
              <a:ext uri="{FF2B5EF4-FFF2-40B4-BE49-F238E27FC236}">
                <a16:creationId xmlns:a16="http://schemas.microsoft.com/office/drawing/2014/main" id="{12219565-2541-B7D5-3E65-B94737D1B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BB269-EC5C-9AC0-73DB-5A67D6AA6300}"/>
              </a:ext>
            </a:extLst>
          </p:cNvPr>
          <p:cNvSpPr>
            <a:spLocks noGrp="1"/>
          </p:cNvSpPr>
          <p:nvPr>
            <p:ph type="sldNum" sz="quarter" idx="12"/>
          </p:nvPr>
        </p:nvSpPr>
        <p:spPr/>
        <p:txBody>
          <a:bodyPr/>
          <a:lstStyle/>
          <a:p>
            <a:fld id="{446CF2EF-378D-4ADA-B823-65A406BBAB13}" type="slidenum">
              <a:rPr lang="en-US" smtClean="0"/>
              <a:t>‹#›</a:t>
            </a:fld>
            <a:endParaRPr lang="en-US"/>
          </a:p>
        </p:txBody>
      </p:sp>
    </p:spTree>
    <p:extLst>
      <p:ext uri="{BB962C8B-B14F-4D97-AF65-F5344CB8AC3E}">
        <p14:creationId xmlns:p14="http://schemas.microsoft.com/office/powerpoint/2010/main" val="3002465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64CE-6281-C60E-78C3-99AA1A1E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6A777B-A67C-8CA4-F710-770CD48B9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B0AD0B-85F3-68BB-2D65-57CCDDE571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DEB232-4281-53C0-13A5-7B4AE7B0803A}"/>
              </a:ext>
            </a:extLst>
          </p:cNvPr>
          <p:cNvSpPr>
            <a:spLocks noGrp="1"/>
          </p:cNvSpPr>
          <p:nvPr>
            <p:ph type="dt" sz="half" idx="10"/>
          </p:nvPr>
        </p:nvSpPr>
        <p:spPr/>
        <p:txBody>
          <a:bodyPr/>
          <a:lstStyle/>
          <a:p>
            <a:fld id="{895E6453-FF64-4F15-9A6D-4091C4849F75}" type="datetimeFigureOut">
              <a:rPr lang="en-US" smtClean="0"/>
              <a:t>9/19/2024</a:t>
            </a:fld>
            <a:endParaRPr lang="en-US"/>
          </a:p>
        </p:txBody>
      </p:sp>
      <p:sp>
        <p:nvSpPr>
          <p:cNvPr id="6" name="Footer Placeholder 5">
            <a:extLst>
              <a:ext uri="{FF2B5EF4-FFF2-40B4-BE49-F238E27FC236}">
                <a16:creationId xmlns:a16="http://schemas.microsoft.com/office/drawing/2014/main" id="{7DF07D2C-5EED-1C01-BC06-E8DD71BF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B6104-AD37-D427-8186-E69C401E21AD}"/>
              </a:ext>
            </a:extLst>
          </p:cNvPr>
          <p:cNvSpPr>
            <a:spLocks noGrp="1"/>
          </p:cNvSpPr>
          <p:nvPr>
            <p:ph type="sldNum" sz="quarter" idx="12"/>
          </p:nvPr>
        </p:nvSpPr>
        <p:spPr/>
        <p:txBody>
          <a:bodyPr/>
          <a:lstStyle/>
          <a:p>
            <a:fld id="{446CF2EF-378D-4ADA-B823-65A406BBAB13}" type="slidenum">
              <a:rPr lang="en-US" smtClean="0"/>
              <a:t>‹#›</a:t>
            </a:fld>
            <a:endParaRPr lang="en-US"/>
          </a:p>
        </p:txBody>
      </p:sp>
    </p:spTree>
    <p:extLst>
      <p:ext uri="{BB962C8B-B14F-4D97-AF65-F5344CB8AC3E}">
        <p14:creationId xmlns:p14="http://schemas.microsoft.com/office/powerpoint/2010/main" val="70111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5E539-4857-2B25-3A92-394864D1A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D67B66-6CF6-AC14-A5D0-B95FBD480A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03FA2-07E8-2C88-CF3D-24B536C9BD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3767D-8771-CBB7-00E3-69D39E34EE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F0B93D-4373-28E9-65B4-2DDD7A831E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7969EB-9C3E-646C-C9B5-06A6F0474A14}"/>
              </a:ext>
            </a:extLst>
          </p:cNvPr>
          <p:cNvSpPr>
            <a:spLocks noGrp="1"/>
          </p:cNvSpPr>
          <p:nvPr>
            <p:ph type="dt" sz="half" idx="10"/>
          </p:nvPr>
        </p:nvSpPr>
        <p:spPr/>
        <p:txBody>
          <a:bodyPr/>
          <a:lstStyle/>
          <a:p>
            <a:fld id="{895E6453-FF64-4F15-9A6D-4091C4849F75}" type="datetimeFigureOut">
              <a:rPr lang="en-US" smtClean="0"/>
              <a:t>9/19/2024</a:t>
            </a:fld>
            <a:endParaRPr lang="en-US"/>
          </a:p>
        </p:txBody>
      </p:sp>
      <p:sp>
        <p:nvSpPr>
          <p:cNvPr id="8" name="Footer Placeholder 7">
            <a:extLst>
              <a:ext uri="{FF2B5EF4-FFF2-40B4-BE49-F238E27FC236}">
                <a16:creationId xmlns:a16="http://schemas.microsoft.com/office/drawing/2014/main" id="{60F17010-6C82-689B-3327-16070F4304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42EE0B-2082-1DDC-348F-24EF8182E9E0}"/>
              </a:ext>
            </a:extLst>
          </p:cNvPr>
          <p:cNvSpPr>
            <a:spLocks noGrp="1"/>
          </p:cNvSpPr>
          <p:nvPr>
            <p:ph type="sldNum" sz="quarter" idx="12"/>
          </p:nvPr>
        </p:nvSpPr>
        <p:spPr/>
        <p:txBody>
          <a:bodyPr/>
          <a:lstStyle/>
          <a:p>
            <a:fld id="{446CF2EF-378D-4ADA-B823-65A406BBAB13}" type="slidenum">
              <a:rPr lang="en-US" smtClean="0"/>
              <a:t>‹#›</a:t>
            </a:fld>
            <a:endParaRPr lang="en-US"/>
          </a:p>
        </p:txBody>
      </p:sp>
    </p:spTree>
    <p:extLst>
      <p:ext uri="{BB962C8B-B14F-4D97-AF65-F5344CB8AC3E}">
        <p14:creationId xmlns:p14="http://schemas.microsoft.com/office/powerpoint/2010/main" val="58856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E448-0B2C-9576-D75D-0B6BF68ABA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2B9064-9F05-B6E4-9506-7A86F8ED77D3}"/>
              </a:ext>
            </a:extLst>
          </p:cNvPr>
          <p:cNvSpPr>
            <a:spLocks noGrp="1"/>
          </p:cNvSpPr>
          <p:nvPr>
            <p:ph type="dt" sz="half" idx="10"/>
          </p:nvPr>
        </p:nvSpPr>
        <p:spPr/>
        <p:txBody>
          <a:bodyPr/>
          <a:lstStyle/>
          <a:p>
            <a:fld id="{895E6453-FF64-4F15-9A6D-4091C4849F75}" type="datetimeFigureOut">
              <a:rPr lang="en-US" smtClean="0"/>
              <a:t>9/19/2024</a:t>
            </a:fld>
            <a:endParaRPr lang="en-US"/>
          </a:p>
        </p:txBody>
      </p:sp>
      <p:sp>
        <p:nvSpPr>
          <p:cNvPr id="4" name="Footer Placeholder 3">
            <a:extLst>
              <a:ext uri="{FF2B5EF4-FFF2-40B4-BE49-F238E27FC236}">
                <a16:creationId xmlns:a16="http://schemas.microsoft.com/office/drawing/2014/main" id="{AC3905E6-1B08-601F-02D2-C93E0D487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2B802F-42CA-798E-C83E-47C5890CF599}"/>
              </a:ext>
            </a:extLst>
          </p:cNvPr>
          <p:cNvSpPr>
            <a:spLocks noGrp="1"/>
          </p:cNvSpPr>
          <p:nvPr>
            <p:ph type="sldNum" sz="quarter" idx="12"/>
          </p:nvPr>
        </p:nvSpPr>
        <p:spPr/>
        <p:txBody>
          <a:bodyPr/>
          <a:lstStyle/>
          <a:p>
            <a:fld id="{446CF2EF-378D-4ADA-B823-65A406BBAB13}" type="slidenum">
              <a:rPr lang="en-US" smtClean="0"/>
              <a:t>‹#›</a:t>
            </a:fld>
            <a:endParaRPr lang="en-US"/>
          </a:p>
        </p:txBody>
      </p:sp>
    </p:spTree>
    <p:extLst>
      <p:ext uri="{BB962C8B-B14F-4D97-AF65-F5344CB8AC3E}">
        <p14:creationId xmlns:p14="http://schemas.microsoft.com/office/powerpoint/2010/main" val="164687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1F8DDF-9CCC-35D1-A2AF-C8A4CA71427E}"/>
              </a:ext>
            </a:extLst>
          </p:cNvPr>
          <p:cNvSpPr>
            <a:spLocks noGrp="1"/>
          </p:cNvSpPr>
          <p:nvPr>
            <p:ph type="dt" sz="half" idx="10"/>
          </p:nvPr>
        </p:nvSpPr>
        <p:spPr/>
        <p:txBody>
          <a:bodyPr/>
          <a:lstStyle/>
          <a:p>
            <a:fld id="{895E6453-FF64-4F15-9A6D-4091C4849F75}" type="datetimeFigureOut">
              <a:rPr lang="en-US" smtClean="0"/>
              <a:t>9/19/2024</a:t>
            </a:fld>
            <a:endParaRPr lang="en-US"/>
          </a:p>
        </p:txBody>
      </p:sp>
      <p:sp>
        <p:nvSpPr>
          <p:cNvPr id="3" name="Footer Placeholder 2">
            <a:extLst>
              <a:ext uri="{FF2B5EF4-FFF2-40B4-BE49-F238E27FC236}">
                <a16:creationId xmlns:a16="http://schemas.microsoft.com/office/drawing/2014/main" id="{C6E61219-CBEF-BE2B-D1BD-DB8349E20E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ACF6FB-27BD-1302-341B-391E9CA8399B}"/>
              </a:ext>
            </a:extLst>
          </p:cNvPr>
          <p:cNvSpPr>
            <a:spLocks noGrp="1"/>
          </p:cNvSpPr>
          <p:nvPr>
            <p:ph type="sldNum" sz="quarter" idx="12"/>
          </p:nvPr>
        </p:nvSpPr>
        <p:spPr/>
        <p:txBody>
          <a:bodyPr/>
          <a:lstStyle/>
          <a:p>
            <a:fld id="{446CF2EF-378D-4ADA-B823-65A406BBAB13}" type="slidenum">
              <a:rPr lang="en-US" smtClean="0"/>
              <a:t>‹#›</a:t>
            </a:fld>
            <a:endParaRPr lang="en-US"/>
          </a:p>
        </p:txBody>
      </p:sp>
    </p:spTree>
    <p:extLst>
      <p:ext uri="{BB962C8B-B14F-4D97-AF65-F5344CB8AC3E}">
        <p14:creationId xmlns:p14="http://schemas.microsoft.com/office/powerpoint/2010/main" val="396345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4FF22-D049-5467-E1B4-A45091334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916A99-77E4-1F35-7CF5-566FCDA4A5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2331D-2C98-3F48-779D-73DA60849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02648F-628F-BCD6-B597-19487153E12C}"/>
              </a:ext>
            </a:extLst>
          </p:cNvPr>
          <p:cNvSpPr>
            <a:spLocks noGrp="1"/>
          </p:cNvSpPr>
          <p:nvPr>
            <p:ph type="dt" sz="half" idx="10"/>
          </p:nvPr>
        </p:nvSpPr>
        <p:spPr/>
        <p:txBody>
          <a:bodyPr/>
          <a:lstStyle/>
          <a:p>
            <a:fld id="{895E6453-FF64-4F15-9A6D-4091C4849F75}" type="datetimeFigureOut">
              <a:rPr lang="en-US" smtClean="0"/>
              <a:t>9/19/2024</a:t>
            </a:fld>
            <a:endParaRPr lang="en-US"/>
          </a:p>
        </p:txBody>
      </p:sp>
      <p:sp>
        <p:nvSpPr>
          <p:cNvPr id="6" name="Footer Placeholder 5">
            <a:extLst>
              <a:ext uri="{FF2B5EF4-FFF2-40B4-BE49-F238E27FC236}">
                <a16:creationId xmlns:a16="http://schemas.microsoft.com/office/drawing/2014/main" id="{CFEECFE4-BFEB-E6FF-5818-5CD89134E7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44ED95-4BA2-6FBF-DCED-92F40A83A171}"/>
              </a:ext>
            </a:extLst>
          </p:cNvPr>
          <p:cNvSpPr>
            <a:spLocks noGrp="1"/>
          </p:cNvSpPr>
          <p:nvPr>
            <p:ph type="sldNum" sz="quarter" idx="12"/>
          </p:nvPr>
        </p:nvSpPr>
        <p:spPr/>
        <p:txBody>
          <a:bodyPr/>
          <a:lstStyle/>
          <a:p>
            <a:fld id="{446CF2EF-378D-4ADA-B823-65A406BBAB13}" type="slidenum">
              <a:rPr lang="en-US" smtClean="0"/>
              <a:t>‹#›</a:t>
            </a:fld>
            <a:endParaRPr lang="en-US"/>
          </a:p>
        </p:txBody>
      </p:sp>
    </p:spTree>
    <p:extLst>
      <p:ext uri="{BB962C8B-B14F-4D97-AF65-F5344CB8AC3E}">
        <p14:creationId xmlns:p14="http://schemas.microsoft.com/office/powerpoint/2010/main" val="209153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BBA8-A8A2-CA43-0C67-99FD3225F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27C04F-F7A9-CECD-F38E-456DA93A98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41091B-1752-B9F5-6567-139DD9505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A2C57-D87B-C7DC-DD7E-96452163B2E9}"/>
              </a:ext>
            </a:extLst>
          </p:cNvPr>
          <p:cNvSpPr>
            <a:spLocks noGrp="1"/>
          </p:cNvSpPr>
          <p:nvPr>
            <p:ph type="dt" sz="half" idx="10"/>
          </p:nvPr>
        </p:nvSpPr>
        <p:spPr/>
        <p:txBody>
          <a:bodyPr/>
          <a:lstStyle/>
          <a:p>
            <a:fld id="{895E6453-FF64-4F15-9A6D-4091C4849F75}" type="datetimeFigureOut">
              <a:rPr lang="en-US" smtClean="0"/>
              <a:t>9/19/2024</a:t>
            </a:fld>
            <a:endParaRPr lang="en-US"/>
          </a:p>
        </p:txBody>
      </p:sp>
      <p:sp>
        <p:nvSpPr>
          <p:cNvPr id="6" name="Footer Placeholder 5">
            <a:extLst>
              <a:ext uri="{FF2B5EF4-FFF2-40B4-BE49-F238E27FC236}">
                <a16:creationId xmlns:a16="http://schemas.microsoft.com/office/drawing/2014/main" id="{E4880941-DF5F-4275-7DA1-A8A0667746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823AF-410A-590A-930A-9CF20CC7F9A5}"/>
              </a:ext>
            </a:extLst>
          </p:cNvPr>
          <p:cNvSpPr>
            <a:spLocks noGrp="1"/>
          </p:cNvSpPr>
          <p:nvPr>
            <p:ph type="sldNum" sz="quarter" idx="12"/>
          </p:nvPr>
        </p:nvSpPr>
        <p:spPr/>
        <p:txBody>
          <a:bodyPr/>
          <a:lstStyle/>
          <a:p>
            <a:fld id="{446CF2EF-378D-4ADA-B823-65A406BBAB13}" type="slidenum">
              <a:rPr lang="en-US" smtClean="0"/>
              <a:t>‹#›</a:t>
            </a:fld>
            <a:endParaRPr lang="en-US"/>
          </a:p>
        </p:txBody>
      </p:sp>
    </p:spTree>
    <p:extLst>
      <p:ext uri="{BB962C8B-B14F-4D97-AF65-F5344CB8AC3E}">
        <p14:creationId xmlns:p14="http://schemas.microsoft.com/office/powerpoint/2010/main" val="14817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09CAAF-B1DB-571A-5F22-9646A5063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7DF145-778E-1D8E-CB0A-28F1BFCBBF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5398B-7920-2BD5-3689-2941ADBA13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5E6453-FF64-4F15-9A6D-4091C4849F75}" type="datetimeFigureOut">
              <a:rPr lang="en-US" smtClean="0"/>
              <a:t>9/19/2024</a:t>
            </a:fld>
            <a:endParaRPr lang="en-US"/>
          </a:p>
        </p:txBody>
      </p:sp>
      <p:sp>
        <p:nvSpPr>
          <p:cNvPr id="5" name="Footer Placeholder 4">
            <a:extLst>
              <a:ext uri="{FF2B5EF4-FFF2-40B4-BE49-F238E27FC236}">
                <a16:creationId xmlns:a16="http://schemas.microsoft.com/office/drawing/2014/main" id="{37C37F15-D71A-B745-CE59-3CEA7ACC64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A67F2C-CC82-F6A9-A08A-E1A308E019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6CF2EF-378D-4ADA-B823-65A406BBAB13}" type="slidenum">
              <a:rPr lang="en-US" smtClean="0"/>
              <a:t>‹#›</a:t>
            </a:fld>
            <a:endParaRPr lang="en-US"/>
          </a:p>
        </p:txBody>
      </p:sp>
    </p:spTree>
    <p:extLst>
      <p:ext uri="{BB962C8B-B14F-4D97-AF65-F5344CB8AC3E}">
        <p14:creationId xmlns:p14="http://schemas.microsoft.com/office/powerpoint/2010/main" val="1027944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ijcrt.org/papers/IJCRT1704227.pdf" TargetMode="External"/><Relationship Id="rId2" Type="http://schemas.openxmlformats.org/officeDocument/2006/relationships/hyperlink" Target="https://www.ijert.org/card-less-atm-transaction-using-biometric-and-face-recognition" TargetMode="External"/><Relationship Id="rId1" Type="http://schemas.openxmlformats.org/officeDocument/2006/relationships/slideLayout" Target="../slideLayouts/slideLayout7.xml"/><Relationship Id="rId4" Type="http://schemas.openxmlformats.org/officeDocument/2006/relationships/hyperlink" Target="https://www.irjet.net/archives/V6/i2/IRJET-V6I221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B6D9A8-077A-1779-A9AA-E300FFB4B623}"/>
              </a:ext>
            </a:extLst>
          </p:cNvPr>
          <p:cNvSpPr txBox="1"/>
          <p:nvPr/>
        </p:nvSpPr>
        <p:spPr>
          <a:xfrm>
            <a:off x="695324" y="124468"/>
            <a:ext cx="10992853" cy="1592269"/>
          </a:xfrm>
          <a:prstGeom prst="rect">
            <a:avLst/>
          </a:prstGeom>
          <a:noFill/>
        </p:spPr>
        <p:txBody>
          <a:bodyPr wrap="square" rtlCol="0">
            <a:spAutoFit/>
          </a:bodyPr>
          <a:lstStyle/>
          <a:p>
            <a:pPr algn="ctr"/>
            <a:r>
              <a:rPr lang="en-US" sz="6000" dirty="0">
                <a:latin typeface="Book Antiqua" panose="02040602050305030304" pitchFamily="18" charset="0"/>
              </a:rPr>
              <a:t>    </a:t>
            </a:r>
            <a:r>
              <a:rPr lang="en-US" sz="3600" dirty="0">
                <a:latin typeface="Bookman Old Style" panose="02050604050505020204" pitchFamily="18" charset="0"/>
              </a:rPr>
              <a:t>DEPARTMENT OF</a:t>
            </a:r>
          </a:p>
          <a:p>
            <a:pPr algn="ctr"/>
            <a:r>
              <a:rPr lang="en-US" sz="3600" dirty="0">
                <a:latin typeface="Bookman Old Style" panose="02050604050505020204" pitchFamily="18" charset="0"/>
              </a:rPr>
              <a:t> INFORMATION TECHNOLOGY                                           </a:t>
            </a:r>
            <a:endParaRPr lang="en-IN" sz="3600" dirty="0">
              <a:latin typeface="Bookman Old Style" panose="02050604050505020204" pitchFamily="18" charset="0"/>
            </a:endParaRPr>
          </a:p>
        </p:txBody>
      </p:sp>
      <p:sp>
        <p:nvSpPr>
          <p:cNvPr id="3" name="TextBox 2">
            <a:extLst>
              <a:ext uri="{FF2B5EF4-FFF2-40B4-BE49-F238E27FC236}">
                <a16:creationId xmlns:a16="http://schemas.microsoft.com/office/drawing/2014/main" id="{A44CA947-47E4-9077-16AC-2FCBDE437AB6}"/>
              </a:ext>
            </a:extLst>
          </p:cNvPr>
          <p:cNvSpPr txBox="1"/>
          <p:nvPr/>
        </p:nvSpPr>
        <p:spPr>
          <a:xfrm>
            <a:off x="4714892" y="1716738"/>
            <a:ext cx="10008158" cy="523220"/>
          </a:xfrm>
          <a:prstGeom prst="rect">
            <a:avLst/>
          </a:prstGeom>
          <a:noFill/>
        </p:spPr>
        <p:txBody>
          <a:bodyPr wrap="square" rtlCol="0">
            <a:spAutoFit/>
          </a:bodyPr>
          <a:lstStyle/>
          <a:p>
            <a:r>
              <a:rPr lang="en-US" sz="2800" u="sng" dirty="0">
                <a:latin typeface="Aptos Display" panose="020B0004020202020204" pitchFamily="34" charset="0"/>
              </a:rPr>
              <a:t>REAL-TIME PROJECT</a:t>
            </a:r>
            <a:endParaRPr lang="en-IN" sz="2800" u="sng" dirty="0">
              <a:latin typeface="Aptos Display" panose="020B0004020202020204" pitchFamily="34" charset="0"/>
            </a:endParaRPr>
          </a:p>
        </p:txBody>
      </p:sp>
      <p:sp>
        <p:nvSpPr>
          <p:cNvPr id="5" name="TextBox 4">
            <a:extLst>
              <a:ext uri="{FF2B5EF4-FFF2-40B4-BE49-F238E27FC236}">
                <a16:creationId xmlns:a16="http://schemas.microsoft.com/office/drawing/2014/main" id="{512A1431-1242-1CCA-AA7D-1266DED0E2C8}"/>
              </a:ext>
            </a:extLst>
          </p:cNvPr>
          <p:cNvSpPr txBox="1"/>
          <p:nvPr/>
        </p:nvSpPr>
        <p:spPr>
          <a:xfrm>
            <a:off x="793819" y="2891829"/>
            <a:ext cx="10291456" cy="830997"/>
          </a:xfrm>
          <a:prstGeom prst="rect">
            <a:avLst/>
          </a:prstGeom>
          <a:noFill/>
        </p:spPr>
        <p:txBody>
          <a:bodyPr wrap="square" rtlCol="0">
            <a:spAutoFit/>
          </a:bodyPr>
          <a:lstStyle/>
          <a:p>
            <a:pPr algn="ctr"/>
            <a:r>
              <a:rPr lang="en-US" sz="2400" dirty="0">
                <a:latin typeface="Aptos Display" panose="020B0004020202020204" pitchFamily="34" charset="0"/>
              </a:rPr>
              <a:t>TITLE OF THE PROJECT   :-  Dual Authentication ATM </a:t>
            </a:r>
            <a:endParaRPr lang="en-US" sz="2400" b="0" i="0" dirty="0">
              <a:solidFill>
                <a:srgbClr val="ECECEC"/>
              </a:solidFill>
              <a:effectLst/>
              <a:highlight>
                <a:srgbClr val="212121"/>
              </a:highlight>
              <a:latin typeface="ui-sans-serif"/>
            </a:endParaRPr>
          </a:p>
          <a:p>
            <a:pPr algn="ctr"/>
            <a:endParaRPr lang="en-IN" sz="2400" dirty="0">
              <a:latin typeface="Aptos Display" panose="020B0004020202020204" pitchFamily="34" charset="0"/>
            </a:endParaRPr>
          </a:p>
        </p:txBody>
      </p:sp>
      <p:sp>
        <p:nvSpPr>
          <p:cNvPr id="6" name="TextBox 5">
            <a:extLst>
              <a:ext uri="{FF2B5EF4-FFF2-40B4-BE49-F238E27FC236}">
                <a16:creationId xmlns:a16="http://schemas.microsoft.com/office/drawing/2014/main" id="{C4E2CE5B-0A11-CA10-FAA0-1A8CD1627ADA}"/>
              </a:ext>
            </a:extLst>
          </p:cNvPr>
          <p:cNvSpPr txBox="1"/>
          <p:nvPr/>
        </p:nvSpPr>
        <p:spPr>
          <a:xfrm>
            <a:off x="793819" y="4897919"/>
            <a:ext cx="3989195" cy="923330"/>
          </a:xfrm>
          <a:prstGeom prst="rect">
            <a:avLst/>
          </a:prstGeom>
          <a:noFill/>
        </p:spPr>
        <p:txBody>
          <a:bodyPr wrap="square" rtlCol="0">
            <a:spAutoFit/>
          </a:bodyPr>
          <a:lstStyle/>
          <a:p>
            <a:r>
              <a:rPr lang="en-US" dirty="0">
                <a:latin typeface="Aptos Display" panose="020B0004020202020204" pitchFamily="34" charset="0"/>
              </a:rPr>
              <a:t>INTERNAL GUIDE :- </a:t>
            </a:r>
          </a:p>
          <a:p>
            <a:r>
              <a:rPr lang="en-US" dirty="0">
                <a:latin typeface="Aptos Display" panose="020B0004020202020204" pitchFamily="34" charset="0"/>
              </a:rPr>
              <a:t>                                            Mr. M.SIVA KUMAR </a:t>
            </a:r>
          </a:p>
          <a:p>
            <a:r>
              <a:rPr lang="en-US" dirty="0">
                <a:latin typeface="Aptos Display" panose="020B0004020202020204" pitchFamily="34" charset="0"/>
              </a:rPr>
              <a:t>                                             Assistant professor</a:t>
            </a:r>
            <a:endParaRPr lang="en-IN" dirty="0">
              <a:latin typeface="Aptos Display" panose="020B0004020202020204" pitchFamily="34" charset="0"/>
            </a:endParaRPr>
          </a:p>
        </p:txBody>
      </p:sp>
      <p:sp>
        <p:nvSpPr>
          <p:cNvPr id="7" name="TextBox 6">
            <a:extLst>
              <a:ext uri="{FF2B5EF4-FFF2-40B4-BE49-F238E27FC236}">
                <a16:creationId xmlns:a16="http://schemas.microsoft.com/office/drawing/2014/main" id="{6D428354-18B8-F5C9-218F-53F94CA2D0D5}"/>
              </a:ext>
            </a:extLst>
          </p:cNvPr>
          <p:cNvSpPr txBox="1"/>
          <p:nvPr/>
        </p:nvSpPr>
        <p:spPr>
          <a:xfrm>
            <a:off x="7328599" y="4618043"/>
            <a:ext cx="3989195" cy="2031325"/>
          </a:xfrm>
          <a:prstGeom prst="rect">
            <a:avLst/>
          </a:prstGeom>
          <a:noFill/>
        </p:spPr>
        <p:txBody>
          <a:bodyPr wrap="square" rtlCol="0">
            <a:spAutoFit/>
          </a:bodyPr>
          <a:lstStyle/>
          <a:p>
            <a:r>
              <a:rPr lang="en-US" dirty="0">
                <a:latin typeface="Aptos Display" panose="020B0004020202020204" pitchFamily="34" charset="0"/>
              </a:rPr>
              <a:t>TEAM MEAMBERS:-</a:t>
            </a:r>
          </a:p>
          <a:p>
            <a:pPr algn="ctr"/>
            <a:r>
              <a:rPr lang="en-US" dirty="0">
                <a:latin typeface="Aptos Display" panose="020B0004020202020204" pitchFamily="34" charset="0"/>
              </a:rPr>
              <a:t>                                                         K.RASHMITHA(22AG1A1229)</a:t>
            </a:r>
          </a:p>
          <a:p>
            <a:pPr algn="ctr"/>
            <a:r>
              <a:rPr lang="en-US" dirty="0">
                <a:latin typeface="Aptos Display" panose="020B0004020202020204" pitchFamily="34" charset="0"/>
              </a:rPr>
              <a:t>                                     K.VARDHAN(22AG1A1230)</a:t>
            </a:r>
          </a:p>
          <a:p>
            <a:pPr algn="ctr"/>
            <a:r>
              <a:rPr lang="en-US" dirty="0">
                <a:latin typeface="Aptos Display" panose="020B0004020202020204" pitchFamily="34" charset="0"/>
              </a:rPr>
              <a:t>                                           V.HEMANTH(22AG1A1227)</a:t>
            </a:r>
            <a:endParaRPr lang="en-IN" dirty="0">
              <a:latin typeface="Aptos Display" panose="020B0004020202020204" pitchFamily="34" charset="0"/>
            </a:endParaRPr>
          </a:p>
        </p:txBody>
      </p:sp>
      <p:pic>
        <p:nvPicPr>
          <p:cNvPr id="9" name="Picture 8">
            <a:extLst>
              <a:ext uri="{FF2B5EF4-FFF2-40B4-BE49-F238E27FC236}">
                <a16:creationId xmlns:a16="http://schemas.microsoft.com/office/drawing/2014/main" id="{0E7A3A88-D442-3412-322A-64FD71ADF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23" y="114216"/>
            <a:ext cx="1462088" cy="1462088"/>
          </a:xfrm>
          <a:prstGeom prst="rect">
            <a:avLst/>
          </a:prstGeom>
        </p:spPr>
      </p:pic>
    </p:spTree>
    <p:extLst>
      <p:ext uri="{BB962C8B-B14F-4D97-AF65-F5344CB8AC3E}">
        <p14:creationId xmlns:p14="http://schemas.microsoft.com/office/powerpoint/2010/main" val="263670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CCAB08-E07F-FEF5-BF46-15F080366A4E}"/>
              </a:ext>
            </a:extLst>
          </p:cNvPr>
          <p:cNvSpPr txBox="1"/>
          <p:nvPr/>
        </p:nvSpPr>
        <p:spPr>
          <a:xfrm>
            <a:off x="4317167" y="389744"/>
            <a:ext cx="4377128" cy="584775"/>
          </a:xfrm>
          <a:prstGeom prst="rect">
            <a:avLst/>
          </a:prstGeom>
          <a:noFill/>
        </p:spPr>
        <p:txBody>
          <a:bodyPr wrap="square" rtlCol="0">
            <a:spAutoFit/>
          </a:bodyPr>
          <a:lstStyle/>
          <a:p>
            <a:r>
              <a:rPr lang="en-IN" sz="3200" b="1" dirty="0">
                <a:latin typeface="+mn-lt"/>
              </a:rPr>
              <a:t>Sample source code</a:t>
            </a:r>
            <a:endParaRPr lang="en-US" sz="3200" dirty="0"/>
          </a:p>
        </p:txBody>
      </p:sp>
      <p:pic>
        <p:nvPicPr>
          <p:cNvPr id="6" name="Picture 5">
            <a:extLst>
              <a:ext uri="{FF2B5EF4-FFF2-40B4-BE49-F238E27FC236}">
                <a16:creationId xmlns:a16="http://schemas.microsoft.com/office/drawing/2014/main" id="{10A9004C-523C-8C2C-D088-21EB3ACBC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9371"/>
            <a:ext cx="6880485" cy="5648629"/>
          </a:xfrm>
          <a:prstGeom prst="rect">
            <a:avLst/>
          </a:prstGeom>
        </p:spPr>
      </p:pic>
      <p:pic>
        <p:nvPicPr>
          <p:cNvPr id="8" name="Picture 7">
            <a:extLst>
              <a:ext uri="{FF2B5EF4-FFF2-40B4-BE49-F238E27FC236}">
                <a16:creationId xmlns:a16="http://schemas.microsoft.com/office/drawing/2014/main" id="{6A80B9B8-A0D4-A552-7DD1-53F24BC90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771" y="1209371"/>
            <a:ext cx="6695229" cy="5517703"/>
          </a:xfrm>
          <a:prstGeom prst="rect">
            <a:avLst/>
          </a:prstGeom>
        </p:spPr>
      </p:pic>
    </p:spTree>
    <p:extLst>
      <p:ext uri="{BB962C8B-B14F-4D97-AF65-F5344CB8AC3E}">
        <p14:creationId xmlns:p14="http://schemas.microsoft.com/office/powerpoint/2010/main" val="207286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C2A88C-D985-AD4C-3CD0-05439A16A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430780" cy="6858000"/>
          </a:xfrm>
          <a:prstGeom prst="rect">
            <a:avLst/>
          </a:prstGeom>
        </p:spPr>
      </p:pic>
      <p:pic>
        <p:nvPicPr>
          <p:cNvPr id="5" name="Picture 4">
            <a:extLst>
              <a:ext uri="{FF2B5EF4-FFF2-40B4-BE49-F238E27FC236}">
                <a16:creationId xmlns:a16="http://schemas.microsoft.com/office/drawing/2014/main" id="{A132B01F-CF1C-675A-8BCF-0044E1C67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1121" y="0"/>
            <a:ext cx="6280879" cy="6858000"/>
          </a:xfrm>
          <a:prstGeom prst="rect">
            <a:avLst/>
          </a:prstGeom>
        </p:spPr>
      </p:pic>
    </p:spTree>
    <p:extLst>
      <p:ext uri="{BB962C8B-B14F-4D97-AF65-F5344CB8AC3E}">
        <p14:creationId xmlns:p14="http://schemas.microsoft.com/office/powerpoint/2010/main" val="156990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B74960-6E16-C395-E213-FE87DCB75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082072" cy="2893102"/>
          </a:xfrm>
          <a:prstGeom prst="rect">
            <a:avLst/>
          </a:prstGeom>
        </p:spPr>
      </p:pic>
      <p:pic>
        <p:nvPicPr>
          <p:cNvPr id="7" name="Picture 6">
            <a:extLst>
              <a:ext uri="{FF2B5EF4-FFF2-40B4-BE49-F238E27FC236}">
                <a16:creationId xmlns:a16="http://schemas.microsoft.com/office/drawing/2014/main" id="{8C3EA4D0-3ACC-392E-BBB7-14995FD30F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8" y="2893104"/>
            <a:ext cx="12082072" cy="3964896"/>
          </a:xfrm>
          <a:prstGeom prst="rect">
            <a:avLst/>
          </a:prstGeom>
        </p:spPr>
      </p:pic>
    </p:spTree>
    <p:extLst>
      <p:ext uri="{BB962C8B-B14F-4D97-AF65-F5344CB8AC3E}">
        <p14:creationId xmlns:p14="http://schemas.microsoft.com/office/powerpoint/2010/main" val="379901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CD7AA3-3E14-8F95-E7B3-65130C23E4FA}"/>
              </a:ext>
            </a:extLst>
          </p:cNvPr>
          <p:cNvSpPr txBox="1"/>
          <p:nvPr/>
        </p:nvSpPr>
        <p:spPr>
          <a:xfrm>
            <a:off x="2113612" y="539646"/>
            <a:ext cx="6520721" cy="707886"/>
          </a:xfrm>
          <a:prstGeom prst="rect">
            <a:avLst/>
          </a:prstGeom>
          <a:noFill/>
        </p:spPr>
        <p:txBody>
          <a:bodyPr wrap="square" rtlCol="0">
            <a:spAutoFit/>
          </a:bodyPr>
          <a:lstStyle/>
          <a:p>
            <a:pPr algn="ctr"/>
            <a:r>
              <a:rPr lang="en-IN" dirty="0"/>
              <a:t> </a:t>
            </a:r>
            <a:r>
              <a:rPr lang="en-IN" sz="4000" b="1" dirty="0">
                <a:latin typeface="+mn-lt"/>
              </a:rPr>
              <a:t>Testing</a:t>
            </a:r>
            <a:r>
              <a:rPr lang="en-IN" sz="1800" b="1" dirty="0">
                <a:latin typeface="+mn-lt"/>
              </a:rPr>
              <a:t> </a:t>
            </a:r>
            <a:endParaRPr lang="en-US" dirty="0"/>
          </a:p>
        </p:txBody>
      </p:sp>
      <p:sp>
        <p:nvSpPr>
          <p:cNvPr id="8" name="Rectangle 3">
            <a:extLst>
              <a:ext uri="{FF2B5EF4-FFF2-40B4-BE49-F238E27FC236}">
                <a16:creationId xmlns:a16="http://schemas.microsoft.com/office/drawing/2014/main" id="{64AFA4BB-573E-5567-F4F5-80EB658A8C84}"/>
              </a:ext>
            </a:extLst>
          </p:cNvPr>
          <p:cNvSpPr>
            <a:spLocks noChangeArrowheads="1"/>
          </p:cNvSpPr>
          <p:nvPr/>
        </p:nvSpPr>
        <p:spPr bwMode="auto">
          <a:xfrm>
            <a:off x="0" y="2003619"/>
            <a:ext cx="89491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20BEB529-740A-C353-63B8-A04DC319484A}"/>
              </a:ext>
            </a:extLst>
          </p:cNvPr>
          <p:cNvSpPr txBox="1"/>
          <p:nvPr/>
        </p:nvSpPr>
        <p:spPr>
          <a:xfrm>
            <a:off x="184879" y="1256467"/>
            <a:ext cx="12007121" cy="5293757"/>
          </a:xfrm>
          <a:prstGeom prst="rect">
            <a:avLst/>
          </a:prstGeom>
          <a:noFill/>
        </p:spPr>
        <p:txBody>
          <a:bodyPr wrap="square" rtlCol="0">
            <a:spAutoFit/>
          </a:bodyPr>
          <a:lstStyle/>
          <a:p>
            <a:pPr algn="just"/>
            <a:r>
              <a:rPr lang="en-US" sz="2000" dirty="0">
                <a:latin typeface="Arial Rounded MT Bold" panose="020F0704030504030204" pitchFamily="34" charset="0"/>
              </a:rPr>
              <a:t>Biometric Scanner:</a:t>
            </a:r>
          </a:p>
          <a:p>
            <a:pPr algn="just"/>
            <a:endParaRPr lang="en-US" sz="2000" dirty="0"/>
          </a:p>
          <a:p>
            <a:pPr algn="just"/>
            <a:r>
              <a:rPr lang="en-US" sz="2000" b="1" dirty="0">
                <a:latin typeface="Times New Roman" panose="02020603050405020304" pitchFamily="18" charset="0"/>
                <a:cs typeface="Times New Roman" panose="02020603050405020304" pitchFamily="18" charset="0"/>
              </a:rPr>
              <a:t>Accuracy: </a:t>
            </a:r>
            <a:r>
              <a:rPr lang="en-US" sz="2000" dirty="0"/>
              <a:t>Validate the accuracy of fingerprint and facial recognition against known data.</a:t>
            </a:r>
          </a:p>
          <a:p>
            <a:pPr algn="just"/>
            <a:r>
              <a:rPr lang="en-US" sz="2000" b="1" dirty="0">
                <a:latin typeface="Times New Roman" panose="02020603050405020304" pitchFamily="18" charset="0"/>
                <a:cs typeface="Times New Roman" panose="02020603050405020304" pitchFamily="18" charset="0"/>
              </a:rPr>
              <a:t>Response Time</a:t>
            </a:r>
            <a:r>
              <a:rPr lang="en-US" sz="2000" b="1" dirty="0"/>
              <a:t>: </a:t>
            </a:r>
            <a:r>
              <a:rPr lang="en-US" sz="2000" dirty="0"/>
              <a:t>Measure the time taken for the biometric system to verify an identity.</a:t>
            </a:r>
          </a:p>
          <a:p>
            <a:pPr algn="just"/>
            <a:r>
              <a:rPr lang="en-US" sz="2000" b="1" dirty="0">
                <a:latin typeface="Times New Roman" panose="02020603050405020304" pitchFamily="18" charset="0"/>
                <a:cs typeface="Times New Roman" panose="02020603050405020304" pitchFamily="18" charset="0"/>
              </a:rPr>
              <a:t>False Acceptance Rate (FAR): </a:t>
            </a:r>
            <a:r>
              <a:rPr lang="en-US" sz="2000" dirty="0"/>
              <a:t>Test to ensure that the system does not accept unauthorized users.</a:t>
            </a:r>
          </a:p>
          <a:p>
            <a:pPr algn="just"/>
            <a:r>
              <a:rPr lang="en-US" sz="2000" b="1" dirty="0">
                <a:latin typeface="Times New Roman" panose="02020603050405020304" pitchFamily="18" charset="0"/>
                <a:cs typeface="Times New Roman" panose="02020603050405020304" pitchFamily="18" charset="0"/>
              </a:rPr>
              <a:t>False Rejection Rate (FRR): </a:t>
            </a:r>
            <a:r>
              <a:rPr lang="en-US" sz="2000" dirty="0"/>
              <a:t>Test to ensure that the system correctly recognizes authorized users.</a:t>
            </a:r>
          </a:p>
          <a:p>
            <a:pPr algn="just"/>
            <a:endParaRPr lang="en-US" sz="2000" dirty="0">
              <a:latin typeface="Bookman Old Style" panose="02050604050505020204" pitchFamily="18" charset="0"/>
            </a:endParaRPr>
          </a:p>
          <a:p>
            <a:pPr algn="just"/>
            <a:r>
              <a:rPr lang="en-US" sz="2000" dirty="0">
                <a:latin typeface="Arial Rounded MT Bold" panose="020F0704030504030204" pitchFamily="34" charset="0"/>
              </a:rPr>
              <a:t>Card Reader:</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Functionality: </a:t>
            </a:r>
            <a:r>
              <a:rPr lang="en-US" sz="2000" dirty="0"/>
              <a:t>Test the ability to read various types of ATM cards (magnetic stripe, chip).</a:t>
            </a:r>
          </a:p>
          <a:p>
            <a:pPr algn="just"/>
            <a:r>
              <a:rPr lang="en-US" sz="2000" b="1" dirty="0">
                <a:latin typeface="Times New Roman" panose="02020603050405020304" pitchFamily="18" charset="0"/>
                <a:cs typeface="Times New Roman" panose="02020603050405020304" pitchFamily="18" charset="0"/>
              </a:rPr>
              <a:t>Error Handling: </a:t>
            </a:r>
            <a:r>
              <a:rPr lang="en-US" sz="2000" dirty="0"/>
              <a:t>Simulate unreadable or damaged cards to verify the system's response.</a:t>
            </a:r>
          </a:p>
          <a:p>
            <a:pPr algn="just"/>
            <a:endParaRPr lang="en-US" sz="2000" dirty="0">
              <a:latin typeface="Arial Rounded MT Bold" panose="020F0704030504030204" pitchFamily="34" charset="0"/>
              <a:cs typeface="Times New Roman" panose="02020603050405020304" pitchFamily="18" charset="0"/>
            </a:endParaRPr>
          </a:p>
          <a:p>
            <a:pPr algn="just"/>
            <a:r>
              <a:rPr lang="en-US" sz="2000" dirty="0">
                <a:latin typeface="Arial Rounded MT Bold" panose="020F0704030504030204" pitchFamily="34" charset="0"/>
                <a:cs typeface="Times New Roman" panose="02020603050405020304" pitchFamily="18" charset="0"/>
              </a:rPr>
              <a:t>OTP Generation:</a:t>
            </a:r>
          </a:p>
          <a:p>
            <a:pPr algn="just"/>
            <a:endParaRPr lang="en-US" sz="2000" dirty="0"/>
          </a:p>
          <a:p>
            <a:pPr algn="just"/>
            <a:r>
              <a:rPr lang="en-US" sz="2000" b="1" dirty="0">
                <a:latin typeface="Times New Roman" panose="02020603050405020304" pitchFamily="18" charset="0"/>
                <a:cs typeface="Times New Roman" panose="02020603050405020304" pitchFamily="18" charset="0"/>
              </a:rPr>
              <a:t>Generation: </a:t>
            </a:r>
            <a:r>
              <a:rPr lang="en-US" sz="2000" dirty="0"/>
              <a:t>Ensure OTPs are unique and have a set expiration time.</a:t>
            </a:r>
          </a:p>
          <a:p>
            <a:pPr algn="just"/>
            <a:r>
              <a:rPr lang="en-US" sz="2000" b="1" dirty="0">
                <a:latin typeface="Times New Roman" panose="02020603050405020304" pitchFamily="18" charset="0"/>
                <a:cs typeface="Times New Roman" panose="02020603050405020304" pitchFamily="18" charset="0"/>
              </a:rPr>
              <a:t>Delivery: </a:t>
            </a:r>
            <a:r>
              <a:rPr lang="en-US" sz="2000" dirty="0"/>
              <a:t>Verify that OTPs are correctly sent to registered phone numbers via SMS or a secure mobile application.</a:t>
            </a:r>
          </a:p>
          <a:p>
            <a:endParaRPr lang="en-US" dirty="0"/>
          </a:p>
        </p:txBody>
      </p:sp>
    </p:spTree>
    <p:extLst>
      <p:ext uri="{BB962C8B-B14F-4D97-AF65-F5344CB8AC3E}">
        <p14:creationId xmlns:p14="http://schemas.microsoft.com/office/powerpoint/2010/main" val="310486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8.jpeg">
            <a:extLst>
              <a:ext uri="{FF2B5EF4-FFF2-40B4-BE49-F238E27FC236}">
                <a16:creationId xmlns:a16="http://schemas.microsoft.com/office/drawing/2014/main" id="{54192544-48EE-EB04-5775-BFE5624BD5AD}"/>
              </a:ext>
            </a:extLst>
          </p:cNvPr>
          <p:cNvPicPr>
            <a:picLocks noChangeAspect="1"/>
          </p:cNvPicPr>
          <p:nvPr/>
        </p:nvPicPr>
        <p:blipFill>
          <a:blip r:embed="rId2" cstate="print"/>
          <a:stretch>
            <a:fillRect/>
          </a:stretch>
        </p:blipFill>
        <p:spPr>
          <a:xfrm>
            <a:off x="381568" y="1068048"/>
            <a:ext cx="4750716" cy="2780746"/>
          </a:xfrm>
          <a:prstGeom prst="rect">
            <a:avLst/>
          </a:prstGeom>
        </p:spPr>
      </p:pic>
      <p:sp>
        <p:nvSpPr>
          <p:cNvPr id="3" name="TextBox 2">
            <a:extLst>
              <a:ext uri="{FF2B5EF4-FFF2-40B4-BE49-F238E27FC236}">
                <a16:creationId xmlns:a16="http://schemas.microsoft.com/office/drawing/2014/main" id="{5CFBD014-AAA4-BB5B-0296-CC074E8532D2}"/>
              </a:ext>
            </a:extLst>
          </p:cNvPr>
          <p:cNvSpPr txBox="1"/>
          <p:nvPr/>
        </p:nvSpPr>
        <p:spPr>
          <a:xfrm>
            <a:off x="3072983" y="160278"/>
            <a:ext cx="6340839" cy="707886"/>
          </a:xfrm>
          <a:prstGeom prst="rect">
            <a:avLst/>
          </a:prstGeom>
          <a:noFill/>
        </p:spPr>
        <p:txBody>
          <a:bodyPr wrap="square" rtlCol="0">
            <a:spAutoFit/>
          </a:bodyPr>
          <a:lstStyle/>
          <a:p>
            <a:r>
              <a:rPr lang="en-US" sz="4000" dirty="0">
                <a:effectLst/>
                <a:latin typeface="+mn-lt"/>
                <a:ea typeface="Calibri" panose="020F0502020204030204" pitchFamily="34" charset="0"/>
              </a:rPr>
              <a:t>Screen Shots of the output</a:t>
            </a:r>
            <a:endParaRPr lang="en-US" sz="4000" dirty="0"/>
          </a:p>
        </p:txBody>
      </p:sp>
      <p:grpSp>
        <p:nvGrpSpPr>
          <p:cNvPr id="4" name="docshapegroup2">
            <a:extLst>
              <a:ext uri="{FF2B5EF4-FFF2-40B4-BE49-F238E27FC236}">
                <a16:creationId xmlns:a16="http://schemas.microsoft.com/office/drawing/2014/main" id="{791EF5F8-2734-A9DC-EA5F-35CF5D7F39D9}"/>
              </a:ext>
            </a:extLst>
          </p:cNvPr>
          <p:cNvGrpSpPr>
            <a:grpSpLocks/>
          </p:cNvGrpSpPr>
          <p:nvPr/>
        </p:nvGrpSpPr>
        <p:grpSpPr bwMode="auto">
          <a:xfrm>
            <a:off x="5276539" y="1068047"/>
            <a:ext cx="6533894" cy="5483153"/>
            <a:chOff x="727" y="816"/>
            <a:chExt cx="10412" cy="15286"/>
          </a:xfrm>
        </p:grpSpPr>
        <p:pic>
          <p:nvPicPr>
            <p:cNvPr id="5123" name="docshape3">
              <a:extLst>
                <a:ext uri="{FF2B5EF4-FFF2-40B4-BE49-F238E27FC236}">
                  <a16:creationId xmlns:a16="http://schemas.microsoft.com/office/drawing/2014/main" id="{A3E90C09-6C95-8712-3D70-A2AF112BC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 y="6348"/>
              <a:ext cx="10378" cy="48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docshape4">
              <a:extLst>
                <a:ext uri="{FF2B5EF4-FFF2-40B4-BE49-F238E27FC236}">
                  <a16:creationId xmlns:a16="http://schemas.microsoft.com/office/drawing/2014/main" id="{2D79D602-5057-2438-3009-874DC55CFA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 y="11224"/>
              <a:ext cx="10378" cy="4877"/>
            </a:xfrm>
            <a:prstGeom prst="rect">
              <a:avLst/>
            </a:prstGeom>
            <a:noFill/>
            <a:extLst>
              <a:ext uri="{909E8E84-426E-40DD-AFC4-6F175D3DCCD1}">
                <a14:hiddenFill xmlns:a14="http://schemas.microsoft.com/office/drawing/2010/main">
                  <a:solidFill>
                    <a:srgbClr val="FFFFFF"/>
                  </a:solidFill>
                </a14:hiddenFill>
              </a:ext>
            </a:extLst>
          </p:spPr>
        </p:pic>
        <p:pic>
          <p:nvPicPr>
            <p:cNvPr id="5125" name="docshape5">
              <a:extLst>
                <a:ext uri="{FF2B5EF4-FFF2-40B4-BE49-F238E27FC236}">
                  <a16:creationId xmlns:a16="http://schemas.microsoft.com/office/drawing/2014/main" id="{0EB7607B-FE24-B459-226B-9AB020A0B9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 y="816"/>
              <a:ext cx="10344" cy="5532"/>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image12.jpeg">
            <a:extLst>
              <a:ext uri="{FF2B5EF4-FFF2-40B4-BE49-F238E27FC236}">
                <a16:creationId xmlns:a16="http://schemas.microsoft.com/office/drawing/2014/main" id="{B6D85BAA-5F1A-127A-B265-CCDEE5A5A8A4}"/>
              </a:ext>
            </a:extLst>
          </p:cNvPr>
          <p:cNvPicPr>
            <a:picLocks noChangeAspect="1"/>
          </p:cNvPicPr>
          <p:nvPr/>
        </p:nvPicPr>
        <p:blipFill>
          <a:blip r:embed="rId6" cstate="print"/>
          <a:stretch>
            <a:fillRect/>
          </a:stretch>
        </p:blipFill>
        <p:spPr>
          <a:xfrm>
            <a:off x="381568" y="4074000"/>
            <a:ext cx="4750716" cy="2623722"/>
          </a:xfrm>
          <a:prstGeom prst="rect">
            <a:avLst/>
          </a:prstGeom>
        </p:spPr>
      </p:pic>
    </p:spTree>
    <p:extLst>
      <p:ext uri="{BB962C8B-B14F-4D97-AF65-F5344CB8AC3E}">
        <p14:creationId xmlns:p14="http://schemas.microsoft.com/office/powerpoint/2010/main" val="3273225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EF3895-695C-F237-0785-90F5437845A4}"/>
              </a:ext>
            </a:extLst>
          </p:cNvPr>
          <p:cNvSpPr txBox="1"/>
          <p:nvPr/>
        </p:nvSpPr>
        <p:spPr>
          <a:xfrm>
            <a:off x="1169233" y="794478"/>
            <a:ext cx="10538086" cy="5109091"/>
          </a:xfrm>
          <a:prstGeom prst="rect">
            <a:avLst/>
          </a:prstGeom>
          <a:noFill/>
        </p:spPr>
        <p:txBody>
          <a:bodyPr wrap="square" rtlCol="0">
            <a:spAutoFit/>
          </a:bodyPr>
          <a:lstStyle/>
          <a:p>
            <a:pPr marL="1734820" marR="0">
              <a:spcBef>
                <a:spcPts val="390"/>
              </a:spcBef>
              <a:spcAft>
                <a:spcPts val="0"/>
              </a:spcAft>
            </a:pPr>
            <a:r>
              <a:rPr lang="en-US" sz="3200" b="1" spc="-10" dirty="0">
                <a:uFill>
                  <a:solidFill>
                    <a:srgbClr val="000000"/>
                  </a:solidFill>
                </a:uFill>
                <a:latin typeface="Times New Roman" panose="02020603050405020304" pitchFamily="18" charset="0"/>
                <a:ea typeface="Bookman Old Style" panose="02050604050505020204" pitchFamily="18" charset="0"/>
                <a:cs typeface="Bookman Old Style" panose="02050604050505020204" pitchFamily="18" charset="0"/>
              </a:rPr>
              <a:t>                    </a:t>
            </a:r>
            <a:r>
              <a:rPr lang="en-US" sz="3200" b="1" u="none" strike="noStrike" spc="-10" dirty="0">
                <a:effectLst/>
                <a:uFill>
                  <a:solidFill>
                    <a:srgbClr val="000000"/>
                  </a:solidFill>
                </a:uFill>
                <a:latin typeface="Times New Roman" panose="02020603050405020304" pitchFamily="18" charset="0"/>
                <a:ea typeface="Bookman Old Style" panose="02050604050505020204" pitchFamily="18" charset="0"/>
                <a:cs typeface="Bookman Old Style" panose="02050604050505020204" pitchFamily="18" charset="0"/>
              </a:rPr>
              <a:t>CONCLUSION</a:t>
            </a:r>
            <a:endParaRPr lang="en-US" sz="3200" b="1" u="sng" dirty="0">
              <a:effectLst/>
              <a:uFill>
                <a:solidFill>
                  <a:srgbClr val="000000"/>
                </a:solidFill>
              </a:uFill>
              <a:latin typeface="Bookman Old Style" panose="02050604050505020204" pitchFamily="18" charset="0"/>
              <a:ea typeface="Bookman Old Style" panose="02050604050505020204" pitchFamily="18" charset="0"/>
              <a:cs typeface="Bookman Old Style" panose="02050604050505020204" pitchFamily="18" charset="0"/>
            </a:endParaRPr>
          </a:p>
          <a:p>
            <a:pPr marL="0" marR="0">
              <a:spcBef>
                <a:spcPts val="0"/>
              </a:spcBef>
              <a:spcAft>
                <a:spcPts val="0"/>
              </a:spcAft>
            </a:pPr>
            <a:r>
              <a:rPr lang="en-US" sz="2000" dirty="0">
                <a:effectLst/>
                <a:latin typeface="Bookman Old Style" panose="020506040505050202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effectLst/>
                <a:latin typeface="Bookman Old Style" panose="020506040505050202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000" dirty="0">
                <a:effectLst/>
                <a:latin typeface="Bookman Old Style" panose="020506040505050202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marR="0" algn="just">
              <a:spcBef>
                <a:spcPts val="25"/>
              </a:spcBef>
              <a:spcAft>
                <a:spcPts val="0"/>
              </a:spcAft>
            </a:pPr>
            <a:r>
              <a:rPr lang="en-US" sz="2400" dirty="0">
                <a:effectLst/>
                <a:latin typeface="Bookman Old Style" panose="020506040505050202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 conclusion, the integration of biometrics with ATM cards and one-time passwords (OTP) offers a robust solution to enhance ATM security. This dual authentication system significantly reduces the risk of theft and fraud by combining physical card verification with biometric recognition and an OTP sent to the user's phone. This approach not only prevents issues like card cloning and unauthorized access but also simplifies the process for users, as they no longer need to remember multiple PINs. Additionally, in the event of a lost card, users can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still securely access their accounts using their biometrics and OTP, ensuring continuous and secure banking </a:t>
            </a:r>
            <a:r>
              <a:rPr lang="en-US" sz="2400" spc="-10" dirty="0">
                <a:effectLst/>
                <a:latin typeface="Times New Roman" panose="02020603050405020304" pitchFamily="18" charset="0"/>
                <a:ea typeface="Times New Roman" panose="02020603050405020304" pitchFamily="18" charset="0"/>
              </a:rPr>
              <a:t>convenience.</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18700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B9B5B-FBFC-85C3-1F18-0F990E2305EF}"/>
              </a:ext>
            </a:extLst>
          </p:cNvPr>
          <p:cNvSpPr txBox="1"/>
          <p:nvPr/>
        </p:nvSpPr>
        <p:spPr>
          <a:xfrm>
            <a:off x="3702570" y="464694"/>
            <a:ext cx="5648647" cy="769441"/>
          </a:xfrm>
          <a:prstGeom prst="rect">
            <a:avLst/>
          </a:prstGeom>
          <a:noFill/>
        </p:spPr>
        <p:txBody>
          <a:bodyPr wrap="square" rtlCol="0">
            <a:spAutoFit/>
          </a:bodyPr>
          <a:lstStyle/>
          <a:p>
            <a:pPr algn="ctr"/>
            <a:r>
              <a:rPr lang="en-US" sz="4400" b="1" dirty="0">
                <a:effectLst/>
                <a:latin typeface="+mn-lt"/>
                <a:ea typeface="Calibri" panose="020F0502020204030204" pitchFamily="34" charset="0"/>
                <a:cs typeface="Calibri" panose="020F0502020204030204" pitchFamily="34" charset="0"/>
              </a:rPr>
              <a:t>Future Enhancement </a:t>
            </a:r>
            <a:endParaRPr lang="en-US" sz="4400" dirty="0"/>
          </a:p>
        </p:txBody>
      </p:sp>
      <p:sp>
        <p:nvSpPr>
          <p:cNvPr id="4" name="TextBox 3">
            <a:extLst>
              <a:ext uri="{FF2B5EF4-FFF2-40B4-BE49-F238E27FC236}">
                <a16:creationId xmlns:a16="http://schemas.microsoft.com/office/drawing/2014/main" id="{8C2B5158-8544-DE7C-FE72-DF682D398DA6}"/>
              </a:ext>
            </a:extLst>
          </p:cNvPr>
          <p:cNvSpPr txBox="1"/>
          <p:nvPr/>
        </p:nvSpPr>
        <p:spPr>
          <a:xfrm>
            <a:off x="1331478" y="1693889"/>
            <a:ext cx="10807909" cy="4401205"/>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Incorporating multi-biometric authentication, such as iris scanning and voice recognition.</a:t>
            </a: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Developing a dedicated mobile app for managing transactions and biometric data updates.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Implementing advanced encryption methods to safeguard sensitive data during transmission.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Integrating machine learning algorithms to detect and respond to fraudulent activities in real-time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Enhancing system scalability to handle increased user load efficiently.</a:t>
            </a:r>
          </a:p>
        </p:txBody>
      </p:sp>
    </p:spTree>
    <p:extLst>
      <p:ext uri="{BB962C8B-B14F-4D97-AF65-F5344CB8AC3E}">
        <p14:creationId xmlns:p14="http://schemas.microsoft.com/office/powerpoint/2010/main" val="1084736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DCDD67-57DC-1C78-AD1D-6BB0D6A4E4AD}"/>
              </a:ext>
            </a:extLst>
          </p:cNvPr>
          <p:cNvSpPr txBox="1"/>
          <p:nvPr/>
        </p:nvSpPr>
        <p:spPr>
          <a:xfrm>
            <a:off x="709535" y="2443397"/>
            <a:ext cx="11482465" cy="3139321"/>
          </a:xfrm>
          <a:prstGeom prst="rect">
            <a:avLst/>
          </a:prstGeom>
          <a:noFill/>
        </p:spPr>
        <p:txBody>
          <a:bodyPr wrap="square" rtlCol="0">
            <a:spAutoFit/>
          </a:bodyPr>
          <a:lstStyle/>
          <a:p>
            <a:pPr algn="just"/>
            <a:endParaRPr lang="en-US" sz="2000" dirty="0"/>
          </a:p>
          <a:p>
            <a:pPr algn="just"/>
            <a:r>
              <a:rPr lang="en-US" sz="2000" dirty="0"/>
              <a:t>1.[Link to paper 1](</a:t>
            </a:r>
            <a:r>
              <a:rPr lang="en-US" sz="2000" dirty="0">
                <a:hlinkClick r:id="rId2"/>
              </a:rPr>
              <a:t>https://www.ijert.org/card-less-atm-transaction-using-biometric-and-face-recognition</a:t>
            </a:r>
            <a:r>
              <a:rPr lang="en-US" sz="2000" dirty="0"/>
              <a:t>)</a:t>
            </a:r>
          </a:p>
          <a:p>
            <a:pPr marL="457200" indent="-457200" algn="just">
              <a:buAutoNum type="arabicPeriod"/>
            </a:pPr>
            <a:endParaRPr lang="en-US" sz="2000" dirty="0"/>
          </a:p>
          <a:p>
            <a:pPr algn="just"/>
            <a:endParaRPr lang="en-US" sz="2000" dirty="0"/>
          </a:p>
          <a:p>
            <a:pPr algn="just"/>
            <a:r>
              <a:rPr lang="en-US" sz="2000" dirty="0"/>
              <a:t>2. [Link to paper 2](</a:t>
            </a:r>
            <a:r>
              <a:rPr lang="en-US" sz="2000" dirty="0">
                <a:hlinkClick r:id="rId3"/>
              </a:rPr>
              <a:t>https://www.ijcrt.org/papers/IJCRT1704227.pdf</a:t>
            </a:r>
            <a:r>
              <a:rPr lang="en-US" sz="2000" dirty="0"/>
              <a:t>)</a:t>
            </a:r>
          </a:p>
          <a:p>
            <a:pPr algn="just"/>
            <a:endParaRPr lang="en-US" sz="2000" dirty="0"/>
          </a:p>
          <a:p>
            <a:pPr algn="just"/>
            <a:endParaRPr lang="en-US" sz="2000" dirty="0"/>
          </a:p>
          <a:p>
            <a:pPr algn="just"/>
            <a:r>
              <a:rPr lang="en-US" sz="2000" dirty="0"/>
              <a:t>3. [Link to paper 3](</a:t>
            </a:r>
            <a:r>
              <a:rPr lang="en-US" sz="2000" dirty="0">
                <a:hlinkClick r:id="rId4"/>
              </a:rPr>
              <a:t>https://www.irjet.net/archives/V6/i2/IRJET-V6I2216.pdf</a:t>
            </a:r>
            <a:r>
              <a:rPr lang="en-US" sz="2000" dirty="0"/>
              <a:t>)</a:t>
            </a:r>
          </a:p>
          <a:p>
            <a:pPr algn="just"/>
            <a:endParaRPr lang="en-US" sz="2000" dirty="0"/>
          </a:p>
          <a:p>
            <a:endParaRPr lang="en-US" dirty="0"/>
          </a:p>
        </p:txBody>
      </p:sp>
      <p:sp>
        <p:nvSpPr>
          <p:cNvPr id="4" name="TextBox 3">
            <a:extLst>
              <a:ext uri="{FF2B5EF4-FFF2-40B4-BE49-F238E27FC236}">
                <a16:creationId xmlns:a16="http://schemas.microsoft.com/office/drawing/2014/main" id="{AF1BE0AB-CC46-7242-84BE-B4A73745E537}"/>
              </a:ext>
            </a:extLst>
          </p:cNvPr>
          <p:cNvSpPr txBox="1"/>
          <p:nvPr/>
        </p:nvSpPr>
        <p:spPr>
          <a:xfrm>
            <a:off x="1573967" y="959370"/>
            <a:ext cx="9084040" cy="707886"/>
          </a:xfrm>
          <a:prstGeom prst="rect">
            <a:avLst/>
          </a:prstGeom>
          <a:noFill/>
        </p:spPr>
        <p:txBody>
          <a:bodyPr wrap="square" rtlCol="0">
            <a:spAutoFit/>
          </a:bodyPr>
          <a:lstStyle/>
          <a:p>
            <a:pPr algn="ctr"/>
            <a:r>
              <a:rPr lang="en-US" sz="4000" b="1" dirty="0">
                <a:effectLst/>
                <a:latin typeface="+mn-lt"/>
                <a:ea typeface="Calibri" panose="020F0502020204030204" pitchFamily="34" charset="0"/>
              </a:rPr>
              <a:t>References</a:t>
            </a:r>
            <a:endParaRPr lang="en-US" sz="4000" dirty="0"/>
          </a:p>
        </p:txBody>
      </p:sp>
    </p:spTree>
    <p:extLst>
      <p:ext uri="{BB962C8B-B14F-4D97-AF65-F5344CB8AC3E}">
        <p14:creationId xmlns:p14="http://schemas.microsoft.com/office/powerpoint/2010/main" val="53185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F2628E-8F0D-A8D5-DE43-AB03C390071E}"/>
              </a:ext>
            </a:extLst>
          </p:cNvPr>
          <p:cNvSpPr txBox="1"/>
          <p:nvPr/>
        </p:nvSpPr>
        <p:spPr>
          <a:xfrm>
            <a:off x="3000531" y="809469"/>
            <a:ext cx="6190938" cy="1200329"/>
          </a:xfrm>
          <a:prstGeom prst="rect">
            <a:avLst/>
          </a:prstGeom>
          <a:noFill/>
        </p:spPr>
        <p:txBody>
          <a:bodyPr wrap="square" rtlCol="0">
            <a:spAutoFit/>
          </a:bodyPr>
          <a:lstStyle/>
          <a:p>
            <a:pPr algn="ctr"/>
            <a:r>
              <a:rPr lang="en-US" sz="5400" u="sng" dirty="0">
                <a:latin typeface="Bookman Old Style" panose="02050604050505020204" pitchFamily="18" charset="0"/>
              </a:rPr>
              <a:t>ABSTRACT</a:t>
            </a:r>
          </a:p>
          <a:p>
            <a:endParaRPr lang="en-US" dirty="0"/>
          </a:p>
        </p:txBody>
      </p:sp>
      <p:sp>
        <p:nvSpPr>
          <p:cNvPr id="3" name="TextBox 2">
            <a:extLst>
              <a:ext uri="{FF2B5EF4-FFF2-40B4-BE49-F238E27FC236}">
                <a16:creationId xmlns:a16="http://schemas.microsoft.com/office/drawing/2014/main" id="{02BD7101-1BC9-D10C-A067-4499E782D3AF}"/>
              </a:ext>
            </a:extLst>
          </p:cNvPr>
          <p:cNvSpPr txBox="1"/>
          <p:nvPr/>
        </p:nvSpPr>
        <p:spPr>
          <a:xfrm>
            <a:off x="1124262" y="2274838"/>
            <a:ext cx="10373194" cy="2800767"/>
          </a:xfrm>
          <a:prstGeom prst="rect">
            <a:avLst/>
          </a:prstGeom>
          <a:noFill/>
        </p:spPr>
        <p:txBody>
          <a:bodyPr wrap="square" rtlCol="0">
            <a:spAutoFit/>
          </a:bodyPr>
          <a:lstStyle/>
          <a:p>
            <a:endParaRPr lang="en-US" sz="1800" dirty="0"/>
          </a:p>
          <a:p>
            <a:pPr algn="just"/>
            <a:r>
              <a:rPr lang="en-US" sz="2000" dirty="0">
                <a:latin typeface="Times New Roman" panose="02020603050405020304" pitchFamily="18" charset="0"/>
                <a:cs typeface="Times New Roman" panose="02020603050405020304" pitchFamily="18" charset="0"/>
              </a:rPr>
              <a:t>ATMs are crucial for banking convenience but face security challenges like theft and fraud. A new system combines biometrics (like fingerprints) with ATM cards and one-time passwords (OTP) to make transactions safer. Users verify their identity with their ATM card and biometrics. At the same time, they receive a temporary password on their phone for added security. This dual authentication method prevents problems like card cloning and theft. It's easier for users because they don't need to remember multiple PINs. </a:t>
            </a:r>
            <a:r>
              <a:rPr lang="en-IN" sz="2000" dirty="0">
                <a:latin typeface="Times New Roman" panose="02020603050405020304" pitchFamily="18" charset="0"/>
                <a:cs typeface="Times New Roman" panose="02020603050405020304" pitchFamily="18" charset="0"/>
              </a:rPr>
              <a:t>Moreover,</a:t>
            </a:r>
            <a:r>
              <a:rPr lang="en-US" sz="2000" dirty="0">
                <a:latin typeface="Times New Roman" panose="02020603050405020304" pitchFamily="18" charset="0"/>
                <a:cs typeface="Times New Roman" panose="02020603050405020304" pitchFamily="18" charset="0"/>
              </a:rPr>
              <a:t>, if a card is lost, they can still access the ATM using their biometrics and OTP.</a:t>
            </a:r>
            <a:endParaRPr lang="en-IN"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58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DBACF1-8E04-5688-4776-7D2146C06B24}"/>
              </a:ext>
            </a:extLst>
          </p:cNvPr>
          <p:cNvSpPr txBox="1"/>
          <p:nvPr/>
        </p:nvSpPr>
        <p:spPr>
          <a:xfrm>
            <a:off x="554636" y="284813"/>
            <a:ext cx="10827896" cy="984885"/>
          </a:xfrm>
          <a:prstGeom prst="rect">
            <a:avLst/>
          </a:prstGeom>
          <a:noFill/>
        </p:spPr>
        <p:txBody>
          <a:bodyPr wrap="square" rtlCol="0">
            <a:spAutoFit/>
          </a:bodyPr>
          <a:lstStyle/>
          <a:p>
            <a:pPr algn="ctr"/>
            <a:r>
              <a:rPr lang="en-US" sz="4000" u="sng" dirty="0">
                <a:latin typeface="Bookman Old Style" panose="02050604050505020204" pitchFamily="18" charset="0"/>
              </a:rPr>
              <a:t>LITERATURE SURVEY</a:t>
            </a:r>
            <a:endParaRPr lang="en-IN" sz="4000" u="sng" dirty="0">
              <a:latin typeface="Bookman Old Style" panose="02050604050505020204" pitchFamily="18" charset="0"/>
            </a:endParaRPr>
          </a:p>
          <a:p>
            <a:endParaRPr lang="en-US" dirty="0"/>
          </a:p>
        </p:txBody>
      </p:sp>
      <p:sp>
        <p:nvSpPr>
          <p:cNvPr id="3" name="TextBox 2">
            <a:extLst>
              <a:ext uri="{FF2B5EF4-FFF2-40B4-BE49-F238E27FC236}">
                <a16:creationId xmlns:a16="http://schemas.microsoft.com/office/drawing/2014/main" id="{4831B40D-5612-9CCB-81BF-C50FA593648B}"/>
              </a:ext>
            </a:extLst>
          </p:cNvPr>
          <p:cNvSpPr txBox="1"/>
          <p:nvPr/>
        </p:nvSpPr>
        <p:spPr>
          <a:xfrm>
            <a:off x="559634" y="1648918"/>
            <a:ext cx="11127698" cy="1200329"/>
          </a:xfrm>
          <a:prstGeom prst="rect">
            <a:avLst/>
          </a:prstGeom>
          <a:noFill/>
        </p:spPr>
        <p:txBody>
          <a:bodyPr wrap="square" rtlCol="0">
            <a:spAutoFit/>
          </a:bodyPr>
          <a:lstStyle/>
          <a:p>
            <a:r>
              <a:rPr lang="en-IN" dirty="0">
                <a:latin typeface="Bahnschrift" panose="020B0502040204020203" pitchFamily="34" charset="0"/>
              </a:rPr>
              <a:t>TITLE                                        </a:t>
            </a:r>
            <a:r>
              <a:rPr lang="en-IN" dirty="0">
                <a:latin typeface="Aptos Display" panose="020B0004020202020204" pitchFamily="34" charset="0"/>
              </a:rPr>
              <a:t>:-                          </a:t>
            </a:r>
            <a:r>
              <a:rPr lang="en-US" dirty="0">
                <a:latin typeface="Aptos Display" panose="020B0004020202020204" pitchFamily="34" charset="0"/>
              </a:rPr>
              <a:t>Card-Less ATM Transaction using Biometric </a:t>
            </a:r>
            <a:r>
              <a:rPr lang="en-US" dirty="0" err="1">
                <a:latin typeface="Aptos Display" panose="020B0004020202020204" pitchFamily="34" charset="0"/>
              </a:rPr>
              <a:t>andFace</a:t>
            </a:r>
            <a:r>
              <a:rPr lang="en-US" dirty="0">
                <a:latin typeface="Aptos Display" panose="020B0004020202020204" pitchFamily="34" charset="0"/>
              </a:rPr>
              <a:t> Recognition</a:t>
            </a:r>
            <a:endParaRPr lang="en-IN" dirty="0">
              <a:latin typeface="Aptos Display" panose="020B0004020202020204" pitchFamily="34" charset="0"/>
            </a:endParaRPr>
          </a:p>
          <a:p>
            <a:r>
              <a:rPr lang="en-IN" dirty="0">
                <a:latin typeface="Bahnschrift" panose="020B0502040204020203" pitchFamily="34" charset="0"/>
              </a:rPr>
              <a:t>PUBLISHER NAMES                </a:t>
            </a:r>
            <a:r>
              <a:rPr lang="en-IN" dirty="0">
                <a:latin typeface="Aptos Display" panose="020B0004020202020204" pitchFamily="34" charset="0"/>
              </a:rPr>
              <a:t>:-                          Mr. Manish, </a:t>
            </a:r>
            <a:r>
              <a:rPr lang="en-IN" dirty="0" err="1">
                <a:latin typeface="Aptos Display" panose="020B0004020202020204" pitchFamily="34" charset="0"/>
              </a:rPr>
              <a:t>Mr.Chirag,Mr</a:t>
            </a:r>
            <a:r>
              <a:rPr lang="en-IN" dirty="0">
                <a:latin typeface="Aptos Display" panose="020B0004020202020204" pitchFamily="34" charset="0"/>
              </a:rPr>
              <a:t>. </a:t>
            </a:r>
            <a:r>
              <a:rPr lang="en-IN" dirty="0" err="1">
                <a:latin typeface="Aptos Display" panose="020B0004020202020204" pitchFamily="34" charset="0"/>
              </a:rPr>
              <a:t>Praveen,Mr</a:t>
            </a:r>
            <a:r>
              <a:rPr lang="en-IN" dirty="0">
                <a:latin typeface="Aptos Display" panose="020B0004020202020204" pitchFamily="34" charset="0"/>
              </a:rPr>
              <a:t>. Darshan, </a:t>
            </a:r>
            <a:r>
              <a:rPr lang="en-IN" dirty="0" err="1">
                <a:latin typeface="Aptos Display" panose="020B0004020202020204" pitchFamily="34" charset="0"/>
              </a:rPr>
              <a:t>Mr.D</a:t>
            </a:r>
            <a:r>
              <a:rPr lang="en-IN" dirty="0">
                <a:latin typeface="Aptos Display" panose="020B0004020202020204" pitchFamily="34" charset="0"/>
              </a:rPr>
              <a:t> Kasim .</a:t>
            </a:r>
          </a:p>
          <a:p>
            <a:r>
              <a:rPr lang="en-IN" dirty="0">
                <a:latin typeface="Bahnschrift" panose="020B0502040204020203" pitchFamily="34" charset="0"/>
              </a:rPr>
              <a:t>PUBLISHED YEAR                   </a:t>
            </a:r>
            <a:r>
              <a:rPr lang="en-IN" dirty="0"/>
              <a:t>:-                        July 2020</a:t>
            </a:r>
            <a:endParaRPr lang="en-IN" dirty="0">
              <a:latin typeface="Aptos Display" panose="020B0004020202020204" pitchFamily="34" charset="0"/>
            </a:endParaRPr>
          </a:p>
          <a:p>
            <a:endParaRPr lang="en-US" dirty="0"/>
          </a:p>
        </p:txBody>
      </p:sp>
      <p:sp>
        <p:nvSpPr>
          <p:cNvPr id="4" name="TextBox 3">
            <a:extLst>
              <a:ext uri="{FF2B5EF4-FFF2-40B4-BE49-F238E27FC236}">
                <a16:creationId xmlns:a16="http://schemas.microsoft.com/office/drawing/2014/main" id="{2A5B5040-7415-1DD9-331C-E1AF8C455F4E}"/>
              </a:ext>
            </a:extLst>
          </p:cNvPr>
          <p:cNvSpPr txBox="1"/>
          <p:nvPr/>
        </p:nvSpPr>
        <p:spPr>
          <a:xfrm>
            <a:off x="554636" y="3429000"/>
            <a:ext cx="11272603" cy="1200329"/>
          </a:xfrm>
          <a:prstGeom prst="rect">
            <a:avLst/>
          </a:prstGeom>
          <a:noFill/>
        </p:spPr>
        <p:txBody>
          <a:bodyPr wrap="square" rtlCol="0">
            <a:spAutoFit/>
          </a:bodyPr>
          <a:lstStyle/>
          <a:p>
            <a:r>
              <a:rPr lang="en-IN" dirty="0">
                <a:latin typeface="Bahnschrift" panose="020B0502040204020203" pitchFamily="34" charset="0"/>
              </a:rPr>
              <a:t>TITLE                                       </a:t>
            </a:r>
            <a:r>
              <a:rPr lang="en-IN" dirty="0">
                <a:latin typeface="Bookman Old Style" panose="02050604050505020204" pitchFamily="18" charset="0"/>
              </a:rPr>
              <a:t>:-                </a:t>
            </a:r>
            <a:r>
              <a:rPr lang="en-US" dirty="0">
                <a:latin typeface="Aptos Display" panose="020B0004020202020204" pitchFamily="34" charset="0"/>
              </a:rPr>
              <a:t>USE OF BIOMETRIC MACHINE FOR SECURITY IN ATM SYSTEM</a:t>
            </a:r>
            <a:endParaRPr lang="en-IN" dirty="0">
              <a:latin typeface="Aptos Display" panose="020B0004020202020204" pitchFamily="34" charset="0"/>
            </a:endParaRPr>
          </a:p>
          <a:p>
            <a:r>
              <a:rPr lang="en-IN" dirty="0">
                <a:latin typeface="Bahnschrift" panose="020B0502040204020203" pitchFamily="34" charset="0"/>
              </a:rPr>
              <a:t>PUBLISHER NAMES               :-                    </a:t>
            </a:r>
            <a:r>
              <a:rPr lang="en-IN" dirty="0" err="1">
                <a:latin typeface="Bahnschrift" panose="020B0502040204020203" pitchFamily="34" charset="0"/>
              </a:rPr>
              <a:t>Mr.</a:t>
            </a:r>
            <a:r>
              <a:rPr lang="en-IN" dirty="0" err="1">
                <a:latin typeface="Aptos Display" panose="020B0004020202020204" pitchFamily="34" charset="0"/>
              </a:rPr>
              <a:t>Sivakumar</a:t>
            </a:r>
            <a:r>
              <a:rPr lang="en-IN" dirty="0">
                <a:latin typeface="Aptos Display" panose="020B0004020202020204" pitchFamily="34" charset="0"/>
              </a:rPr>
              <a:t>, </a:t>
            </a:r>
            <a:r>
              <a:rPr lang="en-IN" dirty="0" err="1">
                <a:latin typeface="Aptos Display" panose="020B0004020202020204" pitchFamily="34" charset="0"/>
              </a:rPr>
              <a:t>Mr.Manoj</a:t>
            </a:r>
            <a:r>
              <a:rPr lang="en-IN" dirty="0">
                <a:latin typeface="Aptos Display" panose="020B0004020202020204" pitchFamily="34" charset="0"/>
              </a:rPr>
              <a:t> , </a:t>
            </a:r>
            <a:r>
              <a:rPr lang="en-IN" dirty="0" err="1">
                <a:latin typeface="Aptos Display" panose="020B0004020202020204" pitchFamily="34" charset="0"/>
              </a:rPr>
              <a:t>Mrs.Karovaliyaa</a:t>
            </a:r>
            <a:r>
              <a:rPr lang="en-IN" dirty="0">
                <a:latin typeface="Aptos Display" panose="020B0004020202020204" pitchFamily="34" charset="0"/>
              </a:rPr>
              <a:t>.</a:t>
            </a:r>
          </a:p>
          <a:p>
            <a:r>
              <a:rPr lang="en-IN" dirty="0">
                <a:latin typeface="Bahnschrift" panose="020B0502040204020203" pitchFamily="34" charset="0"/>
              </a:rPr>
              <a:t>PUBLISHED YEAR                  </a:t>
            </a:r>
            <a:r>
              <a:rPr lang="en-IN" dirty="0">
                <a:latin typeface="Bookman Old Style" panose="02050604050505020204" pitchFamily="18" charset="0"/>
              </a:rPr>
              <a:t>:-                 </a:t>
            </a:r>
            <a:r>
              <a:rPr lang="en-US" dirty="0">
                <a:latin typeface="Aptos Display" panose="020B0004020202020204" pitchFamily="34" charset="0"/>
              </a:rPr>
              <a:t>September-2022</a:t>
            </a:r>
            <a:endParaRPr lang="en-IN" dirty="0">
              <a:latin typeface="Aptos Display" panose="020B0004020202020204" pitchFamily="34" charset="0"/>
            </a:endParaRPr>
          </a:p>
          <a:p>
            <a:endParaRPr lang="en-US" dirty="0"/>
          </a:p>
        </p:txBody>
      </p:sp>
      <p:sp>
        <p:nvSpPr>
          <p:cNvPr id="5" name="TextBox 4">
            <a:extLst>
              <a:ext uri="{FF2B5EF4-FFF2-40B4-BE49-F238E27FC236}">
                <a16:creationId xmlns:a16="http://schemas.microsoft.com/office/drawing/2014/main" id="{8C70715B-6618-E52A-A5DF-F0C122FA6FA5}"/>
              </a:ext>
            </a:extLst>
          </p:cNvPr>
          <p:cNvSpPr txBox="1"/>
          <p:nvPr/>
        </p:nvSpPr>
        <p:spPr>
          <a:xfrm>
            <a:off x="554636" y="5209082"/>
            <a:ext cx="11392525" cy="1200329"/>
          </a:xfrm>
          <a:prstGeom prst="rect">
            <a:avLst/>
          </a:prstGeom>
          <a:noFill/>
        </p:spPr>
        <p:txBody>
          <a:bodyPr wrap="square" rtlCol="0">
            <a:spAutoFit/>
          </a:bodyPr>
          <a:lstStyle/>
          <a:p>
            <a:r>
              <a:rPr lang="en-IN" dirty="0">
                <a:latin typeface="Bahnschrift" panose="020B0502040204020203" pitchFamily="34" charset="0"/>
              </a:rPr>
              <a:t>TITLE                                        </a:t>
            </a:r>
            <a:r>
              <a:rPr lang="en-IN" dirty="0">
                <a:latin typeface="Aptos Display" panose="020B0004020202020204" pitchFamily="34" charset="0"/>
              </a:rPr>
              <a:t>:-                        </a:t>
            </a:r>
            <a:r>
              <a:rPr lang="en-US" dirty="0">
                <a:latin typeface="Aptos Display" panose="020B0004020202020204" pitchFamily="34" charset="0"/>
              </a:rPr>
              <a:t>Biometric based Fingerprint Verification System for ATM machines </a:t>
            </a:r>
            <a:endParaRPr lang="en-IN" dirty="0">
              <a:latin typeface="Aptos Display" panose="020B0004020202020204" pitchFamily="34" charset="0"/>
            </a:endParaRPr>
          </a:p>
          <a:p>
            <a:r>
              <a:rPr lang="en-IN" dirty="0">
                <a:latin typeface="Bahnschrift" panose="020B0502040204020203" pitchFamily="34" charset="0"/>
              </a:rPr>
              <a:t>PUBLISHER NAMES                :-                 Mrs.</a:t>
            </a:r>
            <a:r>
              <a:rPr lang="en-IN" dirty="0">
                <a:latin typeface="Aptos Display" panose="020B0004020202020204" pitchFamily="34" charset="0"/>
              </a:rPr>
              <a:t> </a:t>
            </a:r>
            <a:r>
              <a:rPr lang="en-US" dirty="0">
                <a:latin typeface="Aptos Display" panose="020B0004020202020204" pitchFamily="34" charset="0"/>
              </a:rPr>
              <a:t>T. </a:t>
            </a:r>
            <a:r>
              <a:rPr lang="en-US" dirty="0" err="1">
                <a:latin typeface="Aptos Display" panose="020B0004020202020204" pitchFamily="34" charset="0"/>
              </a:rPr>
              <a:t>Sangeetha,Mr.M.Kumargaru,Mr.S.Akshay,Mrs.M.Kanishka</a:t>
            </a:r>
            <a:endParaRPr lang="en-US" dirty="0">
              <a:latin typeface="Aptos Display" panose="020B0004020202020204" pitchFamily="34" charset="0"/>
            </a:endParaRPr>
          </a:p>
          <a:p>
            <a:r>
              <a:rPr lang="en-IN" dirty="0">
                <a:latin typeface="Bahnschrift" panose="020B0502040204020203" pitchFamily="34" charset="0"/>
              </a:rPr>
              <a:t>PUBLISHED YEAR</a:t>
            </a:r>
            <a:r>
              <a:rPr lang="en-US" dirty="0">
                <a:latin typeface="Aptos Display" panose="020B0004020202020204" pitchFamily="34" charset="0"/>
              </a:rPr>
              <a:t>                           :-                         23 February 2022</a:t>
            </a:r>
            <a:endParaRPr lang="en-IN" dirty="0">
              <a:latin typeface="Aptos Display" panose="020B0004020202020204" pitchFamily="34" charset="0"/>
            </a:endParaRPr>
          </a:p>
          <a:p>
            <a:endParaRPr lang="en-US" dirty="0"/>
          </a:p>
        </p:txBody>
      </p:sp>
    </p:spTree>
    <p:extLst>
      <p:ext uri="{BB962C8B-B14F-4D97-AF65-F5344CB8AC3E}">
        <p14:creationId xmlns:p14="http://schemas.microsoft.com/office/powerpoint/2010/main" val="422067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B80D1E-4118-3A0F-012B-04DD80EFB40A}"/>
              </a:ext>
            </a:extLst>
          </p:cNvPr>
          <p:cNvSpPr txBox="1"/>
          <p:nvPr/>
        </p:nvSpPr>
        <p:spPr>
          <a:xfrm>
            <a:off x="2784104" y="795116"/>
            <a:ext cx="6115664" cy="769441"/>
          </a:xfrm>
          <a:prstGeom prst="rect">
            <a:avLst/>
          </a:prstGeom>
          <a:noFill/>
        </p:spPr>
        <p:txBody>
          <a:bodyPr wrap="square" rtlCol="0">
            <a:spAutoFit/>
          </a:bodyPr>
          <a:lstStyle/>
          <a:p>
            <a:pPr algn="ctr"/>
            <a:r>
              <a:rPr lang="en-IN" sz="4400" u="sng" dirty="0">
                <a:latin typeface="Bookman Old Style" panose="02050604050505020204" pitchFamily="18" charset="0"/>
              </a:rPr>
              <a:t>Existing system</a:t>
            </a:r>
          </a:p>
        </p:txBody>
      </p:sp>
      <p:sp>
        <p:nvSpPr>
          <p:cNvPr id="4" name="TextBox 3">
            <a:extLst>
              <a:ext uri="{FF2B5EF4-FFF2-40B4-BE49-F238E27FC236}">
                <a16:creationId xmlns:a16="http://schemas.microsoft.com/office/drawing/2014/main" id="{0367022E-E2CC-EFFD-722F-B8D110EC97A4}"/>
              </a:ext>
            </a:extLst>
          </p:cNvPr>
          <p:cNvSpPr txBox="1"/>
          <p:nvPr/>
        </p:nvSpPr>
        <p:spPr>
          <a:xfrm flipV="1">
            <a:off x="747252" y="471951"/>
            <a:ext cx="5653548"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5" name="Rectangle 2">
            <a:extLst>
              <a:ext uri="{FF2B5EF4-FFF2-40B4-BE49-F238E27FC236}">
                <a16:creationId xmlns:a16="http://schemas.microsoft.com/office/drawing/2014/main" id="{ABF7EEBF-663B-CADA-7F19-9DF30C670F47}"/>
              </a:ext>
            </a:extLst>
          </p:cNvPr>
          <p:cNvSpPr>
            <a:spLocks noChangeArrowheads="1"/>
          </p:cNvSpPr>
          <p:nvPr/>
        </p:nvSpPr>
        <p:spPr bwMode="auto">
          <a:xfrm>
            <a:off x="521109" y="2425302"/>
            <a:ext cx="1146441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t>The existing ATM system relies on card-based access, where users identify themselves using bank-issued ATM cards.</a:t>
            </a:r>
          </a:p>
          <a:p>
            <a:pPr marR="0" lvl="0" algn="just" defTabSz="914400" rtl="0" eaLnBrk="0" fontAlgn="base" latinLnBrk="0" hangingPunct="0">
              <a:lnSpc>
                <a:spcPct val="100000"/>
              </a:lnSpc>
              <a:spcBef>
                <a:spcPct val="0"/>
              </a:spcBef>
              <a:spcAft>
                <a:spcPct val="0"/>
              </a:spcAft>
              <a:buClrTx/>
              <a:buSzTx/>
              <a:tabLst/>
            </a:pPr>
            <a:r>
              <a:rPr lang="en-US" dirty="0"/>
              <a:t>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t>Transaction security is ensured through PIN authentication, requiring a Personal Identification Number.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dirty="0"/>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t>ATMs offer core banking services, including cash withdrawals, balance inquiries, and fund transfers.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dirty="0"/>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t> To combat fraud, the system incorporates PIN protection and anti-skimming technologies.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dirty="0"/>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dirty="0"/>
              <a:t> Overall, ATMs provide 24/7 access to essential banking services, enhancing convenience for users.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4276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37B3DE-DF1F-E83E-2230-F294F31A98D3}"/>
              </a:ext>
            </a:extLst>
          </p:cNvPr>
          <p:cNvSpPr txBox="1"/>
          <p:nvPr/>
        </p:nvSpPr>
        <p:spPr>
          <a:xfrm>
            <a:off x="3046908" y="873525"/>
            <a:ext cx="5624051" cy="707886"/>
          </a:xfrm>
          <a:prstGeom prst="rect">
            <a:avLst/>
          </a:prstGeom>
          <a:noFill/>
        </p:spPr>
        <p:txBody>
          <a:bodyPr wrap="square" rtlCol="0">
            <a:spAutoFit/>
          </a:bodyPr>
          <a:lstStyle/>
          <a:p>
            <a:pPr algn="ctr"/>
            <a:r>
              <a:rPr lang="en-IN" sz="4000" u="sng" dirty="0">
                <a:latin typeface="Bookman Old Style" panose="02050604050505020204" pitchFamily="18" charset="0"/>
              </a:rPr>
              <a:t>PROPOSED SYSTEM</a:t>
            </a:r>
          </a:p>
        </p:txBody>
      </p:sp>
      <p:sp>
        <p:nvSpPr>
          <p:cNvPr id="5" name="Rectangle 1">
            <a:extLst>
              <a:ext uri="{FF2B5EF4-FFF2-40B4-BE49-F238E27FC236}">
                <a16:creationId xmlns:a16="http://schemas.microsoft.com/office/drawing/2014/main" id="{049C6DD9-EEE2-2CE6-135B-F6C64EC4EC9A}"/>
              </a:ext>
            </a:extLst>
          </p:cNvPr>
          <p:cNvSpPr>
            <a:spLocks noChangeArrowheads="1"/>
          </p:cNvSpPr>
          <p:nvPr/>
        </p:nvSpPr>
        <p:spPr bwMode="auto">
          <a:xfrm>
            <a:off x="612648" y="1904367"/>
            <a:ext cx="1068461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We propose a solution for ATM card users that integrates both biometric authentication and traditional ATM card usage.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This dual authentication system offers users greater flexibility and security when accessing their funds.</a:t>
            </a: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 In situations where biometric authentication is impossible, users can easily switch to using their ATM card as a fallback option.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 Furthermore, our system includes additional security measures such as OTP verification for transaction authentication, adding an extra layer of protection against unauthorized access.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 Overall, our solution aims to streamline the ATM experience, making it more convenient and secure for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BAC96955-C409-4AA6-1D90-BB0F452628A2}"/>
              </a:ext>
            </a:extLst>
          </p:cNvPr>
          <p:cNvSpPr>
            <a:spLocks noChangeArrowheads="1"/>
          </p:cNvSpPr>
          <p:nvPr/>
        </p:nvSpPr>
        <p:spPr bwMode="auto">
          <a:xfrm>
            <a:off x="5096925" y="489841"/>
            <a:ext cx="3244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675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15E0F8-3B6F-1B3D-60FE-FBAF3AC31E5E}"/>
              </a:ext>
            </a:extLst>
          </p:cNvPr>
          <p:cNvSpPr txBox="1"/>
          <p:nvPr/>
        </p:nvSpPr>
        <p:spPr>
          <a:xfrm>
            <a:off x="1750142" y="894735"/>
            <a:ext cx="9635613" cy="707886"/>
          </a:xfrm>
          <a:prstGeom prst="rect">
            <a:avLst/>
          </a:prstGeom>
          <a:noFill/>
        </p:spPr>
        <p:txBody>
          <a:bodyPr wrap="square" rtlCol="0">
            <a:spAutoFit/>
          </a:bodyPr>
          <a:lstStyle/>
          <a:p>
            <a:r>
              <a:rPr lang="en-IN" sz="4000" u="sng" dirty="0">
                <a:latin typeface="Bookman Old Style" panose="02050604050505020204" pitchFamily="18" charset="0"/>
              </a:rPr>
              <a:t>APPLICATION OF THE PROJECT</a:t>
            </a:r>
          </a:p>
        </p:txBody>
      </p:sp>
      <p:sp>
        <p:nvSpPr>
          <p:cNvPr id="5" name="TextBox 4">
            <a:extLst>
              <a:ext uri="{FF2B5EF4-FFF2-40B4-BE49-F238E27FC236}">
                <a16:creationId xmlns:a16="http://schemas.microsoft.com/office/drawing/2014/main" id="{AF0B33E2-360A-4534-B3F9-E24A332A307D}"/>
              </a:ext>
            </a:extLst>
          </p:cNvPr>
          <p:cNvSpPr txBox="1"/>
          <p:nvPr/>
        </p:nvSpPr>
        <p:spPr>
          <a:xfrm>
            <a:off x="2566220" y="2665702"/>
            <a:ext cx="5329084" cy="2246769"/>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t>Private Banking</a:t>
            </a:r>
          </a:p>
          <a:p>
            <a:pPr marL="285750" indent="-285750">
              <a:buFont typeface="Wingdings" panose="05000000000000000000" pitchFamily="2" charset="2"/>
              <a:buChar char="Ø"/>
            </a:pPr>
            <a:endParaRPr lang="en-US" sz="2800" dirty="0"/>
          </a:p>
          <a:p>
            <a:endParaRPr lang="en-US" sz="2800" dirty="0"/>
          </a:p>
          <a:p>
            <a:pPr marL="285750" indent="-285750">
              <a:buFont typeface="Wingdings" panose="05000000000000000000" pitchFamily="2" charset="2"/>
              <a:buChar char="Ø"/>
            </a:pPr>
            <a:r>
              <a:rPr lang="en-US" sz="2800" dirty="0"/>
              <a:t>Public Banking</a:t>
            </a:r>
          </a:p>
          <a:p>
            <a:pPr marL="285750" indent="-285750">
              <a:buFont typeface="Wingdings" panose="05000000000000000000" pitchFamily="2" charset="2"/>
              <a:buChar char="Ø"/>
            </a:pPr>
            <a:endParaRPr lang="en-US" sz="2800" dirty="0"/>
          </a:p>
        </p:txBody>
      </p:sp>
      <p:sp>
        <p:nvSpPr>
          <p:cNvPr id="6" name="Rectangle 1">
            <a:extLst>
              <a:ext uri="{FF2B5EF4-FFF2-40B4-BE49-F238E27FC236}">
                <a16:creationId xmlns:a16="http://schemas.microsoft.com/office/drawing/2014/main" id="{4FF9B58B-00D4-83EC-0A28-76F86B2DD225}"/>
              </a:ext>
            </a:extLst>
          </p:cNvPr>
          <p:cNvSpPr>
            <a:spLocks noChangeArrowheads="1"/>
          </p:cNvSpPr>
          <p:nvPr/>
        </p:nvSpPr>
        <p:spPr bwMode="auto">
          <a:xfrm>
            <a:off x="-1189703" y="201937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AF37E964-E770-3B8B-B47C-2DDF111C21DF}"/>
              </a:ext>
            </a:extLst>
          </p:cNvPr>
          <p:cNvSpPr>
            <a:spLocks noChangeArrowheads="1"/>
          </p:cNvSpPr>
          <p:nvPr/>
        </p:nvSpPr>
        <p:spPr bwMode="auto">
          <a:xfrm>
            <a:off x="0" y="0"/>
            <a:ext cx="247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08567C9E-1EC6-E349-28DD-CF6F7B0C79A0}"/>
              </a:ext>
            </a:extLst>
          </p:cNvPr>
          <p:cNvSpPr>
            <a:spLocks noChangeArrowheads="1"/>
          </p:cNvSpPr>
          <p:nvPr/>
        </p:nvSpPr>
        <p:spPr bwMode="auto">
          <a:xfrm>
            <a:off x="152400" y="152400"/>
            <a:ext cx="247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84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37F95-0DC9-D109-4425-22D86B1574C8}"/>
              </a:ext>
            </a:extLst>
          </p:cNvPr>
          <p:cNvSpPr txBox="1"/>
          <p:nvPr/>
        </p:nvSpPr>
        <p:spPr>
          <a:xfrm>
            <a:off x="404734" y="392353"/>
            <a:ext cx="12067082" cy="6022161"/>
          </a:xfrm>
          <a:prstGeom prst="rect">
            <a:avLst/>
          </a:prstGeom>
          <a:noFill/>
        </p:spPr>
        <p:txBody>
          <a:bodyPr wrap="square" rtlCol="0">
            <a:spAutoFit/>
          </a:bodyPr>
          <a:lstStyle/>
          <a:p>
            <a:pPr marL="794385" marR="0">
              <a:spcBef>
                <a:spcPts val="245"/>
              </a:spcBef>
              <a:spcAft>
                <a:spcPts val="0"/>
              </a:spcAft>
            </a:pPr>
            <a:r>
              <a:rPr lang="en-US" sz="2600" b="1" dirty="0">
                <a:effectLst/>
                <a:latin typeface="Times New Roman" panose="02020603050405020304" pitchFamily="18" charset="0"/>
                <a:ea typeface="Times New Roman" panose="02020603050405020304" pitchFamily="18" charset="0"/>
              </a:rPr>
              <a:t>                           SOFTWARE</a:t>
            </a:r>
            <a:r>
              <a:rPr lang="en-US" sz="2600" b="1" spc="-160" dirty="0">
                <a:effectLst/>
                <a:latin typeface="Times New Roman" panose="02020603050405020304" pitchFamily="18" charset="0"/>
                <a:ea typeface="Times New Roman" panose="02020603050405020304" pitchFamily="18" charset="0"/>
              </a:rPr>
              <a:t> </a:t>
            </a:r>
            <a:r>
              <a:rPr lang="en-US" sz="2600" b="1" spc="-10" dirty="0">
                <a:effectLst/>
                <a:latin typeface="Times New Roman" panose="02020603050405020304" pitchFamily="18" charset="0"/>
                <a:ea typeface="Times New Roman" panose="02020603050405020304" pitchFamily="18" charset="0"/>
              </a:rPr>
              <a:t>REQUIREMENTS</a:t>
            </a:r>
            <a:endParaRPr lang="en-US" sz="1100" dirty="0">
              <a:effectLst/>
              <a:latin typeface="Times New Roman" panose="02020603050405020304" pitchFamily="18" charset="0"/>
              <a:ea typeface="Times New Roman" panose="02020603050405020304" pitchFamily="18" charset="0"/>
            </a:endParaRPr>
          </a:p>
          <a:p>
            <a:pPr marL="640080" marR="2176145" algn="ctr">
              <a:spcBef>
                <a:spcPts val="1705"/>
              </a:spcBef>
              <a:spcAft>
                <a:spcPts val="0"/>
              </a:spcAft>
            </a:pPr>
            <a:r>
              <a:rPr lang="en-US" sz="2600" b="1" spc="-25" dirty="0">
                <a:effectLst/>
                <a:latin typeface="Times New Roman" panose="02020603050405020304" pitchFamily="18" charset="0"/>
                <a:ea typeface="Times New Roman" panose="02020603050405020304" pitchFamily="18" charset="0"/>
              </a:rPr>
              <a:t>AND</a:t>
            </a:r>
            <a:endParaRPr lang="en-US" sz="1100" dirty="0">
              <a:effectLst/>
              <a:latin typeface="Times New Roman" panose="02020603050405020304" pitchFamily="18" charset="0"/>
              <a:ea typeface="Times New Roman" panose="02020603050405020304" pitchFamily="18" charset="0"/>
            </a:endParaRPr>
          </a:p>
          <a:p>
            <a:pPr marL="808355" marR="0">
              <a:spcBef>
                <a:spcPts val="1535"/>
              </a:spcBef>
              <a:spcAft>
                <a:spcPts val="0"/>
              </a:spcAft>
            </a:pPr>
            <a:r>
              <a:rPr lang="en-US" sz="2600" b="1" dirty="0">
                <a:effectLst/>
                <a:latin typeface="Times New Roman" panose="02020603050405020304" pitchFamily="18" charset="0"/>
                <a:ea typeface="Times New Roman" panose="02020603050405020304" pitchFamily="18" charset="0"/>
              </a:rPr>
              <a:t>                          HARDWARE</a:t>
            </a:r>
            <a:r>
              <a:rPr lang="en-US" sz="2600" b="1" spc="-155" dirty="0">
                <a:effectLst/>
                <a:latin typeface="Times New Roman" panose="02020603050405020304" pitchFamily="18" charset="0"/>
                <a:ea typeface="Times New Roman" panose="02020603050405020304" pitchFamily="18" charset="0"/>
              </a:rPr>
              <a:t> </a:t>
            </a:r>
            <a:r>
              <a:rPr lang="en-US" sz="2600" b="1" spc="-10" dirty="0">
                <a:effectLst/>
                <a:latin typeface="Times New Roman" panose="02020603050405020304" pitchFamily="18" charset="0"/>
                <a:ea typeface="Times New Roman" panose="02020603050405020304" pitchFamily="18" charset="0"/>
              </a:rPr>
              <a:t>REQUIREMENTS</a:t>
            </a:r>
            <a:endParaRPr lang="en-US" sz="11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2900" b="1"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spcBef>
                <a:spcPts val="55"/>
              </a:spcBef>
              <a:spcAft>
                <a:spcPts val="0"/>
              </a:spcAft>
            </a:pPr>
            <a:r>
              <a:rPr lang="en-US" sz="2400" b="1"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SOFTWARE</a:t>
            </a:r>
            <a:r>
              <a:rPr lang="en-US" sz="1600" b="1" spc="310"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REQUIREMENTS:-</a:t>
            </a:r>
            <a:endParaRPr lang="en-US" sz="16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b="1"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spcBef>
                <a:spcPts val="55"/>
              </a:spcBef>
              <a:spcAft>
                <a:spcPts val="0"/>
              </a:spcAft>
            </a:pPr>
            <a:r>
              <a:rPr lang="en-US" sz="800" b="1"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1075690" marR="0">
              <a:spcBef>
                <a:spcPts val="295"/>
              </a:spcBef>
              <a:spcAft>
                <a:spcPts val="0"/>
              </a:spcAft>
            </a:pPr>
            <a:r>
              <a:rPr lang="en-US" sz="1400" spc="-10" dirty="0">
                <a:effectLst/>
                <a:latin typeface="Times New Roman" panose="02020603050405020304" pitchFamily="18" charset="0"/>
                <a:ea typeface="Times New Roman" panose="02020603050405020304" pitchFamily="18" charset="0"/>
                <a:cs typeface="Times New Roman" panose="02020603050405020304" pitchFamily="18" charset="0"/>
              </a:rPr>
              <a:t>      Python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400" dirty="0">
                <a:effectLst/>
                <a:latin typeface="Cambria Math" panose="020405030504060302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dirty="0">
                <a:effectLst/>
                <a:latin typeface="Cambria Math" panose="020405030504060302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dirty="0">
                <a:effectLst/>
                <a:latin typeface="Cambria Math" panose="020405030504060302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HARDWARE</a:t>
            </a:r>
            <a:r>
              <a:rPr lang="en-US" sz="1600" b="1" spc="315"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REQUIREMENTS:-</a:t>
            </a:r>
            <a:endParaRPr lang="en-US" sz="1600" b="1" dirty="0">
              <a:effectLst/>
              <a:latin typeface="Times New Roman" panose="02020603050405020304" pitchFamily="18" charset="0"/>
              <a:ea typeface="Times New Roman" panose="02020603050405020304" pitchFamily="18" charset="0"/>
            </a:endParaRPr>
          </a:p>
          <a:p>
            <a:pPr marL="0" marR="0">
              <a:spcBef>
                <a:spcPts val="45"/>
              </a:spcBef>
              <a:spcAft>
                <a:spcPts val="0"/>
              </a:spcAft>
            </a:pPr>
            <a:r>
              <a:rPr lang="en-US" sz="2350" b="1"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R="0" lvl="3">
              <a:spcBef>
                <a:spcPts val="0"/>
              </a:spcBef>
              <a:spcAft>
                <a:spcPts val="0"/>
              </a:spcAft>
              <a:buSzPts val="1200"/>
              <a:tabLst>
                <a:tab pos="1272540" algn="l"/>
                <a:tab pos="1273175" algn="l"/>
              </a:tabLst>
            </a:pPr>
            <a:r>
              <a:rPr lang="en-US" sz="1400" spc="50" dirty="0">
                <a:effectLst/>
                <a:latin typeface="Times New Roman" panose="02020603050405020304" pitchFamily="18" charset="0"/>
                <a:ea typeface="Cambria" panose="02040503050406030204" pitchFamily="18" charset="0"/>
                <a:cs typeface="Times New Roman" panose="02020603050405020304" pitchFamily="18" charset="0"/>
              </a:rPr>
              <a:t>Biometric</a:t>
            </a:r>
            <a:r>
              <a:rPr lang="en-US" sz="1400" spc="210"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1400" spc="50" dirty="0">
                <a:effectLst/>
                <a:latin typeface="Times New Roman" panose="02020603050405020304" pitchFamily="18" charset="0"/>
                <a:ea typeface="Cambria" panose="02040503050406030204" pitchFamily="18" charset="0"/>
                <a:cs typeface="Times New Roman" panose="02020603050405020304" pitchFamily="18" charset="0"/>
              </a:rPr>
              <a:t>scanners</a:t>
            </a:r>
            <a:endParaRPr lang="en-US" sz="1400" spc="0" dirty="0">
              <a:effectLst/>
              <a:latin typeface="Times New Roman" panose="02020603050405020304" pitchFamily="18" charset="0"/>
              <a:ea typeface="Cambria" panose="02040503050406030204" pitchFamily="18" charset="0"/>
              <a:cs typeface="Times New Roman" panose="02020603050405020304" pitchFamily="18" charset="0"/>
            </a:endParaRPr>
          </a:p>
          <a:p>
            <a:pPr marR="0">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R="0" lvl="3">
              <a:spcBef>
                <a:spcPts val="1240"/>
              </a:spcBef>
              <a:spcAft>
                <a:spcPts val="0"/>
              </a:spcAft>
              <a:buSzPts val="1200"/>
              <a:tabLst>
                <a:tab pos="1272540" algn="l"/>
                <a:tab pos="1273175" algn="l"/>
              </a:tabLst>
            </a:pPr>
            <a:r>
              <a:rPr lang="en-US" sz="1400" spc="65" dirty="0">
                <a:effectLst/>
                <a:latin typeface="Times New Roman" panose="02020603050405020304" pitchFamily="18" charset="0"/>
                <a:ea typeface="Cambria" panose="02040503050406030204" pitchFamily="18" charset="0"/>
                <a:cs typeface="Times New Roman" panose="02020603050405020304" pitchFamily="18" charset="0"/>
              </a:rPr>
              <a:t>Card</a:t>
            </a:r>
            <a:r>
              <a:rPr lang="en-US" sz="1400" spc="225"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1400" spc="-10" dirty="0">
                <a:effectLst/>
                <a:latin typeface="Times New Roman" panose="02020603050405020304" pitchFamily="18" charset="0"/>
                <a:ea typeface="Cambria" panose="02040503050406030204" pitchFamily="18" charset="0"/>
                <a:cs typeface="Times New Roman" panose="02020603050405020304" pitchFamily="18" charset="0"/>
              </a:rPr>
              <a:t>readers</a:t>
            </a:r>
            <a:endParaRPr lang="en-US" sz="1400" spc="0" dirty="0">
              <a:effectLst/>
              <a:latin typeface="Times New Roman" panose="02020603050405020304" pitchFamily="18" charset="0"/>
              <a:ea typeface="Cambria" panose="02040503050406030204" pitchFamily="18" charset="0"/>
              <a:cs typeface="Times New Roman" panose="02020603050405020304" pitchFamily="18" charset="0"/>
            </a:endParaRPr>
          </a:p>
          <a:p>
            <a:pPr marR="0">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R="0" lvl="3">
              <a:spcBef>
                <a:spcPts val="1225"/>
              </a:spcBef>
              <a:spcAft>
                <a:spcPts val="0"/>
              </a:spcAft>
              <a:buSzPts val="1200"/>
              <a:tabLst>
                <a:tab pos="1272540" algn="l"/>
                <a:tab pos="1273175" algn="l"/>
              </a:tabLst>
            </a:pPr>
            <a:r>
              <a:rPr lang="en-US" sz="1400" spc="65" dirty="0">
                <a:effectLst/>
                <a:latin typeface="Times New Roman" panose="02020603050405020304" pitchFamily="18" charset="0"/>
                <a:ea typeface="Cambria" panose="02040503050406030204" pitchFamily="18" charset="0"/>
                <a:cs typeface="Times New Roman" panose="02020603050405020304" pitchFamily="18" charset="0"/>
              </a:rPr>
              <a:t>Secure</a:t>
            </a:r>
            <a:r>
              <a:rPr lang="en-US" sz="1400" spc="285"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1400" spc="0" dirty="0">
                <a:effectLst/>
                <a:latin typeface="Times New Roman" panose="02020603050405020304" pitchFamily="18" charset="0"/>
                <a:ea typeface="Cambria" panose="02040503050406030204" pitchFamily="18" charset="0"/>
                <a:cs typeface="Times New Roman" panose="02020603050405020304" pitchFamily="18" charset="0"/>
              </a:rPr>
              <a:t>PIN</a:t>
            </a:r>
            <a:r>
              <a:rPr lang="en-US" sz="1400" spc="180"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1400" spc="-25" dirty="0">
                <a:effectLst/>
                <a:latin typeface="Times New Roman" panose="02020603050405020304" pitchFamily="18" charset="0"/>
                <a:ea typeface="Cambria" panose="02040503050406030204" pitchFamily="18" charset="0"/>
                <a:cs typeface="Times New Roman" panose="02020603050405020304" pitchFamily="18" charset="0"/>
              </a:rPr>
              <a:t>pad</a:t>
            </a:r>
            <a:endParaRPr lang="en-US" sz="1400" spc="0" dirty="0">
              <a:effectLst/>
              <a:latin typeface="Times New Roman" panose="02020603050405020304" pitchFamily="18" charset="0"/>
              <a:ea typeface="Cambria" panose="02040503050406030204" pitchFamily="18" charset="0"/>
              <a:cs typeface="Times New Roman" panose="02020603050405020304" pitchFamily="18" charset="0"/>
            </a:endParaRPr>
          </a:p>
          <a:p>
            <a:pPr marR="0">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R="0" lvl="3">
              <a:spcBef>
                <a:spcPts val="1235"/>
              </a:spcBef>
              <a:spcAft>
                <a:spcPts val="0"/>
              </a:spcAft>
              <a:buSzPts val="1200"/>
              <a:tabLst>
                <a:tab pos="1272540" algn="l"/>
                <a:tab pos="1273175" algn="l"/>
              </a:tabLst>
            </a:pPr>
            <a:r>
              <a:rPr lang="en-US" sz="1400" spc="0" dirty="0">
                <a:effectLst/>
                <a:latin typeface="Times New Roman" panose="02020603050405020304" pitchFamily="18" charset="0"/>
                <a:ea typeface="Cambria" panose="02040503050406030204" pitchFamily="18" charset="0"/>
                <a:cs typeface="Times New Roman" panose="02020603050405020304" pitchFamily="18" charset="0"/>
              </a:rPr>
              <a:t>Network</a:t>
            </a:r>
            <a:r>
              <a:rPr lang="en-US" sz="1400" spc="265" dirty="0">
                <a:effectLst/>
                <a:latin typeface="Times New Roman" panose="02020603050405020304" pitchFamily="18" charset="0"/>
                <a:ea typeface="Cambria" panose="02040503050406030204" pitchFamily="18" charset="0"/>
                <a:cs typeface="Times New Roman" panose="02020603050405020304" pitchFamily="18" charset="0"/>
              </a:rPr>
              <a:t> </a:t>
            </a:r>
            <a:r>
              <a:rPr lang="en-US" sz="1400" spc="-10" dirty="0">
                <a:effectLst/>
                <a:latin typeface="Times New Roman" panose="02020603050405020304" pitchFamily="18" charset="0"/>
                <a:ea typeface="Cambria" panose="02040503050406030204" pitchFamily="18" charset="0"/>
                <a:cs typeface="Times New Roman" panose="02020603050405020304" pitchFamily="18" charset="0"/>
              </a:rPr>
              <a:t>connectivity</a:t>
            </a:r>
            <a:endParaRPr lang="en-US" sz="1400" spc="0" dirty="0">
              <a:effectLs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04446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4F256-6D82-713C-3DAA-FD1F452EF18F}"/>
              </a:ext>
            </a:extLst>
          </p:cNvPr>
          <p:cNvSpPr txBox="1"/>
          <p:nvPr/>
        </p:nvSpPr>
        <p:spPr>
          <a:xfrm>
            <a:off x="2938071" y="464536"/>
            <a:ext cx="5561351" cy="584775"/>
          </a:xfrm>
          <a:prstGeom prst="rect">
            <a:avLst/>
          </a:prstGeom>
          <a:noFill/>
        </p:spPr>
        <p:txBody>
          <a:bodyPr wrap="square" rtlCol="0">
            <a:spAutoFit/>
          </a:bodyPr>
          <a:lstStyle/>
          <a:p>
            <a:r>
              <a:rPr lang="en-US" sz="3200" dirty="0">
                <a:effectLst/>
                <a:latin typeface="Bookman Old Style" panose="02050604050505020204" pitchFamily="18" charset="0"/>
                <a:ea typeface="Calibri" panose="020F0502020204030204" pitchFamily="34" charset="0"/>
                <a:cs typeface="Calibri" panose="020F0502020204030204" pitchFamily="34" charset="0"/>
              </a:rPr>
              <a:t>Architecture of the Project</a:t>
            </a:r>
            <a:endParaRPr lang="en-US" sz="3200" dirty="0">
              <a:latin typeface="Bookman Old Style" panose="02050604050505020204" pitchFamily="18" charset="0"/>
            </a:endParaRPr>
          </a:p>
        </p:txBody>
      </p:sp>
      <p:pic>
        <p:nvPicPr>
          <p:cNvPr id="1026" name="Picture 2" descr="Figure 5 from Designing a Biometric Strategy ( Fingerprint ) Measure for  Enhancing ATM Security in Indian E-Banking System Sri | Semantic Scholar">
            <a:extLst>
              <a:ext uri="{FF2B5EF4-FFF2-40B4-BE49-F238E27FC236}">
                <a16:creationId xmlns:a16="http://schemas.microsoft.com/office/drawing/2014/main" id="{A83D44F6-1F47-D241-5D51-E1A004CF5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401" y="1497614"/>
            <a:ext cx="630555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69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5DE3C-49EF-BE00-54C4-22B016886C39}"/>
              </a:ext>
            </a:extLst>
          </p:cNvPr>
          <p:cNvSpPr txBox="1"/>
          <p:nvPr/>
        </p:nvSpPr>
        <p:spPr>
          <a:xfrm>
            <a:off x="3470224" y="437426"/>
            <a:ext cx="6093500" cy="646331"/>
          </a:xfrm>
          <a:prstGeom prst="rect">
            <a:avLst/>
          </a:prstGeom>
          <a:noFill/>
        </p:spPr>
        <p:txBody>
          <a:bodyPr wrap="square">
            <a:spAutoFit/>
          </a:bodyPr>
          <a:lstStyle/>
          <a:p>
            <a:pPr algn="ctr"/>
            <a:r>
              <a:rPr lang="en-US" sz="3600" b="1" dirty="0">
                <a:effectLst/>
                <a:latin typeface="+mn-lt"/>
                <a:ea typeface="Calibri" panose="020F0502020204030204" pitchFamily="34" charset="0"/>
                <a:cs typeface="Calibri" panose="020F0502020204030204" pitchFamily="34" charset="0"/>
              </a:rPr>
              <a:t>Data Flow Diagrams</a:t>
            </a:r>
            <a:endParaRPr lang="en-US" sz="3600" dirty="0"/>
          </a:p>
        </p:txBody>
      </p:sp>
      <p:pic>
        <p:nvPicPr>
          <p:cNvPr id="5" name="Picture 4">
            <a:extLst>
              <a:ext uri="{FF2B5EF4-FFF2-40B4-BE49-F238E27FC236}">
                <a16:creationId xmlns:a16="http://schemas.microsoft.com/office/drawing/2014/main" id="{AB0626DB-A451-BF86-89FC-F50885E821D8}"/>
              </a:ext>
            </a:extLst>
          </p:cNvPr>
          <p:cNvPicPr>
            <a:picLocks noChangeAspect="1"/>
          </p:cNvPicPr>
          <p:nvPr/>
        </p:nvPicPr>
        <p:blipFill>
          <a:blip r:embed="rId2"/>
          <a:stretch>
            <a:fillRect/>
          </a:stretch>
        </p:blipFill>
        <p:spPr>
          <a:xfrm>
            <a:off x="3106711" y="1408956"/>
            <a:ext cx="6820525" cy="5011618"/>
          </a:xfrm>
          <a:prstGeom prst="rect">
            <a:avLst/>
          </a:prstGeom>
        </p:spPr>
      </p:pic>
    </p:spTree>
    <p:extLst>
      <p:ext uri="{BB962C8B-B14F-4D97-AF65-F5344CB8AC3E}">
        <p14:creationId xmlns:p14="http://schemas.microsoft.com/office/powerpoint/2010/main" val="574003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926</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Aptos Display</vt:lpstr>
      <vt:lpstr>Arial</vt:lpstr>
      <vt:lpstr>Arial Rounded MT Bold</vt:lpstr>
      <vt:lpstr>Bahnschrift</vt:lpstr>
      <vt:lpstr>Book Antiqua</vt:lpstr>
      <vt:lpstr>Bookman Old Style</vt:lpstr>
      <vt:lpstr>Calibri</vt:lpstr>
      <vt:lpstr>Calibri Light</vt:lpstr>
      <vt:lpstr>Cambria Math</vt:lpstr>
      <vt:lpstr>Söhne</vt:lpstr>
      <vt:lpstr>Times New Roman</vt:lpstr>
      <vt:lpstr>ui-sans-serif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KADARUS</dc:creator>
  <cp:lastModifiedBy>Kadaru Rashmitha</cp:lastModifiedBy>
  <cp:revision>6</cp:revision>
  <dcterms:created xsi:type="dcterms:W3CDTF">2024-07-14T13:06:25Z</dcterms:created>
  <dcterms:modified xsi:type="dcterms:W3CDTF">2024-09-19T16:37:48Z</dcterms:modified>
</cp:coreProperties>
</file>