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078e7d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078e7d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078e7d2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078e7d2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078e7d2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078e7d2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078e7d2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078e7d2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0078e7d2f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0078e7d2f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0078e7d2f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0078e7d2f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078e7d2f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078e7d2f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078e7d2f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078e7d2f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6358" y="873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Inside the Box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a:t>
            </a:r>
            <a:endParaRPr/>
          </a:p>
        </p:txBody>
      </p:sp>
      <p:sp>
        <p:nvSpPr>
          <p:cNvPr id="61" name="Google Shape;61;p14"/>
          <p:cNvSpPr txBox="1"/>
          <p:nvPr>
            <p:ph idx="1" type="body"/>
          </p:nvPr>
        </p:nvSpPr>
        <p:spPr>
          <a:xfrm>
            <a:off x="447250" y="1187525"/>
            <a:ext cx="816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Current waste removal system</a:t>
            </a:r>
            <a:endParaRPr b="1">
              <a:solidFill>
                <a:srgbClr val="000000"/>
              </a:solidFill>
            </a:endParaRPr>
          </a:p>
          <a:p>
            <a:pPr indent="0" lvl="0" marL="0" rtl="0" algn="l">
              <a:spcBef>
                <a:spcPts val="1600"/>
              </a:spcBef>
              <a:spcAft>
                <a:spcPts val="0"/>
              </a:spcAft>
              <a:buNone/>
            </a:pPr>
            <a:r>
              <a:rPr lang="en">
                <a:solidFill>
                  <a:srgbClr val="000000"/>
                </a:solidFill>
              </a:rPr>
              <a:t>This entails the garbage collection process where a collector comes in a truck to your house to collect the trash and take it to the recycling plant and/or the landfill. Usually, the city gives each household one garbage can. Additionally, there may be a recycling can. From there, the trash is organized.</a:t>
            </a:r>
            <a:endParaRPr>
              <a:solidFill>
                <a:srgbClr val="000000"/>
              </a:solidFill>
            </a:endParaRPr>
          </a:p>
          <a:p>
            <a:pPr indent="0" lvl="0" marL="0" rtl="0" algn="l">
              <a:spcBef>
                <a:spcPts val="1600"/>
              </a:spcBef>
              <a:spcAft>
                <a:spcPts val="0"/>
              </a:spcAft>
              <a:buNone/>
            </a:pPr>
            <a:r>
              <a:rPr lang="en">
                <a:solidFill>
                  <a:srgbClr val="000000"/>
                </a:solidFill>
              </a:rPr>
              <a:t>Within a household, food waste is usually sent through the sink disposal. Contents are sorted based on reusability and recyclability.</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Garbage Disposal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Trash can provided by city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Waste Disposal Employees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Garbage Trucks (typically come once a week to collect waste)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Landfills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Incineration</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Names: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CompostBin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DiviBin TrashBin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TrashLift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VacuumBin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OdorSense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6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 - Subtraction</a:t>
            </a:r>
            <a:endParaRPr/>
          </a:p>
        </p:txBody>
      </p:sp>
      <p:sp>
        <p:nvSpPr>
          <p:cNvPr id="79" name="Google Shape;79;p17"/>
          <p:cNvSpPr txBox="1"/>
          <p:nvPr>
            <p:ph idx="1" type="body"/>
          </p:nvPr>
        </p:nvSpPr>
        <p:spPr>
          <a:xfrm>
            <a:off x="311700" y="1154625"/>
            <a:ext cx="85206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Name: </a:t>
            </a:r>
            <a:r>
              <a:rPr b="1" lang="en" sz="1400">
                <a:solidFill>
                  <a:srgbClr val="000000"/>
                </a:solidFill>
              </a:rPr>
              <a:t>CompostBin</a:t>
            </a:r>
            <a:endParaRPr b="1" sz="1400">
              <a:solidFill>
                <a:srgbClr val="000000"/>
              </a:solidFill>
            </a:endParaRPr>
          </a:p>
          <a:p>
            <a:pPr indent="0" lvl="0" marL="0" rtl="0" algn="l">
              <a:spcBef>
                <a:spcPts val="1600"/>
              </a:spcBef>
              <a:spcAft>
                <a:spcPts val="0"/>
              </a:spcAft>
              <a:buNone/>
            </a:pPr>
            <a:r>
              <a:rPr lang="en" sz="1400">
                <a:solidFill>
                  <a:srgbClr val="000000"/>
                </a:solidFill>
              </a:rPr>
              <a:t>The main source of smelly trash is food waste- rotting vegetables, fruit and meat. If this is not sent to the city dumpsters and to the landfill, then it would significantly decrease the stench overall. Instead of throwing this type of waste out in the regular trash, each household, neighborhood, or apartment complex could have their own compost bin.</a:t>
            </a:r>
            <a:endParaRPr sz="1400">
              <a:solidFill>
                <a:srgbClr val="000000"/>
              </a:solidFill>
            </a:endParaRPr>
          </a:p>
          <a:p>
            <a:pPr indent="0" lvl="0" marL="0" rtl="0" algn="l">
              <a:spcBef>
                <a:spcPts val="1600"/>
              </a:spcBef>
              <a:spcAft>
                <a:spcPts val="0"/>
              </a:spcAft>
              <a:buNone/>
            </a:pPr>
            <a:r>
              <a:rPr b="1" lang="en" sz="1400">
                <a:solidFill>
                  <a:srgbClr val="000000"/>
                </a:solidFill>
              </a:rPr>
              <a:t>Target Audience:</a:t>
            </a:r>
            <a:r>
              <a:rPr lang="en" sz="1400">
                <a:solidFill>
                  <a:srgbClr val="000000"/>
                </a:solidFill>
              </a:rPr>
              <a:t> Households and apartment complexes</a:t>
            </a:r>
            <a:endParaRPr sz="1400">
              <a:solidFill>
                <a:srgbClr val="000000"/>
              </a:solidFill>
            </a:endParaRPr>
          </a:p>
          <a:p>
            <a:pPr indent="0" lvl="0" marL="0" rtl="0" algn="l">
              <a:spcBef>
                <a:spcPts val="1600"/>
              </a:spcBef>
              <a:spcAft>
                <a:spcPts val="0"/>
              </a:spcAft>
              <a:buNone/>
            </a:pPr>
            <a:r>
              <a:rPr b="1" lang="en" sz="1400">
                <a:solidFill>
                  <a:srgbClr val="000000"/>
                </a:solidFill>
              </a:rPr>
              <a:t>Feasibility:</a:t>
            </a:r>
            <a:r>
              <a:rPr lang="en" sz="1400">
                <a:solidFill>
                  <a:srgbClr val="000000"/>
                </a:solidFill>
              </a:rPr>
              <a:t> </a:t>
            </a:r>
            <a:r>
              <a:rPr lang="en" sz="1400">
                <a:solidFill>
                  <a:srgbClr val="000000"/>
                </a:solidFill>
              </a:rPr>
              <a:t>It is feasible because it just shifts the individual from throwing out this food waste into their trash bin to throwing it out in a compost bin right next to the trash bin.</a:t>
            </a:r>
            <a:endParaRPr sz="1400">
              <a:solidFill>
                <a:srgbClr val="000000"/>
              </a:solidFill>
            </a:endParaRPr>
          </a:p>
          <a:p>
            <a:pPr indent="0" lvl="0" marL="0" rtl="0" algn="l">
              <a:spcBef>
                <a:spcPts val="1600"/>
              </a:spcBef>
              <a:spcAft>
                <a:spcPts val="1600"/>
              </a:spcAft>
              <a:buNone/>
            </a:pPr>
            <a:r>
              <a:rPr b="1" lang="en" sz="1400">
                <a:solidFill>
                  <a:srgbClr val="000000"/>
                </a:solidFill>
              </a:rPr>
              <a:t>Challenges:</a:t>
            </a:r>
            <a:r>
              <a:rPr lang="en" sz="1400">
                <a:solidFill>
                  <a:srgbClr val="000000"/>
                </a:solidFill>
              </a:rPr>
              <a:t> </a:t>
            </a:r>
            <a:r>
              <a:rPr lang="en" sz="1400">
                <a:solidFill>
                  <a:srgbClr val="000000"/>
                </a:solidFill>
              </a:rPr>
              <a:t>The potential challenges would include the individual not adhering to throwing their food waste into the compost.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 - Division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Name: </a:t>
            </a:r>
            <a:r>
              <a:rPr b="1" lang="en" sz="1400">
                <a:solidFill>
                  <a:srgbClr val="000000"/>
                </a:solidFill>
              </a:rPr>
              <a:t>DiviBin TrashBin</a:t>
            </a:r>
            <a:endParaRPr b="1" sz="1400">
              <a:solidFill>
                <a:srgbClr val="000000"/>
              </a:solidFill>
            </a:endParaRPr>
          </a:p>
          <a:p>
            <a:pPr indent="0" lvl="0" marL="0" rtl="0" algn="l">
              <a:spcBef>
                <a:spcPts val="1600"/>
              </a:spcBef>
              <a:spcAft>
                <a:spcPts val="0"/>
              </a:spcAft>
              <a:buNone/>
            </a:pPr>
            <a:r>
              <a:rPr lang="en" sz="1400">
                <a:solidFill>
                  <a:srgbClr val="000000"/>
                </a:solidFill>
              </a:rPr>
              <a:t>Separate compartments in a trash can be meant for items that degrade differently. For example, a compartment with a heavier lining trash bag for compostable items, a compartment for recyclable items, etc. This trash bin with different linings would reduce the odor typically associated with trash cans where all waste is mixed.</a:t>
            </a:r>
            <a:endParaRPr sz="1400">
              <a:solidFill>
                <a:srgbClr val="000000"/>
              </a:solidFill>
            </a:endParaRPr>
          </a:p>
          <a:p>
            <a:pPr indent="0" lvl="0" marL="0" rtl="0" algn="l">
              <a:spcBef>
                <a:spcPts val="1600"/>
              </a:spcBef>
              <a:spcAft>
                <a:spcPts val="0"/>
              </a:spcAft>
              <a:buNone/>
            </a:pPr>
            <a:r>
              <a:rPr b="1" lang="en" sz="1400">
                <a:solidFill>
                  <a:srgbClr val="000000"/>
                </a:solidFill>
              </a:rPr>
              <a:t>Target Audience:</a:t>
            </a:r>
            <a:r>
              <a:rPr lang="en" sz="1400">
                <a:solidFill>
                  <a:srgbClr val="000000"/>
                </a:solidFill>
              </a:rPr>
              <a:t> Households and homeowners</a:t>
            </a:r>
            <a:endParaRPr sz="1400">
              <a:solidFill>
                <a:srgbClr val="000000"/>
              </a:solidFill>
            </a:endParaRPr>
          </a:p>
          <a:p>
            <a:pPr indent="0" lvl="0" marL="0" rtl="0" algn="l">
              <a:spcBef>
                <a:spcPts val="1600"/>
              </a:spcBef>
              <a:spcAft>
                <a:spcPts val="0"/>
              </a:spcAft>
              <a:buNone/>
            </a:pPr>
            <a:r>
              <a:rPr b="1" lang="en" sz="1400">
                <a:solidFill>
                  <a:srgbClr val="000000"/>
                </a:solidFill>
              </a:rPr>
              <a:t>Feasibility</a:t>
            </a:r>
            <a:r>
              <a:rPr lang="en" sz="1400">
                <a:solidFill>
                  <a:srgbClr val="000000"/>
                </a:solidFill>
              </a:rPr>
              <a:t>: This would be moderately feasible as different types of trash bags with different thicknesses could be sold in a pack set.</a:t>
            </a:r>
            <a:endParaRPr sz="1400">
              <a:solidFill>
                <a:srgbClr val="000000"/>
              </a:solidFill>
            </a:endParaRPr>
          </a:p>
          <a:p>
            <a:pPr indent="0" lvl="0" marL="0" rtl="0" algn="l">
              <a:spcBef>
                <a:spcPts val="1600"/>
              </a:spcBef>
              <a:spcAft>
                <a:spcPts val="1600"/>
              </a:spcAft>
              <a:buNone/>
            </a:pPr>
            <a:r>
              <a:rPr b="1" lang="en" sz="1400">
                <a:solidFill>
                  <a:srgbClr val="000000"/>
                </a:solidFill>
              </a:rPr>
              <a:t>Challenges</a:t>
            </a:r>
            <a:r>
              <a:rPr lang="en" sz="1400">
                <a:solidFill>
                  <a:srgbClr val="000000"/>
                </a:solidFill>
              </a:rPr>
              <a:t>:  All who contribute to waste would benefit from this product, although it might be difficult to get consumers to abide/cooperate and actually make the effort to separate their waste.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9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 - Multiplication</a:t>
            </a:r>
            <a:endParaRPr/>
          </a:p>
        </p:txBody>
      </p:sp>
      <p:sp>
        <p:nvSpPr>
          <p:cNvPr id="91" name="Google Shape;91;p19"/>
          <p:cNvSpPr txBox="1"/>
          <p:nvPr>
            <p:ph idx="1" type="body"/>
          </p:nvPr>
        </p:nvSpPr>
        <p:spPr>
          <a:xfrm>
            <a:off x="311700" y="877500"/>
            <a:ext cx="8520600" cy="39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Name: </a:t>
            </a:r>
            <a:r>
              <a:rPr b="1" lang="en" sz="1400">
                <a:solidFill>
                  <a:srgbClr val="000000"/>
                </a:solidFill>
              </a:rPr>
              <a:t>TrashLift</a:t>
            </a:r>
            <a:endParaRPr b="1" sz="1400">
              <a:solidFill>
                <a:srgbClr val="000000"/>
              </a:solidFill>
            </a:endParaRPr>
          </a:p>
          <a:p>
            <a:pPr indent="0" lvl="0" marL="0" rtl="0" algn="l">
              <a:spcBef>
                <a:spcPts val="1600"/>
              </a:spcBef>
              <a:spcAft>
                <a:spcPts val="0"/>
              </a:spcAft>
              <a:buNone/>
            </a:pPr>
            <a:r>
              <a:rPr lang="en" sz="1400">
                <a:solidFill>
                  <a:srgbClr val="000000"/>
                </a:solidFill>
              </a:rPr>
              <a:t>We could reduce the number of large garbage trucks that leave a trail of stench and instead replace it with a service that a household calls to pick up their trash when their bins are full. Instead of having one large vehicle, we would have several vehicles. Because we are using several vehicles instead of just one, this is a Multiplication solution. By having several vehicles, we are decreasing the amount of trash that sits in the larger garbage trucks driving around the city for hours. These vehicles would instead go directly to the waste management.</a:t>
            </a:r>
            <a:endParaRPr sz="1400">
              <a:solidFill>
                <a:srgbClr val="000000"/>
              </a:solidFill>
            </a:endParaRPr>
          </a:p>
          <a:p>
            <a:pPr indent="0" lvl="0" marL="0" rtl="0" algn="l">
              <a:spcBef>
                <a:spcPts val="1600"/>
              </a:spcBef>
              <a:spcAft>
                <a:spcPts val="0"/>
              </a:spcAft>
              <a:buNone/>
            </a:pPr>
            <a:r>
              <a:rPr b="1" lang="en" sz="1400">
                <a:solidFill>
                  <a:srgbClr val="000000"/>
                </a:solidFill>
              </a:rPr>
              <a:t>Target Audience:</a:t>
            </a:r>
            <a:r>
              <a:rPr lang="en" sz="1400">
                <a:solidFill>
                  <a:srgbClr val="000000"/>
                </a:solidFill>
              </a:rPr>
              <a:t> Trash collection agency/companies</a:t>
            </a:r>
            <a:endParaRPr sz="1400">
              <a:solidFill>
                <a:srgbClr val="000000"/>
              </a:solidFill>
            </a:endParaRPr>
          </a:p>
          <a:p>
            <a:pPr indent="0" lvl="0" marL="0" rtl="0" algn="l">
              <a:spcBef>
                <a:spcPts val="1600"/>
              </a:spcBef>
              <a:spcAft>
                <a:spcPts val="0"/>
              </a:spcAft>
              <a:buNone/>
            </a:pPr>
            <a:r>
              <a:rPr b="1" lang="en" sz="1400">
                <a:solidFill>
                  <a:srgbClr val="000000"/>
                </a:solidFill>
              </a:rPr>
              <a:t>Feasibility:</a:t>
            </a:r>
            <a:r>
              <a:rPr lang="en" sz="1400">
                <a:solidFill>
                  <a:srgbClr val="000000"/>
                </a:solidFill>
              </a:rPr>
              <a:t> Very unlikely to happen, operational feasibility will probably not be met.</a:t>
            </a:r>
            <a:endParaRPr sz="1400">
              <a:solidFill>
                <a:srgbClr val="000000"/>
              </a:solidFill>
            </a:endParaRPr>
          </a:p>
          <a:p>
            <a:pPr indent="0" lvl="0" marL="0" rtl="0" algn="l">
              <a:spcBef>
                <a:spcPts val="1600"/>
              </a:spcBef>
              <a:spcAft>
                <a:spcPts val="0"/>
              </a:spcAft>
              <a:buNone/>
            </a:pPr>
            <a:r>
              <a:rPr b="1" lang="en" sz="1400">
                <a:solidFill>
                  <a:srgbClr val="000000"/>
                </a:solidFill>
              </a:rPr>
              <a:t>Challenges:</a:t>
            </a:r>
            <a:r>
              <a:rPr lang="en" sz="1400">
                <a:solidFill>
                  <a:srgbClr val="000000"/>
                </a:solidFill>
              </a:rPr>
              <a:t> Very few individuals will participate with such a program, to handle waste in their own vehicles. Waste disposal unions with likely oppose the shift.</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 Task Unification</a:t>
            </a:r>
            <a:endParaRPr/>
          </a:p>
        </p:txBody>
      </p:sp>
      <p:sp>
        <p:nvSpPr>
          <p:cNvPr id="97" name="Google Shape;97;p20"/>
          <p:cNvSpPr txBox="1"/>
          <p:nvPr>
            <p:ph idx="1" type="body"/>
          </p:nvPr>
        </p:nvSpPr>
        <p:spPr>
          <a:xfrm>
            <a:off x="367175" y="1152475"/>
            <a:ext cx="84651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N</a:t>
            </a:r>
            <a:r>
              <a:rPr b="1" lang="en" sz="1400">
                <a:solidFill>
                  <a:srgbClr val="000000"/>
                </a:solidFill>
              </a:rPr>
              <a:t>ame: VaccuumBin</a:t>
            </a:r>
            <a:endParaRPr b="1" sz="1400">
              <a:solidFill>
                <a:srgbClr val="000000"/>
              </a:solidFill>
            </a:endParaRPr>
          </a:p>
          <a:p>
            <a:pPr indent="0" lvl="0" marL="0" rtl="0" algn="l">
              <a:spcBef>
                <a:spcPts val="1600"/>
              </a:spcBef>
              <a:spcAft>
                <a:spcPts val="0"/>
              </a:spcAft>
              <a:buNone/>
            </a:pPr>
            <a:r>
              <a:rPr lang="en" sz="1400">
                <a:solidFill>
                  <a:srgbClr val="000000"/>
                </a:solidFill>
              </a:rPr>
              <a:t>This product will combine the standard trash bin/bag with a new trash bin that has a </a:t>
            </a:r>
            <a:r>
              <a:rPr lang="en" sz="1400">
                <a:solidFill>
                  <a:srgbClr val="000000"/>
                </a:solidFill>
              </a:rPr>
              <a:t>vacuum</a:t>
            </a:r>
            <a:r>
              <a:rPr lang="en" sz="1400">
                <a:solidFill>
                  <a:srgbClr val="000000"/>
                </a:solidFill>
              </a:rPr>
              <a:t> sealer which will seal the trash bag each time the lid is closed, preventing odor from escaping.</a:t>
            </a:r>
            <a:endParaRPr sz="1400">
              <a:solidFill>
                <a:srgbClr val="000000"/>
              </a:solidFill>
            </a:endParaRPr>
          </a:p>
          <a:p>
            <a:pPr indent="0" lvl="0" marL="0" rtl="0" algn="l">
              <a:spcBef>
                <a:spcPts val="1600"/>
              </a:spcBef>
              <a:spcAft>
                <a:spcPts val="0"/>
              </a:spcAft>
              <a:buNone/>
            </a:pPr>
            <a:r>
              <a:rPr b="1" lang="en" sz="1400">
                <a:solidFill>
                  <a:srgbClr val="000000"/>
                </a:solidFill>
              </a:rPr>
              <a:t>Target Audience:</a:t>
            </a:r>
            <a:r>
              <a:rPr lang="en" sz="1400">
                <a:solidFill>
                  <a:srgbClr val="000000"/>
                </a:solidFill>
              </a:rPr>
              <a:t> </a:t>
            </a:r>
            <a:r>
              <a:rPr lang="en" sz="1400">
                <a:solidFill>
                  <a:srgbClr val="000000"/>
                </a:solidFill>
              </a:rPr>
              <a:t>Homeowners and other consumers will benefit from a reduced smell in their kitchens and homes.</a:t>
            </a:r>
            <a:endParaRPr sz="1400">
              <a:solidFill>
                <a:srgbClr val="000000"/>
              </a:solidFill>
            </a:endParaRPr>
          </a:p>
          <a:p>
            <a:pPr indent="0" lvl="0" marL="0" rtl="0" algn="l">
              <a:spcBef>
                <a:spcPts val="1600"/>
              </a:spcBef>
              <a:spcAft>
                <a:spcPts val="0"/>
              </a:spcAft>
              <a:buNone/>
            </a:pPr>
            <a:r>
              <a:rPr b="1" lang="en" sz="1400">
                <a:solidFill>
                  <a:srgbClr val="000000"/>
                </a:solidFill>
              </a:rPr>
              <a:t>Feasibility</a:t>
            </a:r>
            <a:r>
              <a:rPr lang="en" sz="1400">
                <a:solidFill>
                  <a:srgbClr val="000000"/>
                </a:solidFill>
              </a:rPr>
              <a:t>:</a:t>
            </a:r>
            <a:r>
              <a:rPr lang="en" sz="1400">
                <a:solidFill>
                  <a:srgbClr val="000000"/>
                </a:solidFill>
              </a:rPr>
              <a:t> This solution will be feasible because it adds no changes to the user’s day to day routine - they will use the new trash can as they would any other.</a:t>
            </a:r>
            <a:endParaRPr sz="1400">
              <a:solidFill>
                <a:srgbClr val="000000"/>
              </a:solidFill>
            </a:endParaRPr>
          </a:p>
          <a:p>
            <a:pPr indent="0" lvl="0" marL="0" rtl="0" algn="l">
              <a:spcBef>
                <a:spcPts val="1600"/>
              </a:spcBef>
              <a:spcAft>
                <a:spcPts val="0"/>
              </a:spcAft>
              <a:buNone/>
            </a:pPr>
            <a:r>
              <a:rPr b="1" lang="en" sz="1400">
                <a:solidFill>
                  <a:srgbClr val="000000"/>
                </a:solidFill>
              </a:rPr>
              <a:t>Challenges</a:t>
            </a:r>
            <a:r>
              <a:rPr lang="en" sz="1400">
                <a:solidFill>
                  <a:srgbClr val="000000"/>
                </a:solidFill>
              </a:rPr>
              <a:t>:</a:t>
            </a:r>
            <a:r>
              <a:rPr lang="en" sz="1400">
                <a:solidFill>
                  <a:srgbClr val="000000"/>
                </a:solidFill>
              </a:rPr>
              <a:t> The potential challenges could include designing a trash bin with this device inside which can compete financially in the trash bin market</a:t>
            </a:r>
            <a:endParaRPr sz="1400">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Concept - Attribute Dependency</a:t>
            </a:r>
            <a:endParaRPr/>
          </a:p>
        </p:txBody>
      </p:sp>
      <p:sp>
        <p:nvSpPr>
          <p:cNvPr id="103" name="Google Shape;103;p21"/>
          <p:cNvSpPr txBox="1"/>
          <p:nvPr>
            <p:ph idx="1" type="body"/>
          </p:nvPr>
        </p:nvSpPr>
        <p:spPr>
          <a:xfrm>
            <a:off x="311700" y="1294800"/>
            <a:ext cx="8520600" cy="3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Name: OdorSense</a:t>
            </a:r>
            <a:endParaRPr b="1" sz="1400">
              <a:solidFill>
                <a:srgbClr val="000000"/>
              </a:solidFill>
            </a:endParaRPr>
          </a:p>
          <a:p>
            <a:pPr indent="0" lvl="0" marL="0" rtl="0" algn="l">
              <a:spcBef>
                <a:spcPts val="1600"/>
              </a:spcBef>
              <a:spcAft>
                <a:spcPts val="0"/>
              </a:spcAft>
              <a:buNone/>
            </a:pPr>
            <a:r>
              <a:rPr lang="en" sz="1400">
                <a:solidFill>
                  <a:srgbClr val="000000"/>
                </a:solidFill>
              </a:rPr>
              <a:t>An advanced trash bin that detects the most common chemical compounds that come from decomposed food/waste. When these compounds are detected, the odor has reached the minimum unwanted level, and an alarm is set off or a light is turned on. </a:t>
            </a:r>
            <a:endParaRPr sz="1400">
              <a:solidFill>
                <a:srgbClr val="000000"/>
              </a:solidFill>
            </a:endParaRPr>
          </a:p>
          <a:p>
            <a:pPr indent="0" lvl="0" marL="0" rtl="0" algn="l">
              <a:spcBef>
                <a:spcPts val="1600"/>
              </a:spcBef>
              <a:spcAft>
                <a:spcPts val="0"/>
              </a:spcAft>
              <a:buNone/>
            </a:pPr>
            <a:r>
              <a:rPr b="1" lang="en" sz="1400">
                <a:solidFill>
                  <a:srgbClr val="000000"/>
                </a:solidFill>
              </a:rPr>
              <a:t>Target Audience</a:t>
            </a:r>
            <a:r>
              <a:rPr lang="en" sz="1400">
                <a:solidFill>
                  <a:srgbClr val="000000"/>
                </a:solidFill>
              </a:rPr>
              <a:t>: This benefits the individual as the trash never gets to a level of smelling foul.</a:t>
            </a:r>
            <a:endParaRPr sz="1400">
              <a:solidFill>
                <a:srgbClr val="000000"/>
              </a:solidFill>
            </a:endParaRPr>
          </a:p>
          <a:p>
            <a:pPr indent="0" lvl="0" marL="0" rtl="0" algn="l">
              <a:spcBef>
                <a:spcPts val="1600"/>
              </a:spcBef>
              <a:spcAft>
                <a:spcPts val="0"/>
              </a:spcAft>
              <a:buNone/>
            </a:pPr>
            <a:r>
              <a:rPr b="1" lang="en" sz="1400">
                <a:solidFill>
                  <a:srgbClr val="000000"/>
                </a:solidFill>
              </a:rPr>
              <a:t>Feasibility</a:t>
            </a:r>
            <a:r>
              <a:rPr lang="en" sz="1400">
                <a:solidFill>
                  <a:srgbClr val="000000"/>
                </a:solidFill>
              </a:rPr>
              <a:t>: It is also feasible because the alert requires no input from the individual. It is already installed in the trash can. </a:t>
            </a:r>
            <a:endParaRPr sz="1400">
              <a:solidFill>
                <a:srgbClr val="000000"/>
              </a:solidFill>
            </a:endParaRPr>
          </a:p>
          <a:p>
            <a:pPr indent="0" lvl="0" marL="0" rtl="0" algn="l">
              <a:spcBef>
                <a:spcPts val="1600"/>
              </a:spcBef>
              <a:spcAft>
                <a:spcPts val="0"/>
              </a:spcAft>
              <a:buNone/>
            </a:pPr>
            <a:r>
              <a:rPr b="1" lang="en" sz="1400">
                <a:solidFill>
                  <a:srgbClr val="000000"/>
                </a:solidFill>
              </a:rPr>
              <a:t>Challenges: </a:t>
            </a:r>
            <a:r>
              <a:rPr lang="en" sz="1400">
                <a:solidFill>
                  <a:srgbClr val="000000"/>
                </a:solidFill>
              </a:rPr>
              <a:t>The potential challenges would include the </a:t>
            </a:r>
            <a:r>
              <a:rPr lang="en" sz="1400">
                <a:solidFill>
                  <a:srgbClr val="000000"/>
                </a:solidFill>
              </a:rPr>
              <a:t>individual</a:t>
            </a:r>
            <a:r>
              <a:rPr lang="en" sz="1400">
                <a:solidFill>
                  <a:srgbClr val="000000"/>
                </a:solidFill>
              </a:rPr>
              <a:t> not paying attention to the alert or the individual having no motivation to take the proper actions.</a:t>
            </a:r>
            <a:endParaRPr sz="1400">
              <a:solidFill>
                <a:srgbClr val="000000"/>
              </a:solidFill>
            </a:endParaRPr>
          </a:p>
          <a:p>
            <a:pPr indent="0" lvl="0" marL="0" rtl="0" algn="l">
              <a:spcBef>
                <a:spcPts val="1600"/>
              </a:spcBef>
              <a:spcAft>
                <a:spcPts val="1600"/>
              </a:spcAft>
              <a:buNone/>
            </a:pPr>
            <a:r>
              <a:t/>
            </a:r>
            <a:endParaRPr b="1"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