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matic SC"/>
      <p:regular r:id="rId44"/>
      <p:bold r:id="rId45"/>
    </p:embeddedFont>
    <p:embeddedFont>
      <p:font typeface="Source Code Pr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24B8B4D-285B-4FC9-9A86-7C48C4219201}">
  <a:tblStyle styleId="{824B8B4D-285B-4FC9-9A86-7C48C42192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AmaticSC-regular.fntdata"/><Relationship Id="rId43" Type="http://schemas.openxmlformats.org/officeDocument/2006/relationships/slide" Target="slides/slide37.xml"/><Relationship Id="rId46" Type="http://schemas.openxmlformats.org/officeDocument/2006/relationships/font" Target="fonts/SourceCodePro-regular.fntdata"/><Relationship Id="rId45"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CodePro-italic.fntdata"/><Relationship Id="rId47" Type="http://schemas.openxmlformats.org/officeDocument/2006/relationships/font" Target="fonts/SourceCodePro-bold.fntdata"/><Relationship Id="rId49" Type="http://schemas.openxmlformats.org/officeDocument/2006/relationships/font" Target="fonts/SourceCode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ed886143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ed886143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ed886143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ed886143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ed8861434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d8861434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ed886143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ed886143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ed8861434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ed8861434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ed8861434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ed8861434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d8861434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d8861434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ed8861434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d8861434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ed8861434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d8861434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ed8861434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ed8861434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ed88614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ed88614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ed8861434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ed8861434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ed8861434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ed8861434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Shaila will finish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ed8861434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d8861434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e5f4b8f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e5f4b8f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ed8861434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ed8861434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ed8861434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ed8861434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ed8861434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ed8861434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ed8861434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ed8861434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ed8861434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d8861434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ed8861434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ed8861434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ed8861434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ed8861434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ed8861434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ed8861434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ed8861434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ed8861434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ed8861434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ed8861434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eea6eae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ea6eae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d9daca2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d9daca2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ed8861434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ed8861434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ed8861434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ed8861434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us - name, major, picture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ed8861434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ed8861434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ed886143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ed886143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ed886143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ed886143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ed886143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ed886143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d886143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d886143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ed8861434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ed886143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d886143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d886143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 and Johnny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1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11.jpg"/><Relationship Id="rId6" Type="http://schemas.openxmlformats.org/officeDocument/2006/relationships/image" Target="../media/image9.jpg"/><Relationship Id="rId7" Type="http://schemas.openxmlformats.org/officeDocument/2006/relationships/image" Target="../media/image12.jpg"/><Relationship Id="rId8" Type="http://schemas.openxmlformats.org/officeDocument/2006/relationships/image" Target="../media/image1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www.cdc.gov/sleep/data_statistics.html" TargetMode="External"/><Relationship Id="rId4" Type="http://schemas.openxmlformats.org/officeDocument/2006/relationships/hyperlink" Target="http://www.cdc.gov/sleep/data_statistics.html" TargetMode="External"/><Relationship Id="rId5" Type="http://schemas.openxmlformats.org/officeDocument/2006/relationships/hyperlink" Target="http://www.marketresearchfuture.com/reports/insomnia-market-545" TargetMode="External"/><Relationship Id="rId6" Type="http://schemas.openxmlformats.org/officeDocument/2006/relationships/hyperlink" Target="http://www.marketresearchfuture.com/reports/insomnia-market-545" TargetMode="External"/><Relationship Id="rId7" Type="http://schemas.openxmlformats.org/officeDocument/2006/relationships/hyperlink" Target="http://www.latimes.com/world/global-development/la-fg-global-trash-20160422-20160421-snap-htmlstor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Kill or Pursue</a:t>
            </a:r>
            <a:endParaRPr/>
          </a:p>
        </p:txBody>
      </p:sp>
      <p:sp>
        <p:nvSpPr>
          <p:cNvPr id="57" name="Google Shape;57;p13"/>
          <p:cNvSpPr txBox="1"/>
          <p:nvPr>
            <p:ph idx="1" type="subTitle"/>
          </p:nvPr>
        </p:nvSpPr>
        <p:spPr>
          <a:xfrm>
            <a:off x="311700" y="3983675"/>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WASTED</a:t>
            </a:r>
            <a:endParaRPr/>
          </a:p>
          <a:p>
            <a:pPr indent="0" lvl="0" marL="0" rtl="0" algn="ctr">
              <a:spcBef>
                <a:spcPts val="0"/>
              </a:spcBef>
              <a:spcAft>
                <a:spcPts val="0"/>
              </a:spcAft>
              <a:buNone/>
            </a:pPr>
            <a:r>
              <a:rPr lang="en"/>
              <a:t>EGN4642</a:t>
            </a:r>
            <a:endParaRPr/>
          </a:p>
          <a:p>
            <a:pPr indent="0" lvl="0" marL="0" rtl="0" algn="ctr">
              <a:spcBef>
                <a:spcPts val="0"/>
              </a:spcBef>
              <a:spcAft>
                <a:spcPts val="0"/>
              </a:spcAft>
              <a:buNone/>
            </a:pPr>
            <a:r>
              <a:rPr lang="en"/>
              <a:t>2/12/20</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1066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Rationales for killing</a:t>
            </a:r>
            <a:endParaRPr/>
          </a:p>
        </p:txBody>
      </p:sp>
      <p:graphicFrame>
        <p:nvGraphicFramePr>
          <p:cNvPr id="109" name="Google Shape;109;p22"/>
          <p:cNvGraphicFramePr/>
          <p:nvPr/>
        </p:nvGraphicFramePr>
        <p:xfrm>
          <a:off x="370675" y="694400"/>
          <a:ext cx="3000000" cy="3000000"/>
        </p:xfrm>
        <a:graphic>
          <a:graphicData uri="http://schemas.openxmlformats.org/drawingml/2006/table">
            <a:tbl>
              <a:tblPr>
                <a:noFill/>
                <a:tableStyleId>{824B8B4D-285B-4FC9-9A86-7C48C4219201}</a:tableStyleId>
              </a:tblPr>
              <a:tblGrid>
                <a:gridCol w="1159550"/>
                <a:gridCol w="1395025"/>
                <a:gridCol w="754150"/>
                <a:gridCol w="5093925"/>
              </a:tblGrid>
              <a:tr h="578150">
                <a:tc>
                  <a:txBody>
                    <a:bodyPr/>
                    <a:lstStyle/>
                    <a:p>
                      <a:pPr indent="0" lvl="0" marL="0" rtl="0" algn="ctr">
                        <a:spcBef>
                          <a:spcPts val="0"/>
                        </a:spcBef>
                        <a:spcAft>
                          <a:spcPts val="0"/>
                        </a:spcAft>
                        <a:buNone/>
                      </a:pPr>
                      <a:r>
                        <a:rPr lang="en" sz="1200"/>
                        <a:t>Criteria</a:t>
                      </a:r>
                      <a:endParaRPr sz="1200"/>
                    </a:p>
                  </a:txBody>
                  <a:tcPr marT="91425" marB="91425" marR="91425" marL="91425">
                    <a:solidFill>
                      <a:srgbClr val="FFFF00"/>
                    </a:solidFill>
                  </a:tcPr>
                </a:tc>
                <a:tc>
                  <a:txBody>
                    <a:bodyPr/>
                    <a:lstStyle/>
                    <a:p>
                      <a:pPr indent="0" lvl="0" marL="0" rtl="0" algn="ctr">
                        <a:spcBef>
                          <a:spcPts val="0"/>
                        </a:spcBef>
                        <a:spcAft>
                          <a:spcPts val="0"/>
                        </a:spcAft>
                        <a:buNone/>
                      </a:pPr>
                      <a:r>
                        <a:rPr lang="en" sz="1200"/>
                        <a:t>Weight</a:t>
                      </a:r>
                      <a:endParaRPr sz="1200"/>
                    </a:p>
                    <a:p>
                      <a:pPr indent="0" lvl="0" marL="0" rtl="0" algn="ctr">
                        <a:spcBef>
                          <a:spcPts val="0"/>
                        </a:spcBef>
                        <a:spcAft>
                          <a:spcPts val="0"/>
                        </a:spcAft>
                        <a:buNone/>
                      </a:pPr>
                      <a:r>
                        <a:rPr lang="en" sz="1200"/>
                        <a:t>(0-5)</a:t>
                      </a:r>
                      <a:endParaRPr sz="1200"/>
                    </a:p>
                  </a:txBody>
                  <a:tcPr marT="91425" marB="91425" marR="91425" marL="91425">
                    <a:solidFill>
                      <a:srgbClr val="FFFF00"/>
                    </a:solidFill>
                  </a:tcPr>
                </a:tc>
                <a:tc>
                  <a:txBody>
                    <a:bodyPr/>
                    <a:lstStyle/>
                    <a:p>
                      <a:pPr indent="0" lvl="0" marL="0" rtl="0" algn="ctr">
                        <a:spcBef>
                          <a:spcPts val="0"/>
                        </a:spcBef>
                        <a:spcAft>
                          <a:spcPts val="0"/>
                        </a:spcAft>
                        <a:buNone/>
                      </a:pPr>
                      <a:r>
                        <a:rPr lang="en" sz="1200"/>
                        <a:t>Score</a:t>
                      </a:r>
                      <a:endParaRPr sz="1200"/>
                    </a:p>
                    <a:p>
                      <a:pPr indent="0" lvl="0" marL="0" rtl="0" algn="ctr">
                        <a:spcBef>
                          <a:spcPts val="0"/>
                        </a:spcBef>
                        <a:spcAft>
                          <a:spcPts val="0"/>
                        </a:spcAft>
                        <a:buNone/>
                      </a:pPr>
                      <a:r>
                        <a:rPr lang="en" sz="1200"/>
                        <a:t>(0-5)</a:t>
                      </a:r>
                      <a:endParaRPr sz="1200"/>
                    </a:p>
                  </a:txBody>
                  <a:tcPr marT="91425" marB="91425" marR="91425" marL="91425">
                    <a:solidFill>
                      <a:srgbClr val="FFFF00"/>
                    </a:solidFill>
                  </a:tcPr>
                </a:tc>
                <a:tc>
                  <a:txBody>
                    <a:bodyPr/>
                    <a:lstStyle/>
                    <a:p>
                      <a:pPr indent="0" lvl="0" marL="0" rtl="0" algn="ctr">
                        <a:spcBef>
                          <a:spcPts val="0"/>
                        </a:spcBef>
                        <a:spcAft>
                          <a:spcPts val="0"/>
                        </a:spcAft>
                        <a:buNone/>
                      </a:pPr>
                      <a:r>
                        <a:rPr lang="en" sz="1200"/>
                        <a:t>Rationale for Killing “Insomnia”</a:t>
                      </a:r>
                      <a:endParaRPr sz="1200"/>
                    </a:p>
                  </a:txBody>
                  <a:tcPr marT="91425" marB="91425" marR="91425" marL="91425">
                    <a:solidFill>
                      <a:srgbClr val="FFFF00"/>
                    </a:solidFill>
                  </a:tcPr>
                </a:tc>
              </a:tr>
              <a:tr h="443950">
                <a:tc>
                  <a:txBody>
                    <a:bodyPr/>
                    <a:lstStyle/>
                    <a:p>
                      <a:pPr indent="0" lvl="0" marL="0" rtl="0" algn="l">
                        <a:spcBef>
                          <a:spcPts val="0"/>
                        </a:spcBef>
                        <a:spcAft>
                          <a:spcPts val="0"/>
                        </a:spcAft>
                        <a:buNone/>
                      </a:pPr>
                      <a:r>
                        <a:rPr lang="en" sz="1200"/>
                        <a:t>Market</a:t>
                      </a:r>
                      <a:endParaRPr sz="1200"/>
                    </a:p>
                  </a:txBody>
                  <a:tcPr marT="91425" marB="91425" marR="91425" marL="91425"/>
                </a:tc>
                <a:tc>
                  <a:txBody>
                    <a:bodyPr/>
                    <a:lstStyle/>
                    <a:p>
                      <a:pPr indent="0" lvl="0" marL="0" rtl="0" algn="ctr">
                        <a:spcBef>
                          <a:spcPts val="0"/>
                        </a:spcBef>
                        <a:spcAft>
                          <a:spcPts val="0"/>
                        </a:spcAft>
                        <a:buNone/>
                      </a:pPr>
                      <a:r>
                        <a:rPr lang="en" sz="1200"/>
                        <a:t>5</a:t>
                      </a:r>
                      <a:endParaRPr sz="1200"/>
                    </a:p>
                  </a:txBody>
                  <a:tcPr marT="91425" marB="91425" marR="91425" marL="91425"/>
                </a:tc>
                <a:tc>
                  <a:txBody>
                    <a:bodyPr/>
                    <a:lstStyle/>
                    <a:p>
                      <a:pPr indent="0" lvl="0" marL="0" rtl="0" algn="ctr">
                        <a:spcBef>
                          <a:spcPts val="0"/>
                        </a:spcBef>
                        <a:spcAft>
                          <a:spcPts val="0"/>
                        </a:spcAft>
                        <a:buNone/>
                      </a:pPr>
                      <a:r>
                        <a:rPr lang="en" sz="1200"/>
                        <a:t>5(25)</a:t>
                      </a:r>
                      <a:endParaRPr sz="1200"/>
                    </a:p>
                  </a:txBody>
                  <a:tcPr marT="91425" marB="91425" marR="91425" marL="91425"/>
                </a:tc>
                <a:tc>
                  <a:txBody>
                    <a:bodyPr/>
                    <a:lstStyle/>
                    <a:p>
                      <a:pPr indent="0" lvl="0" marL="0" rtl="0" algn="l">
                        <a:spcBef>
                          <a:spcPts val="0"/>
                        </a:spcBef>
                        <a:spcAft>
                          <a:spcPts val="0"/>
                        </a:spcAft>
                        <a:buNone/>
                      </a:pPr>
                      <a:r>
                        <a:rPr lang="en" sz="1200"/>
                        <a:t>The market is large. However, each individual may have different causes of insomnia which may be difficult to address.</a:t>
                      </a:r>
                      <a:endParaRPr sz="1200"/>
                    </a:p>
                  </a:txBody>
                  <a:tcPr marT="91425" marB="91425" marR="91425" marL="91425"/>
                </a:tc>
              </a:tr>
              <a:tr h="443950">
                <a:tc>
                  <a:txBody>
                    <a:bodyPr/>
                    <a:lstStyle/>
                    <a:p>
                      <a:pPr indent="0" lvl="0" marL="0" rtl="0" algn="l">
                        <a:spcBef>
                          <a:spcPts val="0"/>
                        </a:spcBef>
                        <a:spcAft>
                          <a:spcPts val="0"/>
                        </a:spcAft>
                        <a:buNone/>
                      </a:pPr>
                      <a:r>
                        <a:rPr lang="en" sz="1200"/>
                        <a:t>Feasibility</a:t>
                      </a:r>
                      <a:endParaRPr sz="1200"/>
                    </a:p>
                  </a:txBody>
                  <a:tcPr marT="91425" marB="91425" marR="91425" marL="91425"/>
                </a:tc>
                <a:tc>
                  <a:txBody>
                    <a:bodyPr/>
                    <a:lstStyle/>
                    <a:p>
                      <a:pPr indent="0" lvl="0" marL="0" rtl="0" algn="ctr">
                        <a:spcBef>
                          <a:spcPts val="0"/>
                        </a:spcBef>
                        <a:spcAft>
                          <a:spcPts val="0"/>
                        </a:spcAft>
                        <a:buNone/>
                      </a:pPr>
                      <a:r>
                        <a:rPr lang="en" sz="1200"/>
                        <a:t>3</a:t>
                      </a:r>
                      <a:endParaRPr sz="1200"/>
                    </a:p>
                  </a:txBody>
                  <a:tcPr marT="91425" marB="91425" marR="91425" marL="91425"/>
                </a:tc>
                <a:tc>
                  <a:txBody>
                    <a:bodyPr/>
                    <a:lstStyle/>
                    <a:p>
                      <a:pPr indent="0" lvl="0" marL="0" rtl="0" algn="ctr">
                        <a:spcBef>
                          <a:spcPts val="0"/>
                        </a:spcBef>
                        <a:spcAft>
                          <a:spcPts val="0"/>
                        </a:spcAft>
                        <a:buNone/>
                      </a:pPr>
                      <a:r>
                        <a:rPr lang="en" sz="1200"/>
                        <a:t>2(6)</a:t>
                      </a:r>
                      <a:endParaRPr sz="1200"/>
                    </a:p>
                  </a:txBody>
                  <a:tcPr marT="91425" marB="91425" marR="91425" marL="91425"/>
                </a:tc>
                <a:tc>
                  <a:txBody>
                    <a:bodyPr/>
                    <a:lstStyle/>
                    <a:p>
                      <a:pPr indent="0" lvl="0" marL="0" rtl="0" algn="l">
                        <a:spcBef>
                          <a:spcPts val="0"/>
                        </a:spcBef>
                        <a:spcAft>
                          <a:spcPts val="0"/>
                        </a:spcAft>
                        <a:buNone/>
                      </a:pPr>
                      <a:r>
                        <a:rPr lang="en" sz="1200"/>
                        <a:t>There are promising potential solutions to insomnia, however, it is often difficult to identify the cause.</a:t>
                      </a:r>
                      <a:endParaRPr sz="1200"/>
                    </a:p>
                  </a:txBody>
                  <a:tcPr marT="91425" marB="91425" marR="91425" marL="91425"/>
                </a:tc>
              </a:tr>
              <a:tr h="443950">
                <a:tc>
                  <a:txBody>
                    <a:bodyPr/>
                    <a:lstStyle/>
                    <a:p>
                      <a:pPr indent="0" lvl="0" marL="0" rtl="0" algn="l">
                        <a:spcBef>
                          <a:spcPts val="0"/>
                        </a:spcBef>
                        <a:spcAft>
                          <a:spcPts val="0"/>
                        </a:spcAft>
                        <a:buNone/>
                      </a:pPr>
                      <a:r>
                        <a:rPr lang="en" sz="1200"/>
                        <a:t>Competition</a:t>
                      </a:r>
                      <a:endParaRPr sz="1200"/>
                    </a:p>
                  </a:txBody>
                  <a:tcPr marT="91425" marB="91425" marR="91425" marL="91425"/>
                </a:tc>
                <a:tc>
                  <a:txBody>
                    <a:bodyPr/>
                    <a:lstStyle/>
                    <a:p>
                      <a:pPr indent="0" lvl="0" marL="0" rtl="0" algn="ctr">
                        <a:spcBef>
                          <a:spcPts val="0"/>
                        </a:spcBef>
                        <a:spcAft>
                          <a:spcPts val="0"/>
                        </a:spcAft>
                        <a:buNone/>
                      </a:pPr>
                      <a:r>
                        <a:rPr lang="en" sz="1200"/>
                        <a:t>3</a:t>
                      </a:r>
                      <a:endParaRPr sz="1200"/>
                    </a:p>
                  </a:txBody>
                  <a:tcPr marT="91425" marB="91425" marR="91425" marL="91425"/>
                </a:tc>
                <a:tc>
                  <a:txBody>
                    <a:bodyPr/>
                    <a:lstStyle/>
                    <a:p>
                      <a:pPr indent="0" lvl="0" marL="0" rtl="0" algn="ctr">
                        <a:spcBef>
                          <a:spcPts val="0"/>
                        </a:spcBef>
                        <a:spcAft>
                          <a:spcPts val="0"/>
                        </a:spcAft>
                        <a:buNone/>
                      </a:pPr>
                      <a:r>
                        <a:rPr lang="en" sz="1200"/>
                        <a:t>4(12)</a:t>
                      </a:r>
                      <a:endParaRPr sz="1200"/>
                    </a:p>
                  </a:txBody>
                  <a:tcPr marT="91425" marB="91425" marR="91425" marL="91425"/>
                </a:tc>
                <a:tc>
                  <a:txBody>
                    <a:bodyPr/>
                    <a:lstStyle/>
                    <a:p>
                      <a:pPr indent="0" lvl="0" marL="0" rtl="0" algn="l">
                        <a:spcBef>
                          <a:spcPts val="0"/>
                        </a:spcBef>
                        <a:spcAft>
                          <a:spcPts val="0"/>
                        </a:spcAft>
                        <a:buNone/>
                      </a:pPr>
                      <a:r>
                        <a:rPr lang="en" sz="1200"/>
                        <a:t>There are currently many different types of medications that exist for insomnia.</a:t>
                      </a:r>
                      <a:endParaRPr sz="1200"/>
                    </a:p>
                  </a:txBody>
                  <a:tcPr marT="91425" marB="91425" marR="91425" marL="91425"/>
                </a:tc>
              </a:tr>
              <a:tr h="443950">
                <a:tc>
                  <a:txBody>
                    <a:bodyPr/>
                    <a:lstStyle/>
                    <a:p>
                      <a:pPr indent="0" lvl="0" marL="0" rtl="0" algn="l">
                        <a:spcBef>
                          <a:spcPts val="0"/>
                        </a:spcBef>
                        <a:spcAft>
                          <a:spcPts val="0"/>
                        </a:spcAft>
                        <a:buNone/>
                      </a:pPr>
                      <a:r>
                        <a:rPr lang="en" sz="1200"/>
                        <a:t>Timeline</a:t>
                      </a:r>
                      <a:endParaRPr sz="1200"/>
                    </a:p>
                  </a:txBody>
                  <a:tcPr marT="91425" marB="91425" marR="91425" marL="91425"/>
                </a:tc>
                <a:tc>
                  <a:txBody>
                    <a:bodyPr/>
                    <a:lstStyle/>
                    <a:p>
                      <a:pPr indent="0" lvl="0" marL="0" rtl="0" algn="ctr">
                        <a:spcBef>
                          <a:spcPts val="0"/>
                        </a:spcBef>
                        <a:spcAft>
                          <a:spcPts val="0"/>
                        </a:spcAft>
                        <a:buNone/>
                      </a:pPr>
                      <a:r>
                        <a:rPr lang="en" sz="1200"/>
                        <a:t>4</a:t>
                      </a:r>
                      <a:endParaRPr sz="1200"/>
                    </a:p>
                  </a:txBody>
                  <a:tcPr marT="91425" marB="91425" marR="91425" marL="91425"/>
                </a:tc>
                <a:tc>
                  <a:txBody>
                    <a:bodyPr/>
                    <a:lstStyle/>
                    <a:p>
                      <a:pPr indent="0" lvl="0" marL="0" rtl="0" algn="ctr">
                        <a:spcBef>
                          <a:spcPts val="0"/>
                        </a:spcBef>
                        <a:spcAft>
                          <a:spcPts val="0"/>
                        </a:spcAft>
                        <a:buNone/>
                      </a:pPr>
                      <a:r>
                        <a:rPr lang="en" sz="1200"/>
                        <a:t>2(8)</a:t>
                      </a:r>
                      <a:endParaRPr sz="1200"/>
                    </a:p>
                  </a:txBody>
                  <a:tcPr marT="91425" marB="91425" marR="91425" marL="91425"/>
                </a:tc>
                <a:tc>
                  <a:txBody>
                    <a:bodyPr/>
                    <a:lstStyle/>
                    <a:p>
                      <a:pPr indent="0" lvl="0" marL="0" rtl="0" algn="l">
                        <a:spcBef>
                          <a:spcPts val="0"/>
                        </a:spcBef>
                        <a:spcAft>
                          <a:spcPts val="0"/>
                        </a:spcAft>
                        <a:buNone/>
                      </a:pPr>
                      <a:r>
                        <a:rPr lang="en" sz="1200"/>
                        <a:t>Typically, solutions in this market have to be tested and FDA approved, which may take years.</a:t>
                      </a:r>
                      <a:endParaRPr sz="1200"/>
                    </a:p>
                  </a:txBody>
                  <a:tcPr marT="91425" marB="91425" marR="91425" marL="91425"/>
                </a:tc>
              </a:tr>
              <a:tr h="443950">
                <a:tc>
                  <a:txBody>
                    <a:bodyPr/>
                    <a:lstStyle/>
                    <a:p>
                      <a:pPr indent="0" lvl="0" marL="0" rtl="0" algn="l">
                        <a:spcBef>
                          <a:spcPts val="0"/>
                        </a:spcBef>
                        <a:spcAft>
                          <a:spcPts val="0"/>
                        </a:spcAft>
                        <a:buNone/>
                      </a:pPr>
                      <a:r>
                        <a:rPr lang="en" sz="1200"/>
                        <a:t>Revenue Potential</a:t>
                      </a:r>
                      <a:endParaRPr sz="1200"/>
                    </a:p>
                  </a:txBody>
                  <a:tcPr marT="91425" marB="91425" marR="91425" marL="91425"/>
                </a:tc>
                <a:tc>
                  <a:txBody>
                    <a:bodyPr/>
                    <a:lstStyle/>
                    <a:p>
                      <a:pPr indent="0" lvl="0" marL="0" rtl="0" algn="ctr">
                        <a:spcBef>
                          <a:spcPts val="0"/>
                        </a:spcBef>
                        <a:spcAft>
                          <a:spcPts val="0"/>
                        </a:spcAft>
                        <a:buNone/>
                      </a:pPr>
                      <a:r>
                        <a:rPr lang="en" sz="1200"/>
                        <a:t>2</a:t>
                      </a:r>
                      <a:endParaRPr sz="1200"/>
                    </a:p>
                  </a:txBody>
                  <a:tcPr marT="91425" marB="91425" marR="91425" marL="91425"/>
                </a:tc>
                <a:tc>
                  <a:txBody>
                    <a:bodyPr/>
                    <a:lstStyle/>
                    <a:p>
                      <a:pPr indent="0" lvl="0" marL="0" rtl="0" algn="ctr">
                        <a:spcBef>
                          <a:spcPts val="0"/>
                        </a:spcBef>
                        <a:spcAft>
                          <a:spcPts val="0"/>
                        </a:spcAft>
                        <a:buNone/>
                      </a:pPr>
                      <a:r>
                        <a:rPr lang="en" sz="1200"/>
                        <a:t>4(8)</a:t>
                      </a:r>
                      <a:endParaRPr sz="1200"/>
                    </a:p>
                  </a:txBody>
                  <a:tcPr marT="91425" marB="91425" marR="91425" marL="91425"/>
                </a:tc>
                <a:tc>
                  <a:txBody>
                    <a:bodyPr/>
                    <a:lstStyle/>
                    <a:p>
                      <a:pPr indent="0" lvl="0" marL="0" rtl="0" algn="l">
                        <a:spcBef>
                          <a:spcPts val="0"/>
                        </a:spcBef>
                        <a:spcAft>
                          <a:spcPts val="0"/>
                        </a:spcAft>
                        <a:buNone/>
                      </a:pPr>
                      <a:r>
                        <a:rPr lang="en" sz="1200"/>
                        <a:t>Revenue is difficult to predict.</a:t>
                      </a:r>
                      <a:endParaRPr sz="1200"/>
                    </a:p>
                  </a:txBody>
                  <a:tcPr marT="91425" marB="91425" marR="91425" marL="91425"/>
                </a:tc>
              </a:tr>
              <a:tr h="443950">
                <a:tc>
                  <a:txBody>
                    <a:bodyPr/>
                    <a:lstStyle/>
                    <a:p>
                      <a:pPr indent="0" lvl="0" marL="0" rtl="0" algn="l">
                        <a:spcBef>
                          <a:spcPts val="0"/>
                        </a:spcBef>
                        <a:spcAft>
                          <a:spcPts val="0"/>
                        </a:spcAft>
                        <a:buNone/>
                      </a:pPr>
                      <a:r>
                        <a:rPr lang="en" sz="1200"/>
                        <a:t>Motivation</a:t>
                      </a:r>
                      <a:endParaRPr sz="1200"/>
                    </a:p>
                  </a:txBody>
                  <a:tcPr marT="91425" marB="91425" marR="91425" marL="91425"/>
                </a:tc>
                <a:tc>
                  <a:txBody>
                    <a:bodyPr/>
                    <a:lstStyle/>
                    <a:p>
                      <a:pPr indent="0" lvl="0" marL="0" rtl="0" algn="ctr">
                        <a:spcBef>
                          <a:spcPts val="0"/>
                        </a:spcBef>
                        <a:spcAft>
                          <a:spcPts val="0"/>
                        </a:spcAft>
                        <a:buNone/>
                      </a:pPr>
                      <a:r>
                        <a:rPr lang="en" sz="1200"/>
                        <a:t>5</a:t>
                      </a:r>
                      <a:endParaRPr sz="1200"/>
                    </a:p>
                  </a:txBody>
                  <a:tcPr marT="91425" marB="91425" marR="91425" marL="91425"/>
                </a:tc>
                <a:tc>
                  <a:txBody>
                    <a:bodyPr/>
                    <a:lstStyle/>
                    <a:p>
                      <a:pPr indent="0" lvl="0" marL="0" rtl="0" algn="ctr">
                        <a:spcBef>
                          <a:spcPts val="0"/>
                        </a:spcBef>
                        <a:spcAft>
                          <a:spcPts val="0"/>
                        </a:spcAft>
                        <a:buNone/>
                      </a:pPr>
                      <a:r>
                        <a:rPr lang="en" sz="1200"/>
                        <a:t>3(15)</a:t>
                      </a:r>
                      <a:endParaRPr sz="1200"/>
                    </a:p>
                  </a:txBody>
                  <a:tcPr marT="91425" marB="91425" marR="91425" marL="91425"/>
                </a:tc>
                <a:tc>
                  <a:txBody>
                    <a:bodyPr/>
                    <a:lstStyle/>
                    <a:p>
                      <a:pPr indent="0" lvl="0" marL="0" rtl="0" algn="l">
                        <a:spcBef>
                          <a:spcPts val="0"/>
                        </a:spcBef>
                        <a:spcAft>
                          <a:spcPts val="0"/>
                        </a:spcAft>
                        <a:buNone/>
                      </a:pPr>
                      <a:r>
                        <a:rPr lang="en" sz="1200"/>
                        <a:t>Mediocre- Insomnia is self-treatable, and it will take a lot of effort to come up with an effective solution.</a:t>
                      </a:r>
                      <a:endParaRPr sz="1200"/>
                    </a:p>
                  </a:txBody>
                  <a:tcPr marT="91425" marB="91425" marR="91425" marL="91425"/>
                </a:tc>
              </a:tr>
              <a:tr h="443950">
                <a:tc>
                  <a:txBody>
                    <a:bodyPr/>
                    <a:lstStyle/>
                    <a:p>
                      <a:pPr indent="0" lvl="0" marL="0" rtl="0" algn="l">
                        <a:spcBef>
                          <a:spcPts val="0"/>
                        </a:spcBef>
                        <a:spcAft>
                          <a:spcPts val="0"/>
                        </a:spcAft>
                        <a:buNone/>
                      </a:pPr>
                      <a:r>
                        <a:rPr lang="en" sz="1200"/>
                        <a:t>Total</a:t>
                      </a:r>
                      <a:endParaRPr sz="1200"/>
                    </a:p>
                  </a:txBody>
                  <a:tcPr marT="91425" marB="91425" marR="91425" marL="91425"/>
                </a:tc>
                <a:tc>
                  <a:txBody>
                    <a:bodyPr/>
                    <a:lstStyle/>
                    <a:p>
                      <a:pPr indent="0" lvl="0" marL="0" rtl="0" algn="l">
                        <a:spcBef>
                          <a:spcPts val="0"/>
                        </a:spcBef>
                        <a:spcAft>
                          <a:spcPts val="0"/>
                        </a:spcAft>
                        <a:buNone/>
                      </a:pPr>
                      <a:r>
                        <a:rPr lang="en" sz="1200"/>
                        <a:t>Weight - (0-5)</a:t>
                      </a:r>
                      <a:endParaRPr sz="1200"/>
                    </a:p>
                    <a:p>
                      <a:pPr indent="0" lvl="0" marL="0" rtl="0" algn="l">
                        <a:spcBef>
                          <a:spcPts val="0"/>
                        </a:spcBef>
                        <a:spcAft>
                          <a:spcPts val="0"/>
                        </a:spcAft>
                        <a:buNone/>
                      </a:pPr>
                      <a:r>
                        <a:rPr lang="en" sz="1200"/>
                        <a:t>Needs - (0-5)</a:t>
                      </a:r>
                      <a:endParaRPr sz="1200"/>
                    </a:p>
                  </a:txBody>
                  <a:tcPr marT="91425" marB="91425" marR="91425" marL="91425"/>
                </a:tc>
                <a:tc>
                  <a:txBody>
                    <a:bodyPr/>
                    <a:lstStyle/>
                    <a:p>
                      <a:pPr indent="0" lvl="0" marL="0" rtl="0" algn="ctr">
                        <a:spcBef>
                          <a:spcPts val="0"/>
                        </a:spcBef>
                        <a:spcAft>
                          <a:spcPts val="0"/>
                        </a:spcAft>
                        <a:buNone/>
                      </a:pPr>
                      <a:r>
                        <a:rPr lang="en" sz="1200"/>
                        <a:t>74</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143800" y="-155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Rationales for killing</a:t>
            </a:r>
            <a:endParaRPr/>
          </a:p>
        </p:txBody>
      </p:sp>
      <p:graphicFrame>
        <p:nvGraphicFramePr>
          <p:cNvPr id="115" name="Google Shape;115;p23"/>
          <p:cNvGraphicFramePr/>
          <p:nvPr/>
        </p:nvGraphicFramePr>
        <p:xfrm>
          <a:off x="227750" y="716945"/>
          <a:ext cx="3000000" cy="3000000"/>
        </p:xfrm>
        <a:graphic>
          <a:graphicData uri="http://schemas.openxmlformats.org/drawingml/2006/table">
            <a:tbl>
              <a:tblPr>
                <a:noFill/>
                <a:tableStyleId>{824B8B4D-285B-4FC9-9A86-7C48C4219201}</a:tableStyleId>
              </a:tblPr>
              <a:tblGrid>
                <a:gridCol w="2172125"/>
                <a:gridCol w="1267900"/>
                <a:gridCol w="1038425"/>
                <a:gridCol w="4210050"/>
              </a:tblGrid>
              <a:tr h="561725">
                <a:tc>
                  <a:txBody>
                    <a:bodyPr/>
                    <a:lstStyle/>
                    <a:p>
                      <a:pPr indent="0" lvl="0" marL="0" rtl="0" algn="l">
                        <a:spcBef>
                          <a:spcPts val="0"/>
                        </a:spcBef>
                        <a:spcAft>
                          <a:spcPts val="0"/>
                        </a:spcAft>
                        <a:buNone/>
                      </a:pPr>
                      <a:r>
                        <a:rPr lang="en" sz="1200"/>
                        <a:t>Criteria</a:t>
                      </a:r>
                      <a:endParaRPr sz="1200"/>
                    </a:p>
                  </a:txBody>
                  <a:tcPr marT="91425" marB="91425" marR="91425" marL="91425">
                    <a:solidFill>
                      <a:srgbClr val="FFFF00"/>
                    </a:solidFill>
                  </a:tcPr>
                </a:tc>
                <a:tc>
                  <a:txBody>
                    <a:bodyPr/>
                    <a:lstStyle/>
                    <a:p>
                      <a:pPr indent="0" lvl="0" marL="0" rtl="0" algn="ctr">
                        <a:spcBef>
                          <a:spcPts val="0"/>
                        </a:spcBef>
                        <a:spcAft>
                          <a:spcPts val="0"/>
                        </a:spcAft>
                        <a:buNone/>
                      </a:pPr>
                      <a:r>
                        <a:rPr lang="en" sz="1200"/>
                        <a:t>Weight</a:t>
                      </a:r>
                      <a:endParaRPr sz="1200"/>
                    </a:p>
                    <a:p>
                      <a:pPr indent="0" lvl="0" marL="0" rtl="0" algn="ctr">
                        <a:spcBef>
                          <a:spcPts val="0"/>
                        </a:spcBef>
                        <a:spcAft>
                          <a:spcPts val="0"/>
                        </a:spcAft>
                        <a:buNone/>
                      </a:pPr>
                      <a:r>
                        <a:rPr lang="en" sz="1200"/>
                        <a:t>(0-5)</a:t>
                      </a:r>
                      <a:endParaRPr sz="1200"/>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sz="1200"/>
                        <a:t>Score</a:t>
                      </a:r>
                      <a:endParaRPr sz="1200"/>
                    </a:p>
                    <a:p>
                      <a:pPr indent="0" lvl="0" marL="0" rtl="0" algn="ctr">
                        <a:spcBef>
                          <a:spcPts val="0"/>
                        </a:spcBef>
                        <a:spcAft>
                          <a:spcPts val="0"/>
                        </a:spcAft>
                        <a:buNone/>
                      </a:pPr>
                      <a:r>
                        <a:rPr lang="en" sz="1200"/>
                        <a:t>(0-5)</a:t>
                      </a:r>
                      <a:endParaRPr sz="1200"/>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sz="1200"/>
                        <a:t>Rationale for Killing “Plastic Microfibers”</a:t>
                      </a:r>
                      <a:endParaRPr sz="1200"/>
                    </a:p>
                  </a:txBody>
                  <a:tcPr marT="91425" marB="91425" marR="91425" marL="91425">
                    <a:solidFill>
                      <a:srgbClr val="FFFF00"/>
                    </a:solidFill>
                  </a:tcPr>
                </a:tc>
              </a:tr>
              <a:tr h="369725">
                <a:tc>
                  <a:txBody>
                    <a:bodyPr/>
                    <a:lstStyle/>
                    <a:p>
                      <a:pPr indent="0" lvl="0" marL="0" rtl="0" algn="l">
                        <a:spcBef>
                          <a:spcPts val="0"/>
                        </a:spcBef>
                        <a:spcAft>
                          <a:spcPts val="0"/>
                        </a:spcAft>
                        <a:buNone/>
                      </a:pPr>
                      <a:r>
                        <a:rPr lang="en" sz="1200"/>
                        <a:t>Market</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3 (15)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Niche market with varying solutions </a:t>
                      </a:r>
                      <a:r>
                        <a:rPr lang="en" sz="1200"/>
                        <a:t>available</a:t>
                      </a:r>
                      <a:r>
                        <a:rPr lang="en" sz="1200"/>
                        <a:t>.</a:t>
                      </a:r>
                      <a:endParaRPr sz="1200"/>
                    </a:p>
                  </a:txBody>
                  <a:tcPr marT="91425" marB="91425" marR="91425" marL="91425">
                    <a:lnL cap="flat" cmpd="sng" w="9525">
                      <a:solidFill>
                        <a:srgbClr val="9E9E9E"/>
                      </a:solidFill>
                      <a:prstDash val="solid"/>
                      <a:round/>
                      <a:headEnd len="sm" w="sm" type="none"/>
                      <a:tailEnd len="sm" w="sm" type="none"/>
                    </a:lnL>
                  </a:tcPr>
                </a:tc>
              </a:tr>
              <a:tr h="632825">
                <a:tc>
                  <a:txBody>
                    <a:bodyPr/>
                    <a:lstStyle/>
                    <a:p>
                      <a:pPr indent="0" lvl="0" marL="0" rtl="0" algn="l">
                        <a:spcBef>
                          <a:spcPts val="0"/>
                        </a:spcBef>
                        <a:spcAft>
                          <a:spcPts val="0"/>
                        </a:spcAft>
                        <a:buNone/>
                      </a:pPr>
                      <a:r>
                        <a:rPr lang="en" sz="1200"/>
                        <a:t>Feasibility</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3 (9)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Possible solution but hard to design and implement internationally.</a:t>
                      </a:r>
                      <a:endParaRPr sz="1200"/>
                    </a:p>
                  </a:txBody>
                  <a:tcPr marT="91425" marB="91425" marR="91425" marL="91425">
                    <a:lnL cap="flat" cmpd="sng" w="9525">
                      <a:solidFill>
                        <a:srgbClr val="9E9E9E"/>
                      </a:solidFill>
                      <a:prstDash val="solid"/>
                      <a:round/>
                      <a:headEnd len="sm" w="sm" type="none"/>
                      <a:tailEnd len="sm" w="sm" type="none"/>
                    </a:lnL>
                  </a:tcPr>
                </a:tc>
              </a:tr>
              <a:tr h="369725">
                <a:tc>
                  <a:txBody>
                    <a:bodyPr/>
                    <a:lstStyle/>
                    <a:p>
                      <a:pPr indent="0" lvl="0" marL="0" rtl="0" algn="l">
                        <a:spcBef>
                          <a:spcPts val="0"/>
                        </a:spcBef>
                        <a:spcAft>
                          <a:spcPts val="0"/>
                        </a:spcAft>
                        <a:buNone/>
                      </a:pPr>
                      <a:r>
                        <a:rPr lang="en" sz="1200"/>
                        <a:t>Competition</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2 (6)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Very </a:t>
                      </a:r>
                      <a:r>
                        <a:rPr lang="en" sz="1200"/>
                        <a:t>competitive with varying solutions available.</a:t>
                      </a:r>
                      <a:endParaRPr sz="1200"/>
                    </a:p>
                  </a:txBody>
                  <a:tcPr marT="91425" marB="91425" marR="91425" marL="91425">
                    <a:lnL cap="flat" cmpd="sng" w="9525">
                      <a:solidFill>
                        <a:srgbClr val="9E9E9E"/>
                      </a:solidFill>
                      <a:prstDash val="solid"/>
                      <a:round/>
                      <a:headEnd len="sm" w="sm" type="none"/>
                      <a:tailEnd len="sm" w="sm" type="none"/>
                    </a:lnL>
                  </a:tcPr>
                </a:tc>
              </a:tr>
              <a:tr h="757275">
                <a:tc>
                  <a:txBody>
                    <a:bodyPr/>
                    <a:lstStyle/>
                    <a:p>
                      <a:pPr indent="0" lvl="0" marL="0" rtl="0" algn="l">
                        <a:spcBef>
                          <a:spcPts val="0"/>
                        </a:spcBef>
                        <a:spcAft>
                          <a:spcPts val="0"/>
                        </a:spcAft>
                        <a:buNone/>
                      </a:pPr>
                      <a:r>
                        <a:rPr lang="en" sz="1200"/>
                        <a:t>Timeline</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1 (4)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Probably take at least one year, maybe longer to design an effective product to compete in the current market.</a:t>
                      </a:r>
                      <a:endParaRPr sz="1200"/>
                    </a:p>
                  </a:txBody>
                  <a:tcPr marT="91425" marB="91425" marR="91425" marL="91425">
                    <a:lnL cap="flat" cmpd="sng" w="9525">
                      <a:solidFill>
                        <a:srgbClr val="9E9E9E"/>
                      </a:solidFill>
                      <a:prstDash val="solid"/>
                      <a:round/>
                      <a:headEnd len="sm" w="sm" type="none"/>
                      <a:tailEnd len="sm" w="sm" type="none"/>
                    </a:lnL>
                  </a:tcPr>
                </a:tc>
              </a:tr>
              <a:tr h="735325">
                <a:tc>
                  <a:txBody>
                    <a:bodyPr/>
                    <a:lstStyle/>
                    <a:p>
                      <a:pPr indent="0" lvl="0" marL="0" rtl="0" algn="l">
                        <a:spcBef>
                          <a:spcPts val="0"/>
                        </a:spcBef>
                        <a:spcAft>
                          <a:spcPts val="0"/>
                        </a:spcAft>
                        <a:buNone/>
                      </a:pPr>
                      <a:r>
                        <a:rPr lang="en" sz="1200"/>
                        <a:t>Revenue Potential</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1 (2)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Revenue has proven difficult, most governments/ industries are not willing to pay,  which only leaves individuals who are unlikely to spend a lot.</a:t>
                      </a:r>
                      <a:endParaRPr sz="1200"/>
                    </a:p>
                  </a:txBody>
                  <a:tcPr marT="91425" marB="91425" marR="91425" marL="91425">
                    <a:lnL cap="flat" cmpd="sng" w="9525">
                      <a:solidFill>
                        <a:srgbClr val="9E9E9E"/>
                      </a:solidFill>
                      <a:prstDash val="solid"/>
                      <a:round/>
                      <a:headEnd len="sm" w="sm" type="none"/>
                      <a:tailEnd len="sm" w="sm" type="none"/>
                    </a:lnL>
                  </a:tcPr>
                </a:tc>
              </a:tr>
              <a:tr h="366175">
                <a:tc>
                  <a:txBody>
                    <a:bodyPr/>
                    <a:lstStyle/>
                    <a:p>
                      <a:pPr indent="0" lvl="0" marL="0" rtl="0" algn="l">
                        <a:spcBef>
                          <a:spcPts val="0"/>
                        </a:spcBef>
                        <a:spcAft>
                          <a:spcPts val="0"/>
                        </a:spcAft>
                        <a:buNone/>
                      </a:pPr>
                      <a:r>
                        <a:rPr lang="en" sz="1200"/>
                        <a:t>Motivation</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3 (15)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Mild interest in pursuing this need</a:t>
                      </a:r>
                      <a:endParaRPr sz="1200"/>
                    </a:p>
                  </a:txBody>
                  <a:tcPr marT="91425" marB="91425" marR="91425" marL="91425">
                    <a:lnL cap="flat" cmpd="sng" w="9525">
                      <a:solidFill>
                        <a:srgbClr val="9E9E9E"/>
                      </a:solidFill>
                      <a:prstDash val="solid"/>
                      <a:round/>
                      <a:headEnd len="sm" w="sm" type="none"/>
                      <a:tailEnd len="sm" w="sm" type="none"/>
                    </a:lnL>
                  </a:tcPr>
                </a:tc>
              </a:tr>
              <a:tr h="490625">
                <a:tc>
                  <a:txBody>
                    <a:bodyPr/>
                    <a:lstStyle/>
                    <a:p>
                      <a:pPr indent="0" lvl="0" marL="0" rtl="0" algn="l">
                        <a:spcBef>
                          <a:spcPts val="0"/>
                        </a:spcBef>
                        <a:spcAft>
                          <a:spcPts val="0"/>
                        </a:spcAft>
                        <a:buNone/>
                      </a:pPr>
                      <a:r>
                        <a:rPr lang="en" sz="1200"/>
                        <a:t>Total</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Weight - (0-5)</a:t>
                      </a:r>
                      <a:endParaRPr sz="1200"/>
                    </a:p>
                    <a:p>
                      <a:pPr indent="0" lvl="0" marL="0" rtl="0" algn="l">
                        <a:spcBef>
                          <a:spcPts val="0"/>
                        </a:spcBef>
                        <a:spcAft>
                          <a:spcPts val="0"/>
                        </a:spcAft>
                        <a:buNone/>
                      </a:pPr>
                      <a:r>
                        <a:rPr lang="en" sz="1200"/>
                        <a:t>Needs - (0-5)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51</a:t>
                      </a:r>
                      <a:endParaRPr sz="1200"/>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sz="12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Rationales for killing</a:t>
            </a:r>
            <a:endParaRPr/>
          </a:p>
        </p:txBody>
      </p:sp>
      <p:graphicFrame>
        <p:nvGraphicFramePr>
          <p:cNvPr id="121" name="Google Shape;121;p24"/>
          <p:cNvGraphicFramePr/>
          <p:nvPr/>
        </p:nvGraphicFramePr>
        <p:xfrm>
          <a:off x="426400" y="1187975"/>
          <a:ext cx="3000000" cy="3000000"/>
        </p:xfrm>
        <a:graphic>
          <a:graphicData uri="http://schemas.openxmlformats.org/drawingml/2006/table">
            <a:tbl>
              <a:tblPr>
                <a:noFill/>
                <a:tableStyleId>{824B8B4D-285B-4FC9-9A86-7C48C4219201}</a:tableStyleId>
              </a:tblPr>
              <a:tblGrid>
                <a:gridCol w="1687900"/>
                <a:gridCol w="941675"/>
                <a:gridCol w="955950"/>
                <a:gridCol w="4705675"/>
              </a:tblGrid>
              <a:tr h="381000">
                <a:tc>
                  <a:txBody>
                    <a:bodyPr/>
                    <a:lstStyle/>
                    <a:p>
                      <a:pPr indent="0" lvl="0" marL="0" rtl="0" algn="l">
                        <a:spcBef>
                          <a:spcPts val="0"/>
                        </a:spcBef>
                        <a:spcAft>
                          <a:spcPts val="0"/>
                        </a:spcAft>
                        <a:buNone/>
                      </a:pPr>
                      <a:r>
                        <a:rPr lang="en" sz="1200"/>
                        <a:t>Criteria</a:t>
                      </a:r>
                      <a:endParaRPr sz="1200"/>
                    </a:p>
                  </a:txBody>
                  <a:tcPr marT="91425" marB="91425" marR="91425" marL="91425">
                    <a:solidFill>
                      <a:srgbClr val="FFFF00"/>
                    </a:solidFill>
                  </a:tcPr>
                </a:tc>
                <a:tc>
                  <a:txBody>
                    <a:bodyPr/>
                    <a:lstStyle/>
                    <a:p>
                      <a:pPr indent="0" lvl="0" marL="0" rtl="0" algn="ctr">
                        <a:spcBef>
                          <a:spcPts val="0"/>
                        </a:spcBef>
                        <a:spcAft>
                          <a:spcPts val="0"/>
                        </a:spcAft>
                        <a:buNone/>
                      </a:pPr>
                      <a:r>
                        <a:rPr lang="en" sz="1200"/>
                        <a:t>Weight </a:t>
                      </a:r>
                      <a:endParaRPr sz="1200"/>
                    </a:p>
                    <a:p>
                      <a:pPr indent="0" lvl="0" marL="0" rtl="0" algn="ctr">
                        <a:spcBef>
                          <a:spcPts val="0"/>
                        </a:spcBef>
                        <a:spcAft>
                          <a:spcPts val="0"/>
                        </a:spcAft>
                        <a:buNone/>
                      </a:pPr>
                      <a:r>
                        <a:rPr lang="en" sz="1200"/>
                        <a:t>(1-5)</a:t>
                      </a:r>
                      <a:endParaRPr sz="1200"/>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sz="1200"/>
                        <a:t>Score (1-5)</a:t>
                      </a:r>
                      <a:endParaRPr sz="1200"/>
                    </a:p>
                  </a:txBody>
                  <a:tcPr marT="91425" marB="91425" marR="91425" marL="91425">
                    <a:solidFill>
                      <a:srgbClr val="FFFF00"/>
                    </a:solidFill>
                  </a:tcPr>
                </a:tc>
                <a:tc>
                  <a:txBody>
                    <a:bodyPr/>
                    <a:lstStyle/>
                    <a:p>
                      <a:pPr indent="0" lvl="0" marL="0" rtl="0" algn="ctr">
                        <a:spcBef>
                          <a:spcPts val="0"/>
                        </a:spcBef>
                        <a:spcAft>
                          <a:spcPts val="0"/>
                        </a:spcAft>
                        <a:buNone/>
                      </a:pPr>
                      <a:r>
                        <a:rPr lang="en" sz="1200"/>
                        <a:t>Rationale for Killing “Popcorn Ceilings”</a:t>
                      </a:r>
                      <a:endParaRPr sz="1200"/>
                    </a:p>
                  </a:txBody>
                  <a:tcPr marT="91425" marB="91425" marR="91425" marL="91425">
                    <a:solidFill>
                      <a:srgbClr val="FFFF00"/>
                    </a:solidFill>
                  </a:tcPr>
                </a:tc>
              </a:tr>
              <a:tr h="381000">
                <a:tc>
                  <a:txBody>
                    <a:bodyPr/>
                    <a:lstStyle/>
                    <a:p>
                      <a:pPr indent="0" lvl="0" marL="0" rtl="0" algn="l">
                        <a:spcBef>
                          <a:spcPts val="0"/>
                        </a:spcBef>
                        <a:spcAft>
                          <a:spcPts val="0"/>
                        </a:spcAft>
                        <a:buNone/>
                      </a:pPr>
                      <a:r>
                        <a:rPr lang="en" sz="1200"/>
                        <a:t>Market</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2 (10)</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There is not as large of a market of interested individuals.</a:t>
                      </a:r>
                      <a:endParaRPr sz="1200"/>
                    </a:p>
                  </a:txBody>
                  <a:tcPr marT="91425" marB="91425" marR="91425" marL="91425"/>
                </a:tc>
              </a:tr>
              <a:tr h="381000">
                <a:tc>
                  <a:txBody>
                    <a:bodyPr/>
                    <a:lstStyle/>
                    <a:p>
                      <a:pPr indent="0" lvl="0" marL="0" rtl="0" algn="l">
                        <a:spcBef>
                          <a:spcPts val="0"/>
                        </a:spcBef>
                        <a:spcAft>
                          <a:spcPts val="0"/>
                        </a:spcAft>
                        <a:buNone/>
                      </a:pPr>
                      <a:r>
                        <a:rPr lang="en" sz="1200"/>
                        <a:t>Feasibility</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2 (6)</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As of now, there is not a DIY method, so it may be difficult.</a:t>
                      </a:r>
                      <a:endParaRPr sz="1200"/>
                    </a:p>
                  </a:txBody>
                  <a:tcPr marT="91425" marB="91425" marR="91425" marL="91425"/>
                </a:tc>
              </a:tr>
              <a:tr h="381000">
                <a:tc>
                  <a:txBody>
                    <a:bodyPr/>
                    <a:lstStyle/>
                    <a:p>
                      <a:pPr indent="0" lvl="0" marL="0" rtl="0" algn="l">
                        <a:spcBef>
                          <a:spcPts val="0"/>
                        </a:spcBef>
                        <a:spcAft>
                          <a:spcPts val="0"/>
                        </a:spcAft>
                        <a:buNone/>
                      </a:pPr>
                      <a:r>
                        <a:rPr lang="en" sz="1200"/>
                        <a:t>Competition</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5 (15)</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There is not a plethora of products for popcorn ceiling removal.</a:t>
                      </a:r>
                      <a:endParaRPr sz="1200"/>
                    </a:p>
                  </a:txBody>
                  <a:tcPr marT="91425" marB="91425" marR="91425" marL="91425"/>
                </a:tc>
              </a:tr>
              <a:tr h="381000">
                <a:tc>
                  <a:txBody>
                    <a:bodyPr/>
                    <a:lstStyle/>
                    <a:p>
                      <a:pPr indent="0" lvl="0" marL="0" rtl="0" algn="l">
                        <a:spcBef>
                          <a:spcPts val="0"/>
                        </a:spcBef>
                        <a:spcAft>
                          <a:spcPts val="0"/>
                        </a:spcAft>
                        <a:buNone/>
                      </a:pPr>
                      <a:r>
                        <a:rPr lang="en" sz="1200"/>
                        <a:t>Timeline</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1 (4)</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This project may take many months to come to fruition.</a:t>
                      </a:r>
                      <a:endParaRPr sz="1200"/>
                    </a:p>
                  </a:txBody>
                  <a:tcPr marT="91425" marB="91425" marR="91425" marL="91425"/>
                </a:tc>
              </a:tr>
              <a:tr h="381000">
                <a:tc>
                  <a:txBody>
                    <a:bodyPr/>
                    <a:lstStyle/>
                    <a:p>
                      <a:pPr indent="0" lvl="0" marL="0" rtl="0" algn="l">
                        <a:spcBef>
                          <a:spcPts val="0"/>
                        </a:spcBef>
                        <a:spcAft>
                          <a:spcPts val="0"/>
                        </a:spcAft>
                        <a:buNone/>
                      </a:pPr>
                      <a:r>
                        <a:rPr lang="en" sz="1200"/>
                        <a:t>Revenue Potential</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4 (10)</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This project has the potential to make a decent revenue.</a:t>
                      </a:r>
                      <a:endParaRPr sz="1200"/>
                    </a:p>
                  </a:txBody>
                  <a:tcPr marT="91425" marB="91425" marR="91425" marL="91425"/>
                </a:tc>
              </a:tr>
              <a:tr h="381000">
                <a:tc>
                  <a:txBody>
                    <a:bodyPr/>
                    <a:lstStyle/>
                    <a:p>
                      <a:pPr indent="0" lvl="0" marL="0" rtl="0" algn="l">
                        <a:spcBef>
                          <a:spcPts val="0"/>
                        </a:spcBef>
                        <a:spcAft>
                          <a:spcPts val="0"/>
                        </a:spcAft>
                        <a:buNone/>
                      </a:pPr>
                      <a:r>
                        <a:rPr lang="en" sz="1200"/>
                        <a:t>Motivation</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4 (20)</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As a group, we find this project very interesting.</a:t>
                      </a:r>
                      <a:endParaRPr sz="1200"/>
                    </a:p>
                  </a:txBody>
                  <a:tcPr marT="91425" marB="91425" marR="91425" marL="91425"/>
                </a:tc>
              </a:tr>
              <a:tr h="381000">
                <a:tc>
                  <a:txBody>
                    <a:bodyPr/>
                    <a:lstStyle/>
                    <a:p>
                      <a:pPr indent="0" lvl="0" marL="0" rtl="0" algn="l">
                        <a:spcBef>
                          <a:spcPts val="0"/>
                        </a:spcBef>
                        <a:spcAft>
                          <a:spcPts val="0"/>
                        </a:spcAft>
                        <a:buNone/>
                      </a:pPr>
                      <a:r>
                        <a:rPr lang="en" sz="1200"/>
                        <a:t>Total</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65</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2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Rationales for pursuing</a:t>
            </a:r>
            <a:endParaRPr/>
          </a:p>
        </p:txBody>
      </p:sp>
      <p:graphicFrame>
        <p:nvGraphicFramePr>
          <p:cNvPr id="127" name="Google Shape;127;p25"/>
          <p:cNvGraphicFramePr/>
          <p:nvPr/>
        </p:nvGraphicFramePr>
        <p:xfrm>
          <a:off x="541100" y="1201350"/>
          <a:ext cx="3000000" cy="3000000"/>
        </p:xfrm>
        <a:graphic>
          <a:graphicData uri="http://schemas.openxmlformats.org/drawingml/2006/table">
            <a:tbl>
              <a:tblPr>
                <a:noFill/>
                <a:tableStyleId>{824B8B4D-285B-4FC9-9A86-7C48C4219201}</a:tableStyleId>
              </a:tblPr>
              <a:tblGrid>
                <a:gridCol w="1560125"/>
                <a:gridCol w="1069450"/>
                <a:gridCol w="955950"/>
                <a:gridCol w="4705675"/>
              </a:tblGrid>
              <a:tr h="381000">
                <a:tc>
                  <a:txBody>
                    <a:bodyPr/>
                    <a:lstStyle/>
                    <a:p>
                      <a:pPr indent="0" lvl="0" marL="0" rtl="0" algn="l">
                        <a:spcBef>
                          <a:spcPts val="0"/>
                        </a:spcBef>
                        <a:spcAft>
                          <a:spcPts val="0"/>
                        </a:spcAft>
                        <a:buNone/>
                      </a:pPr>
                      <a:r>
                        <a:rPr lang="en" sz="1200"/>
                        <a:t>Criteria</a:t>
                      </a:r>
                      <a:endParaRPr sz="1200"/>
                    </a:p>
                  </a:txBody>
                  <a:tcPr marT="91425" marB="91425" marR="91425" marL="91425">
                    <a:solidFill>
                      <a:srgbClr val="FFFF00"/>
                    </a:solidFill>
                  </a:tcPr>
                </a:tc>
                <a:tc>
                  <a:txBody>
                    <a:bodyPr/>
                    <a:lstStyle/>
                    <a:p>
                      <a:pPr indent="0" lvl="0" marL="0" rtl="0" algn="ctr">
                        <a:spcBef>
                          <a:spcPts val="0"/>
                        </a:spcBef>
                        <a:spcAft>
                          <a:spcPts val="0"/>
                        </a:spcAft>
                        <a:buNone/>
                      </a:pPr>
                      <a:r>
                        <a:rPr lang="en" sz="1200"/>
                        <a:t>Weight </a:t>
                      </a:r>
                      <a:endParaRPr sz="1200"/>
                    </a:p>
                    <a:p>
                      <a:pPr indent="0" lvl="0" marL="0" rtl="0" algn="ctr">
                        <a:spcBef>
                          <a:spcPts val="0"/>
                        </a:spcBef>
                        <a:spcAft>
                          <a:spcPts val="0"/>
                        </a:spcAft>
                        <a:buNone/>
                      </a:pPr>
                      <a:r>
                        <a:rPr lang="en" sz="1200"/>
                        <a:t>(1-5)</a:t>
                      </a:r>
                      <a:endParaRPr sz="1200"/>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sz="1200"/>
                        <a:t>Score (1-5)</a:t>
                      </a:r>
                      <a:endParaRPr sz="1200"/>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sz="1200"/>
                        <a:t>Rationale for Pursuing “Waste Management”</a:t>
                      </a:r>
                      <a:endParaRPr sz="1200"/>
                    </a:p>
                  </a:txBody>
                  <a:tcPr marT="91425" marB="91425" marR="91425" marL="91425">
                    <a:solidFill>
                      <a:srgbClr val="FFFF00"/>
                    </a:solidFill>
                  </a:tcPr>
                </a:tc>
              </a:tr>
              <a:tr h="381000">
                <a:tc>
                  <a:txBody>
                    <a:bodyPr/>
                    <a:lstStyle/>
                    <a:p>
                      <a:pPr indent="0" lvl="0" marL="0" rtl="0" algn="l">
                        <a:spcBef>
                          <a:spcPts val="0"/>
                        </a:spcBef>
                        <a:spcAft>
                          <a:spcPts val="0"/>
                        </a:spcAft>
                        <a:buNone/>
                      </a:pPr>
                      <a:r>
                        <a:rPr lang="en" sz="1200"/>
                        <a:t>Market</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5(25)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Large and growing market size without much competition</a:t>
                      </a:r>
                      <a:endParaRPr sz="12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t>Feasibility</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3(9)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 We envision multiple potential solutions and target demographics</a:t>
                      </a:r>
                      <a:endParaRPr sz="12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t>Competition</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2(6)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There aren’t many widely adopted solutions to this issue</a:t>
                      </a:r>
                      <a:endParaRPr sz="12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t>Timeline</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3(12)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This will be likely feasible within our time constraints depending on the solution </a:t>
                      </a:r>
                      <a:endParaRPr sz="12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t>Revenue Potential</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4(8)</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With a large market and common need, there is a great potential for revenue and profit</a:t>
                      </a:r>
                      <a:endParaRPr sz="12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t>Motivation</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5(25)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This issue impacts all of our group members on a regular basis and we’re interested in solving it </a:t>
                      </a:r>
                      <a:endParaRPr sz="12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200"/>
                        <a:t>Total</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85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Rationales for pursuing waste management</a:t>
            </a:r>
            <a:endParaRPr/>
          </a:p>
        </p:txBody>
      </p:sp>
      <p:sp>
        <p:nvSpPr>
          <p:cNvPr id="133" name="Google Shape;133;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Market</a:t>
            </a:r>
            <a:endParaRPr/>
          </a:p>
          <a:p>
            <a:pPr indent="-317500" lvl="1" marL="914400" rtl="0" algn="l">
              <a:spcBef>
                <a:spcPts val="0"/>
              </a:spcBef>
              <a:spcAft>
                <a:spcPts val="0"/>
              </a:spcAft>
              <a:buSzPts val="1400"/>
              <a:buChar char="○"/>
            </a:pPr>
            <a:r>
              <a:rPr lang="en"/>
              <a:t>Total market is large, everyone contributes to waste. Private homes, </a:t>
            </a:r>
            <a:r>
              <a:rPr lang="en"/>
              <a:t>industrial</a:t>
            </a:r>
            <a:r>
              <a:rPr lang="en"/>
              <a:t> and city settings could benefit from a solution. </a:t>
            </a:r>
            <a:endParaRPr/>
          </a:p>
          <a:p>
            <a:pPr indent="-342900" lvl="0" marL="457200" rtl="0" algn="l">
              <a:spcBef>
                <a:spcPts val="0"/>
              </a:spcBef>
              <a:spcAft>
                <a:spcPts val="0"/>
              </a:spcAft>
              <a:buSzPts val="1800"/>
              <a:buChar char="●"/>
            </a:pPr>
            <a:r>
              <a:rPr lang="en"/>
              <a:t>Feasibility</a:t>
            </a:r>
            <a:endParaRPr/>
          </a:p>
          <a:p>
            <a:pPr indent="-317500" lvl="1" marL="914400" rtl="0" algn="l">
              <a:spcBef>
                <a:spcPts val="0"/>
              </a:spcBef>
              <a:spcAft>
                <a:spcPts val="0"/>
              </a:spcAft>
              <a:buSzPts val="1400"/>
              <a:buChar char="○"/>
            </a:pPr>
            <a:r>
              <a:rPr lang="en"/>
              <a:t>Through brainstorming, and creative thinking, we are confident that we could come up with a solution that is feasible and decreases the severity of this issue.</a:t>
            </a:r>
            <a:endParaRPr/>
          </a:p>
          <a:p>
            <a:pPr indent="-342900" lvl="0" marL="457200" rtl="0" algn="l">
              <a:spcBef>
                <a:spcPts val="0"/>
              </a:spcBef>
              <a:spcAft>
                <a:spcPts val="0"/>
              </a:spcAft>
              <a:buSzPts val="1800"/>
              <a:buChar char="●"/>
            </a:pPr>
            <a:r>
              <a:rPr lang="en"/>
              <a:t>Competition</a:t>
            </a:r>
            <a:endParaRPr/>
          </a:p>
          <a:p>
            <a:pPr indent="-317500" lvl="1" marL="914400" rtl="0" algn="l">
              <a:spcBef>
                <a:spcPts val="0"/>
              </a:spcBef>
              <a:spcAft>
                <a:spcPts val="0"/>
              </a:spcAft>
              <a:buSzPts val="1400"/>
              <a:buChar char="○"/>
            </a:pPr>
            <a:r>
              <a:rPr lang="en"/>
              <a:t>Currently, there </a:t>
            </a:r>
            <a:r>
              <a:rPr lang="en"/>
              <a:t>aren't any</a:t>
            </a:r>
            <a:r>
              <a:rPr lang="en"/>
              <a:t> widespread solutions that are efficient in reducing clutter and odor </a:t>
            </a:r>
            <a:endParaRPr/>
          </a:p>
          <a:p>
            <a:pPr indent="-342900" lvl="0" marL="457200" rtl="0" algn="l">
              <a:spcBef>
                <a:spcPts val="0"/>
              </a:spcBef>
              <a:spcAft>
                <a:spcPts val="0"/>
              </a:spcAft>
              <a:buSzPts val="1800"/>
              <a:buChar char="●"/>
            </a:pPr>
            <a:r>
              <a:rPr lang="en"/>
              <a:t>Motivation</a:t>
            </a:r>
            <a:endParaRPr/>
          </a:p>
          <a:p>
            <a:pPr indent="-317500" lvl="1" marL="914400" rtl="0" algn="l">
              <a:spcBef>
                <a:spcPts val="0"/>
              </a:spcBef>
              <a:spcAft>
                <a:spcPts val="0"/>
              </a:spcAft>
              <a:buSzPts val="1400"/>
              <a:buChar char="○"/>
            </a:pPr>
            <a:r>
              <a:rPr lang="en"/>
              <a:t>As a group, we are highly interested in pursuing this need, as we all contribute significantly to waste and experience this issue daily in our personal lives.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need statement</a:t>
            </a:r>
            <a:endParaRPr/>
          </a:p>
        </p:txBody>
      </p:sp>
      <p:sp>
        <p:nvSpPr>
          <p:cNvPr id="139" name="Google Shape;139;p27"/>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Autofit/>
          </a:bodyPr>
          <a:lstStyle/>
          <a:p>
            <a:pPr indent="0" lvl="0" marL="279400" rtl="0" algn="ctr">
              <a:spcBef>
                <a:spcPts val="600"/>
              </a:spcBef>
              <a:spcAft>
                <a:spcPts val="0"/>
              </a:spcAft>
              <a:buNone/>
            </a:pPr>
            <a:r>
              <a:rPr lang="en" sz="2600">
                <a:solidFill>
                  <a:srgbClr val="000000"/>
                </a:solidFill>
                <a:latin typeface="Arial"/>
                <a:ea typeface="Arial"/>
                <a:cs typeface="Arial"/>
                <a:sym typeface="Arial"/>
              </a:rPr>
              <a:t> </a:t>
            </a:r>
            <a:r>
              <a:rPr lang="en" sz="2600">
                <a:solidFill>
                  <a:srgbClr val="000000"/>
                </a:solidFill>
              </a:rPr>
              <a:t> </a:t>
            </a:r>
            <a:endParaRPr sz="2600">
              <a:solidFill>
                <a:srgbClr val="000000"/>
              </a:solidFill>
            </a:endParaRPr>
          </a:p>
          <a:p>
            <a:pPr indent="0" lvl="0" marL="279400" rtl="0" algn="ctr">
              <a:spcBef>
                <a:spcPts val="600"/>
              </a:spcBef>
              <a:spcAft>
                <a:spcPts val="0"/>
              </a:spcAft>
              <a:buNone/>
            </a:pPr>
            <a:r>
              <a:t/>
            </a:r>
            <a:endParaRPr i="1" sz="2600">
              <a:solidFill>
                <a:srgbClr val="000000"/>
              </a:solidFill>
            </a:endParaRPr>
          </a:p>
          <a:p>
            <a:pPr indent="0" lvl="0" marL="279400" rtl="0" algn="ctr">
              <a:spcBef>
                <a:spcPts val="600"/>
              </a:spcBef>
              <a:spcAft>
                <a:spcPts val="0"/>
              </a:spcAft>
              <a:buNone/>
            </a:pPr>
            <a:r>
              <a:rPr i="1" lang="en" sz="2600">
                <a:solidFill>
                  <a:srgbClr val="000000"/>
                </a:solidFill>
              </a:rPr>
              <a:t>“There is a need to decrease odor from trash in compact urban areas.”</a:t>
            </a:r>
            <a:endParaRPr i="1" sz="26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B</a:t>
            </a:r>
            <a:r>
              <a:rPr lang="en" u="sng"/>
              <a:t>ackground</a:t>
            </a:r>
            <a:endParaRPr u="sng"/>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50" name="Google Shape;150;p29"/>
          <p:cNvSpPr txBox="1"/>
          <p:nvPr>
            <p:ph idx="1" type="body"/>
          </p:nvPr>
        </p:nvSpPr>
        <p:spPr>
          <a:xfrm>
            <a:off x="311700" y="1411025"/>
            <a:ext cx="8520600" cy="33402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In urban environments it is common to see trash bins and bags line the street, which can negatively impact quality of life for those living or commuting in the community.</a:t>
            </a:r>
            <a:endParaRPr sz="1400"/>
          </a:p>
          <a:p>
            <a:pPr indent="-317500" lvl="0" marL="457200" rtl="0" algn="l">
              <a:spcBef>
                <a:spcPts val="0"/>
              </a:spcBef>
              <a:spcAft>
                <a:spcPts val="0"/>
              </a:spcAft>
              <a:buSzPts val="1400"/>
              <a:buChar char="●"/>
            </a:pPr>
            <a:r>
              <a:rPr lang="en" sz="1400"/>
              <a:t>Overflowing trash bins cause foul odors and can attract pests and rodents.</a:t>
            </a:r>
            <a:endParaRPr sz="1400"/>
          </a:p>
          <a:p>
            <a:pPr indent="-317500" lvl="0" marL="457200" rtl="0" algn="l">
              <a:spcBef>
                <a:spcPts val="0"/>
              </a:spcBef>
              <a:spcAft>
                <a:spcPts val="0"/>
              </a:spcAft>
              <a:buSzPts val="1400"/>
              <a:buChar char="●"/>
            </a:pPr>
            <a:r>
              <a:rPr lang="en" sz="1400"/>
              <a:t>In many urban areas, particularly those in older cities where the streets may not be very wide, having trash bins lining the street’s edge can add to traffic congestion.</a:t>
            </a:r>
            <a:endParaRPr sz="1400"/>
          </a:p>
          <a:p>
            <a:pPr indent="-317500" lvl="0" marL="457200" rtl="0" algn="l">
              <a:spcBef>
                <a:spcPts val="0"/>
              </a:spcBef>
              <a:spcAft>
                <a:spcPts val="0"/>
              </a:spcAft>
              <a:buSzPts val="1400"/>
              <a:buChar char="●"/>
            </a:pPr>
            <a:r>
              <a:rPr lang="en" sz="1400"/>
              <a:t>Americans produce around 254 million tons of trash each year, and as a result waste management is a $4 billion industry in the United States.[3] </a:t>
            </a:r>
            <a:endParaRPr baseline="30000" sz="1400"/>
          </a:p>
          <a:p>
            <a:pPr indent="0" lvl="0" marL="0" rtl="0" algn="l">
              <a:spcBef>
                <a:spcPts val="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56" name="Google Shape;156;p30"/>
          <p:cNvSpPr txBox="1"/>
          <p:nvPr>
            <p:ph idx="1" type="body"/>
          </p:nvPr>
        </p:nvSpPr>
        <p:spPr>
          <a:xfrm>
            <a:off x="311700" y="1350025"/>
            <a:ext cx="8520600" cy="3340200"/>
          </a:xfrm>
          <a:prstGeom prst="rect">
            <a:avLst/>
          </a:prstGeom>
        </p:spPr>
        <p:txBody>
          <a:bodyPr anchorCtr="0" anchor="t" bIns="91425" lIns="91425" spcFirstLastPara="1" rIns="91425" wrap="square" tIns="91425">
            <a:noAutofit/>
          </a:bodyPr>
          <a:lstStyle/>
          <a:p>
            <a:pPr indent="-317500" lvl="0" marL="457200" rtl="0" algn="l">
              <a:spcBef>
                <a:spcPts val="500"/>
              </a:spcBef>
              <a:spcAft>
                <a:spcPts val="0"/>
              </a:spcAft>
              <a:buSzPts val="1400"/>
              <a:buChar char="●"/>
            </a:pPr>
            <a:r>
              <a:rPr lang="en" sz="1400"/>
              <a:t>Municipal Solid Waste (MSW) refers to the amount of trash or various items in pounds, that consumers throw away.</a:t>
            </a:r>
            <a:endParaRPr sz="1400"/>
          </a:p>
          <a:p>
            <a:pPr indent="-317500" lvl="0" marL="457200" rtl="0" algn="l">
              <a:spcBef>
                <a:spcPts val="0"/>
              </a:spcBef>
              <a:spcAft>
                <a:spcPts val="0"/>
              </a:spcAft>
              <a:buSzPts val="1400"/>
              <a:buChar char="●"/>
            </a:pPr>
            <a:r>
              <a:rPr lang="en" sz="1400"/>
              <a:t>According to the EPA, in the United States the MSW in 2017 was 267.8 million tons, which comes out to 4.51 pounds per person per day. [3]</a:t>
            </a:r>
            <a:endParaRPr baseline="30000" sz="1400"/>
          </a:p>
          <a:p>
            <a:pPr indent="-317500" lvl="0" marL="457200" rtl="0" algn="l">
              <a:spcBef>
                <a:spcPts val="0"/>
              </a:spcBef>
              <a:spcAft>
                <a:spcPts val="0"/>
              </a:spcAft>
              <a:buSzPts val="1400"/>
              <a:buChar char="●"/>
            </a:pPr>
            <a:r>
              <a:rPr lang="en" sz="1400"/>
              <a:t>This rate of 4.51 pounds per person per day represents a steady decrease from the peak in 2000 of 4.74 pounds [4]</a:t>
            </a:r>
            <a:r>
              <a:rPr baseline="30000" lang="en" sz="1400"/>
              <a:t> </a:t>
            </a:r>
            <a:r>
              <a:rPr lang="en" sz="1400"/>
              <a:t>, but factoring in population growth, the market is growing in the United States.</a:t>
            </a:r>
            <a:endParaRPr sz="1400"/>
          </a:p>
          <a:p>
            <a:pPr indent="-317500" lvl="0" marL="457200" rtl="0" algn="l">
              <a:spcBef>
                <a:spcPts val="0"/>
              </a:spcBef>
              <a:spcAft>
                <a:spcPts val="0"/>
              </a:spcAft>
              <a:buSzPts val="1400"/>
              <a:buChar char="●"/>
            </a:pPr>
            <a:r>
              <a:rPr lang="en" sz="1400"/>
              <a:t>The MSW that represents trash sent to landfills combined with that which is recycled accounts for approximately 233 million tons, or 87.3% of all MSW. Trash and recycling bins are the two types of bins that this issue revolves around.[5]</a:t>
            </a:r>
            <a:endParaRPr sz="1400"/>
          </a:p>
          <a:p>
            <a:pPr indent="0" lvl="0" marL="0" rtl="0" algn="l">
              <a:spcBef>
                <a:spcPts val="0"/>
              </a:spcBef>
              <a:spcAft>
                <a:spcPts val="16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62" name="Google Shape;162;p31"/>
          <p:cNvSpPr txBox="1"/>
          <p:nvPr>
            <p:ph idx="1" type="body"/>
          </p:nvPr>
        </p:nvSpPr>
        <p:spPr>
          <a:xfrm>
            <a:off x="311700" y="1424175"/>
            <a:ext cx="8520600" cy="33402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Currently, this problem remains largely unsolved. While the primary focus is on trash bins and bags causing issues in cities within the United States, it should be noted that trash collection and disposal is a much bigger issue in developing countries. Some cities in these countries spend 20-50% of their budgets on waste management[3].</a:t>
            </a:r>
            <a:endParaRPr baseline="30000" sz="1400"/>
          </a:p>
          <a:p>
            <a:pPr indent="-317500" lvl="0" marL="457200" rtl="0" algn="l">
              <a:spcBef>
                <a:spcPts val="0"/>
              </a:spcBef>
              <a:spcAft>
                <a:spcPts val="0"/>
              </a:spcAft>
              <a:buSzPts val="1400"/>
              <a:buChar char="●"/>
            </a:pPr>
            <a:r>
              <a:rPr lang="en" sz="1400"/>
              <a:t>Since 2000, the World Bank has contributed close to $4.5 billion to assist in the funding of over 325 solid waste programs globally[3].</a:t>
            </a:r>
            <a:endParaRPr baseline="30000" sz="1400"/>
          </a:p>
          <a:p>
            <a:pPr indent="-317500" lvl="0" marL="457200" rtl="0" algn="l">
              <a:spcBef>
                <a:spcPts val="0"/>
              </a:spcBef>
              <a:spcAft>
                <a:spcPts val="0"/>
              </a:spcAft>
              <a:buSzPts val="1400"/>
              <a:buChar char="●"/>
            </a:pPr>
            <a:r>
              <a:rPr lang="en" sz="1400"/>
              <a:t>These facts prove there is an additional large market if the solution posed would reduce those costs to local governments or citizens. </a:t>
            </a:r>
            <a:endParaRPr sz="1400"/>
          </a:p>
          <a:p>
            <a:pPr indent="0" lvl="0" marL="0" rtl="0" algn="l">
              <a:spcBef>
                <a:spcPts val="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Needs Filtering</a:t>
            </a:r>
            <a:endParaRPr u="sng"/>
          </a:p>
          <a:p>
            <a:pPr indent="457200" lvl="0" marL="457200" rtl="0" algn="l">
              <a:spcBef>
                <a:spcPts val="0"/>
              </a:spcBef>
              <a:spcAft>
                <a:spcPts val="0"/>
              </a:spcAft>
              <a:buNone/>
            </a:pPr>
            <a:r>
              <a:rPr lang="en" sz="2400"/>
              <a:t>Background</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Stakeholder Analysis</a:t>
            </a:r>
            <a:endParaRPr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List</a:t>
            </a:r>
            <a:endParaRPr/>
          </a:p>
        </p:txBody>
      </p:sp>
      <p:sp>
        <p:nvSpPr>
          <p:cNvPr id="173" name="Google Shape;173;p3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Waste disposal employees</a:t>
            </a:r>
            <a:endParaRPr sz="1400"/>
          </a:p>
          <a:p>
            <a:pPr indent="-317500" lvl="1" marL="914400" rtl="0" algn="l">
              <a:spcBef>
                <a:spcPts val="0"/>
              </a:spcBef>
              <a:spcAft>
                <a:spcPts val="0"/>
              </a:spcAft>
              <a:buSzPts val="1400"/>
              <a:buChar char="○"/>
            </a:pPr>
            <a:r>
              <a:rPr lang="en"/>
              <a:t>Waste Management, Inc.</a:t>
            </a:r>
            <a:endParaRPr/>
          </a:p>
          <a:p>
            <a:pPr indent="-317500" lvl="0" marL="457200" rtl="0" algn="l">
              <a:spcBef>
                <a:spcPts val="0"/>
              </a:spcBef>
              <a:spcAft>
                <a:spcPts val="0"/>
              </a:spcAft>
              <a:buSzPts val="1400"/>
              <a:buChar char="●"/>
            </a:pPr>
            <a:r>
              <a:rPr lang="en" sz="1400"/>
              <a:t>State &amp; Local Governments</a:t>
            </a:r>
            <a:endParaRPr sz="1400"/>
          </a:p>
          <a:p>
            <a:pPr indent="-317500" lvl="0" marL="457200" rtl="0" algn="l">
              <a:spcBef>
                <a:spcPts val="0"/>
              </a:spcBef>
              <a:spcAft>
                <a:spcPts val="0"/>
              </a:spcAft>
              <a:buSzPts val="1400"/>
              <a:buChar char="●"/>
            </a:pPr>
            <a:r>
              <a:rPr lang="en" sz="1400"/>
              <a:t>Pedestrians/Commuters</a:t>
            </a:r>
            <a:endParaRPr sz="1400"/>
          </a:p>
          <a:p>
            <a:pPr indent="-317500" lvl="0" marL="457200" rtl="0" algn="l">
              <a:spcBef>
                <a:spcPts val="0"/>
              </a:spcBef>
              <a:spcAft>
                <a:spcPts val="0"/>
              </a:spcAft>
              <a:buSzPts val="1400"/>
              <a:buChar char="●"/>
            </a:pPr>
            <a:r>
              <a:rPr lang="en" sz="1400"/>
              <a:t>Environmental regulators</a:t>
            </a:r>
            <a:endParaRPr sz="1400"/>
          </a:p>
          <a:p>
            <a:pPr indent="-317500" lvl="0" marL="457200" rtl="0" algn="l">
              <a:spcBef>
                <a:spcPts val="0"/>
              </a:spcBef>
              <a:spcAft>
                <a:spcPts val="0"/>
              </a:spcAft>
              <a:buSzPts val="1400"/>
              <a:buChar char="●"/>
            </a:pPr>
            <a:r>
              <a:rPr lang="en" sz="1400"/>
              <a:t>Community members</a:t>
            </a:r>
            <a:endParaRPr sz="1400"/>
          </a:p>
          <a:p>
            <a:pPr indent="-317500" lvl="0" marL="457200" rtl="0" algn="l">
              <a:spcBef>
                <a:spcPts val="0"/>
              </a:spcBef>
              <a:spcAft>
                <a:spcPts val="0"/>
              </a:spcAft>
              <a:buSzPts val="1400"/>
              <a:buChar char="●"/>
            </a:pPr>
            <a:r>
              <a:rPr lang="en" sz="1400"/>
              <a:t>Homeless</a:t>
            </a:r>
            <a:endParaRPr sz="1400"/>
          </a:p>
          <a:p>
            <a:pPr indent="-317500" lvl="0" marL="457200" rtl="0" algn="l">
              <a:spcBef>
                <a:spcPts val="0"/>
              </a:spcBef>
              <a:spcAft>
                <a:spcPts val="0"/>
              </a:spcAft>
              <a:buSzPts val="1400"/>
              <a:buChar char="●"/>
            </a:pPr>
            <a:r>
              <a:rPr lang="en" sz="1400"/>
              <a:t>Safety professionals</a:t>
            </a:r>
            <a:endParaRPr sz="1400"/>
          </a:p>
          <a:p>
            <a:pPr indent="-317500" lvl="0" marL="457200" rtl="0" algn="l">
              <a:spcBef>
                <a:spcPts val="0"/>
              </a:spcBef>
              <a:spcAft>
                <a:spcPts val="0"/>
              </a:spcAft>
              <a:buSzPts val="1400"/>
              <a:buChar char="●"/>
            </a:pPr>
            <a:r>
              <a:rPr lang="en" sz="1400"/>
              <a:t>Residents</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matrix</a:t>
            </a:r>
            <a:endParaRPr/>
          </a:p>
        </p:txBody>
      </p:sp>
      <p:graphicFrame>
        <p:nvGraphicFramePr>
          <p:cNvPr id="179" name="Google Shape;179;p34"/>
          <p:cNvGraphicFramePr/>
          <p:nvPr/>
        </p:nvGraphicFramePr>
        <p:xfrm>
          <a:off x="311700" y="1172675"/>
          <a:ext cx="3000000" cy="3000000"/>
        </p:xfrm>
        <a:graphic>
          <a:graphicData uri="http://schemas.openxmlformats.org/drawingml/2006/table">
            <a:tbl>
              <a:tblPr>
                <a:noFill/>
                <a:tableStyleId>{824B8B4D-285B-4FC9-9A86-7C48C4219201}</a:tableStyleId>
              </a:tblPr>
              <a:tblGrid>
                <a:gridCol w="2840200"/>
                <a:gridCol w="2840200"/>
                <a:gridCol w="2840200"/>
              </a:tblGrid>
              <a:tr h="338650">
                <a:tc>
                  <a:txBody>
                    <a:bodyPr/>
                    <a:lstStyle/>
                    <a:p>
                      <a:pPr indent="0" lvl="0" marL="0" rtl="0" algn="l">
                        <a:spcBef>
                          <a:spcPts val="0"/>
                        </a:spcBef>
                        <a:spcAft>
                          <a:spcPts val="0"/>
                        </a:spcAft>
                        <a:buNone/>
                      </a:pPr>
                      <a:r>
                        <a:rPr lang="en"/>
                        <a:t>Stakeholder Group</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Pains</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Gains</a:t>
                      </a:r>
                      <a:endParaRPr/>
                    </a:p>
                  </a:txBody>
                  <a:tcPr marT="91425" marB="91425" marR="91425" marL="91425">
                    <a:solidFill>
                      <a:srgbClr val="FFFF00"/>
                    </a:solidFill>
                  </a:tcPr>
                </a:tc>
              </a:tr>
              <a:tr h="519500">
                <a:tc>
                  <a:txBody>
                    <a:bodyPr/>
                    <a:lstStyle/>
                    <a:p>
                      <a:pPr indent="0" lvl="0" marL="0" rtl="0" algn="l">
                        <a:spcBef>
                          <a:spcPts val="0"/>
                        </a:spcBef>
                        <a:spcAft>
                          <a:spcPts val="0"/>
                        </a:spcAft>
                        <a:buNone/>
                      </a:pPr>
                      <a:r>
                        <a:rPr lang="en"/>
                        <a:t>Waste Disposal Employees</a:t>
                      </a:r>
                      <a:endParaRPr/>
                    </a:p>
                  </a:txBody>
                  <a:tcPr marT="91425" marB="91425" marR="91425" marL="91425"/>
                </a:tc>
                <a:tc>
                  <a:txBody>
                    <a:bodyPr/>
                    <a:lstStyle/>
                    <a:p>
                      <a:pPr indent="0" lvl="0" marL="0" rtl="0" algn="l">
                        <a:spcBef>
                          <a:spcPts val="0"/>
                        </a:spcBef>
                        <a:spcAft>
                          <a:spcPts val="0"/>
                        </a:spcAft>
                        <a:buNone/>
                      </a:pPr>
                      <a:r>
                        <a:rPr lang="en"/>
                        <a:t>New system or product to </a:t>
                      </a:r>
                      <a:r>
                        <a:rPr lang="en"/>
                        <a:t>accommodate</a:t>
                      </a:r>
                      <a:endParaRPr/>
                    </a:p>
                  </a:txBody>
                  <a:tcPr marT="91425" marB="91425" marR="91425" marL="91425"/>
                </a:tc>
                <a:tc>
                  <a:txBody>
                    <a:bodyPr/>
                    <a:lstStyle/>
                    <a:p>
                      <a:pPr indent="0" lvl="0" marL="0" rtl="0" algn="l">
                        <a:spcBef>
                          <a:spcPts val="0"/>
                        </a:spcBef>
                        <a:spcAft>
                          <a:spcPts val="0"/>
                        </a:spcAft>
                        <a:buNone/>
                      </a:pPr>
                      <a:r>
                        <a:rPr lang="en"/>
                        <a:t>Easier, more efficient tasks</a:t>
                      </a:r>
                      <a:endParaRPr/>
                    </a:p>
                  </a:txBody>
                  <a:tcPr marT="91425" marB="91425" marR="91425" marL="91425"/>
                </a:tc>
              </a:tr>
              <a:tr h="612600">
                <a:tc>
                  <a:txBody>
                    <a:bodyPr/>
                    <a:lstStyle/>
                    <a:p>
                      <a:pPr indent="0" lvl="0" marL="0" rtl="0" algn="l">
                        <a:spcBef>
                          <a:spcPts val="0"/>
                        </a:spcBef>
                        <a:spcAft>
                          <a:spcPts val="0"/>
                        </a:spcAft>
                        <a:buNone/>
                      </a:pPr>
                      <a:r>
                        <a:rPr lang="en"/>
                        <a:t>State/Local Government</a:t>
                      </a:r>
                      <a:endParaRPr/>
                    </a:p>
                  </a:txBody>
                  <a:tcPr marT="91425" marB="91425" marR="91425" marL="91425"/>
                </a:tc>
                <a:tc>
                  <a:txBody>
                    <a:bodyPr/>
                    <a:lstStyle/>
                    <a:p>
                      <a:pPr indent="0" lvl="0" marL="0" rtl="0" algn="l">
                        <a:spcBef>
                          <a:spcPts val="0"/>
                        </a:spcBef>
                        <a:spcAft>
                          <a:spcPts val="0"/>
                        </a:spcAft>
                        <a:buNone/>
                      </a:pPr>
                      <a:r>
                        <a:rPr lang="en"/>
                        <a:t>Upfront costs to implement changes, maintenance costs</a:t>
                      </a:r>
                      <a:endParaRPr/>
                    </a:p>
                  </a:txBody>
                  <a:tcPr marT="91425" marB="91425" marR="91425" marL="91425"/>
                </a:tc>
                <a:tc>
                  <a:txBody>
                    <a:bodyPr/>
                    <a:lstStyle/>
                    <a:p>
                      <a:pPr indent="0" lvl="0" marL="0" rtl="0" algn="l">
                        <a:spcBef>
                          <a:spcPts val="0"/>
                        </a:spcBef>
                        <a:spcAft>
                          <a:spcPts val="0"/>
                        </a:spcAft>
                        <a:buNone/>
                      </a:pPr>
                      <a:r>
                        <a:rPr lang="en"/>
                        <a:t>Long term cost savings, more efficient system of waste disposal</a:t>
                      </a:r>
                      <a:endParaRPr/>
                    </a:p>
                  </a:txBody>
                  <a:tcPr marT="91425" marB="91425" marR="91425" marL="91425"/>
                </a:tc>
              </a:tr>
              <a:tr h="534525">
                <a:tc>
                  <a:txBody>
                    <a:bodyPr/>
                    <a:lstStyle/>
                    <a:p>
                      <a:pPr indent="0" lvl="0" marL="0" rtl="0" algn="l">
                        <a:spcBef>
                          <a:spcPts val="0"/>
                        </a:spcBef>
                        <a:spcAft>
                          <a:spcPts val="0"/>
                        </a:spcAft>
                        <a:buNone/>
                      </a:pPr>
                      <a:r>
                        <a:rPr lang="en"/>
                        <a:t>Pedestrians/Commuters</a:t>
                      </a:r>
                      <a:endParaRPr/>
                    </a:p>
                  </a:txBody>
                  <a:tcPr marT="91425" marB="91425" marR="91425" marL="91425"/>
                </a:tc>
                <a:tc>
                  <a:txBody>
                    <a:bodyPr/>
                    <a:lstStyle/>
                    <a:p>
                      <a:pPr indent="0" lvl="0" marL="0" rtl="0" algn="l">
                        <a:spcBef>
                          <a:spcPts val="0"/>
                        </a:spcBef>
                        <a:spcAft>
                          <a:spcPts val="0"/>
                        </a:spcAft>
                        <a:buNone/>
                      </a:pPr>
                      <a:r>
                        <a:rPr lang="en"/>
                        <a:t>Increased taxes if implemented local government</a:t>
                      </a:r>
                      <a:endParaRPr/>
                    </a:p>
                  </a:txBody>
                  <a:tcPr marT="91425" marB="91425" marR="91425" marL="91425"/>
                </a:tc>
                <a:tc>
                  <a:txBody>
                    <a:bodyPr/>
                    <a:lstStyle/>
                    <a:p>
                      <a:pPr indent="0" lvl="0" marL="0" rtl="0" algn="l">
                        <a:spcBef>
                          <a:spcPts val="0"/>
                        </a:spcBef>
                        <a:spcAft>
                          <a:spcPts val="0"/>
                        </a:spcAft>
                        <a:buNone/>
                      </a:pPr>
                      <a:r>
                        <a:rPr lang="en"/>
                        <a:t>Easier to navigate cramped city streets</a:t>
                      </a:r>
                      <a:endParaRPr/>
                    </a:p>
                  </a:txBody>
                  <a:tcPr marT="91425" marB="91425" marR="91425" marL="91425"/>
                </a:tc>
              </a:tr>
              <a:tr h="700350">
                <a:tc>
                  <a:txBody>
                    <a:bodyPr/>
                    <a:lstStyle/>
                    <a:p>
                      <a:pPr indent="0" lvl="0" marL="0" rtl="0" algn="l">
                        <a:spcBef>
                          <a:spcPts val="0"/>
                        </a:spcBef>
                        <a:spcAft>
                          <a:spcPts val="0"/>
                        </a:spcAft>
                        <a:buNone/>
                      </a:pPr>
                      <a:r>
                        <a:rPr lang="en"/>
                        <a:t>Environmental Regulators</a:t>
                      </a:r>
                      <a:endParaRPr/>
                    </a:p>
                  </a:txBody>
                  <a:tcPr marT="91425" marB="91425" marR="91425" marL="91425"/>
                </a:tc>
                <a:tc>
                  <a:txBody>
                    <a:bodyPr/>
                    <a:lstStyle/>
                    <a:p>
                      <a:pPr indent="0" lvl="0" marL="0" rtl="0" algn="l">
                        <a:spcBef>
                          <a:spcPts val="0"/>
                        </a:spcBef>
                        <a:spcAft>
                          <a:spcPts val="0"/>
                        </a:spcAft>
                        <a:buNone/>
                      </a:pPr>
                      <a:r>
                        <a:rPr lang="en"/>
                        <a:t>Potential cost and time to test, approve and regulate</a:t>
                      </a:r>
                      <a:endParaRPr/>
                    </a:p>
                  </a:txBody>
                  <a:tcPr marT="91425" marB="91425" marR="91425" marL="91425"/>
                </a:tc>
                <a:tc>
                  <a:txBody>
                    <a:bodyPr/>
                    <a:lstStyle/>
                    <a:p>
                      <a:pPr indent="0" lvl="0" marL="0" rtl="0" algn="l">
                        <a:spcBef>
                          <a:spcPts val="0"/>
                        </a:spcBef>
                        <a:spcAft>
                          <a:spcPts val="0"/>
                        </a:spcAft>
                        <a:buNone/>
                      </a:pPr>
                      <a:r>
                        <a:rPr lang="en"/>
                        <a:t>Improvement to health/environment of urban areas.</a:t>
                      </a:r>
                      <a:endParaRPr/>
                    </a:p>
                  </a:txBody>
                  <a:tcPr marT="91425" marB="91425" marR="91425" marL="91425"/>
                </a:tc>
              </a:tr>
              <a:tr h="700350">
                <a:tc>
                  <a:txBody>
                    <a:bodyPr/>
                    <a:lstStyle/>
                    <a:p>
                      <a:pPr indent="0" lvl="0" marL="0" rtl="0" algn="l">
                        <a:spcBef>
                          <a:spcPts val="0"/>
                        </a:spcBef>
                        <a:spcAft>
                          <a:spcPts val="0"/>
                        </a:spcAft>
                        <a:buNone/>
                      </a:pPr>
                      <a:r>
                        <a:rPr lang="en"/>
                        <a:t>Community Members/Residents</a:t>
                      </a:r>
                      <a:endParaRPr/>
                    </a:p>
                  </a:txBody>
                  <a:tcPr marT="91425" marB="91425" marR="91425" marL="91425"/>
                </a:tc>
                <a:tc>
                  <a:txBody>
                    <a:bodyPr/>
                    <a:lstStyle/>
                    <a:p>
                      <a:pPr indent="0" lvl="0" marL="0" rtl="0" algn="l">
                        <a:spcBef>
                          <a:spcPts val="0"/>
                        </a:spcBef>
                        <a:spcAft>
                          <a:spcPts val="0"/>
                        </a:spcAft>
                        <a:buNone/>
                      </a:pPr>
                      <a:r>
                        <a:rPr lang="en"/>
                        <a:t>Direct cost to consumers, increased taxes if implemented by local gov.</a:t>
                      </a:r>
                      <a:endParaRPr/>
                    </a:p>
                  </a:txBody>
                  <a:tcPr marT="91425" marB="91425" marR="91425" marL="91425"/>
                </a:tc>
                <a:tc>
                  <a:txBody>
                    <a:bodyPr/>
                    <a:lstStyle/>
                    <a:p>
                      <a:pPr indent="0" lvl="0" marL="0" rtl="0" algn="l">
                        <a:spcBef>
                          <a:spcPts val="0"/>
                        </a:spcBef>
                        <a:spcAft>
                          <a:spcPts val="0"/>
                        </a:spcAft>
                        <a:buNone/>
                      </a:pPr>
                      <a:r>
                        <a:rPr lang="en"/>
                        <a:t>Less eyesore of trash bins/bags, less odor when walking on street</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matrix</a:t>
            </a:r>
            <a:endParaRPr/>
          </a:p>
        </p:txBody>
      </p:sp>
      <p:graphicFrame>
        <p:nvGraphicFramePr>
          <p:cNvPr id="185" name="Google Shape;185;p35"/>
          <p:cNvGraphicFramePr/>
          <p:nvPr/>
        </p:nvGraphicFramePr>
        <p:xfrm>
          <a:off x="311700" y="985650"/>
          <a:ext cx="3000000" cy="3000000"/>
        </p:xfrm>
        <a:graphic>
          <a:graphicData uri="http://schemas.openxmlformats.org/drawingml/2006/table">
            <a:tbl>
              <a:tblPr>
                <a:noFill/>
                <a:tableStyleId>{824B8B4D-285B-4FC9-9A86-7C48C4219201}</a:tableStyleId>
              </a:tblPr>
              <a:tblGrid>
                <a:gridCol w="2840200"/>
                <a:gridCol w="2840200"/>
                <a:gridCol w="2840200"/>
              </a:tblGrid>
              <a:tr h="338650">
                <a:tc>
                  <a:txBody>
                    <a:bodyPr/>
                    <a:lstStyle/>
                    <a:p>
                      <a:pPr indent="0" lvl="0" marL="0" rtl="0" algn="l">
                        <a:spcBef>
                          <a:spcPts val="0"/>
                        </a:spcBef>
                        <a:spcAft>
                          <a:spcPts val="0"/>
                        </a:spcAft>
                        <a:buNone/>
                      </a:pPr>
                      <a:r>
                        <a:rPr lang="en"/>
                        <a:t>Stakeholder Group</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Pains</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Gains</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r>
              <a:tr h="700350">
                <a:tc>
                  <a:txBody>
                    <a:bodyPr/>
                    <a:lstStyle/>
                    <a:p>
                      <a:pPr indent="0" lvl="0" marL="0" rtl="0" algn="l">
                        <a:spcBef>
                          <a:spcPts val="0"/>
                        </a:spcBef>
                        <a:spcAft>
                          <a:spcPts val="0"/>
                        </a:spcAft>
                        <a:buNone/>
                      </a:pPr>
                      <a:r>
                        <a:rPr lang="en"/>
                        <a:t>Homeless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They may not have the means to financially contribute towards this project.</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They will not smell the trash and will not see any of the bugs/rodents that come with smelly trash.</a:t>
                      </a:r>
                      <a:endParaRPr/>
                    </a:p>
                  </a:txBody>
                  <a:tcPr marT="91425" marB="91425" marR="91425" marL="91425">
                    <a:lnT cap="flat" cmpd="sng" w="9525">
                      <a:solidFill>
                        <a:srgbClr val="9E9E9E"/>
                      </a:solidFill>
                      <a:prstDash val="solid"/>
                      <a:round/>
                      <a:headEnd len="sm" w="sm" type="none"/>
                      <a:tailEnd len="sm" w="sm" type="none"/>
                    </a:lnT>
                  </a:tcPr>
                </a:tc>
              </a:tr>
              <a:tr h="700350">
                <a:tc>
                  <a:txBody>
                    <a:bodyPr/>
                    <a:lstStyle/>
                    <a:p>
                      <a:pPr indent="0" lvl="0" marL="0" rtl="0" algn="l">
                        <a:spcBef>
                          <a:spcPts val="0"/>
                        </a:spcBef>
                        <a:spcAft>
                          <a:spcPts val="0"/>
                        </a:spcAft>
                        <a:buNone/>
                      </a:pPr>
                      <a:r>
                        <a:rPr lang="en"/>
                        <a:t>Safety Professionals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May have to approve of possible solutions</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Less time inspecting cafeterias/ food courts</a:t>
                      </a:r>
                      <a:endParaRPr/>
                    </a:p>
                  </a:txBody>
                  <a:tcPr marT="91425" marB="91425" marR="91425" marL="91425"/>
                </a:tc>
              </a:tr>
              <a:tr h="700350">
                <a:tc>
                  <a:txBody>
                    <a:bodyPr/>
                    <a:lstStyle/>
                    <a:p>
                      <a:pPr indent="0" lvl="0" marL="0" rtl="0" algn="l">
                        <a:spcBef>
                          <a:spcPts val="0"/>
                        </a:spcBef>
                        <a:spcAft>
                          <a:spcPts val="0"/>
                        </a:spcAft>
                        <a:buNone/>
                      </a:pPr>
                      <a:r>
                        <a:rPr lang="en"/>
                        <a:t>Restaurants/Food vendors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Extra costs on waste, </a:t>
                      </a:r>
                      <a:r>
                        <a:rPr lang="en"/>
                        <a:t>increased taxes if implemented by local gov.</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Customers will be more satisfied. More likely to pass health inspections </a:t>
                      </a:r>
                      <a:endParaRPr/>
                    </a:p>
                  </a:txBody>
                  <a:tcPr marT="91425" marB="91425" marR="91425" marL="91425"/>
                </a:tc>
              </a:tr>
              <a:tr h="700350">
                <a:tc>
                  <a:txBody>
                    <a:bodyPr/>
                    <a:lstStyle/>
                    <a:p>
                      <a:pPr indent="0" lvl="0" marL="0" rtl="0" algn="l">
                        <a:spcBef>
                          <a:spcPts val="0"/>
                        </a:spcBef>
                        <a:spcAft>
                          <a:spcPts val="0"/>
                        </a:spcAft>
                        <a:buNone/>
                      </a:pPr>
                      <a:r>
                        <a:rPr lang="en"/>
                        <a:t>Grocers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Extra steps may have to be implemented for waste disposal, </a:t>
                      </a:r>
                      <a:r>
                        <a:rPr lang="en"/>
                        <a:t>increased taxes if implemented by local gov.</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Minimize unwanted pests </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mapping</a:t>
            </a:r>
            <a:endParaRPr/>
          </a:p>
        </p:txBody>
      </p:sp>
      <p:pic>
        <p:nvPicPr>
          <p:cNvPr id="191" name="Google Shape;191;p36"/>
          <p:cNvPicPr preferRelativeResize="0"/>
          <p:nvPr/>
        </p:nvPicPr>
        <p:blipFill>
          <a:blip r:embed="rId3">
            <a:alphaModFix/>
          </a:blip>
          <a:stretch>
            <a:fillRect/>
          </a:stretch>
        </p:blipFill>
        <p:spPr>
          <a:xfrm>
            <a:off x="2150675" y="911900"/>
            <a:ext cx="4458165" cy="4231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statistics</a:t>
            </a:r>
            <a:endParaRPr/>
          </a:p>
        </p:txBody>
      </p:sp>
      <p:pic>
        <p:nvPicPr>
          <p:cNvPr id="197" name="Google Shape;197;p37"/>
          <p:cNvPicPr preferRelativeResize="0"/>
          <p:nvPr/>
        </p:nvPicPr>
        <p:blipFill>
          <a:blip r:embed="rId3">
            <a:alphaModFix/>
          </a:blip>
          <a:stretch>
            <a:fillRect/>
          </a:stretch>
        </p:blipFill>
        <p:spPr>
          <a:xfrm>
            <a:off x="1729825" y="1127575"/>
            <a:ext cx="5272205" cy="3744850"/>
          </a:xfrm>
          <a:prstGeom prst="rect">
            <a:avLst/>
          </a:prstGeom>
          <a:noFill/>
          <a:ln>
            <a:noFill/>
          </a:ln>
        </p:spPr>
      </p:pic>
      <p:sp>
        <p:nvSpPr>
          <p:cNvPr id="198" name="Google Shape;198;p37"/>
          <p:cNvSpPr txBox="1"/>
          <p:nvPr/>
        </p:nvSpPr>
        <p:spPr>
          <a:xfrm>
            <a:off x="4228050" y="4779475"/>
            <a:ext cx="4314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Source Code Pro"/>
                <a:ea typeface="Source Code Pro"/>
                <a:cs typeface="Source Code Pro"/>
                <a:sym typeface="Source Code Pro"/>
              </a:rPr>
              <a:t>[4]</a:t>
            </a:r>
            <a:endParaRPr sz="900">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169150" y="-137375"/>
            <a:ext cx="8520600" cy="6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market</a:t>
            </a:r>
            <a:endParaRPr/>
          </a:p>
        </p:txBody>
      </p:sp>
      <p:sp>
        <p:nvSpPr>
          <p:cNvPr id="204" name="Google Shape;204;p38"/>
          <p:cNvSpPr/>
          <p:nvPr/>
        </p:nvSpPr>
        <p:spPr>
          <a:xfrm>
            <a:off x="0" y="456975"/>
            <a:ext cx="5326800" cy="477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8"/>
          <p:cNvSpPr/>
          <p:nvPr/>
        </p:nvSpPr>
        <p:spPr>
          <a:xfrm>
            <a:off x="825450" y="1632075"/>
            <a:ext cx="3891900" cy="36021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
        <p:nvSpPr>
          <p:cNvPr id="206" name="Google Shape;206;p38"/>
          <p:cNvSpPr/>
          <p:nvPr/>
        </p:nvSpPr>
        <p:spPr>
          <a:xfrm>
            <a:off x="1451225" y="2700475"/>
            <a:ext cx="2838900" cy="25338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8"/>
          <p:cNvSpPr txBox="1"/>
          <p:nvPr/>
        </p:nvSpPr>
        <p:spPr>
          <a:xfrm>
            <a:off x="825450" y="784400"/>
            <a:ext cx="4055100" cy="8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GSA: Solid Waste Management</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State Environmental Agency for Waste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State Legislators</a:t>
            </a:r>
            <a:endParaRPr>
              <a:latin typeface="Source Code Pro"/>
              <a:ea typeface="Source Code Pro"/>
              <a:cs typeface="Source Code Pro"/>
              <a:sym typeface="Source Code Pro"/>
            </a:endParaRPr>
          </a:p>
        </p:txBody>
      </p:sp>
      <p:sp>
        <p:nvSpPr>
          <p:cNvPr id="208" name="Google Shape;208;p38"/>
          <p:cNvSpPr txBox="1"/>
          <p:nvPr/>
        </p:nvSpPr>
        <p:spPr>
          <a:xfrm>
            <a:off x="1064075" y="1994300"/>
            <a:ext cx="3613200" cy="8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Private/Public Waste Management Companies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Municipal Solid Waste Management</a:t>
            </a:r>
            <a:endParaRPr>
              <a:latin typeface="Source Code Pro"/>
              <a:ea typeface="Source Code Pro"/>
              <a:cs typeface="Source Code Pro"/>
              <a:sym typeface="Source Code Pro"/>
            </a:endParaRPr>
          </a:p>
        </p:txBody>
      </p:sp>
      <p:sp>
        <p:nvSpPr>
          <p:cNvPr id="209" name="Google Shape;209;p38"/>
          <p:cNvSpPr txBox="1"/>
          <p:nvPr/>
        </p:nvSpPr>
        <p:spPr>
          <a:xfrm>
            <a:off x="1624775" y="3566675"/>
            <a:ext cx="3052500" cy="11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Residential Communities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Distribution/Retail Centers</a:t>
            </a:r>
            <a:endParaRPr>
              <a:latin typeface="Source Code Pro"/>
              <a:ea typeface="Source Code Pro"/>
              <a:cs typeface="Source Code Pro"/>
              <a:sym typeface="Source Code Pro"/>
            </a:endParaRPr>
          </a:p>
        </p:txBody>
      </p:sp>
      <p:sp>
        <p:nvSpPr>
          <p:cNvPr id="210" name="Google Shape;210;p38"/>
          <p:cNvSpPr/>
          <p:nvPr/>
        </p:nvSpPr>
        <p:spPr>
          <a:xfrm>
            <a:off x="3450625" y="1265900"/>
            <a:ext cx="1971300" cy="366300"/>
          </a:xfrm>
          <a:prstGeom prst="leftArrow">
            <a:avLst>
              <a:gd fmla="val 50000" name="adj1"/>
              <a:gd fmla="val 500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8"/>
          <p:cNvSpPr/>
          <p:nvPr/>
        </p:nvSpPr>
        <p:spPr>
          <a:xfrm>
            <a:off x="3847225" y="2700475"/>
            <a:ext cx="1725000" cy="366300"/>
          </a:xfrm>
          <a:prstGeom prst="leftArrow">
            <a:avLst>
              <a:gd fmla="val 50000" name="adj1"/>
              <a:gd fmla="val 500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8"/>
          <p:cNvSpPr txBox="1"/>
          <p:nvPr/>
        </p:nvSpPr>
        <p:spPr>
          <a:xfrm>
            <a:off x="5190750" y="1019350"/>
            <a:ext cx="3891900" cy="1214100"/>
          </a:xfrm>
          <a:prstGeom prst="rect">
            <a:avLst/>
          </a:prstGeom>
          <a:noFill/>
          <a:ln>
            <a:noFill/>
          </a:ln>
        </p:spPr>
        <p:txBody>
          <a:bodyPr anchorCtr="0" anchor="t" bIns="91425" lIns="91425" spcFirstLastPara="1" rIns="0" wrap="square" tIns="91425">
            <a:noAutofit/>
          </a:bodyPr>
          <a:lstStyle/>
          <a:p>
            <a:pPr indent="-317500" lvl="0" marL="228600" rtl="0" algn="l">
              <a:spcBef>
                <a:spcPts val="0"/>
              </a:spcBef>
              <a:spcAft>
                <a:spcPts val="0"/>
              </a:spcAft>
              <a:buSzPts val="1400"/>
              <a:buFont typeface="Source Code Pro"/>
              <a:buChar char="●"/>
            </a:pPr>
            <a:r>
              <a:rPr lang="en">
                <a:latin typeface="Source Code Pro"/>
                <a:ea typeface="Source Code Pro"/>
                <a:cs typeface="Source Code Pro"/>
                <a:sym typeface="Source Code Pro"/>
              </a:rPr>
              <a:t>52.5% of solid waste generated in the U.S. was disposed of in 1,738 landfills. [9]</a:t>
            </a:r>
            <a:endParaRPr>
              <a:latin typeface="Source Code Pro"/>
              <a:ea typeface="Source Code Pro"/>
              <a:cs typeface="Source Code Pro"/>
              <a:sym typeface="Source Code Pro"/>
            </a:endParaRPr>
          </a:p>
        </p:txBody>
      </p:sp>
      <p:sp>
        <p:nvSpPr>
          <p:cNvPr id="213" name="Google Shape;213;p38"/>
          <p:cNvSpPr txBox="1"/>
          <p:nvPr/>
        </p:nvSpPr>
        <p:spPr>
          <a:xfrm>
            <a:off x="5572225" y="2523675"/>
            <a:ext cx="3586800" cy="1214100"/>
          </a:xfrm>
          <a:prstGeom prst="rect">
            <a:avLst/>
          </a:prstGeom>
          <a:noFill/>
          <a:ln>
            <a:noFill/>
          </a:ln>
        </p:spPr>
        <p:txBody>
          <a:bodyPr anchorCtr="0" anchor="t" bIns="91425" lIns="91425" spcFirstLastPara="1" rIns="91425" wrap="square" tIns="91425">
            <a:noAutofit/>
          </a:bodyPr>
          <a:lstStyle/>
          <a:p>
            <a:pPr indent="-317500" lvl="0" marL="228600" rtl="0" algn="l">
              <a:spcBef>
                <a:spcPts val="0"/>
              </a:spcBef>
              <a:spcAft>
                <a:spcPts val="0"/>
              </a:spcAft>
              <a:buSzPts val="1400"/>
              <a:buFont typeface="Source Code Pro"/>
              <a:buChar char="●"/>
            </a:pPr>
            <a:r>
              <a:rPr lang="en">
                <a:latin typeface="Source Code Pro"/>
                <a:ea typeface="Source Code Pro"/>
                <a:cs typeface="Source Code Pro"/>
                <a:sym typeface="Source Code Pro"/>
              </a:rPr>
              <a:t>~20,000 companies within the waste industry in the US.[10]</a:t>
            </a:r>
            <a:endParaRPr>
              <a:latin typeface="Source Code Pro"/>
              <a:ea typeface="Source Code Pro"/>
              <a:cs typeface="Source Code Pro"/>
              <a:sym typeface="Source Code Pro"/>
            </a:endParaRPr>
          </a:p>
          <a:p>
            <a:pPr indent="0" lvl="0" marL="22860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220125" y="-75975"/>
            <a:ext cx="85206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market/impact</a:t>
            </a:r>
            <a:endParaRPr/>
          </a:p>
        </p:txBody>
      </p:sp>
      <p:pic>
        <p:nvPicPr>
          <p:cNvPr id="219" name="Google Shape;219;p39"/>
          <p:cNvPicPr preferRelativeResize="0"/>
          <p:nvPr/>
        </p:nvPicPr>
        <p:blipFill rotWithShape="1">
          <a:blip r:embed="rId3">
            <a:alphaModFix/>
          </a:blip>
          <a:srcRect b="10618" l="1358" r="15777" t="0"/>
          <a:stretch/>
        </p:blipFill>
        <p:spPr>
          <a:xfrm>
            <a:off x="123400" y="644850"/>
            <a:ext cx="5540301" cy="4349850"/>
          </a:xfrm>
          <a:prstGeom prst="rect">
            <a:avLst/>
          </a:prstGeom>
          <a:noFill/>
          <a:ln>
            <a:noFill/>
          </a:ln>
        </p:spPr>
      </p:pic>
      <p:sp>
        <p:nvSpPr>
          <p:cNvPr id="220" name="Google Shape;220;p39"/>
          <p:cNvSpPr txBox="1"/>
          <p:nvPr>
            <p:ph idx="1" type="body"/>
          </p:nvPr>
        </p:nvSpPr>
        <p:spPr>
          <a:xfrm>
            <a:off x="5175300" y="490450"/>
            <a:ext cx="3968700" cy="441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a:t>
            </a:r>
            <a:r>
              <a:rPr lang="en" sz="1400">
                <a:solidFill>
                  <a:srgbClr val="000000"/>
                </a:solidFill>
              </a:rPr>
              <a:t>otential consumers would be, mainly, waste management companies or government agency tasked with handling waste.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Globally, waste control generates about $400 billion in revenue annually. [11]</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Despite the waste industry being perceived as slow moving, investment into digitalizing the waste management industry is expected to grow.</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US waste management industry includes about 25,000 establishments (single-location and multi-location companies) with combined annual revenue of about $95 billion. [11]</a:t>
            </a:r>
            <a:endParaRPr sz="14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94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segments</a:t>
            </a:r>
            <a:endParaRPr/>
          </a:p>
        </p:txBody>
      </p:sp>
      <p:sp>
        <p:nvSpPr>
          <p:cNvPr id="226" name="Google Shape;226;p40"/>
          <p:cNvSpPr txBox="1"/>
          <p:nvPr>
            <p:ph idx="1" type="body"/>
          </p:nvPr>
        </p:nvSpPr>
        <p:spPr>
          <a:xfrm>
            <a:off x="62325" y="766950"/>
            <a:ext cx="8913300" cy="424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overall market is agencies/companies that manages of waste at a large scale. The mass market approach would not be suitable due to the different needs,factors, and wants of the various locations.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 segmented market approach was taken due to stakeholders having significant different needs and preferences. Examples: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Stakeholder need- </a:t>
            </a:r>
            <a:r>
              <a:rPr lang="en" sz="1600">
                <a:solidFill>
                  <a:srgbClr val="000000"/>
                </a:solidFill>
                <a:latin typeface="Arial"/>
                <a:ea typeface="Arial"/>
                <a:cs typeface="Arial"/>
                <a:sym typeface="Arial"/>
              </a:rPr>
              <a:t>Identifying</a:t>
            </a:r>
            <a:r>
              <a:rPr lang="en" sz="1600">
                <a:solidFill>
                  <a:srgbClr val="000000"/>
                </a:solidFill>
                <a:latin typeface="Arial"/>
                <a:ea typeface="Arial"/>
                <a:cs typeface="Arial"/>
                <a:sym typeface="Arial"/>
              </a:rPr>
              <a:t> the similar needs and wants of the various stakeholders, it aligns us to better serve their needs. </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Value- Stakeholders who seek to minimize the environmental impact of their waste.</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Price Sensitivity- Wants a cheap </a:t>
            </a:r>
            <a:r>
              <a:rPr lang="en" sz="1600">
                <a:solidFill>
                  <a:srgbClr val="000000"/>
                </a:solidFill>
                <a:latin typeface="Arial"/>
                <a:ea typeface="Arial"/>
                <a:cs typeface="Arial"/>
                <a:sym typeface="Arial"/>
              </a:rPr>
              <a:t>solution</a:t>
            </a:r>
            <a:r>
              <a:rPr lang="en" sz="1600">
                <a:solidFill>
                  <a:srgbClr val="000000"/>
                </a:solidFill>
                <a:latin typeface="Arial"/>
                <a:ea typeface="Arial"/>
                <a:cs typeface="Arial"/>
                <a:sym typeface="Arial"/>
              </a:rPr>
              <a:t> that will last a long time. (Cheap in respect to their overall budget.)</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Lifestyle- Prefer not to disrupt current lifestyle of customers or the adjustments should make the process easier for employees.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Stakeholder Preferences- Wants a product to be affordable and simple to implemented, should not disrupt current method of doing things.</a:t>
            </a:r>
            <a:endParaRPr sz="16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Needs Specification</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Filtering - Insomnia</a:t>
            </a:r>
            <a:endParaRPr/>
          </a:p>
        </p:txBody>
      </p:sp>
      <p:sp>
        <p:nvSpPr>
          <p:cNvPr id="68" name="Google Shape;68;p15"/>
          <p:cNvSpPr txBox="1"/>
          <p:nvPr/>
        </p:nvSpPr>
        <p:spPr>
          <a:xfrm>
            <a:off x="462075" y="1195450"/>
            <a:ext cx="8478900" cy="338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2"/>
                </a:solidFill>
                <a:latin typeface="Source Code Pro"/>
                <a:ea typeface="Source Code Pro"/>
                <a:cs typeface="Source Code Pro"/>
                <a:sym typeface="Source Code Pro"/>
              </a:rPr>
              <a:t>Need:</a:t>
            </a:r>
            <a:r>
              <a:rPr lang="en" sz="1200">
                <a:solidFill>
                  <a:schemeClr val="dk2"/>
                </a:solidFill>
                <a:latin typeface="Source Code Pro"/>
                <a:ea typeface="Source Code Pro"/>
                <a:cs typeface="Source Code Pro"/>
                <a:sym typeface="Source Code Pro"/>
              </a:rPr>
              <a:t> A way to reduce the incident of insomnia in people</a:t>
            </a:r>
            <a:endParaRPr sz="1200">
              <a:solidFill>
                <a:schemeClr val="dk2"/>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rPr b="1" lang="en" sz="1200">
                <a:solidFill>
                  <a:schemeClr val="dk2"/>
                </a:solidFill>
                <a:latin typeface="Source Code Pro"/>
                <a:ea typeface="Source Code Pro"/>
                <a:cs typeface="Source Code Pro"/>
                <a:sym typeface="Source Code Pro"/>
              </a:rPr>
              <a:t>Stakeholders:</a:t>
            </a:r>
            <a:r>
              <a:rPr lang="en" sz="1200">
                <a:solidFill>
                  <a:schemeClr val="dk2"/>
                </a:solidFill>
                <a:latin typeface="Source Code Pro"/>
                <a:ea typeface="Source Code Pro"/>
                <a:cs typeface="Source Code Pro"/>
                <a:sym typeface="Source Code Pro"/>
              </a:rPr>
              <a:t> Individuals(direct/indirect), Companies, Universities, Health/Wellness centers, Center for disease control and prevention(CDC)</a:t>
            </a:r>
            <a:endParaRPr sz="1200">
              <a:solidFill>
                <a:schemeClr val="dk2"/>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rPr b="1" lang="en" sz="1200">
                <a:solidFill>
                  <a:schemeClr val="dk2"/>
                </a:solidFill>
                <a:latin typeface="Source Code Pro"/>
                <a:ea typeface="Source Code Pro"/>
                <a:cs typeface="Source Code Pro"/>
                <a:sym typeface="Source Code Pro"/>
              </a:rPr>
              <a:t>Total Market:</a:t>
            </a:r>
            <a:r>
              <a:rPr lang="en" sz="1200">
                <a:solidFill>
                  <a:schemeClr val="dk2"/>
                </a:solidFill>
                <a:latin typeface="Source Code Pro"/>
                <a:ea typeface="Source Code Pro"/>
                <a:cs typeface="Source Code Pro"/>
                <a:sym typeface="Source Code Pro"/>
              </a:rPr>
              <a:t> Global insomnia market is expected to grow at a rate of 4.5% annually during 2017 - 2023. 35% of adults in the US have less than 7 hours of sleep. [1]</a:t>
            </a:r>
            <a:endParaRPr sz="1200">
              <a:solidFill>
                <a:schemeClr val="dk2"/>
              </a:solidFill>
              <a:latin typeface="Source Code Pro"/>
              <a:ea typeface="Source Code Pro"/>
              <a:cs typeface="Source Code Pro"/>
              <a:sym typeface="Source Code Pro"/>
            </a:endParaRPr>
          </a:p>
          <a:p>
            <a:pPr indent="0" lvl="0" marL="0" rtl="0" algn="l">
              <a:lnSpc>
                <a:spcPct val="100000"/>
              </a:lnSpc>
              <a:spcBef>
                <a:spcPts val="1600"/>
              </a:spcBef>
              <a:spcAft>
                <a:spcPts val="0"/>
              </a:spcAft>
              <a:buNone/>
            </a:pPr>
            <a:r>
              <a:rPr b="1" lang="en" sz="1200">
                <a:solidFill>
                  <a:schemeClr val="dk2"/>
                </a:solidFill>
                <a:latin typeface="Source Code Pro"/>
                <a:ea typeface="Source Code Pro"/>
                <a:cs typeface="Source Code Pro"/>
                <a:sym typeface="Source Code Pro"/>
              </a:rPr>
              <a:t>Impact:</a:t>
            </a:r>
            <a:r>
              <a:rPr lang="en" sz="1200">
                <a:solidFill>
                  <a:schemeClr val="dk2"/>
                </a:solidFill>
                <a:latin typeface="Source Code Pro"/>
                <a:ea typeface="Source Code Pro"/>
                <a:cs typeface="Source Code Pro"/>
                <a:sym typeface="Source Code Pro"/>
              </a:rPr>
              <a:t> Reducing the </a:t>
            </a:r>
            <a:r>
              <a:rPr lang="en" sz="1200">
                <a:solidFill>
                  <a:schemeClr val="dk2"/>
                </a:solidFill>
                <a:latin typeface="Source Code Pro"/>
                <a:ea typeface="Source Code Pro"/>
                <a:cs typeface="Source Code Pro"/>
                <a:sym typeface="Source Code Pro"/>
              </a:rPr>
              <a:t>incidence</a:t>
            </a:r>
            <a:r>
              <a:rPr lang="en" sz="1200">
                <a:solidFill>
                  <a:schemeClr val="dk2"/>
                </a:solidFill>
                <a:latin typeface="Source Code Pro"/>
                <a:ea typeface="Source Code Pro"/>
                <a:cs typeface="Source Code Pro"/>
                <a:sym typeface="Source Code Pro"/>
              </a:rPr>
              <a:t> of insomnia will increase work productivity, and increase quality of life, as insomnia is often tied with other health conditions. Also lower health care expenditures, as expenditures were 60% higher in the insomnia group relative to non-insomniacs. [2]</a:t>
            </a:r>
            <a:endParaRPr sz="1200">
              <a:solidFill>
                <a:schemeClr val="dk2"/>
              </a:solidFill>
              <a:latin typeface="Source Code Pro"/>
              <a:ea typeface="Source Code Pro"/>
              <a:cs typeface="Source Code Pro"/>
              <a:sym typeface="Source Code Pro"/>
            </a:endParaRPr>
          </a:p>
          <a:p>
            <a:pPr indent="0" lvl="0" marL="0" rtl="0" algn="l">
              <a:lnSpc>
                <a:spcPct val="100000"/>
              </a:lnSpc>
              <a:spcBef>
                <a:spcPts val="1600"/>
              </a:spcBef>
              <a:spcAft>
                <a:spcPts val="1600"/>
              </a:spcAft>
              <a:buNone/>
            </a:pPr>
            <a:r>
              <a:rPr b="1" lang="en" sz="1200">
                <a:solidFill>
                  <a:schemeClr val="dk2"/>
                </a:solidFill>
                <a:latin typeface="Source Code Pro"/>
                <a:ea typeface="Source Code Pro"/>
                <a:cs typeface="Source Code Pro"/>
                <a:sym typeface="Source Code Pro"/>
              </a:rPr>
              <a:t>Feasibility:</a:t>
            </a:r>
            <a:r>
              <a:rPr lang="en" sz="1200">
                <a:solidFill>
                  <a:schemeClr val="dk2"/>
                </a:solidFill>
                <a:latin typeface="Source Code Pro"/>
                <a:ea typeface="Source Code Pro"/>
                <a:cs typeface="Source Code Pro"/>
                <a:sym typeface="Source Code Pro"/>
              </a:rPr>
              <a:t> It is difficult to identify the cause of insomnia, as it can vary from person to person. Anxiety, depression and stress are commonly tied to insomnia.  </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815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specifications</a:t>
            </a:r>
            <a:endParaRPr/>
          </a:p>
        </p:txBody>
      </p:sp>
      <p:graphicFrame>
        <p:nvGraphicFramePr>
          <p:cNvPr id="237" name="Google Shape;237;p42"/>
          <p:cNvGraphicFramePr/>
          <p:nvPr/>
        </p:nvGraphicFramePr>
        <p:xfrm>
          <a:off x="897200" y="833725"/>
          <a:ext cx="3000000" cy="3000000"/>
        </p:xfrm>
        <a:graphic>
          <a:graphicData uri="http://schemas.openxmlformats.org/drawingml/2006/table">
            <a:tbl>
              <a:tblPr>
                <a:noFill/>
                <a:tableStyleId>{824B8B4D-285B-4FC9-9A86-7C48C4219201}</a:tableStyleId>
              </a:tblPr>
              <a:tblGrid>
                <a:gridCol w="3845200"/>
                <a:gridCol w="3845200"/>
              </a:tblGrid>
              <a:tr h="389850">
                <a:tc>
                  <a:txBody>
                    <a:bodyPr/>
                    <a:lstStyle/>
                    <a:p>
                      <a:pPr indent="0" lvl="0" marL="0" rtl="0" algn="l">
                        <a:spcBef>
                          <a:spcPts val="0"/>
                        </a:spcBef>
                        <a:spcAft>
                          <a:spcPts val="0"/>
                        </a:spcAft>
                        <a:buNone/>
                      </a:pPr>
                      <a:r>
                        <a:rPr lang="en"/>
                        <a:t>Customer Comment</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Translated Need</a:t>
                      </a:r>
                      <a:endParaRPr/>
                    </a:p>
                  </a:txBody>
                  <a:tcPr marT="91425" marB="91425" marR="91425" marL="91425">
                    <a:solidFill>
                      <a:srgbClr val="FFFF00"/>
                    </a:solidFill>
                  </a:tcPr>
                </a:tc>
              </a:tr>
              <a:tr h="900875">
                <a:tc>
                  <a:txBody>
                    <a:bodyPr/>
                    <a:lstStyle/>
                    <a:p>
                      <a:pPr indent="0" lvl="0" marL="0" rtl="0" algn="l">
                        <a:spcBef>
                          <a:spcPts val="0"/>
                        </a:spcBef>
                        <a:spcAft>
                          <a:spcPts val="0"/>
                        </a:spcAft>
                        <a:buNone/>
                      </a:pPr>
                      <a:r>
                        <a:rPr lang="en" sz="1200"/>
                        <a:t>“It is an issue but not something I’d spend a whole lot of money on.”</a:t>
                      </a:r>
                      <a:endParaRPr sz="1200"/>
                    </a:p>
                  </a:txBody>
                  <a:tcPr marT="91425" marB="91425" marR="91425" marL="91425"/>
                </a:tc>
                <a:tc>
                  <a:txBody>
                    <a:bodyPr/>
                    <a:lstStyle/>
                    <a:p>
                      <a:pPr indent="0" lvl="0" marL="0" rtl="0" algn="l">
                        <a:spcBef>
                          <a:spcPts val="0"/>
                        </a:spcBef>
                        <a:spcAft>
                          <a:spcPts val="0"/>
                        </a:spcAft>
                        <a:buNone/>
                      </a:pPr>
                      <a:r>
                        <a:rPr lang="en" sz="1200"/>
                        <a:t>Solution/product needs to be low cost (&lt; $ 20). Based on a google form we conducted with sample size of 33, over 2/3 of respondents said the solution should be $20 or less</a:t>
                      </a:r>
                      <a:endParaRPr sz="1200"/>
                    </a:p>
                  </a:txBody>
                  <a:tcPr marT="91425" marB="91425" marR="91425" marL="91425"/>
                </a:tc>
              </a:tr>
              <a:tr h="753850">
                <a:tc>
                  <a:txBody>
                    <a:bodyPr/>
                    <a:lstStyle/>
                    <a:p>
                      <a:pPr indent="0" lvl="0" marL="0" rtl="0" algn="l">
                        <a:spcBef>
                          <a:spcPts val="0"/>
                        </a:spcBef>
                        <a:spcAft>
                          <a:spcPts val="0"/>
                        </a:spcAft>
                        <a:buNone/>
                      </a:pPr>
                      <a:r>
                        <a:rPr lang="en" sz="1200"/>
                        <a:t>“What’s the point of just me buying a new kind of trash bin or something (if the point is to reduce street clutter)?”</a:t>
                      </a:r>
                      <a:endParaRPr sz="1200"/>
                    </a:p>
                  </a:txBody>
                  <a:tcPr marT="91425" marB="91425" marR="91425" marL="91425"/>
                </a:tc>
                <a:tc>
                  <a:txBody>
                    <a:bodyPr/>
                    <a:lstStyle/>
                    <a:p>
                      <a:pPr indent="0" lvl="0" marL="0" rtl="0" algn="l">
                        <a:spcBef>
                          <a:spcPts val="0"/>
                        </a:spcBef>
                        <a:spcAft>
                          <a:spcPts val="0"/>
                        </a:spcAft>
                        <a:buNone/>
                      </a:pPr>
                      <a:r>
                        <a:rPr lang="en" sz="1200"/>
                        <a:t>Community level implementation of the solution may be ideal</a:t>
                      </a:r>
                      <a:endParaRPr sz="1200"/>
                    </a:p>
                  </a:txBody>
                  <a:tcPr marT="91425" marB="91425" marR="91425" marL="91425"/>
                </a:tc>
              </a:tr>
              <a:tr h="541275">
                <a:tc>
                  <a:txBody>
                    <a:bodyPr/>
                    <a:lstStyle/>
                    <a:p>
                      <a:pPr indent="0" lvl="0" marL="0" rtl="0" algn="l">
                        <a:spcBef>
                          <a:spcPts val="0"/>
                        </a:spcBef>
                        <a:spcAft>
                          <a:spcPts val="0"/>
                        </a:spcAft>
                        <a:buNone/>
                      </a:pPr>
                      <a:r>
                        <a:rPr lang="en" sz="1200"/>
                        <a:t>“I wouldn’t use it if it’s too complex.”</a:t>
                      </a:r>
                      <a:endParaRPr sz="1200"/>
                    </a:p>
                  </a:txBody>
                  <a:tcPr marT="91425" marB="91425" marR="91425" marL="91425"/>
                </a:tc>
                <a:tc>
                  <a:txBody>
                    <a:bodyPr/>
                    <a:lstStyle/>
                    <a:p>
                      <a:pPr indent="0" lvl="0" marL="0" rtl="0" algn="l">
                        <a:spcBef>
                          <a:spcPts val="0"/>
                        </a:spcBef>
                        <a:spcAft>
                          <a:spcPts val="0"/>
                        </a:spcAft>
                        <a:buNone/>
                      </a:pPr>
                      <a:r>
                        <a:rPr lang="en" sz="1200"/>
                        <a:t>The solution must not have a large amount of steps or any complex processes for the user to learn</a:t>
                      </a:r>
                      <a:endParaRPr sz="1200"/>
                    </a:p>
                  </a:txBody>
                  <a:tcPr marT="91425" marB="91425" marR="91425" marL="91425"/>
                </a:tc>
              </a:tr>
              <a:tr h="559175">
                <a:tc>
                  <a:txBody>
                    <a:bodyPr/>
                    <a:lstStyle/>
                    <a:p>
                      <a:pPr indent="0" lvl="0" marL="0" rtl="0" algn="l">
                        <a:spcBef>
                          <a:spcPts val="0"/>
                        </a:spcBef>
                        <a:spcAft>
                          <a:spcPts val="0"/>
                        </a:spcAft>
                        <a:buNone/>
                      </a:pPr>
                      <a:r>
                        <a:rPr lang="en" sz="1200"/>
                        <a:t>“If it’s a new kind of garbage can it should be light enough to carry (to the street).”</a:t>
                      </a:r>
                      <a:endParaRPr sz="1200"/>
                    </a:p>
                  </a:txBody>
                  <a:tcPr marT="91425" marB="91425" marR="91425" marL="91425"/>
                </a:tc>
                <a:tc>
                  <a:txBody>
                    <a:bodyPr/>
                    <a:lstStyle/>
                    <a:p>
                      <a:pPr indent="0" lvl="0" marL="0" rtl="0" algn="l">
                        <a:spcBef>
                          <a:spcPts val="0"/>
                        </a:spcBef>
                        <a:spcAft>
                          <a:spcPts val="0"/>
                        </a:spcAft>
                        <a:buNone/>
                      </a:pPr>
                      <a:r>
                        <a:rPr lang="en" sz="1200"/>
                        <a:t>Solution</a:t>
                      </a:r>
                      <a:r>
                        <a:rPr lang="en" sz="1200"/>
                        <a:t> must be lightweight and manageable for all individuals</a:t>
                      </a:r>
                      <a:endParaRPr sz="1200"/>
                    </a:p>
                  </a:txBody>
                  <a:tcPr marT="91425" marB="91425" marR="91425" marL="91425"/>
                </a:tc>
              </a:tr>
              <a:tr h="559175">
                <a:tc>
                  <a:txBody>
                    <a:bodyPr/>
                    <a:lstStyle/>
                    <a:p>
                      <a:pPr indent="0" lvl="0" marL="0" rtl="0" algn="l">
                        <a:spcBef>
                          <a:spcPts val="0"/>
                        </a:spcBef>
                        <a:spcAft>
                          <a:spcPts val="0"/>
                        </a:spcAft>
                        <a:buNone/>
                      </a:pPr>
                      <a:r>
                        <a:rPr lang="en" sz="1200"/>
                        <a:t>“I’d be less likely to use whatever it is if it gives less space than a normal trash can.”</a:t>
                      </a:r>
                      <a:endParaRPr sz="1200"/>
                    </a:p>
                  </a:txBody>
                  <a:tcPr marT="91425" marB="91425" marR="91425" marL="91425"/>
                </a:tc>
                <a:tc>
                  <a:txBody>
                    <a:bodyPr/>
                    <a:lstStyle/>
                    <a:p>
                      <a:pPr indent="0" lvl="0" marL="0" rtl="0" algn="l">
                        <a:spcBef>
                          <a:spcPts val="0"/>
                        </a:spcBef>
                        <a:spcAft>
                          <a:spcPts val="0"/>
                        </a:spcAft>
                        <a:buNone/>
                      </a:pPr>
                      <a:r>
                        <a:rPr lang="en" sz="1200"/>
                        <a:t>Solution must not substantially deviate from the volume of space in a normal trash bin</a:t>
                      </a:r>
                      <a:endParaRPr sz="1200"/>
                    </a:p>
                  </a:txBody>
                  <a:tcPr marT="91425" marB="91425" marR="91425" marL="91425"/>
                </a:tc>
              </a:tr>
              <a:tr h="541275">
                <a:tc>
                  <a:txBody>
                    <a:bodyPr/>
                    <a:lstStyle/>
                    <a:p>
                      <a:pPr indent="0" lvl="0" marL="0" rtl="0" algn="l">
                        <a:spcBef>
                          <a:spcPts val="0"/>
                        </a:spcBef>
                        <a:spcAft>
                          <a:spcPts val="0"/>
                        </a:spcAft>
                        <a:buNone/>
                      </a:pPr>
                      <a:r>
                        <a:rPr lang="en" sz="1200"/>
                        <a:t>“A lot of times trash bags rip open on the street (because they’re overfull).”</a:t>
                      </a:r>
                      <a:endParaRPr sz="1200"/>
                    </a:p>
                  </a:txBody>
                  <a:tcPr marT="91425" marB="91425" marR="91425" marL="91425"/>
                </a:tc>
                <a:tc>
                  <a:txBody>
                    <a:bodyPr/>
                    <a:lstStyle/>
                    <a:p>
                      <a:pPr indent="0" lvl="0" marL="0" rtl="0" algn="l">
                        <a:spcBef>
                          <a:spcPts val="0"/>
                        </a:spcBef>
                        <a:spcAft>
                          <a:spcPts val="0"/>
                        </a:spcAft>
                        <a:buNone/>
                      </a:pPr>
                      <a:r>
                        <a:rPr lang="en" sz="1200"/>
                        <a:t>Solution must be durable and withstand poor or rough treatment</a:t>
                      </a:r>
                      <a:endParaRPr sz="12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Competitive Landscape</a:t>
            </a:r>
            <a:endParaRPr u="sng"/>
          </a:p>
          <a:p>
            <a:pPr indent="0" lvl="0" marL="1371600" rtl="0" algn="l">
              <a:spcBef>
                <a:spcPts val="0"/>
              </a:spcBef>
              <a:spcAft>
                <a:spcPts val="0"/>
              </a:spcAft>
              <a:buNone/>
            </a:pPr>
            <a:r>
              <a:rPr lang="en" sz="2400"/>
              <a:t>Current solutions</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solutions</a:t>
            </a:r>
            <a:endParaRPr/>
          </a:p>
        </p:txBody>
      </p:sp>
      <p:sp>
        <p:nvSpPr>
          <p:cNvPr id="248" name="Google Shape;248;p44"/>
          <p:cNvSpPr txBox="1"/>
          <p:nvPr>
            <p:ph idx="1" type="body"/>
          </p:nvPr>
        </p:nvSpPr>
        <p:spPr>
          <a:xfrm>
            <a:off x="311700" y="1093850"/>
            <a:ext cx="8520600" cy="393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sz="1100"/>
              <a:t>Odor Absorbing Trash Bags </a:t>
            </a:r>
            <a:r>
              <a:rPr lang="en" sz="1100"/>
              <a:t>- Many trash bag producers offer odor reducing or absorbing bags</a:t>
            </a:r>
            <a:endParaRPr sz="1100"/>
          </a:p>
          <a:p>
            <a:pPr indent="-298450" lvl="1" marL="1371600" rtl="0" algn="l">
              <a:spcBef>
                <a:spcPts val="0"/>
              </a:spcBef>
              <a:spcAft>
                <a:spcPts val="0"/>
              </a:spcAft>
              <a:buSzPts val="1100"/>
              <a:buChar char="○"/>
            </a:pPr>
            <a:r>
              <a:rPr lang="en" sz="1100" u="sng"/>
              <a:t>Pros:</a:t>
            </a:r>
            <a:r>
              <a:rPr lang="en" sz="1100"/>
              <a:t> No habit changes - consumer just uses these bags as they would normally</a:t>
            </a:r>
            <a:endParaRPr sz="1100"/>
          </a:p>
          <a:p>
            <a:pPr indent="-298450" lvl="1" marL="1371600" rtl="0" algn="l">
              <a:spcBef>
                <a:spcPts val="0"/>
              </a:spcBef>
              <a:spcAft>
                <a:spcPts val="0"/>
              </a:spcAft>
              <a:buSzPts val="1100"/>
              <a:buChar char="○"/>
            </a:pPr>
            <a:r>
              <a:rPr lang="en" sz="1100" u="sng"/>
              <a:t>Cons:</a:t>
            </a:r>
            <a:r>
              <a:rPr lang="en" sz="1100"/>
              <a:t> More expensive than standard trash bags</a:t>
            </a:r>
            <a:endParaRPr sz="1100"/>
          </a:p>
          <a:p>
            <a:pPr indent="-298450" lvl="0" marL="457200" rtl="0" algn="l">
              <a:spcBef>
                <a:spcPts val="0"/>
              </a:spcBef>
              <a:spcAft>
                <a:spcPts val="0"/>
              </a:spcAft>
              <a:buSzPts val="1100"/>
              <a:buChar char="●"/>
            </a:pPr>
            <a:r>
              <a:rPr b="1" lang="en" sz="1100"/>
              <a:t>Trash Bin Deodorizers </a:t>
            </a:r>
            <a:r>
              <a:rPr lang="en" sz="1100"/>
              <a:t>- There are products on the market used to deodorize trash bins</a:t>
            </a:r>
            <a:endParaRPr sz="1100"/>
          </a:p>
          <a:p>
            <a:pPr indent="-298450" lvl="1" marL="1371600" rtl="0" algn="l">
              <a:spcBef>
                <a:spcPts val="0"/>
              </a:spcBef>
              <a:spcAft>
                <a:spcPts val="0"/>
              </a:spcAft>
              <a:buSzPts val="1100"/>
              <a:buChar char="○"/>
            </a:pPr>
            <a:r>
              <a:rPr lang="en" sz="1100" u="sng"/>
              <a:t>Pros:</a:t>
            </a:r>
            <a:r>
              <a:rPr lang="en" sz="1100"/>
              <a:t> Mitigates the smell issue </a:t>
            </a:r>
            <a:endParaRPr sz="1100"/>
          </a:p>
          <a:p>
            <a:pPr indent="-298450" lvl="1" marL="1371600" rtl="0" algn="l">
              <a:spcBef>
                <a:spcPts val="0"/>
              </a:spcBef>
              <a:spcAft>
                <a:spcPts val="0"/>
              </a:spcAft>
              <a:buSzPts val="1100"/>
              <a:buChar char="○"/>
            </a:pPr>
            <a:r>
              <a:rPr lang="en" sz="1100" u="sng"/>
              <a:t>Cons:</a:t>
            </a:r>
            <a:r>
              <a:rPr lang="en" sz="1100"/>
              <a:t> Only effective when bin owner decides to use it</a:t>
            </a:r>
            <a:endParaRPr sz="1100"/>
          </a:p>
          <a:p>
            <a:pPr indent="-298450" lvl="0" marL="457200" rtl="0" algn="l">
              <a:spcBef>
                <a:spcPts val="0"/>
              </a:spcBef>
              <a:spcAft>
                <a:spcPts val="0"/>
              </a:spcAft>
              <a:buSzPts val="1100"/>
              <a:buChar char="●"/>
            </a:pPr>
            <a:r>
              <a:rPr b="1" lang="en" sz="1100"/>
              <a:t>Local Community Regulations</a:t>
            </a:r>
            <a:r>
              <a:rPr lang="en" sz="1100"/>
              <a:t> - Many local communities have rules about where and when one can put their trash</a:t>
            </a:r>
            <a:endParaRPr sz="1100"/>
          </a:p>
          <a:p>
            <a:pPr indent="-298450" lvl="1" marL="1371600" rtl="0" algn="l">
              <a:spcBef>
                <a:spcPts val="0"/>
              </a:spcBef>
              <a:spcAft>
                <a:spcPts val="0"/>
              </a:spcAft>
              <a:buSzPts val="1100"/>
              <a:buChar char="○"/>
            </a:pPr>
            <a:r>
              <a:rPr lang="en" sz="1100" u="sng"/>
              <a:t>Pros:</a:t>
            </a:r>
            <a:r>
              <a:rPr lang="en" sz="1100"/>
              <a:t> Prevents trash from being on the street constantly</a:t>
            </a:r>
            <a:endParaRPr sz="1100"/>
          </a:p>
          <a:p>
            <a:pPr indent="-298450" lvl="1" marL="1371600" rtl="0" algn="l">
              <a:spcBef>
                <a:spcPts val="0"/>
              </a:spcBef>
              <a:spcAft>
                <a:spcPts val="0"/>
              </a:spcAft>
              <a:buSzPts val="1100"/>
              <a:buChar char="○"/>
            </a:pPr>
            <a:r>
              <a:rPr lang="en" sz="1100" u="sng"/>
              <a:t>Cons:</a:t>
            </a:r>
            <a:r>
              <a:rPr lang="en" sz="1100"/>
              <a:t> Not heavily enforceable, doesn’t prevent odor problem in the time and place trash is permitted to be</a:t>
            </a:r>
            <a:endParaRPr sz="1100"/>
          </a:p>
          <a:p>
            <a:pPr indent="-298450" lvl="0" marL="457200" rtl="0" algn="l">
              <a:spcBef>
                <a:spcPts val="0"/>
              </a:spcBef>
              <a:spcAft>
                <a:spcPts val="0"/>
              </a:spcAft>
              <a:buSzPts val="1100"/>
              <a:buChar char="●"/>
            </a:pPr>
            <a:r>
              <a:rPr b="1" lang="en" sz="1100"/>
              <a:t>Waste Reduction Advertisement Campaigns</a:t>
            </a:r>
            <a:r>
              <a:rPr lang="en" sz="1100"/>
              <a:t> - Some governments have implemented advertising to encourage citizens to reduce the amount of waste they produce</a:t>
            </a:r>
            <a:endParaRPr sz="1100"/>
          </a:p>
          <a:p>
            <a:pPr indent="-298450" lvl="1" marL="1371600" rtl="0" algn="l">
              <a:spcBef>
                <a:spcPts val="0"/>
              </a:spcBef>
              <a:spcAft>
                <a:spcPts val="0"/>
              </a:spcAft>
              <a:buSzPts val="1100"/>
              <a:buChar char="○"/>
            </a:pPr>
            <a:r>
              <a:rPr lang="en" sz="1100" u="sng"/>
              <a:t>Pros:</a:t>
            </a:r>
            <a:r>
              <a:rPr lang="en" sz="1100"/>
              <a:t> Helps cut off odor issue at its source by encouraging people to produce less waste</a:t>
            </a:r>
            <a:endParaRPr sz="1100"/>
          </a:p>
          <a:p>
            <a:pPr indent="-298450" lvl="1" marL="1371600" rtl="0" algn="l">
              <a:spcBef>
                <a:spcPts val="0"/>
              </a:spcBef>
              <a:spcAft>
                <a:spcPts val="0"/>
              </a:spcAft>
              <a:buSzPts val="1100"/>
              <a:buChar char="○"/>
            </a:pPr>
            <a:r>
              <a:rPr lang="en" sz="1100" u="sng"/>
              <a:t>Cons:</a:t>
            </a:r>
            <a:r>
              <a:rPr lang="en" sz="1100"/>
              <a:t> Effectiveness is unknown, not strongly advertised</a:t>
            </a:r>
            <a:endParaRPr sz="1100"/>
          </a:p>
          <a:p>
            <a:pPr indent="-298450" lvl="0" marL="457200" rtl="0" algn="l">
              <a:spcBef>
                <a:spcPts val="0"/>
              </a:spcBef>
              <a:spcAft>
                <a:spcPts val="0"/>
              </a:spcAft>
              <a:buSzPts val="1100"/>
              <a:buChar char="●"/>
            </a:pPr>
            <a:r>
              <a:rPr b="1" lang="en" sz="1100"/>
              <a:t>Composting</a:t>
            </a:r>
            <a:r>
              <a:rPr lang="en" sz="1100"/>
              <a:t> - Some consumers choose to compost much of their waste</a:t>
            </a:r>
            <a:endParaRPr sz="1100"/>
          </a:p>
          <a:p>
            <a:pPr indent="-298450" lvl="1" marL="1371600" rtl="0" algn="l">
              <a:spcBef>
                <a:spcPts val="0"/>
              </a:spcBef>
              <a:spcAft>
                <a:spcPts val="0"/>
              </a:spcAft>
              <a:buSzPts val="1100"/>
              <a:buChar char="○"/>
            </a:pPr>
            <a:r>
              <a:rPr lang="en" sz="1100" u="sng"/>
              <a:t>Pros:</a:t>
            </a:r>
            <a:r>
              <a:rPr lang="en" sz="1100"/>
              <a:t> Less waste makes it to the trash can and thus onto the street</a:t>
            </a:r>
            <a:endParaRPr sz="1100"/>
          </a:p>
          <a:p>
            <a:pPr indent="-298450" lvl="1" marL="1371600" rtl="0" algn="l">
              <a:spcBef>
                <a:spcPts val="0"/>
              </a:spcBef>
              <a:spcAft>
                <a:spcPts val="0"/>
              </a:spcAft>
              <a:buSzPts val="1100"/>
              <a:buChar char="○"/>
            </a:pPr>
            <a:r>
              <a:rPr lang="en" sz="1100" u="sng"/>
              <a:t>Cons:</a:t>
            </a:r>
            <a:r>
              <a:rPr lang="en" sz="1100"/>
              <a:t> Simply relocates the smell issue, may attract animals/pests</a:t>
            </a:r>
            <a:endParaRPr sz="11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solutions</a:t>
            </a:r>
            <a:endParaRPr/>
          </a:p>
        </p:txBody>
      </p:sp>
      <p:sp>
        <p:nvSpPr>
          <p:cNvPr id="254" name="Google Shape;254;p45"/>
          <p:cNvSpPr txBox="1"/>
          <p:nvPr>
            <p:ph idx="1" type="body"/>
          </p:nvPr>
        </p:nvSpPr>
        <p:spPr>
          <a:xfrm>
            <a:off x="311700" y="1228675"/>
            <a:ext cx="6013500" cy="3409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Trash Bin Deodorizer Products</a:t>
            </a:r>
            <a:endParaRPr sz="1400"/>
          </a:p>
          <a:p>
            <a:pPr indent="-317500" lvl="1" marL="914400" rtl="0" algn="l">
              <a:lnSpc>
                <a:spcPct val="150000"/>
              </a:lnSpc>
              <a:spcBef>
                <a:spcPts val="0"/>
              </a:spcBef>
              <a:spcAft>
                <a:spcPts val="0"/>
              </a:spcAft>
              <a:buSzPts val="1400"/>
              <a:buChar char="○"/>
            </a:pPr>
            <a:r>
              <a:rPr lang="en" sz="1400"/>
              <a:t>Arm &amp; Hammer</a:t>
            </a:r>
            <a:endParaRPr sz="1400"/>
          </a:p>
          <a:p>
            <a:pPr indent="-317500" lvl="1" marL="914400" rtl="0" algn="l">
              <a:lnSpc>
                <a:spcPct val="150000"/>
              </a:lnSpc>
              <a:spcBef>
                <a:spcPts val="0"/>
              </a:spcBef>
              <a:spcAft>
                <a:spcPts val="0"/>
              </a:spcAft>
              <a:buSzPts val="1400"/>
              <a:buChar char="○"/>
            </a:pPr>
            <a:r>
              <a:rPr lang="en"/>
              <a:t>Rubbermaid</a:t>
            </a:r>
            <a:endParaRPr/>
          </a:p>
          <a:p>
            <a:pPr indent="-317500" lvl="0" marL="457200" rtl="0" algn="l">
              <a:lnSpc>
                <a:spcPct val="150000"/>
              </a:lnSpc>
              <a:spcBef>
                <a:spcPts val="0"/>
              </a:spcBef>
              <a:spcAft>
                <a:spcPts val="0"/>
              </a:spcAft>
              <a:buSzPts val="1400"/>
              <a:buChar char="●"/>
            </a:pPr>
            <a:r>
              <a:rPr lang="en" sz="1400"/>
              <a:t>Local Community Regulations</a:t>
            </a:r>
            <a:endParaRPr sz="1400"/>
          </a:p>
          <a:p>
            <a:pPr indent="-317500" lvl="0" marL="457200" rtl="0" algn="l">
              <a:lnSpc>
                <a:spcPct val="150000"/>
              </a:lnSpc>
              <a:spcBef>
                <a:spcPts val="0"/>
              </a:spcBef>
              <a:spcAft>
                <a:spcPts val="0"/>
              </a:spcAft>
              <a:buSzPts val="1400"/>
              <a:buChar char="●"/>
            </a:pPr>
            <a:r>
              <a:rPr lang="en" sz="1400"/>
              <a:t>Waste Reduction Advertisement Campaigns</a:t>
            </a:r>
            <a:endParaRPr sz="1400"/>
          </a:p>
          <a:p>
            <a:pPr indent="-317500" lvl="0" marL="457200" rtl="0" algn="l">
              <a:lnSpc>
                <a:spcPct val="150000"/>
              </a:lnSpc>
              <a:spcBef>
                <a:spcPts val="0"/>
              </a:spcBef>
              <a:spcAft>
                <a:spcPts val="0"/>
              </a:spcAft>
              <a:buSzPts val="1400"/>
              <a:buChar char="●"/>
            </a:pPr>
            <a:r>
              <a:rPr lang="en" sz="1400"/>
              <a:t>Composting</a:t>
            </a:r>
            <a:endParaRPr sz="1400"/>
          </a:p>
          <a:p>
            <a:pPr indent="-317500" lvl="0" marL="457200" rtl="0" algn="l">
              <a:lnSpc>
                <a:spcPct val="150000"/>
              </a:lnSpc>
              <a:spcBef>
                <a:spcPts val="0"/>
              </a:spcBef>
              <a:spcAft>
                <a:spcPts val="0"/>
              </a:spcAft>
              <a:buSzPts val="1400"/>
              <a:buChar char="●"/>
            </a:pPr>
            <a:r>
              <a:rPr lang="en" sz="1400"/>
              <a:t>Odor Absorbing Trash Bags</a:t>
            </a:r>
            <a:endParaRPr sz="1400"/>
          </a:p>
          <a:p>
            <a:pPr indent="-317500" lvl="1" marL="914400" rtl="0" algn="l">
              <a:lnSpc>
                <a:spcPct val="150000"/>
              </a:lnSpc>
              <a:spcBef>
                <a:spcPts val="0"/>
              </a:spcBef>
              <a:spcAft>
                <a:spcPts val="0"/>
              </a:spcAft>
              <a:buSzPts val="1400"/>
              <a:buChar char="○"/>
            </a:pPr>
            <a:r>
              <a:rPr lang="en"/>
              <a:t>Hefty</a:t>
            </a:r>
            <a:endParaRPr/>
          </a:p>
          <a:p>
            <a:pPr indent="-317500" lvl="1" marL="914400" rtl="0" algn="l">
              <a:lnSpc>
                <a:spcPct val="150000"/>
              </a:lnSpc>
              <a:spcBef>
                <a:spcPts val="0"/>
              </a:spcBef>
              <a:spcAft>
                <a:spcPts val="0"/>
              </a:spcAft>
              <a:buSzPts val="1400"/>
              <a:buChar char="○"/>
            </a:pPr>
            <a:r>
              <a:rPr lang="en"/>
              <a:t>Glad</a:t>
            </a:r>
            <a:endParaRPr/>
          </a:p>
          <a:p>
            <a:pPr indent="0" lvl="0" marL="0" rtl="0" algn="l">
              <a:lnSpc>
                <a:spcPct val="150000"/>
              </a:lnSpc>
              <a:spcBef>
                <a:spcPts val="1600"/>
              </a:spcBef>
              <a:spcAft>
                <a:spcPts val="0"/>
              </a:spcAft>
              <a:buNone/>
            </a:pPr>
            <a:r>
              <a:t/>
            </a:r>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255" name="Google Shape;255;p45"/>
          <p:cNvPicPr preferRelativeResize="0"/>
          <p:nvPr/>
        </p:nvPicPr>
        <p:blipFill>
          <a:blip r:embed="rId3">
            <a:alphaModFix/>
          </a:blip>
          <a:stretch>
            <a:fillRect/>
          </a:stretch>
        </p:blipFill>
        <p:spPr>
          <a:xfrm>
            <a:off x="5061850" y="2617100"/>
            <a:ext cx="2408975" cy="2490100"/>
          </a:xfrm>
          <a:prstGeom prst="rect">
            <a:avLst/>
          </a:prstGeom>
          <a:noFill/>
          <a:ln>
            <a:noFill/>
          </a:ln>
        </p:spPr>
      </p:pic>
      <p:pic>
        <p:nvPicPr>
          <p:cNvPr id="256" name="Google Shape;256;p45"/>
          <p:cNvPicPr preferRelativeResize="0"/>
          <p:nvPr/>
        </p:nvPicPr>
        <p:blipFill>
          <a:blip r:embed="rId4">
            <a:alphaModFix/>
          </a:blip>
          <a:stretch>
            <a:fillRect/>
          </a:stretch>
        </p:blipFill>
        <p:spPr>
          <a:xfrm>
            <a:off x="7409675" y="1553700"/>
            <a:ext cx="1552074" cy="3305026"/>
          </a:xfrm>
          <a:prstGeom prst="rect">
            <a:avLst/>
          </a:prstGeom>
          <a:noFill/>
          <a:ln>
            <a:noFill/>
          </a:ln>
        </p:spPr>
      </p:pic>
      <p:pic>
        <p:nvPicPr>
          <p:cNvPr id="257" name="Google Shape;257;p45"/>
          <p:cNvPicPr preferRelativeResize="0"/>
          <p:nvPr/>
        </p:nvPicPr>
        <p:blipFill>
          <a:blip r:embed="rId5">
            <a:alphaModFix/>
          </a:blip>
          <a:stretch>
            <a:fillRect/>
          </a:stretch>
        </p:blipFill>
        <p:spPr>
          <a:xfrm>
            <a:off x="5511212" y="45350"/>
            <a:ext cx="1727939" cy="25717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solutions analysis Matrix</a:t>
            </a:r>
            <a:endParaRPr/>
          </a:p>
        </p:txBody>
      </p:sp>
      <p:graphicFrame>
        <p:nvGraphicFramePr>
          <p:cNvPr id="263" name="Google Shape;263;p46"/>
          <p:cNvGraphicFramePr/>
          <p:nvPr/>
        </p:nvGraphicFramePr>
        <p:xfrm>
          <a:off x="244925" y="1093850"/>
          <a:ext cx="3000000" cy="3000000"/>
        </p:xfrm>
        <a:graphic>
          <a:graphicData uri="http://schemas.openxmlformats.org/drawingml/2006/table">
            <a:tbl>
              <a:tblPr>
                <a:noFill/>
                <a:tableStyleId>{824B8B4D-285B-4FC9-9A86-7C48C4219201}</a:tableStyleId>
              </a:tblPr>
              <a:tblGrid>
                <a:gridCol w="2030150"/>
                <a:gridCol w="1135775"/>
                <a:gridCol w="1277225"/>
                <a:gridCol w="1206500"/>
                <a:gridCol w="1181125"/>
                <a:gridCol w="1251875"/>
              </a:tblGrid>
              <a:tr h="381000">
                <a:tc>
                  <a:txBody>
                    <a:bodyPr/>
                    <a:lstStyle/>
                    <a:p>
                      <a:pPr indent="0" lvl="0" marL="0" rtl="0" algn="l">
                        <a:spcBef>
                          <a:spcPts val="0"/>
                        </a:spcBef>
                        <a:spcAft>
                          <a:spcPts val="0"/>
                        </a:spcAft>
                        <a:buNone/>
                      </a:pPr>
                      <a:r>
                        <a:rPr lang="en"/>
                        <a:t>Solution</a:t>
                      </a:r>
                      <a:endParaRPr/>
                    </a:p>
                  </a:txBody>
                  <a:tcPr marT="91425" marB="91425" marR="91425" marL="91425"/>
                </a:tc>
                <a:tc>
                  <a:txBody>
                    <a:bodyPr/>
                    <a:lstStyle/>
                    <a:p>
                      <a:pPr indent="0" lvl="0" marL="0" rtl="0" algn="l">
                        <a:spcBef>
                          <a:spcPts val="0"/>
                        </a:spcBef>
                        <a:spcAft>
                          <a:spcPts val="0"/>
                        </a:spcAft>
                        <a:buNone/>
                      </a:pPr>
                      <a:r>
                        <a:rPr lang="en" sz="1100"/>
                        <a:t>Low Cost</a:t>
                      </a:r>
                      <a:endParaRPr sz="1100"/>
                    </a:p>
                    <a:p>
                      <a:pPr indent="0" lvl="0" marL="0" rtl="0" algn="l">
                        <a:spcBef>
                          <a:spcPts val="0"/>
                        </a:spcBef>
                        <a:spcAft>
                          <a:spcPts val="0"/>
                        </a:spcAft>
                        <a:buNone/>
                      </a:pPr>
                      <a:r>
                        <a:rPr lang="en" sz="1100"/>
                        <a:t>(&lt; $20)</a:t>
                      </a:r>
                      <a:endParaRPr sz="1100"/>
                    </a:p>
                  </a:txBody>
                  <a:tcPr marT="91425" marB="91425" marR="91425" marL="91425"/>
                </a:tc>
                <a:tc>
                  <a:txBody>
                    <a:bodyPr/>
                    <a:lstStyle/>
                    <a:p>
                      <a:pPr indent="0" lvl="0" marL="0" rtl="0" algn="l">
                        <a:spcBef>
                          <a:spcPts val="0"/>
                        </a:spcBef>
                        <a:spcAft>
                          <a:spcPts val="0"/>
                        </a:spcAft>
                        <a:buNone/>
                      </a:pPr>
                      <a:r>
                        <a:rPr lang="en" sz="1100"/>
                        <a:t>Easy to Use</a:t>
                      </a:r>
                      <a:endParaRPr sz="1100"/>
                    </a:p>
                  </a:txBody>
                  <a:tcPr marT="91425" marB="91425" marR="91425" marL="91425"/>
                </a:tc>
                <a:tc>
                  <a:txBody>
                    <a:bodyPr/>
                    <a:lstStyle/>
                    <a:p>
                      <a:pPr indent="0" lvl="0" marL="0" rtl="0" algn="l">
                        <a:spcBef>
                          <a:spcPts val="0"/>
                        </a:spcBef>
                        <a:spcAft>
                          <a:spcPts val="0"/>
                        </a:spcAft>
                        <a:buNone/>
                      </a:pPr>
                      <a:r>
                        <a:rPr lang="en" sz="1100"/>
                        <a:t>Reduces Odor</a:t>
                      </a:r>
                      <a:endParaRPr sz="1100"/>
                    </a:p>
                  </a:txBody>
                  <a:tcPr marT="91425" marB="91425" marR="91425" marL="91425"/>
                </a:tc>
                <a:tc>
                  <a:txBody>
                    <a:bodyPr/>
                    <a:lstStyle/>
                    <a:p>
                      <a:pPr indent="0" lvl="0" marL="0" rtl="0" algn="l">
                        <a:spcBef>
                          <a:spcPts val="0"/>
                        </a:spcBef>
                        <a:spcAft>
                          <a:spcPts val="0"/>
                        </a:spcAft>
                        <a:buNone/>
                      </a:pPr>
                      <a:r>
                        <a:rPr lang="en" sz="1100"/>
                        <a:t>Reduces trash on street</a:t>
                      </a:r>
                      <a:endParaRPr sz="1100"/>
                    </a:p>
                  </a:txBody>
                  <a:tcPr marT="91425" marB="91425" marR="91425" marL="91425"/>
                </a:tc>
                <a:tc>
                  <a:txBody>
                    <a:bodyPr/>
                    <a:lstStyle/>
                    <a:p>
                      <a:pPr indent="0" lvl="0" marL="0" rtl="0" algn="l">
                        <a:spcBef>
                          <a:spcPts val="0"/>
                        </a:spcBef>
                        <a:spcAft>
                          <a:spcPts val="0"/>
                        </a:spcAft>
                        <a:buNone/>
                      </a:pPr>
                      <a:r>
                        <a:rPr lang="en" sz="1100"/>
                        <a:t>Community Level Implementation</a:t>
                      </a:r>
                      <a:endParaRPr sz="1100"/>
                    </a:p>
                  </a:txBody>
                  <a:tcPr marT="91425" marB="91425" marR="91425" marL="91425"/>
                </a:tc>
              </a:tr>
              <a:tr h="381000">
                <a:tc>
                  <a:txBody>
                    <a:bodyPr/>
                    <a:lstStyle/>
                    <a:p>
                      <a:pPr indent="0" lvl="0" marL="0" rtl="0" algn="l">
                        <a:spcBef>
                          <a:spcPts val="0"/>
                        </a:spcBef>
                        <a:spcAft>
                          <a:spcPts val="0"/>
                        </a:spcAft>
                        <a:buNone/>
                      </a:pPr>
                      <a:r>
                        <a:rPr lang="en" sz="1100"/>
                        <a:t>Arm &amp; Hammer Deodorizer</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sz="1100"/>
                    </a:p>
                  </a:txBody>
                  <a:tcPr marT="91425" marB="91425" marR="91425" marL="91425"/>
                </a:tc>
              </a:tr>
              <a:tr h="381000">
                <a:tc>
                  <a:txBody>
                    <a:bodyPr/>
                    <a:lstStyle/>
                    <a:p>
                      <a:pPr indent="0" lvl="0" marL="0" rtl="0" algn="l">
                        <a:spcBef>
                          <a:spcPts val="0"/>
                        </a:spcBef>
                        <a:spcAft>
                          <a:spcPts val="0"/>
                        </a:spcAft>
                        <a:buNone/>
                      </a:pPr>
                      <a:r>
                        <a:rPr lang="en" sz="1100"/>
                        <a:t>Rubbermaid Deodorizer</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sz="1100"/>
                    </a:p>
                  </a:txBody>
                  <a:tcPr marT="91425" marB="91425" marR="91425" marL="91425"/>
                </a:tc>
              </a:tr>
              <a:tr h="381000">
                <a:tc>
                  <a:txBody>
                    <a:bodyPr/>
                    <a:lstStyle/>
                    <a:p>
                      <a:pPr indent="0" lvl="0" marL="0" rtl="0" algn="l">
                        <a:spcBef>
                          <a:spcPts val="0"/>
                        </a:spcBef>
                        <a:spcAft>
                          <a:spcPts val="0"/>
                        </a:spcAft>
                        <a:buNone/>
                      </a:pPr>
                      <a:r>
                        <a:rPr lang="en" sz="1100"/>
                        <a:t>Community Regulations</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sz="1100"/>
                    </a:p>
                  </a:txBody>
                  <a:tcPr marT="91425" marB="91425" marR="91425" marL="91425"/>
                </a:tc>
                <a:tc>
                  <a:txBody>
                    <a:bodyPr/>
                    <a:lstStyle/>
                    <a:p>
                      <a:pPr indent="0" lvl="0" marL="0" rtl="0" algn="ctr">
                        <a:spcBef>
                          <a:spcPts val="0"/>
                        </a:spcBef>
                        <a:spcAft>
                          <a:spcPts val="0"/>
                        </a:spcAft>
                        <a:buNone/>
                      </a:pPr>
                      <a:r>
                        <a:rPr lang="en"/>
                        <a:t>-</a:t>
                      </a:r>
                      <a:endParaRPr sz="1100"/>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sz="1100"/>
                        <a:t>✅</a:t>
                      </a:r>
                      <a:endParaRPr/>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r>
              <a:tr h="381000">
                <a:tc>
                  <a:txBody>
                    <a:bodyPr/>
                    <a:lstStyle/>
                    <a:p>
                      <a:pPr indent="0" lvl="0" marL="0" rtl="0" algn="l">
                        <a:spcBef>
                          <a:spcPts val="0"/>
                        </a:spcBef>
                        <a:spcAft>
                          <a:spcPts val="0"/>
                        </a:spcAft>
                        <a:buNone/>
                      </a:pPr>
                      <a:r>
                        <a:rPr lang="en" sz="1100"/>
                        <a:t>Waste Reduction Ads</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sz="1100"/>
                    </a:p>
                  </a:txBody>
                  <a:tcPr marT="91425" marB="91425" marR="91425" marL="91425"/>
                </a:tc>
                <a:tc>
                  <a:txBody>
                    <a:bodyPr/>
                    <a:lstStyle/>
                    <a:p>
                      <a:pPr indent="0" lvl="0" marL="0" rtl="0" algn="ctr">
                        <a:spcBef>
                          <a:spcPts val="0"/>
                        </a:spcBef>
                        <a:spcAft>
                          <a:spcPts val="0"/>
                        </a:spcAft>
                        <a:buNone/>
                      </a:pPr>
                      <a:r>
                        <a:rPr lang="en"/>
                        <a:t>-</a:t>
                      </a:r>
                      <a:endParaRPr sz="1100"/>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sz="1100"/>
                        <a:t>✅</a:t>
                      </a:r>
                      <a:endParaRPr sz="1100">
                        <a:solidFill>
                          <a:srgbClr val="990000"/>
                        </a:solidFill>
                      </a:endParaRPr>
                    </a:p>
                  </a:txBody>
                  <a:tcPr marT="91425" marB="91425" marR="91425" marL="91425"/>
                </a:tc>
              </a:tr>
              <a:tr h="381000">
                <a:tc>
                  <a:txBody>
                    <a:bodyPr/>
                    <a:lstStyle/>
                    <a:p>
                      <a:pPr indent="0" lvl="0" marL="0" rtl="0" algn="l">
                        <a:spcBef>
                          <a:spcPts val="0"/>
                        </a:spcBef>
                        <a:spcAft>
                          <a:spcPts val="0"/>
                        </a:spcAft>
                        <a:buNone/>
                      </a:pPr>
                      <a:r>
                        <a:rPr lang="en" sz="1100"/>
                        <a:t>Composting</a:t>
                      </a:r>
                      <a:endParaRPr sz="1100"/>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a:p>
                  </a:txBody>
                  <a:tcPr marT="91425" marB="91425" marR="91425" marL="91425"/>
                </a:tc>
              </a:tr>
              <a:tr h="381000">
                <a:tc>
                  <a:txBody>
                    <a:bodyPr/>
                    <a:lstStyle/>
                    <a:p>
                      <a:pPr indent="0" lvl="0" marL="0" rtl="0" algn="l">
                        <a:spcBef>
                          <a:spcPts val="0"/>
                        </a:spcBef>
                        <a:spcAft>
                          <a:spcPts val="0"/>
                        </a:spcAft>
                        <a:buNone/>
                      </a:pPr>
                      <a:r>
                        <a:rPr lang="en" sz="1100"/>
                        <a:t>Hefty Odor Absorbing Trash Bags</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a:p>
                  </a:txBody>
                  <a:tcPr marT="91425" marB="91425" marR="91425" marL="91425"/>
                </a:tc>
              </a:tr>
              <a:tr h="381000">
                <a:tc>
                  <a:txBody>
                    <a:bodyPr/>
                    <a:lstStyle/>
                    <a:p>
                      <a:pPr indent="0" lvl="0" marL="0" rtl="0" algn="l">
                        <a:spcBef>
                          <a:spcPts val="0"/>
                        </a:spcBef>
                        <a:spcAft>
                          <a:spcPts val="0"/>
                        </a:spcAft>
                        <a:buNone/>
                      </a:pPr>
                      <a:r>
                        <a:rPr lang="en" sz="1100"/>
                        <a:t>Glad Odor Shield Trash Bags</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sz="1100"/>
                    </a:p>
                  </a:txBody>
                  <a:tcPr marT="91425" marB="91425" marR="91425" marL="91425"/>
                </a:tc>
                <a:tc>
                  <a:txBody>
                    <a:bodyPr/>
                    <a:lstStyle/>
                    <a:p>
                      <a:pPr indent="0" lvl="0" marL="0" rtl="0" algn="ctr">
                        <a:spcBef>
                          <a:spcPts val="0"/>
                        </a:spcBef>
                        <a:spcAft>
                          <a:spcPts val="0"/>
                        </a:spcAft>
                        <a:buNone/>
                      </a:pPr>
                      <a:r>
                        <a:rPr lang="en">
                          <a:solidFill>
                            <a:srgbClr val="990000"/>
                          </a:solidFill>
                        </a:rPr>
                        <a:t>☒</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 Space Analysis</a:t>
            </a:r>
            <a:endParaRPr/>
          </a:p>
        </p:txBody>
      </p:sp>
      <p:pic>
        <p:nvPicPr>
          <p:cNvPr id="269" name="Google Shape;269;p47"/>
          <p:cNvPicPr preferRelativeResize="0"/>
          <p:nvPr/>
        </p:nvPicPr>
        <p:blipFill>
          <a:blip r:embed="rId3">
            <a:alphaModFix/>
          </a:blip>
          <a:stretch>
            <a:fillRect/>
          </a:stretch>
        </p:blipFill>
        <p:spPr>
          <a:xfrm>
            <a:off x="1378250" y="997400"/>
            <a:ext cx="5924270" cy="40916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Personnel</a:t>
            </a:r>
            <a:endParaRPr/>
          </a:p>
        </p:txBody>
      </p:sp>
      <p:sp>
        <p:nvSpPr>
          <p:cNvPr id="275" name="Google Shape;275;p48"/>
          <p:cNvSpPr txBox="1"/>
          <p:nvPr/>
        </p:nvSpPr>
        <p:spPr>
          <a:xfrm>
            <a:off x="156675" y="3185600"/>
            <a:ext cx="1669200" cy="1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Source Code Pro"/>
                <a:ea typeface="Source Code Pro"/>
                <a:cs typeface="Source Code Pro"/>
                <a:sym typeface="Source Code Pro"/>
              </a:rPr>
              <a:t>Brett Chevalier</a:t>
            </a:r>
            <a:endParaRPr b="1"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Undergraduate</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Bachelor’s</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Computer Science</a:t>
            </a:r>
            <a:endParaRPr sz="1000">
              <a:latin typeface="Source Code Pro"/>
              <a:ea typeface="Source Code Pro"/>
              <a:cs typeface="Source Code Pro"/>
              <a:sym typeface="Source Code Pro"/>
            </a:endParaRPr>
          </a:p>
        </p:txBody>
      </p:sp>
      <p:pic>
        <p:nvPicPr>
          <p:cNvPr id="276" name="Google Shape;276;p48"/>
          <p:cNvPicPr preferRelativeResize="0"/>
          <p:nvPr/>
        </p:nvPicPr>
        <p:blipFill>
          <a:blip r:embed="rId3">
            <a:alphaModFix/>
          </a:blip>
          <a:stretch>
            <a:fillRect/>
          </a:stretch>
        </p:blipFill>
        <p:spPr>
          <a:xfrm>
            <a:off x="244053" y="1542650"/>
            <a:ext cx="1072379" cy="1642950"/>
          </a:xfrm>
          <a:prstGeom prst="rect">
            <a:avLst/>
          </a:prstGeom>
          <a:noFill/>
          <a:ln>
            <a:noFill/>
          </a:ln>
        </p:spPr>
      </p:pic>
      <p:pic>
        <p:nvPicPr>
          <p:cNvPr id="277" name="Google Shape;277;p48"/>
          <p:cNvPicPr preferRelativeResize="0"/>
          <p:nvPr/>
        </p:nvPicPr>
        <p:blipFill>
          <a:blip r:embed="rId4">
            <a:alphaModFix/>
          </a:blip>
          <a:stretch>
            <a:fillRect/>
          </a:stretch>
        </p:blipFill>
        <p:spPr>
          <a:xfrm>
            <a:off x="1507714" y="1542650"/>
            <a:ext cx="1126737" cy="1642955"/>
          </a:xfrm>
          <a:prstGeom prst="rect">
            <a:avLst/>
          </a:prstGeom>
          <a:noFill/>
          <a:ln>
            <a:noFill/>
          </a:ln>
        </p:spPr>
      </p:pic>
      <p:sp>
        <p:nvSpPr>
          <p:cNvPr id="278" name="Google Shape;278;p48"/>
          <p:cNvSpPr txBox="1"/>
          <p:nvPr/>
        </p:nvSpPr>
        <p:spPr>
          <a:xfrm>
            <a:off x="1546913" y="3148185"/>
            <a:ext cx="1523400" cy="1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Source Code Pro"/>
                <a:ea typeface="Source Code Pro"/>
                <a:cs typeface="Source Code Pro"/>
                <a:sym typeface="Source Code Pro"/>
              </a:rPr>
              <a:t>Johnny Li</a:t>
            </a:r>
            <a:endParaRPr b="1"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Undergraduate</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Bachelor’s</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Computer </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Engineering</a:t>
            </a:r>
            <a:endParaRPr sz="1000">
              <a:latin typeface="Source Code Pro"/>
              <a:ea typeface="Source Code Pro"/>
              <a:cs typeface="Source Code Pro"/>
              <a:sym typeface="Source Code Pro"/>
            </a:endParaRPr>
          </a:p>
        </p:txBody>
      </p:sp>
      <p:pic>
        <p:nvPicPr>
          <p:cNvPr id="279" name="Google Shape;279;p48"/>
          <p:cNvPicPr preferRelativeResize="0"/>
          <p:nvPr/>
        </p:nvPicPr>
        <p:blipFill>
          <a:blip r:embed="rId5">
            <a:alphaModFix/>
          </a:blip>
          <a:stretch>
            <a:fillRect/>
          </a:stretch>
        </p:blipFill>
        <p:spPr>
          <a:xfrm>
            <a:off x="2779275" y="1542650"/>
            <a:ext cx="1332925" cy="1642951"/>
          </a:xfrm>
          <a:prstGeom prst="rect">
            <a:avLst/>
          </a:prstGeom>
          <a:noFill/>
          <a:ln>
            <a:noFill/>
          </a:ln>
        </p:spPr>
      </p:pic>
      <p:sp>
        <p:nvSpPr>
          <p:cNvPr id="280" name="Google Shape;280;p48"/>
          <p:cNvSpPr txBox="1"/>
          <p:nvPr/>
        </p:nvSpPr>
        <p:spPr>
          <a:xfrm>
            <a:off x="2745894" y="3147095"/>
            <a:ext cx="1497300" cy="8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Source Code Pro"/>
                <a:ea typeface="Source Code Pro"/>
                <a:cs typeface="Source Code Pro"/>
                <a:sym typeface="Source Code Pro"/>
              </a:rPr>
              <a:t>Charles Lazimi</a:t>
            </a:r>
            <a:endParaRPr b="1"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Graduate</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Masters</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Biomedical Engineering </a:t>
            </a:r>
            <a:endParaRPr sz="1000">
              <a:latin typeface="Source Code Pro"/>
              <a:ea typeface="Source Code Pro"/>
              <a:cs typeface="Source Code Pro"/>
              <a:sym typeface="Source Code Pro"/>
            </a:endParaRPr>
          </a:p>
        </p:txBody>
      </p:sp>
      <p:pic>
        <p:nvPicPr>
          <p:cNvPr id="281" name="Google Shape;281;p48"/>
          <p:cNvPicPr preferRelativeResize="0"/>
          <p:nvPr/>
        </p:nvPicPr>
        <p:blipFill>
          <a:blip r:embed="rId6">
            <a:alphaModFix/>
          </a:blip>
          <a:stretch>
            <a:fillRect/>
          </a:stretch>
        </p:blipFill>
        <p:spPr>
          <a:xfrm>
            <a:off x="4244125" y="1542650"/>
            <a:ext cx="1453499" cy="1642950"/>
          </a:xfrm>
          <a:prstGeom prst="rect">
            <a:avLst/>
          </a:prstGeom>
          <a:noFill/>
          <a:ln>
            <a:noFill/>
          </a:ln>
        </p:spPr>
      </p:pic>
      <p:sp>
        <p:nvSpPr>
          <p:cNvPr id="282" name="Google Shape;282;p48"/>
          <p:cNvSpPr txBox="1"/>
          <p:nvPr/>
        </p:nvSpPr>
        <p:spPr>
          <a:xfrm>
            <a:off x="4291325" y="3122300"/>
            <a:ext cx="16692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Source Code Pro"/>
                <a:ea typeface="Source Code Pro"/>
                <a:cs typeface="Source Code Pro"/>
                <a:sym typeface="Source Code Pro"/>
              </a:rPr>
              <a:t>Annalina Becker</a:t>
            </a:r>
            <a:endParaRPr b="1"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Undergraduate</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Bachelor’s</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Electrical</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Engineering</a:t>
            </a:r>
            <a:endParaRPr sz="1000">
              <a:latin typeface="Source Code Pro"/>
              <a:ea typeface="Source Code Pro"/>
              <a:cs typeface="Source Code Pro"/>
              <a:sym typeface="Source Code Pro"/>
            </a:endParaRPr>
          </a:p>
        </p:txBody>
      </p:sp>
      <p:pic>
        <p:nvPicPr>
          <p:cNvPr id="283" name="Google Shape;283;p48"/>
          <p:cNvPicPr preferRelativeResize="0"/>
          <p:nvPr/>
        </p:nvPicPr>
        <p:blipFill>
          <a:blip r:embed="rId7">
            <a:alphaModFix/>
          </a:blip>
          <a:stretch>
            <a:fillRect/>
          </a:stretch>
        </p:blipFill>
        <p:spPr>
          <a:xfrm>
            <a:off x="5924739" y="1542650"/>
            <a:ext cx="1562161" cy="1642950"/>
          </a:xfrm>
          <a:prstGeom prst="rect">
            <a:avLst/>
          </a:prstGeom>
          <a:noFill/>
          <a:ln>
            <a:noFill/>
          </a:ln>
        </p:spPr>
      </p:pic>
      <p:sp>
        <p:nvSpPr>
          <p:cNvPr id="284" name="Google Shape;284;p48"/>
          <p:cNvSpPr txBox="1"/>
          <p:nvPr/>
        </p:nvSpPr>
        <p:spPr>
          <a:xfrm>
            <a:off x="5924750" y="3122300"/>
            <a:ext cx="1562100" cy="8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Source Code Pro"/>
                <a:ea typeface="Source Code Pro"/>
                <a:cs typeface="Source Code Pro"/>
                <a:sym typeface="Source Code Pro"/>
              </a:rPr>
              <a:t>Jaeyong Sin</a:t>
            </a:r>
            <a:endParaRPr b="1"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Undergraduate</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Bachelor’s</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Computer Science</a:t>
            </a:r>
            <a:endParaRPr sz="1000">
              <a:latin typeface="Source Code Pro"/>
              <a:ea typeface="Source Code Pro"/>
              <a:cs typeface="Source Code Pro"/>
              <a:sym typeface="Source Code Pro"/>
            </a:endParaRPr>
          </a:p>
        </p:txBody>
      </p:sp>
      <p:pic>
        <p:nvPicPr>
          <p:cNvPr id="285" name="Google Shape;285;p48"/>
          <p:cNvPicPr preferRelativeResize="0"/>
          <p:nvPr/>
        </p:nvPicPr>
        <p:blipFill rotWithShape="1">
          <a:blip r:embed="rId8">
            <a:alphaModFix/>
          </a:blip>
          <a:srcRect b="0" l="16500" r="12922" t="0"/>
          <a:stretch/>
        </p:blipFill>
        <p:spPr>
          <a:xfrm>
            <a:off x="7617400" y="1542650"/>
            <a:ext cx="1178050" cy="1669200"/>
          </a:xfrm>
          <a:prstGeom prst="rect">
            <a:avLst/>
          </a:prstGeom>
          <a:noFill/>
          <a:ln>
            <a:noFill/>
          </a:ln>
        </p:spPr>
      </p:pic>
      <p:sp>
        <p:nvSpPr>
          <p:cNvPr id="286" name="Google Shape;286;p48"/>
          <p:cNvSpPr txBox="1"/>
          <p:nvPr/>
        </p:nvSpPr>
        <p:spPr>
          <a:xfrm>
            <a:off x="7617400" y="3140075"/>
            <a:ext cx="1562100" cy="8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Source Code Pro"/>
                <a:ea typeface="Source Code Pro"/>
                <a:cs typeface="Source Code Pro"/>
                <a:sym typeface="Source Code Pro"/>
              </a:rPr>
              <a:t>Shaila Patel</a:t>
            </a:r>
            <a:endParaRPr b="1"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Undergraduate</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Bachelor’s</a:t>
            </a:r>
            <a:endParaRPr sz="1000">
              <a:latin typeface="Source Code Pro"/>
              <a:ea typeface="Source Code Pro"/>
              <a:cs typeface="Source Code Pro"/>
              <a:sym typeface="Source Code Pro"/>
            </a:endParaRPr>
          </a:p>
          <a:p>
            <a:pPr indent="0" lvl="0" marL="0" rtl="0" algn="l">
              <a:spcBef>
                <a:spcPts val="0"/>
              </a:spcBef>
              <a:spcAft>
                <a:spcPts val="0"/>
              </a:spcAft>
              <a:buNone/>
            </a:pPr>
            <a:r>
              <a:rPr lang="en" sz="1000">
                <a:latin typeface="Source Code Pro"/>
                <a:ea typeface="Source Code Pro"/>
                <a:cs typeface="Source Code Pro"/>
                <a:sym typeface="Source Code Pro"/>
              </a:rPr>
              <a:t>Computer Science</a:t>
            </a:r>
            <a:endParaRPr sz="1000">
              <a:latin typeface="Source Code Pro"/>
              <a:ea typeface="Source Code Pro"/>
              <a:cs typeface="Source Code Pro"/>
              <a:sym typeface="Source Code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972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2" name="Google Shape;292;p49"/>
          <p:cNvSpPr txBox="1"/>
          <p:nvPr>
            <p:ph idx="1" type="body"/>
          </p:nvPr>
        </p:nvSpPr>
        <p:spPr>
          <a:xfrm>
            <a:off x="311700" y="957675"/>
            <a:ext cx="8520600" cy="4666200"/>
          </a:xfrm>
          <a:prstGeom prst="rect">
            <a:avLst/>
          </a:prstGeom>
        </p:spPr>
        <p:txBody>
          <a:bodyPr anchorCtr="0" anchor="t" bIns="91425" lIns="91425" spcFirstLastPara="1" rIns="91425" wrap="square" tIns="91425">
            <a:noAutofit/>
          </a:bodyPr>
          <a:lstStyle/>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[1] </a:t>
            </a:r>
            <a:r>
              <a:rPr lang="en" sz="800">
                <a:solidFill>
                  <a:srgbClr val="262626"/>
                </a:solidFill>
                <a:latin typeface="Times New Roman"/>
                <a:ea typeface="Times New Roman"/>
                <a:cs typeface="Times New Roman"/>
                <a:sym typeface="Times New Roman"/>
              </a:rPr>
              <a:t>“CDC - Data and Statistics - Sleep and Sleep Disorders.” </a:t>
            </a:r>
            <a:r>
              <a:rPr i="1" lang="en" sz="800">
                <a:solidFill>
                  <a:srgbClr val="262626"/>
                </a:solidFill>
                <a:latin typeface="Times New Roman"/>
                <a:ea typeface="Times New Roman"/>
                <a:cs typeface="Times New Roman"/>
                <a:sym typeface="Times New Roman"/>
              </a:rPr>
              <a:t>Centers for Disease Control and Prevention</a:t>
            </a:r>
            <a:r>
              <a:rPr lang="en" sz="800">
                <a:solidFill>
                  <a:srgbClr val="262626"/>
                </a:solidFill>
                <a:latin typeface="Times New Roman"/>
                <a:ea typeface="Times New Roman"/>
                <a:cs typeface="Times New Roman"/>
                <a:sym typeface="Times New Roman"/>
              </a:rPr>
              <a:t>, Centers for Disease Control and Prevention, 2 May 2017,</a:t>
            </a:r>
            <a:r>
              <a:rPr lang="en" sz="800">
                <a:solidFill>
                  <a:srgbClr val="262626"/>
                </a:solidFill>
                <a:uFill>
                  <a:noFill/>
                </a:uFill>
                <a:latin typeface="Times New Roman"/>
                <a:ea typeface="Times New Roman"/>
                <a:cs typeface="Times New Roman"/>
                <a:sym typeface="Times New Roman"/>
                <a:hlinkClick r:id="rId3"/>
              </a:rPr>
              <a:t> </a:t>
            </a:r>
            <a:r>
              <a:rPr lang="en" sz="800" u="sng">
                <a:solidFill>
                  <a:schemeClr val="hlink"/>
                </a:solidFill>
                <a:latin typeface="Times New Roman"/>
                <a:ea typeface="Times New Roman"/>
                <a:cs typeface="Times New Roman"/>
                <a:sym typeface="Times New Roman"/>
                <a:hlinkClick r:id="rId4"/>
              </a:rPr>
              <a:t>www.cdc.gov/sleep/data_statistics.html</a:t>
            </a:r>
            <a:r>
              <a:rPr lang="en" sz="800">
                <a:solidFill>
                  <a:srgbClr val="262626"/>
                </a:solidFill>
                <a:latin typeface="Times New Roman"/>
                <a:ea typeface="Times New Roman"/>
                <a:cs typeface="Times New Roman"/>
                <a:sym typeface="Times New Roman"/>
              </a:rPr>
              <a:t>.</a:t>
            </a:r>
            <a:endParaRPr sz="800">
              <a:solidFill>
                <a:srgbClr val="262626"/>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[2] </a:t>
            </a:r>
            <a:r>
              <a:rPr lang="en" sz="800">
                <a:solidFill>
                  <a:srgbClr val="262626"/>
                </a:solidFill>
                <a:latin typeface="Times New Roman"/>
                <a:ea typeface="Times New Roman"/>
                <a:cs typeface="Times New Roman"/>
                <a:sym typeface="Times New Roman"/>
              </a:rPr>
              <a:t>“Insomnia Market Trends, Size, Share and Analysis By 2023: MRFR.” </a:t>
            </a:r>
            <a:r>
              <a:rPr i="1" lang="en" sz="800">
                <a:solidFill>
                  <a:srgbClr val="262626"/>
                </a:solidFill>
                <a:latin typeface="Times New Roman"/>
                <a:ea typeface="Times New Roman"/>
                <a:cs typeface="Times New Roman"/>
                <a:sym typeface="Times New Roman"/>
              </a:rPr>
              <a:t>Insomnia Market Trends, Size, Share and Analysis By 2023 | MRFR</a:t>
            </a:r>
            <a:r>
              <a:rPr lang="en" sz="800">
                <a:solidFill>
                  <a:srgbClr val="262626"/>
                </a:solidFill>
                <a:latin typeface="Times New Roman"/>
                <a:ea typeface="Times New Roman"/>
                <a:cs typeface="Times New Roman"/>
                <a:sym typeface="Times New Roman"/>
              </a:rPr>
              <a:t>,</a:t>
            </a:r>
            <a:r>
              <a:rPr lang="en" sz="800">
                <a:solidFill>
                  <a:srgbClr val="262626"/>
                </a:solidFill>
                <a:uFill>
                  <a:noFill/>
                </a:uFill>
                <a:latin typeface="Times New Roman"/>
                <a:ea typeface="Times New Roman"/>
                <a:cs typeface="Times New Roman"/>
                <a:sym typeface="Times New Roman"/>
                <a:hlinkClick r:id="rId5"/>
              </a:rPr>
              <a:t> </a:t>
            </a:r>
            <a:r>
              <a:rPr lang="en" sz="800" u="sng">
                <a:solidFill>
                  <a:schemeClr val="hlink"/>
                </a:solidFill>
                <a:latin typeface="Times New Roman"/>
                <a:ea typeface="Times New Roman"/>
                <a:cs typeface="Times New Roman"/>
                <a:sym typeface="Times New Roman"/>
                <a:hlinkClick r:id="rId6"/>
              </a:rPr>
              <a:t>www.marketresearchfuture.com/reports/insomnia-market-545</a:t>
            </a:r>
            <a:r>
              <a:rPr lang="en" sz="800">
                <a:solidFill>
                  <a:srgbClr val="262626"/>
                </a:solidFill>
                <a:latin typeface="Times New Roman"/>
                <a:ea typeface="Times New Roman"/>
                <a:cs typeface="Times New Roman"/>
                <a:sym typeface="Times New Roman"/>
              </a:rPr>
              <a:t>.</a:t>
            </a:r>
            <a:endParaRPr sz="800">
              <a:solidFill>
                <a:srgbClr val="262626"/>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[3]</a:t>
            </a:r>
            <a:r>
              <a:rPr lang="en" sz="800">
                <a:solidFill>
                  <a:srgbClr val="000000"/>
                </a:solidFill>
                <a:highlight>
                  <a:srgbClr val="FFFFFF"/>
                </a:highlight>
                <a:latin typeface="Times New Roman"/>
                <a:ea typeface="Times New Roman"/>
                <a:cs typeface="Times New Roman"/>
                <a:sym typeface="Times New Roman"/>
              </a:rPr>
              <a:t>“The World's Trash Crisis, and Why Many Americans Are Oblivious.” </a:t>
            </a:r>
            <a:r>
              <a:rPr i="1" lang="en" sz="800">
                <a:solidFill>
                  <a:srgbClr val="000000"/>
                </a:solidFill>
                <a:latin typeface="Times New Roman"/>
                <a:ea typeface="Times New Roman"/>
                <a:cs typeface="Times New Roman"/>
                <a:sym typeface="Times New Roman"/>
              </a:rPr>
              <a:t>Los Angeles Times</a:t>
            </a:r>
            <a:r>
              <a:rPr lang="en" sz="800">
                <a:solidFill>
                  <a:srgbClr val="000000"/>
                </a:solidFill>
                <a:highlight>
                  <a:srgbClr val="FFFFFF"/>
                </a:highlight>
                <a:latin typeface="Times New Roman"/>
                <a:ea typeface="Times New Roman"/>
                <a:cs typeface="Times New Roman"/>
                <a:sym typeface="Times New Roman"/>
              </a:rPr>
              <a:t>, Los Angeles Times, 22 Apr. 2016, </a:t>
            </a:r>
            <a:r>
              <a:rPr lang="en" sz="800" u="sng">
                <a:solidFill>
                  <a:schemeClr val="hlink"/>
                </a:solidFill>
                <a:highlight>
                  <a:srgbClr val="FFFFFF"/>
                </a:highlight>
                <a:latin typeface="Times New Roman"/>
                <a:ea typeface="Times New Roman"/>
                <a:cs typeface="Times New Roman"/>
                <a:sym typeface="Times New Roman"/>
                <a:hlinkClick r:id="rId7"/>
              </a:rPr>
              <a:t>www.latimes.com/world/global-development/la-fg-global-trash-20160422-20160421-snap-htmlstory.html</a:t>
            </a:r>
            <a:r>
              <a:rPr lang="en" sz="800">
                <a:solidFill>
                  <a:srgbClr val="000000"/>
                </a:solidFill>
                <a:highlight>
                  <a:srgbClr val="FFFFFF"/>
                </a:highlight>
                <a:latin typeface="Times New Roman"/>
                <a:ea typeface="Times New Roman"/>
                <a:cs typeface="Times New Roman"/>
                <a:sym typeface="Times New Roman"/>
              </a:rPr>
              <a:t>.</a:t>
            </a:r>
            <a:endParaRPr sz="800">
              <a:solidFill>
                <a:srgbClr val="000000"/>
              </a:solidFill>
              <a:highlight>
                <a:srgbClr val="FFFFFF"/>
              </a:highlight>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[4] “50 Recycling &amp; Trash Statistics That Will Make You Think Twice About Your Trash.” Rubicon Global: Waste, Recycling, and Smart City Technology Company, 12 Dec. 2019, www.rubiconglobal.com/blog/statistics-trash-recycling/.</a:t>
            </a:r>
            <a:endParaRPr sz="800">
              <a:solidFill>
                <a:srgbClr val="000000"/>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[5] </a:t>
            </a:r>
            <a:r>
              <a:rPr lang="en" sz="800">
                <a:solidFill>
                  <a:srgbClr val="000000"/>
                </a:solidFill>
                <a:highlight>
                  <a:srgbClr val="FFFFFF"/>
                </a:highlight>
                <a:latin typeface="Times New Roman"/>
                <a:ea typeface="Times New Roman"/>
                <a:cs typeface="Times New Roman"/>
                <a:sym typeface="Times New Roman"/>
              </a:rPr>
              <a:t>“National Overview: Facts and Figures on Materials, Wastes and Recycling.” </a:t>
            </a:r>
            <a:r>
              <a:rPr i="1" lang="en" sz="800">
                <a:solidFill>
                  <a:srgbClr val="000000"/>
                </a:solidFill>
                <a:latin typeface="Times New Roman"/>
                <a:ea typeface="Times New Roman"/>
                <a:cs typeface="Times New Roman"/>
                <a:sym typeface="Times New Roman"/>
              </a:rPr>
              <a:t>EPA</a:t>
            </a:r>
            <a:r>
              <a:rPr lang="en" sz="800">
                <a:solidFill>
                  <a:srgbClr val="000000"/>
                </a:solidFill>
                <a:highlight>
                  <a:srgbClr val="FFFFFF"/>
                </a:highlight>
                <a:latin typeface="Times New Roman"/>
                <a:ea typeface="Times New Roman"/>
                <a:cs typeface="Times New Roman"/>
                <a:sym typeface="Times New Roman"/>
              </a:rPr>
              <a:t>, Environmental Protection Agency, 3 Dec. 2019, www.epa.gov/facts-and-figures-about-materials-waste-and-recycling/national-overview-facts-and-figures-materials.</a:t>
            </a:r>
            <a:endParaRPr sz="800">
              <a:solidFill>
                <a:srgbClr val="000000"/>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[6] Rudden, Jennifer. “Numbrt of Houses in U.S.” Statista, Statistica, 17 July 2019, www.statista.com/statistics/240267/number-of-housing-units-in-the-united-states/.</a:t>
            </a:r>
            <a:endParaRPr sz="800">
              <a:solidFill>
                <a:srgbClr val="000000"/>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[7]“Dust Mite Allergy.” Asthma and Allergy Foundation of America New England Chapter, 2020, asthmaandallergies.org/asthma-allergies/dust-mite-allergy/.</a:t>
            </a:r>
            <a:endParaRPr sz="800">
              <a:solidFill>
                <a:srgbClr val="000000"/>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[8] Andrea d. Steffen. “This Is The First Ever Microplastics Filter For Washing Machines!” </a:t>
            </a:r>
            <a:r>
              <a:rPr i="1" lang="en" sz="800">
                <a:solidFill>
                  <a:srgbClr val="000000"/>
                </a:solidFill>
                <a:latin typeface="Times New Roman"/>
                <a:ea typeface="Times New Roman"/>
                <a:cs typeface="Times New Roman"/>
                <a:sym typeface="Times New Roman"/>
              </a:rPr>
              <a:t>Intelligent Living</a:t>
            </a:r>
            <a:r>
              <a:rPr lang="en" sz="800">
                <a:solidFill>
                  <a:srgbClr val="000000"/>
                </a:solidFill>
                <a:latin typeface="Times New Roman"/>
                <a:ea typeface="Times New Roman"/>
                <a:cs typeface="Times New Roman"/>
                <a:sym typeface="Times New Roman"/>
              </a:rPr>
              <a:t>, NPR, 12 Sept. 2019, www.intelligentliving.co/microplastics-filter-washing-machines/. </a:t>
            </a:r>
            <a:endParaRPr sz="800">
              <a:solidFill>
                <a:srgbClr val="000000"/>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[9] “Municipal Solid Waste Factsheet.” </a:t>
            </a:r>
            <a:r>
              <a:rPr i="1" lang="en" sz="800">
                <a:solidFill>
                  <a:srgbClr val="000000"/>
                </a:solidFill>
                <a:latin typeface="Times New Roman"/>
                <a:ea typeface="Times New Roman"/>
                <a:cs typeface="Times New Roman"/>
                <a:sym typeface="Times New Roman"/>
              </a:rPr>
              <a:t>Municipal Solid Waste Factsheet | Center for Sustainable Systems</a:t>
            </a:r>
            <a:r>
              <a:rPr lang="en" sz="800">
                <a:solidFill>
                  <a:srgbClr val="000000"/>
                </a:solidFill>
                <a:latin typeface="Times New Roman"/>
                <a:ea typeface="Times New Roman"/>
                <a:cs typeface="Times New Roman"/>
                <a:sym typeface="Times New Roman"/>
              </a:rPr>
              <a:t>,    css.umich.edu/factsheets/municipal-solid-waste-factsheet. </a:t>
            </a:r>
            <a:endParaRPr sz="800">
              <a:solidFill>
                <a:srgbClr val="000000"/>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[10] </a:t>
            </a:r>
            <a:r>
              <a:rPr i="1" lang="en" sz="800">
                <a:solidFill>
                  <a:srgbClr val="000000"/>
                </a:solidFill>
                <a:latin typeface="Times New Roman"/>
                <a:ea typeface="Times New Roman"/>
                <a:cs typeface="Times New Roman"/>
                <a:sym typeface="Times New Roman"/>
              </a:rPr>
              <a:t>Gridwaste.com</a:t>
            </a:r>
            <a:r>
              <a:rPr lang="en" sz="800">
                <a:solidFill>
                  <a:srgbClr val="000000"/>
                </a:solidFill>
                <a:latin typeface="Times New Roman"/>
                <a:ea typeface="Times New Roman"/>
                <a:cs typeface="Times New Roman"/>
                <a:sym typeface="Times New Roman"/>
              </a:rPr>
              <a:t>, www.gridwaste.com/news/2014/8/20/10l92d52vzaw1zdsf0znubdqpttq7k. </a:t>
            </a:r>
            <a:endParaRPr sz="800">
              <a:solidFill>
                <a:srgbClr val="000000"/>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[11]  “Waste Management Services Industry Profile.” </a:t>
            </a:r>
            <a:r>
              <a:rPr i="1" lang="en" sz="800">
                <a:solidFill>
                  <a:srgbClr val="000000"/>
                </a:solidFill>
                <a:latin typeface="Times New Roman"/>
                <a:ea typeface="Times New Roman"/>
                <a:cs typeface="Times New Roman"/>
                <a:sym typeface="Times New Roman"/>
              </a:rPr>
              <a:t>First Research</a:t>
            </a:r>
            <a:r>
              <a:rPr lang="en" sz="800">
                <a:solidFill>
                  <a:srgbClr val="000000"/>
                </a:solidFill>
                <a:latin typeface="Times New Roman"/>
                <a:ea typeface="Times New Roman"/>
                <a:cs typeface="Times New Roman"/>
                <a:sym typeface="Times New Roman"/>
              </a:rPr>
              <a:t>, www.firstresearch.com/Industry-Research/Waste-Management-Services.html. </a:t>
            </a:r>
            <a:endParaRPr sz="800">
              <a:solidFill>
                <a:srgbClr val="000000"/>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[12] Amadeo, Kimberly. “The Rising Costs of Pollution and What Can Be Done About It.” </a:t>
            </a:r>
            <a:r>
              <a:rPr i="1" lang="en" sz="800">
                <a:solidFill>
                  <a:srgbClr val="000000"/>
                </a:solidFill>
                <a:latin typeface="Times New Roman"/>
                <a:ea typeface="Times New Roman"/>
                <a:cs typeface="Times New Roman"/>
                <a:sym typeface="Times New Roman"/>
              </a:rPr>
              <a:t>The Balance</a:t>
            </a:r>
            <a:r>
              <a:rPr lang="en" sz="800">
                <a:solidFill>
                  <a:srgbClr val="000000"/>
                </a:solidFill>
                <a:latin typeface="Times New Roman"/>
                <a:ea typeface="Times New Roman"/>
                <a:cs typeface="Times New Roman"/>
                <a:sym typeface="Times New Roman"/>
              </a:rPr>
              <a:t>, www.thebalance.com/pollution-facts-economic-effect-4161042.</a:t>
            </a:r>
            <a:endParaRPr sz="800">
              <a:solidFill>
                <a:srgbClr val="000000"/>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rPr lang="en" sz="800">
                <a:solidFill>
                  <a:srgbClr val="000000"/>
                </a:solidFill>
                <a:latin typeface="Times New Roman"/>
                <a:ea typeface="Times New Roman"/>
                <a:cs typeface="Times New Roman"/>
                <a:sym typeface="Times New Roman"/>
              </a:rPr>
              <a:t>[13] Curtin, Melanie. “73 Percent of Millennials Are Willing to Spend More Money on This 1 Type of Product.” Inc.com, Inc., 30 Mar. 2018, www.inc.com/melanie-curtin/73-percent-of-millennials-are-willing-to-spend-more-money-on-this-1-type-of-product.html.</a:t>
            </a:r>
            <a:endParaRPr sz="800">
              <a:solidFill>
                <a:srgbClr val="000000"/>
              </a:solidFill>
              <a:latin typeface="Times New Roman"/>
              <a:ea typeface="Times New Roman"/>
              <a:cs typeface="Times New Roman"/>
              <a:sym typeface="Times New Roman"/>
            </a:endParaRPr>
          </a:p>
          <a:p>
            <a:pPr indent="0" lvl="0" marL="0" rtl="0" algn="l">
              <a:lnSpc>
                <a:spcPct val="112000"/>
              </a:lnSpc>
              <a:spcBef>
                <a:spcPts val="900"/>
              </a:spcBef>
              <a:spcAft>
                <a:spcPts val="0"/>
              </a:spcAft>
              <a:buNone/>
            </a:pPr>
            <a:r>
              <a:t/>
            </a:r>
            <a:endParaRPr sz="8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255250" y="382875"/>
            <a:ext cx="85377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Filtering - Plastic Microfiber</a:t>
            </a:r>
            <a:endParaRPr/>
          </a:p>
        </p:txBody>
      </p:sp>
      <p:sp>
        <p:nvSpPr>
          <p:cNvPr id="74" name="Google Shape;74;p16"/>
          <p:cNvSpPr txBox="1"/>
          <p:nvPr/>
        </p:nvSpPr>
        <p:spPr>
          <a:xfrm>
            <a:off x="303150" y="1128300"/>
            <a:ext cx="8537700" cy="3939000"/>
          </a:xfrm>
          <a:prstGeom prst="rect">
            <a:avLst/>
          </a:prstGeom>
          <a:noFill/>
          <a:ln>
            <a:noFill/>
          </a:ln>
        </p:spPr>
        <p:txBody>
          <a:bodyPr anchorCtr="0" anchor="t" bIns="914400" lIns="91425" spcFirstLastPara="1" rIns="91425" wrap="square" tIns="91425">
            <a:noAutofit/>
          </a:bodyPr>
          <a:lstStyle/>
          <a:p>
            <a:pPr indent="0" lvl="0" marL="0" rtl="0" algn="l">
              <a:lnSpc>
                <a:spcPct val="100000"/>
              </a:lnSpc>
              <a:spcBef>
                <a:spcPts val="0"/>
              </a:spcBef>
              <a:spcAft>
                <a:spcPts val="0"/>
              </a:spcAft>
              <a:buNone/>
            </a:pPr>
            <a:r>
              <a:rPr b="1" lang="en" sz="1200">
                <a:solidFill>
                  <a:srgbClr val="666666"/>
                </a:solidFill>
                <a:latin typeface="Source Code Pro"/>
                <a:ea typeface="Source Code Pro"/>
                <a:cs typeface="Source Code Pro"/>
                <a:sym typeface="Source Code Pro"/>
              </a:rPr>
              <a:t>Need:</a:t>
            </a:r>
            <a:r>
              <a:rPr lang="en" sz="1200">
                <a:solidFill>
                  <a:srgbClr val="666666"/>
                </a:solidFill>
                <a:latin typeface="Source Code Pro"/>
                <a:ea typeface="Source Code Pro"/>
                <a:cs typeface="Source Code Pro"/>
                <a:sym typeface="Source Code Pro"/>
              </a:rPr>
              <a:t> A way to prevent plastic microfibers, washed off from synthetic clothes and textiles, from being released to the ocean.</a:t>
            </a:r>
            <a:endParaRPr sz="1200">
              <a:solidFill>
                <a:srgbClr val="666666"/>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200">
              <a:solidFill>
                <a:srgbClr val="666666"/>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b="1" lang="en" sz="1200">
                <a:solidFill>
                  <a:srgbClr val="666666"/>
                </a:solidFill>
                <a:latin typeface="Source Code Pro"/>
                <a:ea typeface="Source Code Pro"/>
                <a:cs typeface="Source Code Pro"/>
                <a:sym typeface="Source Code Pro"/>
              </a:rPr>
              <a:t>Stakeholders:</a:t>
            </a:r>
            <a:r>
              <a:rPr lang="en" sz="1200">
                <a:solidFill>
                  <a:srgbClr val="666666"/>
                </a:solidFill>
                <a:latin typeface="Source Code Pro"/>
                <a:ea typeface="Source Code Pro"/>
                <a:cs typeface="Source Code Pro"/>
                <a:sym typeface="Source Code Pro"/>
              </a:rPr>
              <a:t> Mariners, Oceanic scientists and researchers, Government, Doctors and health officials, Conservationist/Environmental activist groups.</a:t>
            </a:r>
            <a:endParaRPr sz="1200">
              <a:solidFill>
                <a:srgbClr val="666666"/>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200">
              <a:solidFill>
                <a:srgbClr val="666666"/>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b="1" lang="en" sz="1200">
                <a:solidFill>
                  <a:srgbClr val="666666"/>
                </a:solidFill>
                <a:latin typeface="Source Code Pro"/>
                <a:ea typeface="Source Code Pro"/>
                <a:cs typeface="Source Code Pro"/>
                <a:sym typeface="Source Code Pro"/>
              </a:rPr>
              <a:t>Total Market:</a:t>
            </a:r>
            <a:r>
              <a:rPr lang="en" sz="1200">
                <a:solidFill>
                  <a:srgbClr val="666666"/>
                </a:solidFill>
                <a:latin typeface="Source Code Pro"/>
                <a:ea typeface="Source Code Pro"/>
                <a:cs typeface="Source Code Pro"/>
                <a:sym typeface="Source Code Pro"/>
              </a:rPr>
              <a:t> Marine plastic pollution cost the world around $13 billion in damages or health effects per year. [12] Government and industries stand to save an estimated millions of dollars by taking the environmental actions. Consumers concerned about the environment are willing to spend $15-$150 to be more “eco-friendly” when washing their clothes. [13]</a:t>
            </a:r>
            <a:endParaRPr sz="1200">
              <a:solidFill>
                <a:srgbClr val="666666"/>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200">
              <a:solidFill>
                <a:srgbClr val="666666"/>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b="1" lang="en" sz="1200">
                <a:solidFill>
                  <a:srgbClr val="666666"/>
                </a:solidFill>
                <a:latin typeface="Source Code Pro"/>
                <a:ea typeface="Source Code Pro"/>
                <a:cs typeface="Source Code Pro"/>
                <a:sym typeface="Source Code Pro"/>
              </a:rPr>
              <a:t>Impact: </a:t>
            </a:r>
            <a:r>
              <a:rPr lang="en" sz="1200">
                <a:solidFill>
                  <a:schemeClr val="dk2"/>
                </a:solidFill>
                <a:latin typeface="Source Code Pro"/>
                <a:ea typeface="Source Code Pro"/>
                <a:cs typeface="Source Code Pro"/>
                <a:sym typeface="Source Code Pro"/>
              </a:rPr>
              <a:t>A subcategory of microplastics is microfibers. These microfibers are mostly coming from our clothes. Of all the world's fiber production, 60% of it is synthetic, meaning made from a plastic material. [8] Every time you wash your clothes or sheets, the fabrics release microfibers. These microfibers travel from the washing machine drains to headwater streams, rivers, lakes, and ocean water. [8]</a:t>
            </a:r>
            <a:endParaRPr sz="1200">
              <a:solidFill>
                <a:srgbClr val="666666"/>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200">
              <a:solidFill>
                <a:srgbClr val="666666"/>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b="1" lang="en" sz="1200">
                <a:solidFill>
                  <a:srgbClr val="666666"/>
                </a:solidFill>
                <a:latin typeface="Source Code Pro"/>
                <a:ea typeface="Source Code Pro"/>
                <a:cs typeface="Source Code Pro"/>
                <a:sym typeface="Source Code Pro"/>
              </a:rPr>
              <a:t>Feasibility:</a:t>
            </a:r>
            <a:r>
              <a:rPr lang="en" sz="1200">
                <a:solidFill>
                  <a:srgbClr val="666666"/>
                </a:solidFill>
                <a:latin typeface="Source Code Pro"/>
                <a:ea typeface="Source Code Pro"/>
                <a:cs typeface="Source Code Pro"/>
                <a:sym typeface="Source Code Pro"/>
              </a:rPr>
              <a:t> Internal (inside the washing machine) solutions that catches the microfiber released during the washing cycle. External (filter attached outside the washing machine) solutions that filter out the waste water from the machine for microfibers before it goes to the drain.</a:t>
            </a:r>
            <a:endParaRPr sz="1200">
              <a:solidFill>
                <a:srgbClr val="666666"/>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200">
              <a:solidFill>
                <a:srgbClr val="666666"/>
              </a:solidFill>
              <a:latin typeface="Source Code Pro"/>
              <a:ea typeface="Source Code Pro"/>
              <a:cs typeface="Source Code Pro"/>
              <a:sym typeface="Source Code Pro"/>
            </a:endParaRPr>
          </a:p>
          <a:p>
            <a:pPr indent="0" lvl="0" marL="0" rtl="0" algn="l">
              <a:lnSpc>
                <a:spcPct val="100000"/>
              </a:lnSpc>
              <a:spcBef>
                <a:spcPts val="400"/>
              </a:spcBef>
              <a:spcAft>
                <a:spcPts val="0"/>
              </a:spcAft>
              <a:buNone/>
            </a:pPr>
            <a:r>
              <a:t/>
            </a:r>
            <a:endParaRPr sz="1200">
              <a:latin typeface="Source Code Pro"/>
              <a:ea typeface="Source Code Pro"/>
              <a:cs typeface="Source Code Pro"/>
              <a:sym typeface="Source Code Pro"/>
            </a:endParaRPr>
          </a:p>
          <a:p>
            <a:pPr indent="0" lvl="0" marL="0" rtl="0" algn="l">
              <a:lnSpc>
                <a:spcPct val="100000"/>
              </a:lnSpc>
              <a:spcBef>
                <a:spcPts val="600"/>
              </a:spcBef>
              <a:spcAft>
                <a:spcPts val="0"/>
              </a:spcAft>
              <a:buNone/>
            </a:pPr>
            <a:r>
              <a:t/>
            </a:r>
            <a:endParaRPr sz="1200">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200">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filtering- Popcorn ceilings</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245075" y="1188700"/>
            <a:ext cx="8520600" cy="36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Need:</a:t>
            </a:r>
            <a:r>
              <a:rPr lang="en" sz="1200"/>
              <a:t> A way to safely, quickly and efficiently remove popcorn ceilings by yourself to prevent asbestos and dust allergies.</a:t>
            </a:r>
            <a:endParaRPr sz="1200"/>
          </a:p>
          <a:p>
            <a:pPr indent="0" lvl="0" marL="0" rtl="0" algn="l">
              <a:spcBef>
                <a:spcPts val="1600"/>
              </a:spcBef>
              <a:spcAft>
                <a:spcPts val="0"/>
              </a:spcAft>
              <a:buNone/>
            </a:pPr>
            <a:r>
              <a:rPr b="1" lang="en" sz="1200"/>
              <a:t>Stakeholders:</a:t>
            </a:r>
            <a:r>
              <a:rPr lang="en" sz="1200"/>
              <a:t> People in houses with popcorn ceilings, Mesothelioma patients, People with dust allergies, Home renovators, General public, Allergists, Mesothelioma doctors</a:t>
            </a:r>
            <a:endParaRPr sz="1200"/>
          </a:p>
          <a:p>
            <a:pPr indent="0" lvl="0" marL="0" rtl="0" algn="l">
              <a:spcBef>
                <a:spcPts val="1600"/>
              </a:spcBef>
              <a:spcAft>
                <a:spcPts val="0"/>
              </a:spcAft>
              <a:buNone/>
            </a:pPr>
            <a:r>
              <a:rPr b="1" lang="en" sz="1200"/>
              <a:t>Target Market:</a:t>
            </a:r>
            <a:r>
              <a:rPr lang="en" sz="1200"/>
              <a:t> People who are prone to mesothelioma and symptoms of dust allergies who have popcorn ceilings in their homes who also wish to remove them.</a:t>
            </a:r>
            <a:endParaRPr sz="1200"/>
          </a:p>
          <a:p>
            <a:pPr indent="-304800" lvl="0" marL="457200" rtl="0" algn="l">
              <a:spcBef>
                <a:spcPts val="1600"/>
              </a:spcBef>
              <a:spcAft>
                <a:spcPts val="0"/>
              </a:spcAft>
              <a:buSzPts val="1200"/>
              <a:buChar char="●"/>
            </a:pPr>
            <a:r>
              <a:rPr lang="en" sz="1200"/>
              <a:t>78.82 million homes in the US [6]</a:t>
            </a:r>
            <a:endParaRPr sz="1200"/>
          </a:p>
          <a:p>
            <a:pPr indent="-304800" lvl="0" marL="457200" rtl="0" algn="l">
              <a:spcBef>
                <a:spcPts val="0"/>
              </a:spcBef>
              <a:spcAft>
                <a:spcPts val="0"/>
              </a:spcAft>
              <a:buSzPts val="1200"/>
              <a:buChar char="●"/>
            </a:pPr>
            <a:r>
              <a:rPr lang="en" sz="1200"/>
              <a:t>20 million Americans affected by dust allergies [7]</a:t>
            </a:r>
            <a:endParaRPr sz="1200"/>
          </a:p>
          <a:p>
            <a:pPr indent="0" lvl="0" marL="0" rtl="0" algn="l">
              <a:spcBef>
                <a:spcPts val="1600"/>
              </a:spcBef>
              <a:spcAft>
                <a:spcPts val="0"/>
              </a:spcAft>
              <a:buNone/>
            </a:pPr>
            <a:r>
              <a:rPr b="1" lang="en" sz="1200"/>
              <a:t>Impact: </a:t>
            </a:r>
            <a:r>
              <a:rPr lang="en" sz="1200"/>
              <a:t>By removing popcorn ceilings, people will not be at risk for mesothelioma and will not be victim to the the symptoms of dust allergies. </a:t>
            </a:r>
            <a:endParaRPr sz="1200"/>
          </a:p>
          <a:p>
            <a:pPr indent="0" lvl="0" marL="0" rtl="0" algn="l">
              <a:spcBef>
                <a:spcPts val="1600"/>
              </a:spcBef>
              <a:spcAft>
                <a:spcPts val="1600"/>
              </a:spcAft>
              <a:buNone/>
            </a:pPr>
            <a:r>
              <a:rPr b="1" lang="en" sz="1200"/>
              <a:t>Feasibility: </a:t>
            </a:r>
            <a:r>
              <a:rPr lang="en" sz="1200"/>
              <a:t>It may be difficult to fashion a cheap and safe instrument or tool that removes the bumps in a time efficient manner without having the individual breath in the debris.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Filtering - Waste Management </a:t>
            </a:r>
            <a:endParaRPr/>
          </a:p>
        </p:txBody>
      </p:sp>
      <p:sp>
        <p:nvSpPr>
          <p:cNvPr id="86" name="Google Shape;86;p18"/>
          <p:cNvSpPr txBox="1"/>
          <p:nvPr/>
        </p:nvSpPr>
        <p:spPr>
          <a:xfrm>
            <a:off x="304800" y="1147125"/>
            <a:ext cx="7915200" cy="36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latin typeface="Source Code Pro"/>
                <a:ea typeface="Source Code Pro"/>
                <a:cs typeface="Source Code Pro"/>
                <a:sym typeface="Source Code Pro"/>
              </a:rPr>
              <a:t>Need:</a:t>
            </a:r>
            <a:r>
              <a:rPr lang="en" sz="1200">
                <a:solidFill>
                  <a:schemeClr val="dk2"/>
                </a:solidFill>
                <a:latin typeface="Source Code Pro"/>
                <a:ea typeface="Source Code Pro"/>
                <a:cs typeface="Source Code Pro"/>
                <a:sym typeface="Source Code Pro"/>
              </a:rPr>
              <a:t> A way to reduce the odor and clutter caused by trash bins/bags lining the streets and sidewalks for those living in compact urban areas</a:t>
            </a:r>
            <a:endParaRPr sz="12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b="1" lang="en" sz="1200">
                <a:solidFill>
                  <a:schemeClr val="dk2"/>
                </a:solidFill>
                <a:latin typeface="Source Code Pro"/>
                <a:ea typeface="Source Code Pro"/>
                <a:cs typeface="Source Code Pro"/>
                <a:sym typeface="Source Code Pro"/>
              </a:rPr>
              <a:t>Stakeholders:</a:t>
            </a:r>
            <a:r>
              <a:rPr lang="en" sz="1200">
                <a:solidFill>
                  <a:schemeClr val="dk2"/>
                </a:solidFill>
                <a:latin typeface="Source Code Pro"/>
                <a:ea typeface="Source Code Pro"/>
                <a:cs typeface="Source Code Pro"/>
                <a:sym typeface="Source Code Pro"/>
              </a:rPr>
              <a:t> Community members, State Government, Waste disposal employees, Commuters, Local Government, Environmental regulators</a:t>
            </a:r>
            <a:endParaRPr sz="12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b="1" lang="en" sz="1200">
                <a:solidFill>
                  <a:schemeClr val="dk2"/>
                </a:solidFill>
                <a:latin typeface="Source Code Pro"/>
                <a:ea typeface="Source Code Pro"/>
                <a:cs typeface="Source Code Pro"/>
                <a:sym typeface="Source Code Pro"/>
              </a:rPr>
              <a:t>Target Market: </a:t>
            </a:r>
            <a:r>
              <a:rPr lang="en" sz="1200">
                <a:solidFill>
                  <a:schemeClr val="dk2"/>
                </a:solidFill>
                <a:latin typeface="Source Code Pro"/>
                <a:ea typeface="Source Code Pro"/>
                <a:cs typeface="Source Code Pro"/>
                <a:sym typeface="Source Code Pro"/>
              </a:rPr>
              <a:t>Everyone contributes to the total amount of global waste and can benefit from a waste management solution. In the United States the Municipal Solid Waste (MSW) in 2017 was 267.8 million tons, which comes out to 4.51 pounds per person per day. [3,5]</a:t>
            </a:r>
            <a:endParaRPr sz="12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b="1" lang="en" sz="1200">
                <a:solidFill>
                  <a:schemeClr val="dk2"/>
                </a:solidFill>
                <a:latin typeface="Source Code Pro"/>
                <a:ea typeface="Source Code Pro"/>
                <a:cs typeface="Source Code Pro"/>
                <a:sym typeface="Source Code Pro"/>
              </a:rPr>
              <a:t>Impact: </a:t>
            </a:r>
            <a:r>
              <a:rPr lang="en" sz="1200">
                <a:solidFill>
                  <a:schemeClr val="dk2"/>
                </a:solidFill>
                <a:latin typeface="Source Code Pro"/>
                <a:ea typeface="Source Code Pro"/>
                <a:cs typeface="Source Code Pro"/>
                <a:sym typeface="Source Code Pro"/>
              </a:rPr>
              <a:t>Without an efficient means to reduce odor and clutter, quality of life will decrease and disease may potentially spread</a:t>
            </a:r>
            <a:endParaRPr sz="12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b="1" lang="en" sz="1200">
                <a:solidFill>
                  <a:schemeClr val="dk2"/>
                </a:solidFill>
                <a:latin typeface="Source Code Pro"/>
                <a:ea typeface="Source Code Pro"/>
                <a:cs typeface="Source Code Pro"/>
                <a:sym typeface="Source Code Pro"/>
              </a:rPr>
              <a:t>Feasibility: </a:t>
            </a:r>
            <a:r>
              <a:rPr lang="en" sz="1200">
                <a:solidFill>
                  <a:schemeClr val="dk2"/>
                </a:solidFill>
                <a:latin typeface="Source Code Pro"/>
                <a:ea typeface="Source Code Pro"/>
                <a:cs typeface="Source Code Pro"/>
                <a:sym typeface="Source Code Pro"/>
              </a:rPr>
              <a:t>Possible feasible options include separating compostable waste, a way to remove airspaces in trash bins to enhance packing efficiency </a:t>
            </a:r>
            <a:endParaRPr sz="12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b="1" sz="1200">
              <a:solidFill>
                <a:schemeClr val="dk2"/>
              </a:solidFill>
              <a:latin typeface="Source Code Pro"/>
              <a:ea typeface="Source Code Pro"/>
              <a:cs typeface="Source Code Pro"/>
              <a:sym typeface="Source Code Pro"/>
            </a:endParaRPr>
          </a:p>
          <a:p>
            <a:pPr indent="0" lvl="0" marL="0" rtl="0" algn="l">
              <a:spcBef>
                <a:spcPts val="1600"/>
              </a:spcBef>
              <a:spcAft>
                <a:spcPts val="0"/>
              </a:spcAft>
              <a:buNone/>
            </a:pPr>
            <a:r>
              <a:t/>
            </a:r>
            <a:endParaRPr sz="1200">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0000"/>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Needs filtering</a:t>
            </a:r>
            <a:endParaRPr u="sng"/>
          </a:p>
          <a:p>
            <a:pPr indent="0" lvl="0" marL="914400" rtl="0" algn="l">
              <a:spcBef>
                <a:spcPts val="0"/>
              </a:spcBef>
              <a:spcAft>
                <a:spcPts val="0"/>
              </a:spcAft>
              <a:buNone/>
            </a:pPr>
            <a:r>
              <a:rPr lang="en" sz="2400"/>
              <a:t>Evaluation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490250" y="526350"/>
            <a:ext cx="6879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000000"/>
                </a:solidFill>
              </a:rPr>
              <a:t>Market</a:t>
            </a:r>
            <a:r>
              <a:rPr lang="en" sz="2400"/>
              <a:t> – How many people are affected?</a:t>
            </a:r>
            <a:endParaRPr sz="2400"/>
          </a:p>
          <a:p>
            <a:pPr indent="0" lvl="0" marL="0" rtl="0" algn="l">
              <a:spcBef>
                <a:spcPts val="0"/>
              </a:spcBef>
              <a:spcAft>
                <a:spcPts val="0"/>
              </a:spcAft>
              <a:buNone/>
            </a:pPr>
            <a:r>
              <a:rPr lang="en" sz="2800">
                <a:solidFill>
                  <a:srgbClr val="000000"/>
                </a:solidFill>
              </a:rPr>
              <a:t>Feasibility</a:t>
            </a:r>
            <a:r>
              <a:rPr lang="en" sz="2400">
                <a:solidFill>
                  <a:srgbClr val="000000"/>
                </a:solidFill>
              </a:rPr>
              <a:t> </a:t>
            </a:r>
            <a:r>
              <a:rPr lang="en" sz="2400"/>
              <a:t>– Is there an achievable solution?</a:t>
            </a:r>
            <a:endParaRPr sz="2400"/>
          </a:p>
          <a:p>
            <a:pPr indent="0" lvl="0" marL="0" rtl="0" algn="l">
              <a:spcBef>
                <a:spcPts val="0"/>
              </a:spcBef>
              <a:spcAft>
                <a:spcPts val="0"/>
              </a:spcAft>
              <a:buNone/>
            </a:pPr>
            <a:r>
              <a:rPr lang="en" sz="2800">
                <a:solidFill>
                  <a:srgbClr val="000000"/>
                </a:solidFill>
              </a:rPr>
              <a:t>Competition</a:t>
            </a:r>
            <a:r>
              <a:rPr lang="en" sz="2400"/>
              <a:t> – Is anyone doing something similar?</a:t>
            </a:r>
            <a:endParaRPr sz="2400"/>
          </a:p>
          <a:p>
            <a:pPr indent="0" lvl="0" marL="0" rtl="0" algn="l">
              <a:spcBef>
                <a:spcPts val="0"/>
              </a:spcBef>
              <a:spcAft>
                <a:spcPts val="0"/>
              </a:spcAft>
              <a:buNone/>
            </a:pPr>
            <a:r>
              <a:rPr lang="en" sz="2800">
                <a:solidFill>
                  <a:srgbClr val="000000"/>
                </a:solidFill>
              </a:rPr>
              <a:t>Timeline </a:t>
            </a:r>
            <a:r>
              <a:rPr lang="en" sz="2400"/>
              <a:t>– How long will product take to reach market?</a:t>
            </a:r>
            <a:endParaRPr sz="2400"/>
          </a:p>
          <a:p>
            <a:pPr indent="0" lvl="0" marL="0" rtl="0" algn="l">
              <a:spcBef>
                <a:spcPts val="0"/>
              </a:spcBef>
              <a:spcAft>
                <a:spcPts val="0"/>
              </a:spcAft>
              <a:buNone/>
            </a:pPr>
            <a:r>
              <a:rPr lang="en" sz="2800">
                <a:solidFill>
                  <a:srgbClr val="000000"/>
                </a:solidFill>
              </a:rPr>
              <a:t>Revenue Potential</a:t>
            </a:r>
            <a:r>
              <a:rPr lang="en" sz="2800"/>
              <a:t> </a:t>
            </a:r>
            <a:r>
              <a:rPr lang="en" sz="2400"/>
              <a:t>– Will solution be monetizable/Profitable?</a:t>
            </a:r>
            <a:endParaRPr sz="2400"/>
          </a:p>
          <a:p>
            <a:pPr indent="0" lvl="0" marL="0" rtl="0" algn="l">
              <a:spcBef>
                <a:spcPts val="0"/>
              </a:spcBef>
              <a:spcAft>
                <a:spcPts val="0"/>
              </a:spcAft>
              <a:buNone/>
            </a:pPr>
            <a:r>
              <a:rPr lang="en" sz="2800">
                <a:solidFill>
                  <a:srgbClr val="000000"/>
                </a:solidFill>
              </a:rPr>
              <a:t>Motivation</a:t>
            </a:r>
            <a:r>
              <a:rPr lang="en" sz="2400"/>
              <a:t> – Team Drive and passion for solving unmet need</a:t>
            </a:r>
            <a:endParaRPr sz="2400"/>
          </a:p>
        </p:txBody>
      </p:sp>
      <p:sp>
        <p:nvSpPr>
          <p:cNvPr id="97" name="Google Shape;97;p20"/>
          <p:cNvSpPr txBox="1"/>
          <p:nvPr/>
        </p:nvSpPr>
        <p:spPr>
          <a:xfrm>
            <a:off x="677925" y="236475"/>
            <a:ext cx="5056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Amatic SC"/>
                <a:ea typeface="Amatic SC"/>
                <a:cs typeface="Amatic SC"/>
                <a:sym typeface="Amatic SC"/>
              </a:rPr>
              <a:t>Needs Filtering</a:t>
            </a:r>
            <a:endParaRPr sz="3600">
              <a:solidFill>
                <a:schemeClr val="lt1"/>
              </a:solidFill>
              <a:latin typeface="Amatic SC"/>
              <a:ea typeface="Amatic SC"/>
              <a:cs typeface="Amatic SC"/>
              <a:sym typeface="Amatic S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matrix</a:t>
            </a:r>
            <a:endParaRPr/>
          </a:p>
        </p:txBody>
      </p:sp>
      <p:graphicFrame>
        <p:nvGraphicFramePr>
          <p:cNvPr id="103" name="Google Shape;103;p21"/>
          <p:cNvGraphicFramePr/>
          <p:nvPr/>
        </p:nvGraphicFramePr>
        <p:xfrm>
          <a:off x="404325" y="1211050"/>
          <a:ext cx="3000000" cy="3000000"/>
        </p:xfrm>
        <a:graphic>
          <a:graphicData uri="http://schemas.openxmlformats.org/drawingml/2006/table">
            <a:tbl>
              <a:tblPr>
                <a:noFill/>
                <a:tableStyleId>{824B8B4D-285B-4FC9-9A86-7C48C4219201}</a:tableStyleId>
              </a:tblPr>
              <a:tblGrid>
                <a:gridCol w="1380475"/>
                <a:gridCol w="1380475"/>
                <a:gridCol w="1380475"/>
                <a:gridCol w="1380475"/>
                <a:gridCol w="1380475"/>
                <a:gridCol w="1380475"/>
              </a:tblGrid>
              <a:tr h="381000">
                <a:tc>
                  <a:txBody>
                    <a:bodyPr/>
                    <a:lstStyle/>
                    <a:p>
                      <a:pPr indent="0" lvl="0" marL="0" rtl="0" algn="ctr">
                        <a:spcBef>
                          <a:spcPts val="0"/>
                        </a:spcBef>
                        <a:spcAft>
                          <a:spcPts val="0"/>
                        </a:spcAft>
                        <a:buNone/>
                      </a:pPr>
                      <a:r>
                        <a:rPr lang="en"/>
                        <a:t>Criteria</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Weight</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Insomnia</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Plastic Microfibers</a:t>
                      </a:r>
                      <a:endParaRPr/>
                    </a:p>
                  </a:txBody>
                  <a:tcPr marT="91425" marB="91425" marR="91425" marL="91425">
                    <a:solidFill>
                      <a:srgbClr val="FFFF00"/>
                    </a:solidFill>
                  </a:tcPr>
                </a:tc>
                <a:tc>
                  <a:txBody>
                    <a:bodyPr/>
                    <a:lstStyle/>
                    <a:p>
                      <a:pPr indent="0" lvl="0" marL="0" rtl="0" algn="ctr">
                        <a:spcBef>
                          <a:spcPts val="0"/>
                        </a:spcBef>
                        <a:spcAft>
                          <a:spcPts val="0"/>
                        </a:spcAft>
                        <a:buNone/>
                      </a:pPr>
                      <a:r>
                        <a:rPr lang="en"/>
                        <a:t>Popcorn Ceilings</a:t>
                      </a:r>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
                        <a:t>Waste Management</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Market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 (15)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 (10)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5(25)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Feasibility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 (9)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3(9)</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Competition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 (6)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5 (15)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2(6)</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Timeline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3(12)</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Revenue Potential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 (2)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4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4(8)</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Motivation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 (15)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4 (20)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5(25)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Total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Weight - (0-5)</a:t>
                      </a:r>
                      <a:endParaRPr/>
                    </a:p>
                    <a:p>
                      <a:pPr indent="0" lvl="0" marL="0" rtl="0" algn="l">
                        <a:spcBef>
                          <a:spcPts val="0"/>
                        </a:spcBef>
                        <a:spcAft>
                          <a:spcPts val="0"/>
                        </a:spcAft>
                        <a:buNone/>
                      </a:pPr>
                      <a:r>
                        <a:rPr lang="en"/>
                        <a:t>Needs - (0-5)</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74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63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85</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