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showSpecialPlsOnTitleSld="0">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Economica"/>
      <p:regular r:id="rId15"/>
      <p:bold r:id="rId16"/>
      <p:italic r:id="rId17"/>
      <p:boldItalic r:id="rId18"/>
    </p:embeddedFont>
    <p:embeddedFont>
      <p:font typeface="Open Sans"/>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OpenSans-bold.fntdata"/><Relationship Id="rId11" Type="http://schemas.openxmlformats.org/officeDocument/2006/relationships/slide" Target="slides/slide6.xml"/><Relationship Id="rId22" Type="http://schemas.openxmlformats.org/officeDocument/2006/relationships/font" Target="fonts/OpenSans-boldItalic.fntdata"/><Relationship Id="rId10" Type="http://schemas.openxmlformats.org/officeDocument/2006/relationships/slide" Target="slides/slide5.xml"/><Relationship Id="rId21" Type="http://schemas.openxmlformats.org/officeDocument/2006/relationships/font" Target="fonts/OpenSans-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Economica-regular.fntdata"/><Relationship Id="rId14" Type="http://schemas.openxmlformats.org/officeDocument/2006/relationships/slide" Target="slides/slide9.xml"/><Relationship Id="rId17" Type="http://schemas.openxmlformats.org/officeDocument/2006/relationships/font" Target="fonts/Economica-italic.fntdata"/><Relationship Id="rId16" Type="http://schemas.openxmlformats.org/officeDocument/2006/relationships/font" Target="fonts/Economica-bold.fntdata"/><Relationship Id="rId5" Type="http://schemas.openxmlformats.org/officeDocument/2006/relationships/notesMaster" Target="notesMasters/notesMaster1.xml"/><Relationship Id="rId19" Type="http://schemas.openxmlformats.org/officeDocument/2006/relationships/font" Target="fonts/OpenSans-regular.fntdata"/><Relationship Id="rId6" Type="http://schemas.openxmlformats.org/officeDocument/2006/relationships/slide" Target="slides/slide1.xml"/><Relationship Id="rId18" Type="http://schemas.openxmlformats.org/officeDocument/2006/relationships/font" Target="fonts/Economica-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 name="Shape 58"/>
        <p:cNvGrpSpPr/>
        <p:nvPr/>
      </p:nvGrpSpPr>
      <p:grpSpPr>
        <a:xfrm>
          <a:off x="0" y="0"/>
          <a:ext cx="0" cy="0"/>
          <a:chOff x="0" y="0"/>
          <a:chExt cx="0" cy="0"/>
        </a:xfrm>
      </p:grpSpPr>
      <p:sp>
        <p:nvSpPr>
          <p:cNvPr id="59" name="Google Shape;5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 name="Shape 64"/>
        <p:cNvGrpSpPr/>
        <p:nvPr/>
      </p:nvGrpSpPr>
      <p:grpSpPr>
        <a:xfrm>
          <a:off x="0" y="0"/>
          <a:ext cx="0" cy="0"/>
          <a:chOff x="0" y="0"/>
          <a:chExt cx="0" cy="0"/>
        </a:xfrm>
      </p:grpSpPr>
      <p:sp>
        <p:nvSpPr>
          <p:cNvPr id="65" name="Google Shape;65;g714025502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714025502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Need to explain the current solution being implemented.</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 name="Shape 71"/>
        <p:cNvGrpSpPr/>
        <p:nvPr/>
      </p:nvGrpSpPr>
      <p:grpSpPr>
        <a:xfrm>
          <a:off x="0" y="0"/>
          <a:ext cx="0" cy="0"/>
          <a:chOff x="0" y="0"/>
          <a:chExt cx="0" cy="0"/>
        </a:xfrm>
      </p:grpSpPr>
      <p:sp>
        <p:nvSpPr>
          <p:cNvPr id="72" name="Google Shape;72;g7140255020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7140255020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 name="Shape 78"/>
        <p:cNvGrpSpPr/>
        <p:nvPr/>
      </p:nvGrpSpPr>
      <p:grpSpPr>
        <a:xfrm>
          <a:off x="0" y="0"/>
          <a:ext cx="0" cy="0"/>
          <a:chOff x="0" y="0"/>
          <a:chExt cx="0" cy="0"/>
        </a:xfrm>
      </p:grpSpPr>
      <p:sp>
        <p:nvSpPr>
          <p:cNvPr id="79" name="Google Shape;79;g7140255020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7140255020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type of prototype is it?</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Google Shape;86;g7f3a419589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7f3a419589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g7140255020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7140255020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200"/>
          </a:p>
          <a:p>
            <a:pPr indent="0" lvl="0" marL="0" rtl="0" algn="l">
              <a:spcBef>
                <a:spcPts val="0"/>
              </a:spcBef>
              <a:spcAft>
                <a:spcPts val="0"/>
              </a:spcAft>
              <a:buNone/>
            </a:pPr>
            <a:r>
              <a:rPr lang="en" sz="1200">
                <a:solidFill>
                  <a:srgbClr val="FF0000"/>
                </a:solidFill>
              </a:rPr>
              <a:t>Can version (exists in market) https://www.amazon.com/Cool-Scents-Cherry-Scented-Fresheners-Cans/dp/B07F6YYC6Y</a:t>
            </a:r>
            <a:endParaRPr sz="1200">
              <a:solidFill>
                <a:srgbClr val="FF0000"/>
              </a:solidFill>
            </a:endParaRPr>
          </a:p>
          <a:p>
            <a:pPr indent="0" lvl="0" marL="0" rtl="0" algn="l">
              <a:spcBef>
                <a:spcPts val="0"/>
              </a:spcBef>
              <a:spcAft>
                <a:spcPts val="0"/>
              </a:spcAft>
              <a:buNone/>
            </a:pPr>
            <a:r>
              <a:rPr lang="en" sz="1200">
                <a:solidFill>
                  <a:srgbClr val="38761D"/>
                </a:solidFill>
              </a:rPr>
              <a:t>Spray version (overused in market)</a:t>
            </a:r>
            <a:endParaRPr sz="1200">
              <a:solidFill>
                <a:srgbClr val="38761D"/>
              </a:solidFill>
            </a:endParaRPr>
          </a:p>
          <a:p>
            <a:pPr indent="0" lvl="0" marL="0" rtl="0" algn="l">
              <a:lnSpc>
                <a:spcPct val="115000"/>
              </a:lnSpc>
              <a:spcBef>
                <a:spcPts val="0"/>
              </a:spcBef>
              <a:spcAft>
                <a:spcPts val="0"/>
              </a:spcAft>
              <a:buClr>
                <a:schemeClr val="dk1"/>
              </a:buClr>
              <a:buSzPts val="1100"/>
              <a:buFont typeface="Arial"/>
              <a:buNone/>
            </a:pPr>
            <a:r>
              <a:rPr lang="en" sz="1200">
                <a:solidFill>
                  <a:schemeClr val="dk2"/>
                </a:solidFill>
              </a:rPr>
              <a:t>Develop a one-time use odor eliminating fogger/releasing agent for trash bins or waste units. Similar to current spray paint cans or air freshener cans.</a:t>
            </a:r>
            <a:endParaRPr sz="1200">
              <a:solidFill>
                <a:schemeClr val="dk2"/>
              </a:solidFill>
            </a:endParaRPr>
          </a:p>
          <a:p>
            <a:pPr indent="-304800" lvl="0" marL="457200" rtl="0" algn="l">
              <a:lnSpc>
                <a:spcPct val="115000"/>
              </a:lnSpc>
              <a:spcBef>
                <a:spcPts val="1600"/>
              </a:spcBef>
              <a:spcAft>
                <a:spcPts val="0"/>
              </a:spcAft>
              <a:buClr>
                <a:schemeClr val="dk2"/>
              </a:buClr>
              <a:buSzPts val="1200"/>
              <a:buChar char="●"/>
            </a:pPr>
            <a:r>
              <a:rPr lang="en" sz="1200">
                <a:solidFill>
                  <a:schemeClr val="dk2"/>
                </a:solidFill>
              </a:rPr>
              <a:t>The Odor Bomb must be placed facing downward within a trash bin that has either a lid or some sort of cover, recommend an airtight seal for most effective result.</a:t>
            </a:r>
            <a:endParaRPr sz="1200">
              <a:solidFill>
                <a:schemeClr val="dk2"/>
              </a:solidFill>
            </a:endParaRPr>
          </a:p>
          <a:p>
            <a:pPr indent="-304800" lvl="0" marL="457200" rtl="0" algn="l">
              <a:lnSpc>
                <a:spcPct val="115000"/>
              </a:lnSpc>
              <a:spcBef>
                <a:spcPts val="0"/>
              </a:spcBef>
              <a:spcAft>
                <a:spcPts val="0"/>
              </a:spcAft>
              <a:buClr>
                <a:schemeClr val="dk2"/>
              </a:buClr>
              <a:buSzPts val="1200"/>
              <a:buChar char="●"/>
            </a:pPr>
            <a:r>
              <a:rPr lang="en" sz="1200">
                <a:solidFill>
                  <a:schemeClr val="dk2"/>
                </a:solidFill>
              </a:rPr>
              <a:t>When triggered, by releasing the seal on it, the aerosol Odor Bomb will spray a scented deodorizer that penetrates every part of the trash bin</a:t>
            </a:r>
            <a:endParaRPr sz="1200"/>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g7140255020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7140255020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g7140255020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7140255020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g7f3a419589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7f3a419589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4013" y="756700"/>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1" name="Google Shape;11;p2"/>
          <p:cNvSpPr/>
          <p:nvPr/>
        </p:nvSpPr>
        <p:spPr>
          <a:xfrm rot="10800000">
            <a:off x="5318350" y="32667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2" name="Google Shape;12;p2"/>
          <p:cNvSpPr txBox="1"/>
          <p:nvPr>
            <p:ph type="ctrTitle"/>
          </p:nvPr>
        </p:nvSpPr>
        <p:spPr>
          <a:xfrm>
            <a:off x="3044700" y="1444255"/>
            <a:ext cx="3054600" cy="15372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3" name="Google Shape;13;p2"/>
          <p:cNvSpPr txBox="1"/>
          <p:nvPr>
            <p:ph idx="1" type="subTitle"/>
          </p:nvPr>
        </p:nvSpPr>
        <p:spPr>
          <a:xfrm>
            <a:off x="3044700" y="3116580"/>
            <a:ext cx="3054600" cy="7014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51" name="Shape 51"/>
        <p:cNvGrpSpPr/>
        <p:nvPr/>
      </p:nvGrpSpPr>
      <p:grpSpPr>
        <a:xfrm>
          <a:off x="0" y="0"/>
          <a:ext cx="0" cy="0"/>
          <a:chOff x="0" y="0"/>
          <a:chExt cx="0" cy="0"/>
        </a:xfrm>
      </p:grpSpPr>
      <p:sp>
        <p:nvSpPr>
          <p:cNvPr id="52" name="Google Shape;52;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11"/>
          <p:cNvSpPr txBox="1"/>
          <p:nvPr>
            <p:ph hasCustomPrompt="1" type="title"/>
          </p:nvPr>
        </p:nvSpPr>
        <p:spPr>
          <a:xfrm>
            <a:off x="311700" y="957125"/>
            <a:ext cx="8520600" cy="21288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2"/>
              </a:buClr>
              <a:buSzPts val="16000"/>
              <a:buNone/>
              <a:defRPr sz="16000">
                <a:solidFill>
                  <a:schemeClr val="lt2"/>
                </a:solidFill>
              </a:defRPr>
            </a:lvl1pPr>
            <a:lvl2pPr lvl="1" algn="ctr">
              <a:spcBef>
                <a:spcPts val="0"/>
              </a:spcBef>
              <a:spcAft>
                <a:spcPts val="0"/>
              </a:spcAft>
              <a:buClr>
                <a:schemeClr val="lt2"/>
              </a:buClr>
              <a:buSzPts val="16000"/>
              <a:buNone/>
              <a:defRPr sz="16000">
                <a:solidFill>
                  <a:schemeClr val="lt2"/>
                </a:solidFill>
              </a:defRPr>
            </a:lvl2pPr>
            <a:lvl3pPr lvl="2" algn="ctr">
              <a:spcBef>
                <a:spcPts val="0"/>
              </a:spcBef>
              <a:spcAft>
                <a:spcPts val="0"/>
              </a:spcAft>
              <a:buClr>
                <a:schemeClr val="lt2"/>
              </a:buClr>
              <a:buSzPts val="16000"/>
              <a:buNone/>
              <a:defRPr sz="16000">
                <a:solidFill>
                  <a:schemeClr val="lt2"/>
                </a:solidFill>
              </a:defRPr>
            </a:lvl3pPr>
            <a:lvl4pPr lvl="3" algn="ctr">
              <a:spcBef>
                <a:spcPts val="0"/>
              </a:spcBef>
              <a:spcAft>
                <a:spcPts val="0"/>
              </a:spcAft>
              <a:buClr>
                <a:schemeClr val="lt2"/>
              </a:buClr>
              <a:buSzPts val="16000"/>
              <a:buNone/>
              <a:defRPr sz="16000">
                <a:solidFill>
                  <a:schemeClr val="lt2"/>
                </a:solidFill>
              </a:defRPr>
            </a:lvl4pPr>
            <a:lvl5pPr lvl="4" algn="ctr">
              <a:spcBef>
                <a:spcPts val="0"/>
              </a:spcBef>
              <a:spcAft>
                <a:spcPts val="0"/>
              </a:spcAft>
              <a:buClr>
                <a:schemeClr val="lt2"/>
              </a:buClr>
              <a:buSzPts val="16000"/>
              <a:buNone/>
              <a:defRPr sz="16000">
                <a:solidFill>
                  <a:schemeClr val="lt2"/>
                </a:solidFill>
              </a:defRPr>
            </a:lvl5pPr>
            <a:lvl6pPr lvl="5" algn="ctr">
              <a:spcBef>
                <a:spcPts val="0"/>
              </a:spcBef>
              <a:spcAft>
                <a:spcPts val="0"/>
              </a:spcAft>
              <a:buClr>
                <a:schemeClr val="lt2"/>
              </a:buClr>
              <a:buSzPts val="16000"/>
              <a:buNone/>
              <a:defRPr sz="16000">
                <a:solidFill>
                  <a:schemeClr val="lt2"/>
                </a:solidFill>
              </a:defRPr>
            </a:lvl6pPr>
            <a:lvl7pPr lvl="6" algn="ctr">
              <a:spcBef>
                <a:spcPts val="0"/>
              </a:spcBef>
              <a:spcAft>
                <a:spcPts val="0"/>
              </a:spcAft>
              <a:buClr>
                <a:schemeClr val="lt2"/>
              </a:buClr>
              <a:buSzPts val="16000"/>
              <a:buNone/>
              <a:defRPr sz="16000">
                <a:solidFill>
                  <a:schemeClr val="lt2"/>
                </a:solidFill>
              </a:defRPr>
            </a:lvl7pPr>
            <a:lvl8pPr lvl="7" algn="ctr">
              <a:spcBef>
                <a:spcPts val="0"/>
              </a:spcBef>
              <a:spcAft>
                <a:spcPts val="0"/>
              </a:spcAft>
              <a:buClr>
                <a:schemeClr val="lt2"/>
              </a:buClr>
              <a:buSzPts val="16000"/>
              <a:buNone/>
              <a:defRPr sz="16000">
                <a:solidFill>
                  <a:schemeClr val="lt2"/>
                </a:solidFill>
              </a:defRPr>
            </a:lvl8pPr>
            <a:lvl9pPr lvl="8" algn="ctr">
              <a:spcBef>
                <a:spcPts val="0"/>
              </a:spcBef>
              <a:spcAft>
                <a:spcPts val="0"/>
              </a:spcAft>
              <a:buClr>
                <a:schemeClr val="lt2"/>
              </a:buClr>
              <a:buSzPts val="16000"/>
              <a:buNone/>
              <a:defRPr sz="16000">
                <a:solidFill>
                  <a:schemeClr val="lt2"/>
                </a:solidFill>
              </a:defRPr>
            </a:lvl9pPr>
          </a:lstStyle>
          <a:p>
            <a:r>
              <a:t>xx%</a:t>
            </a:r>
          </a:p>
        </p:txBody>
      </p:sp>
      <p:sp>
        <p:nvSpPr>
          <p:cNvPr id="54" name="Google Shape;54;p11"/>
          <p:cNvSpPr txBox="1"/>
          <p:nvPr>
            <p:ph idx="1" type="body"/>
          </p:nvPr>
        </p:nvSpPr>
        <p:spPr>
          <a:xfrm>
            <a:off x="311700" y="3162000"/>
            <a:ext cx="85206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5" name="Google Shape;55;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6" name="Shape 56"/>
        <p:cNvGrpSpPr/>
        <p:nvPr/>
      </p:nvGrpSpPr>
      <p:grpSpPr>
        <a:xfrm>
          <a:off x="0" y="0"/>
          <a:ext cx="0" cy="0"/>
          <a:chOff x="0" y="0"/>
          <a:chExt cx="0" cy="0"/>
        </a:xfrm>
      </p:grpSpPr>
      <p:sp>
        <p:nvSpPr>
          <p:cNvPr id="57" name="Google Shape;57;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5" name="Shape 15"/>
        <p:cNvGrpSpPr/>
        <p:nvPr/>
      </p:nvGrpSpPr>
      <p:grpSpPr>
        <a:xfrm>
          <a:off x="0" y="0"/>
          <a:ext cx="0" cy="0"/>
          <a:chOff x="0" y="0"/>
          <a:chExt cx="0" cy="0"/>
        </a:xfrm>
      </p:grpSpPr>
      <p:sp>
        <p:nvSpPr>
          <p:cNvPr id="16" name="Google Shape;16;p3"/>
          <p:cNvSpPr/>
          <p:nvPr/>
        </p:nvSpPr>
        <p:spPr>
          <a:xfrm flipH="1">
            <a:off x="7595938" y="4602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7" name="Google Shape;17;p3"/>
          <p:cNvSpPr/>
          <p:nvPr/>
        </p:nvSpPr>
        <p:spPr>
          <a:xfrm flipH="1" rot="10800000">
            <a:off x="466425" y="35583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8" name="Google Shape;18;p3"/>
          <p:cNvSpPr txBox="1"/>
          <p:nvPr>
            <p:ph type="title"/>
          </p:nvPr>
        </p:nvSpPr>
        <p:spPr>
          <a:xfrm>
            <a:off x="773700" y="1806450"/>
            <a:ext cx="7596600" cy="1530600"/>
          </a:xfrm>
          <a:prstGeom prst="rect">
            <a:avLst/>
          </a:prstGeom>
        </p:spPr>
        <p:txBody>
          <a:bodyPr anchorCtr="0" anchor="ctr" bIns="91425" lIns="91425" spcFirstLastPara="1" rIns="91425" wrap="square" tIns="91425">
            <a:no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0" name="Shape 20"/>
        <p:cNvGrpSpPr/>
        <p:nvPr/>
      </p:nvGrpSpPr>
      <p:grpSpPr>
        <a:xfrm>
          <a:off x="0" y="0"/>
          <a:ext cx="0" cy="0"/>
          <a:chOff x="0" y="0"/>
          <a:chExt cx="0" cy="0"/>
        </a:xfrm>
      </p:grpSpPr>
      <p:sp>
        <p:nvSpPr>
          <p:cNvPr id="21" name="Google Shape;21;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4"/>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4"/>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5" name="Shape 25"/>
        <p:cNvGrpSpPr/>
        <p:nvPr/>
      </p:nvGrpSpPr>
      <p:grpSpPr>
        <a:xfrm>
          <a:off x="0" y="0"/>
          <a:ext cx="0" cy="0"/>
          <a:chOff x="0" y="0"/>
          <a:chExt cx="0" cy="0"/>
        </a:xfrm>
      </p:grpSpPr>
      <p:sp>
        <p:nvSpPr>
          <p:cNvPr id="26" name="Google Shape;26;p5"/>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7" name="Google Shape;27;p5"/>
          <p:cNvSpPr txBox="1"/>
          <p:nvPr>
            <p:ph idx="1" type="body"/>
          </p:nvPr>
        </p:nvSpPr>
        <p:spPr>
          <a:xfrm>
            <a:off x="311700" y="1225225"/>
            <a:ext cx="3999900" cy="3354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2" type="body"/>
          </p:nvPr>
        </p:nvSpPr>
        <p:spPr>
          <a:xfrm>
            <a:off x="4832400" y="1225225"/>
            <a:ext cx="3999900" cy="3354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32" name="Google Shape;32;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3" name="Shape 33"/>
        <p:cNvGrpSpPr/>
        <p:nvPr/>
      </p:nvGrpSpPr>
      <p:grpSpPr>
        <a:xfrm>
          <a:off x="0" y="0"/>
          <a:ext cx="0" cy="0"/>
          <a:chOff x="0" y="0"/>
          <a:chExt cx="0" cy="0"/>
        </a:xfrm>
      </p:grpSpPr>
      <p:sp>
        <p:nvSpPr>
          <p:cNvPr id="34" name="Google Shape;34;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35" name="Google Shape;35;p7"/>
          <p:cNvSpPr txBox="1"/>
          <p:nvPr>
            <p:ph idx="1" type="body"/>
          </p:nvPr>
        </p:nvSpPr>
        <p:spPr>
          <a:xfrm>
            <a:off x="311700" y="1399400"/>
            <a:ext cx="2808000" cy="27849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6" name="Google Shape;36;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7" name="Shape 37"/>
        <p:cNvGrpSpPr/>
        <p:nvPr/>
      </p:nvGrpSpPr>
      <p:grpSpPr>
        <a:xfrm>
          <a:off x="0" y="0"/>
          <a:ext cx="0" cy="0"/>
          <a:chOff x="0" y="0"/>
          <a:chExt cx="0" cy="0"/>
        </a:xfrm>
      </p:grpSpPr>
      <p:sp>
        <p:nvSpPr>
          <p:cNvPr id="38" name="Google Shape;38;p8"/>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8"/>
          <p:cNvSpPr txBox="1"/>
          <p:nvPr>
            <p:ph type="title"/>
          </p:nvPr>
        </p:nvSpPr>
        <p:spPr>
          <a:xfrm>
            <a:off x="490250" y="450150"/>
            <a:ext cx="5878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0" name="Google Shape;4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1" name="Shape 41"/>
        <p:cNvGrpSpPr/>
        <p:nvPr/>
      </p:nvGrpSpPr>
      <p:grpSpPr>
        <a:xfrm>
          <a:off x="0" y="0"/>
          <a:ext cx="0" cy="0"/>
          <a:chOff x="0" y="0"/>
          <a:chExt cx="0" cy="0"/>
        </a:xfrm>
      </p:grpSpPr>
      <p:sp>
        <p:nvSpPr>
          <p:cNvPr id="42" name="Google Shape;42;p9"/>
          <p:cNvSpPr/>
          <p:nvPr/>
        </p:nvSpPr>
        <p:spPr>
          <a:xfrm>
            <a:off x="4572000" y="-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 name="Google Shape;43;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4" name="Google Shape;44;p9"/>
          <p:cNvSpPr txBox="1"/>
          <p:nvPr>
            <p:ph type="title"/>
          </p:nvPr>
        </p:nvSpPr>
        <p:spPr>
          <a:xfrm>
            <a:off x="265500" y="929275"/>
            <a:ext cx="4045200" cy="17862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2"/>
              </a:buClr>
              <a:buSzPts val="4200"/>
              <a:buNone/>
              <a:defRPr>
                <a:solidFill>
                  <a:schemeClr val="lt2"/>
                </a:solidFill>
              </a:defRPr>
            </a:lvl1pPr>
            <a:lvl2pPr lvl="1" algn="ctr">
              <a:spcBef>
                <a:spcPts val="0"/>
              </a:spcBef>
              <a:spcAft>
                <a:spcPts val="0"/>
              </a:spcAft>
              <a:buClr>
                <a:schemeClr val="lt2"/>
              </a:buClr>
              <a:buSzPts val="4200"/>
              <a:buNone/>
              <a:defRPr>
                <a:solidFill>
                  <a:schemeClr val="lt2"/>
                </a:solidFill>
              </a:defRPr>
            </a:lvl2pPr>
            <a:lvl3pPr lvl="2" algn="ctr">
              <a:spcBef>
                <a:spcPts val="0"/>
              </a:spcBef>
              <a:spcAft>
                <a:spcPts val="0"/>
              </a:spcAft>
              <a:buClr>
                <a:schemeClr val="lt2"/>
              </a:buClr>
              <a:buSzPts val="4200"/>
              <a:buNone/>
              <a:defRPr>
                <a:solidFill>
                  <a:schemeClr val="lt2"/>
                </a:solidFill>
              </a:defRPr>
            </a:lvl3pPr>
            <a:lvl4pPr lvl="3" algn="ctr">
              <a:spcBef>
                <a:spcPts val="0"/>
              </a:spcBef>
              <a:spcAft>
                <a:spcPts val="0"/>
              </a:spcAft>
              <a:buClr>
                <a:schemeClr val="lt2"/>
              </a:buClr>
              <a:buSzPts val="4200"/>
              <a:buNone/>
              <a:defRPr>
                <a:solidFill>
                  <a:schemeClr val="lt2"/>
                </a:solidFill>
              </a:defRPr>
            </a:lvl4pPr>
            <a:lvl5pPr lvl="4" algn="ctr">
              <a:spcBef>
                <a:spcPts val="0"/>
              </a:spcBef>
              <a:spcAft>
                <a:spcPts val="0"/>
              </a:spcAft>
              <a:buClr>
                <a:schemeClr val="lt2"/>
              </a:buClr>
              <a:buSzPts val="4200"/>
              <a:buNone/>
              <a:defRPr>
                <a:solidFill>
                  <a:schemeClr val="lt2"/>
                </a:solidFill>
              </a:defRPr>
            </a:lvl5pPr>
            <a:lvl6pPr lvl="5" algn="ctr">
              <a:spcBef>
                <a:spcPts val="0"/>
              </a:spcBef>
              <a:spcAft>
                <a:spcPts val="0"/>
              </a:spcAft>
              <a:buClr>
                <a:schemeClr val="lt2"/>
              </a:buClr>
              <a:buSzPts val="4200"/>
              <a:buNone/>
              <a:defRPr>
                <a:solidFill>
                  <a:schemeClr val="lt2"/>
                </a:solidFill>
              </a:defRPr>
            </a:lvl6pPr>
            <a:lvl7pPr lvl="6" algn="ctr">
              <a:spcBef>
                <a:spcPts val="0"/>
              </a:spcBef>
              <a:spcAft>
                <a:spcPts val="0"/>
              </a:spcAft>
              <a:buClr>
                <a:schemeClr val="lt2"/>
              </a:buClr>
              <a:buSzPts val="4200"/>
              <a:buNone/>
              <a:defRPr>
                <a:solidFill>
                  <a:schemeClr val="lt2"/>
                </a:solidFill>
              </a:defRPr>
            </a:lvl7pPr>
            <a:lvl8pPr lvl="7" algn="ctr">
              <a:spcBef>
                <a:spcPts val="0"/>
              </a:spcBef>
              <a:spcAft>
                <a:spcPts val="0"/>
              </a:spcAft>
              <a:buClr>
                <a:schemeClr val="lt2"/>
              </a:buClr>
              <a:buSzPts val="4200"/>
              <a:buNone/>
              <a:defRPr>
                <a:solidFill>
                  <a:schemeClr val="lt2"/>
                </a:solidFill>
              </a:defRPr>
            </a:lvl8pPr>
            <a:lvl9pPr lvl="8" algn="ctr">
              <a:spcBef>
                <a:spcPts val="0"/>
              </a:spcBef>
              <a:spcAft>
                <a:spcPts val="0"/>
              </a:spcAft>
              <a:buClr>
                <a:schemeClr val="lt2"/>
              </a:buClr>
              <a:buSzPts val="4200"/>
              <a:buNone/>
              <a:defRPr>
                <a:solidFill>
                  <a:schemeClr val="lt2"/>
                </a:solidFill>
              </a:defRPr>
            </a:lvl9pPr>
          </a:lstStyle>
          <a:p/>
        </p:txBody>
      </p:sp>
      <p:sp>
        <p:nvSpPr>
          <p:cNvPr id="45" name="Google Shape;45;p9"/>
          <p:cNvSpPr txBox="1"/>
          <p:nvPr>
            <p:ph idx="1" type="subTitle"/>
          </p:nvPr>
        </p:nvSpPr>
        <p:spPr>
          <a:xfrm>
            <a:off x="265500" y="2769001"/>
            <a:ext cx="4045200" cy="1574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p:txBody>
      </p:sp>
      <p:sp>
        <p:nvSpPr>
          <p:cNvPr id="46" name="Google Shape;46;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7" name="Google Shape;47;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8" name="Shape 48"/>
        <p:cNvGrpSpPr/>
        <p:nvPr/>
      </p:nvGrpSpPr>
      <p:grpSpPr>
        <a:xfrm>
          <a:off x="0" y="0"/>
          <a:ext cx="0" cy="0"/>
          <a:chOff x="0" y="0"/>
          <a:chExt cx="0" cy="0"/>
        </a:xfrm>
      </p:grpSpPr>
      <p:sp>
        <p:nvSpPr>
          <p:cNvPr id="49" name="Google Shape;49;p10"/>
          <p:cNvSpPr txBox="1"/>
          <p:nvPr>
            <p:ph idx="1" type="body"/>
          </p:nvPr>
        </p:nvSpPr>
        <p:spPr>
          <a:xfrm>
            <a:off x="319500" y="42189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p:txBody>
      </p:sp>
      <p:sp>
        <p:nvSpPr>
          <p:cNvPr id="50" name="Google Shape;50;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lux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p:txBody>
      </p:sp>
      <p:sp>
        <p:nvSpPr>
          <p:cNvPr id="7" name="Google Shape;7;p1"/>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indent="-317500" lvl="1" marL="9144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indent="-317500" lvl="2" marL="13716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indent="-317500" lvl="3" marL="18288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indent="-317500" lvl="4" marL="22860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indent="-317500" lvl="5" marL="27432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indent="-317500" lvl="6" marL="32004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indent="-317500" lvl="7" marL="36576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indent="-317500" lvl="8" marL="4114800">
              <a:lnSpc>
                <a:spcPct val="115000"/>
              </a:lnSpc>
              <a:spcBef>
                <a:spcPts val="1600"/>
              </a:spcBef>
              <a:spcAft>
                <a:spcPts val="1600"/>
              </a:spcAft>
              <a:buClr>
                <a:schemeClr val="dk1"/>
              </a:buClr>
              <a:buSzPts val="1400"/>
              <a:buFont typeface="Open Sans"/>
              <a:buChar char="■"/>
              <a:defRPr>
                <a:solidFill>
                  <a:schemeClr val="dk1"/>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Economica"/>
                <a:ea typeface="Economica"/>
                <a:cs typeface="Economica"/>
                <a:sym typeface="Economica"/>
              </a:defRPr>
            </a:lvl1pPr>
            <a:lvl2pPr lvl="1" algn="r">
              <a:buNone/>
              <a:defRPr sz="1000">
                <a:solidFill>
                  <a:schemeClr val="dk1"/>
                </a:solidFill>
                <a:latin typeface="Economica"/>
                <a:ea typeface="Economica"/>
                <a:cs typeface="Economica"/>
                <a:sym typeface="Economica"/>
              </a:defRPr>
            </a:lvl2pPr>
            <a:lvl3pPr lvl="2" algn="r">
              <a:buNone/>
              <a:defRPr sz="1000">
                <a:solidFill>
                  <a:schemeClr val="dk1"/>
                </a:solidFill>
                <a:latin typeface="Economica"/>
                <a:ea typeface="Economica"/>
                <a:cs typeface="Economica"/>
                <a:sym typeface="Economica"/>
              </a:defRPr>
            </a:lvl3pPr>
            <a:lvl4pPr lvl="3" algn="r">
              <a:buNone/>
              <a:defRPr sz="1000">
                <a:solidFill>
                  <a:schemeClr val="dk1"/>
                </a:solidFill>
                <a:latin typeface="Economica"/>
                <a:ea typeface="Economica"/>
                <a:cs typeface="Economica"/>
                <a:sym typeface="Economica"/>
              </a:defRPr>
            </a:lvl4pPr>
            <a:lvl5pPr lvl="4" algn="r">
              <a:buNone/>
              <a:defRPr sz="1000">
                <a:solidFill>
                  <a:schemeClr val="dk1"/>
                </a:solidFill>
                <a:latin typeface="Economica"/>
                <a:ea typeface="Economica"/>
                <a:cs typeface="Economica"/>
                <a:sym typeface="Economica"/>
              </a:defRPr>
            </a:lvl5pPr>
            <a:lvl6pPr lvl="5" algn="r">
              <a:buNone/>
              <a:defRPr sz="1000">
                <a:solidFill>
                  <a:schemeClr val="dk1"/>
                </a:solidFill>
                <a:latin typeface="Economica"/>
                <a:ea typeface="Economica"/>
                <a:cs typeface="Economica"/>
                <a:sym typeface="Economica"/>
              </a:defRPr>
            </a:lvl6pPr>
            <a:lvl7pPr lvl="6" algn="r">
              <a:buNone/>
              <a:defRPr sz="1000">
                <a:solidFill>
                  <a:schemeClr val="dk1"/>
                </a:solidFill>
                <a:latin typeface="Economica"/>
                <a:ea typeface="Economica"/>
                <a:cs typeface="Economica"/>
                <a:sym typeface="Economica"/>
              </a:defRPr>
            </a:lvl7pPr>
            <a:lvl8pPr lvl="7" algn="r">
              <a:buNone/>
              <a:defRPr sz="1000">
                <a:solidFill>
                  <a:schemeClr val="dk1"/>
                </a:solidFill>
                <a:latin typeface="Economica"/>
                <a:ea typeface="Economica"/>
                <a:cs typeface="Economica"/>
                <a:sym typeface="Economica"/>
              </a:defRPr>
            </a:lvl8pPr>
            <a:lvl9pPr lvl="8" algn="r">
              <a:buNone/>
              <a:defRPr sz="1000">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 name="Shape 61"/>
        <p:cNvGrpSpPr/>
        <p:nvPr/>
      </p:nvGrpSpPr>
      <p:grpSpPr>
        <a:xfrm>
          <a:off x="0" y="0"/>
          <a:ext cx="0" cy="0"/>
          <a:chOff x="0" y="0"/>
          <a:chExt cx="0" cy="0"/>
        </a:xfrm>
      </p:grpSpPr>
      <p:sp>
        <p:nvSpPr>
          <p:cNvPr id="62" name="Google Shape;62;p13"/>
          <p:cNvSpPr txBox="1"/>
          <p:nvPr>
            <p:ph type="ctrTitle"/>
          </p:nvPr>
        </p:nvSpPr>
        <p:spPr>
          <a:xfrm>
            <a:off x="3044700" y="1444255"/>
            <a:ext cx="3054600" cy="1537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Prototyping Plan</a:t>
            </a:r>
            <a:endParaRPr/>
          </a:p>
        </p:txBody>
      </p:sp>
      <p:sp>
        <p:nvSpPr>
          <p:cNvPr id="63" name="Google Shape;63;p13"/>
          <p:cNvSpPr txBox="1"/>
          <p:nvPr>
            <p:ph idx="1" type="subTitle"/>
          </p:nvPr>
        </p:nvSpPr>
        <p:spPr>
          <a:xfrm>
            <a:off x="3044700" y="3116580"/>
            <a:ext cx="3054600" cy="701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WASTED</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 name="Shape 67"/>
        <p:cNvGrpSpPr/>
        <p:nvPr/>
      </p:nvGrpSpPr>
      <p:grpSpPr>
        <a:xfrm>
          <a:off x="0" y="0"/>
          <a:ext cx="0" cy="0"/>
          <a:chOff x="0" y="0"/>
          <a:chExt cx="0" cy="0"/>
        </a:xfrm>
      </p:grpSpPr>
      <p:sp>
        <p:nvSpPr>
          <p:cNvPr id="68" name="Google Shape;68;p14"/>
          <p:cNvSpPr txBox="1"/>
          <p:nvPr>
            <p:ph type="title"/>
          </p:nvPr>
        </p:nvSpPr>
        <p:spPr>
          <a:xfrm>
            <a:off x="268775" y="86675"/>
            <a:ext cx="8494500" cy="623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2200"/>
              <a:t>Solution 1- At-home multi-compartment vacuum sealed trash bin</a:t>
            </a:r>
            <a:endParaRPr b="1" sz="2200"/>
          </a:p>
        </p:txBody>
      </p:sp>
      <p:sp>
        <p:nvSpPr>
          <p:cNvPr id="69" name="Google Shape;69;p14"/>
          <p:cNvSpPr txBox="1"/>
          <p:nvPr>
            <p:ph idx="1" type="body"/>
          </p:nvPr>
        </p:nvSpPr>
        <p:spPr>
          <a:xfrm>
            <a:off x="72975" y="673875"/>
            <a:ext cx="8601600" cy="4185900"/>
          </a:xfrm>
          <a:prstGeom prst="rect">
            <a:avLst/>
          </a:prstGeom>
        </p:spPr>
        <p:txBody>
          <a:bodyPr anchorCtr="0" anchor="t" bIns="91425" lIns="91425" spcFirstLastPara="1" rIns="91425" wrap="square" tIns="91425">
            <a:noAutofit/>
          </a:bodyPr>
          <a:lstStyle/>
          <a:p>
            <a:pPr indent="0" lvl="0" marL="457200" rtl="0" algn="l">
              <a:lnSpc>
                <a:spcPct val="115000"/>
              </a:lnSpc>
              <a:spcBef>
                <a:spcPts val="0"/>
              </a:spcBef>
              <a:spcAft>
                <a:spcPts val="0"/>
              </a:spcAft>
              <a:buNone/>
            </a:pPr>
            <a:r>
              <a:rPr lang="en" sz="1400"/>
              <a:t>An affordable ($20 or under) trash can with two compartments and a rubber seal around the lip of the top to seal the smell of the contents. </a:t>
            </a:r>
            <a:r>
              <a:rPr lang="en" sz="1400">
                <a:solidFill>
                  <a:srgbClr val="000000"/>
                </a:solidFill>
              </a:rPr>
              <a:t>Food waste is where the majority of odor originates from, thus it is important to separate it in order to further isolate the unpleasant odor that results.</a:t>
            </a:r>
            <a:endParaRPr sz="1400">
              <a:solidFill>
                <a:srgbClr val="000000"/>
              </a:solidFill>
            </a:endParaRPr>
          </a:p>
          <a:p>
            <a:pPr indent="-317500" lvl="0" marL="914400" rtl="0" algn="l">
              <a:lnSpc>
                <a:spcPct val="115000"/>
              </a:lnSpc>
              <a:spcBef>
                <a:spcPts val="1600"/>
              </a:spcBef>
              <a:spcAft>
                <a:spcPts val="0"/>
              </a:spcAft>
              <a:buClr>
                <a:srgbClr val="000000"/>
              </a:buClr>
              <a:buSzPts val="1400"/>
              <a:buChar char="●"/>
            </a:pPr>
            <a:r>
              <a:rPr lang="en" sz="1400">
                <a:solidFill>
                  <a:srgbClr val="000000"/>
                </a:solidFill>
              </a:rPr>
              <a:t>This bin will have an airtight sealing lid over the food waste compartment to stop the odor from escaping. </a:t>
            </a:r>
            <a:endParaRPr sz="1400">
              <a:solidFill>
                <a:srgbClr val="000000"/>
              </a:solidFill>
            </a:endParaRPr>
          </a:p>
          <a:p>
            <a:pPr indent="-317500" lvl="0" marL="914400" rtl="0" algn="l">
              <a:lnSpc>
                <a:spcPct val="115000"/>
              </a:lnSpc>
              <a:spcBef>
                <a:spcPts val="0"/>
              </a:spcBef>
              <a:spcAft>
                <a:spcPts val="0"/>
              </a:spcAft>
              <a:buClr>
                <a:srgbClr val="000000"/>
              </a:buClr>
              <a:buSzPts val="1400"/>
              <a:buChar char="●"/>
            </a:pPr>
            <a:r>
              <a:rPr lang="en" sz="1400">
                <a:solidFill>
                  <a:srgbClr val="000000"/>
                </a:solidFill>
              </a:rPr>
              <a:t>The bin will </a:t>
            </a:r>
            <a:r>
              <a:rPr lang="en" sz="1400">
                <a:solidFill>
                  <a:srgbClr val="000000"/>
                </a:solidFill>
              </a:rPr>
              <a:t>vacuum</a:t>
            </a:r>
            <a:r>
              <a:rPr lang="en" sz="1400">
                <a:solidFill>
                  <a:srgbClr val="000000"/>
                </a:solidFill>
              </a:rPr>
              <a:t> seal the food waste compartment to remove, filter, and neutralize that air once immediately before the bag is taken out . The user will then be able to remove and replace this sealed bag while ensuring that no odor escapes. </a:t>
            </a:r>
            <a:endParaRPr sz="1400">
              <a:solidFill>
                <a:srgbClr val="000000"/>
              </a:solidFill>
            </a:endParaRPr>
          </a:p>
          <a:p>
            <a:pPr indent="-317500" lvl="0" marL="914400" rtl="0" algn="l">
              <a:lnSpc>
                <a:spcPct val="115000"/>
              </a:lnSpc>
              <a:spcBef>
                <a:spcPts val="0"/>
              </a:spcBef>
              <a:spcAft>
                <a:spcPts val="0"/>
              </a:spcAft>
              <a:buClr>
                <a:srgbClr val="000000"/>
              </a:buClr>
              <a:buSzPts val="1400"/>
              <a:buChar char="●"/>
            </a:pPr>
            <a:r>
              <a:rPr lang="en" sz="1400">
                <a:solidFill>
                  <a:srgbClr val="000000"/>
                </a:solidFill>
              </a:rPr>
              <a:t>The user will be able to use any standard trash bags with the vacuum sealer.</a:t>
            </a:r>
            <a:endParaRPr sz="1400">
              <a:solidFill>
                <a:srgbClr val="000000"/>
              </a:solidFill>
            </a:endParaRPr>
          </a:p>
          <a:p>
            <a:pPr indent="-317500" lvl="0" marL="914400" rtl="0" algn="l">
              <a:lnSpc>
                <a:spcPct val="115000"/>
              </a:lnSpc>
              <a:spcBef>
                <a:spcPts val="0"/>
              </a:spcBef>
              <a:spcAft>
                <a:spcPts val="0"/>
              </a:spcAft>
              <a:buClr>
                <a:srgbClr val="000000"/>
              </a:buClr>
              <a:buSzPts val="1400"/>
              <a:buChar char="●"/>
            </a:pPr>
            <a:r>
              <a:rPr lang="en" sz="1400">
                <a:solidFill>
                  <a:srgbClr val="000000"/>
                </a:solidFill>
              </a:rPr>
              <a:t>Current solutions involving vacuum sealing and/or multi compartments are typically expensive for the consumer market ($70+). Many of the top competitive products in this category are not produced with the home user in mind, and instead are marketed for public and industrial use. Additionally, there is not a solution that combines vacuum sealing and a multi-compartment approach for home use.</a:t>
            </a:r>
            <a:endParaRPr sz="1400">
              <a:solidFill>
                <a:srgbClr val="000000"/>
              </a:solidFill>
            </a:endParaRPr>
          </a:p>
          <a:p>
            <a:pPr indent="0" lvl="0" marL="0" rtl="0" algn="l">
              <a:lnSpc>
                <a:spcPct val="100000"/>
              </a:lnSpc>
              <a:spcBef>
                <a:spcPts val="1600"/>
              </a:spcBef>
              <a:spcAft>
                <a:spcPts val="1600"/>
              </a:spcAft>
              <a:buNone/>
            </a:pPr>
            <a:r>
              <a:t/>
            </a:r>
            <a:endParaRPr>
              <a:solidFill>
                <a:srgbClr val="000000"/>
              </a:solidFill>
            </a:endParaRPr>
          </a:p>
        </p:txBody>
      </p:sp>
      <p:sp>
        <p:nvSpPr>
          <p:cNvPr id="70" name="Google Shape;70;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 name="Shape 74"/>
        <p:cNvGrpSpPr/>
        <p:nvPr/>
      </p:nvGrpSpPr>
      <p:grpSpPr>
        <a:xfrm>
          <a:off x="0" y="0"/>
          <a:ext cx="0" cy="0"/>
          <a:chOff x="0" y="0"/>
          <a:chExt cx="0" cy="0"/>
        </a:xfrm>
      </p:grpSpPr>
      <p:sp>
        <p:nvSpPr>
          <p:cNvPr id="75" name="Google Shape;75;p15"/>
          <p:cNvSpPr txBox="1"/>
          <p:nvPr>
            <p:ph type="title"/>
          </p:nvPr>
        </p:nvSpPr>
        <p:spPr>
          <a:xfrm>
            <a:off x="240300" y="-11417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2200"/>
              <a:t>Assumptions for Prototype 1</a:t>
            </a:r>
            <a:endParaRPr b="1" sz="2200"/>
          </a:p>
        </p:txBody>
      </p:sp>
      <p:sp>
        <p:nvSpPr>
          <p:cNvPr id="76" name="Google Shape;76;p15"/>
          <p:cNvSpPr txBox="1"/>
          <p:nvPr>
            <p:ph idx="1" type="body"/>
          </p:nvPr>
        </p:nvSpPr>
        <p:spPr>
          <a:xfrm>
            <a:off x="340575" y="1122700"/>
            <a:ext cx="8520600" cy="33540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000000"/>
              </a:buClr>
              <a:buSzPts val="1400"/>
              <a:buChar char="●"/>
            </a:pPr>
            <a:r>
              <a:rPr lang="en" sz="1400">
                <a:solidFill>
                  <a:srgbClr val="000000"/>
                </a:solidFill>
              </a:rPr>
              <a:t>People’s trash has an odor.</a:t>
            </a:r>
            <a:endParaRPr sz="1400">
              <a:solidFill>
                <a:srgbClr val="000000"/>
              </a:solidFill>
            </a:endParaRPr>
          </a:p>
          <a:p>
            <a:pPr indent="-317500" lvl="0" marL="457200" rtl="0" algn="l">
              <a:spcBef>
                <a:spcPts val="0"/>
              </a:spcBef>
              <a:spcAft>
                <a:spcPts val="0"/>
              </a:spcAft>
              <a:buClr>
                <a:srgbClr val="000000"/>
              </a:buClr>
              <a:buSzPts val="1400"/>
              <a:buChar char="●"/>
            </a:pPr>
            <a:r>
              <a:rPr lang="en" sz="1400">
                <a:solidFill>
                  <a:srgbClr val="000000"/>
                </a:solidFill>
              </a:rPr>
              <a:t>People dispose food waste in their trash can.</a:t>
            </a:r>
            <a:endParaRPr sz="1400">
              <a:solidFill>
                <a:srgbClr val="000000"/>
              </a:solidFill>
            </a:endParaRPr>
          </a:p>
          <a:p>
            <a:pPr indent="-317500" lvl="0" marL="457200" rtl="0" algn="l">
              <a:spcBef>
                <a:spcPts val="0"/>
              </a:spcBef>
              <a:spcAft>
                <a:spcPts val="0"/>
              </a:spcAft>
              <a:buClr>
                <a:srgbClr val="000000"/>
              </a:buClr>
              <a:buSzPts val="1400"/>
              <a:buChar char="●"/>
            </a:pPr>
            <a:r>
              <a:rPr lang="en" sz="1400">
                <a:solidFill>
                  <a:srgbClr val="000000"/>
                </a:solidFill>
              </a:rPr>
              <a:t>People want to eliminate the odor of their trash.</a:t>
            </a:r>
            <a:endParaRPr sz="1400">
              <a:solidFill>
                <a:srgbClr val="000000"/>
              </a:solidFill>
            </a:endParaRPr>
          </a:p>
          <a:p>
            <a:pPr indent="-317500" lvl="0" marL="457200" rtl="0" algn="l">
              <a:spcBef>
                <a:spcPts val="0"/>
              </a:spcBef>
              <a:spcAft>
                <a:spcPts val="0"/>
              </a:spcAft>
              <a:buClr>
                <a:srgbClr val="000000"/>
              </a:buClr>
              <a:buSzPts val="1400"/>
              <a:buChar char="●"/>
            </a:pPr>
            <a:r>
              <a:rPr lang="en" sz="1400">
                <a:solidFill>
                  <a:srgbClr val="000000"/>
                </a:solidFill>
              </a:rPr>
              <a:t>People </a:t>
            </a:r>
            <a:r>
              <a:rPr lang="en" sz="1400">
                <a:solidFill>
                  <a:srgbClr val="000000"/>
                </a:solidFill>
              </a:rPr>
              <a:t>will take the time to place food waste and non food waste in the appropriate bins.</a:t>
            </a:r>
            <a:endParaRPr sz="1400">
              <a:solidFill>
                <a:srgbClr val="000000"/>
              </a:solidFill>
            </a:endParaRPr>
          </a:p>
          <a:p>
            <a:pPr indent="-317500" lvl="0" marL="457200" rtl="0" algn="l">
              <a:spcBef>
                <a:spcPts val="0"/>
              </a:spcBef>
              <a:spcAft>
                <a:spcPts val="0"/>
              </a:spcAft>
              <a:buClr>
                <a:srgbClr val="000000"/>
              </a:buClr>
              <a:buSzPts val="1400"/>
              <a:buChar char="●"/>
            </a:pPr>
            <a:r>
              <a:rPr lang="en" sz="1400">
                <a:solidFill>
                  <a:srgbClr val="000000"/>
                </a:solidFill>
              </a:rPr>
              <a:t>People will take the time to vacuum seal their trash.</a:t>
            </a:r>
            <a:endParaRPr sz="1400">
              <a:solidFill>
                <a:srgbClr val="000000"/>
              </a:solidFill>
            </a:endParaRPr>
          </a:p>
          <a:p>
            <a:pPr indent="-317500" lvl="0" marL="457200" rtl="0" algn="l">
              <a:spcBef>
                <a:spcPts val="0"/>
              </a:spcBef>
              <a:spcAft>
                <a:spcPts val="0"/>
              </a:spcAft>
              <a:buClr>
                <a:srgbClr val="000000"/>
              </a:buClr>
              <a:buSzPts val="1400"/>
              <a:buChar char="●"/>
            </a:pPr>
            <a:r>
              <a:rPr lang="en" sz="1400">
                <a:solidFill>
                  <a:srgbClr val="000000"/>
                </a:solidFill>
              </a:rPr>
              <a:t>People will pay a little more for such a product, even if it is more expensive than current options.</a:t>
            </a:r>
            <a:endParaRPr sz="1400">
              <a:solidFill>
                <a:srgbClr val="000000"/>
              </a:solidFill>
            </a:endParaRPr>
          </a:p>
          <a:p>
            <a:pPr indent="-317500" lvl="0" marL="457200" rtl="0" algn="l">
              <a:spcBef>
                <a:spcPts val="0"/>
              </a:spcBef>
              <a:spcAft>
                <a:spcPts val="0"/>
              </a:spcAft>
              <a:buClr>
                <a:srgbClr val="000000"/>
              </a:buClr>
              <a:buSzPts val="1400"/>
              <a:buChar char="●"/>
            </a:pPr>
            <a:r>
              <a:rPr lang="en" sz="1400">
                <a:solidFill>
                  <a:srgbClr val="000000"/>
                </a:solidFill>
              </a:rPr>
              <a:t>We can design a product that will meet our consumer price point and also be profitable.</a:t>
            </a:r>
            <a:endParaRPr sz="1400">
              <a:solidFill>
                <a:srgbClr val="000000"/>
              </a:solidFill>
            </a:endParaRPr>
          </a:p>
          <a:p>
            <a:pPr indent="-317500" lvl="0" marL="457200" rtl="0" algn="l">
              <a:spcBef>
                <a:spcPts val="0"/>
              </a:spcBef>
              <a:spcAft>
                <a:spcPts val="0"/>
              </a:spcAft>
              <a:buClr>
                <a:srgbClr val="000000"/>
              </a:buClr>
              <a:buSzPts val="1400"/>
              <a:buChar char="●"/>
            </a:pPr>
            <a:r>
              <a:rPr lang="en" sz="1400">
                <a:solidFill>
                  <a:srgbClr val="000000"/>
                </a:solidFill>
              </a:rPr>
              <a:t>The rubber sealing lid will be sufficient to contain smell during normal use until trash is taken out.</a:t>
            </a:r>
            <a:endParaRPr sz="1400">
              <a:solidFill>
                <a:srgbClr val="000000"/>
              </a:solidFill>
            </a:endParaRPr>
          </a:p>
          <a:p>
            <a:pPr indent="-317500" lvl="0" marL="457200" rtl="0" algn="l">
              <a:spcBef>
                <a:spcPts val="0"/>
              </a:spcBef>
              <a:spcAft>
                <a:spcPts val="0"/>
              </a:spcAft>
              <a:buClr>
                <a:srgbClr val="000000"/>
              </a:buClr>
              <a:buSzPts val="1400"/>
              <a:buChar char="●"/>
            </a:pPr>
            <a:r>
              <a:rPr lang="en" sz="1400">
                <a:solidFill>
                  <a:srgbClr val="000000"/>
                </a:solidFill>
              </a:rPr>
              <a:t>Vacuum sealing once before changing the bag will be sufficient to contain the smell when the trash is being taken out.</a:t>
            </a:r>
            <a:endParaRPr sz="1400">
              <a:solidFill>
                <a:srgbClr val="000000"/>
              </a:solidFill>
            </a:endParaRPr>
          </a:p>
          <a:p>
            <a:pPr indent="-317500" lvl="0" marL="457200" rtl="0" algn="l">
              <a:spcBef>
                <a:spcPts val="0"/>
              </a:spcBef>
              <a:spcAft>
                <a:spcPts val="0"/>
              </a:spcAft>
              <a:buClr>
                <a:srgbClr val="000000"/>
              </a:buClr>
              <a:buSzPts val="1400"/>
              <a:buChar char="●"/>
            </a:pPr>
            <a:r>
              <a:rPr lang="en" sz="1400">
                <a:solidFill>
                  <a:srgbClr val="000000"/>
                </a:solidFill>
              </a:rPr>
              <a:t>Separating the two types of trash will actually decrease the odor.</a:t>
            </a:r>
            <a:endParaRPr sz="1400">
              <a:solidFill>
                <a:srgbClr val="000000"/>
              </a:solidFill>
            </a:endParaRPr>
          </a:p>
          <a:p>
            <a:pPr indent="0" lvl="0" marL="457200" rtl="0" algn="l">
              <a:spcBef>
                <a:spcPts val="1600"/>
              </a:spcBef>
              <a:spcAft>
                <a:spcPts val="1600"/>
              </a:spcAft>
              <a:buNone/>
            </a:pPr>
            <a:r>
              <a:t/>
            </a:r>
            <a:endParaRPr sz="1400">
              <a:solidFill>
                <a:srgbClr val="000000"/>
              </a:solidFill>
            </a:endParaRPr>
          </a:p>
        </p:txBody>
      </p:sp>
      <p:sp>
        <p:nvSpPr>
          <p:cNvPr id="77" name="Google Shape;77;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 name="Shape 81"/>
        <p:cNvGrpSpPr/>
        <p:nvPr/>
      </p:nvGrpSpPr>
      <p:grpSpPr>
        <a:xfrm>
          <a:off x="0" y="0"/>
          <a:ext cx="0" cy="0"/>
          <a:chOff x="0" y="0"/>
          <a:chExt cx="0" cy="0"/>
        </a:xfrm>
      </p:grpSpPr>
      <p:sp>
        <p:nvSpPr>
          <p:cNvPr id="82" name="Google Shape;82;p16"/>
          <p:cNvSpPr txBox="1"/>
          <p:nvPr>
            <p:ph type="title"/>
          </p:nvPr>
        </p:nvSpPr>
        <p:spPr>
          <a:xfrm>
            <a:off x="159300" y="-14127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2200"/>
              <a:t>Prototype 1</a:t>
            </a:r>
            <a:endParaRPr b="1" sz="2200"/>
          </a:p>
        </p:txBody>
      </p:sp>
      <p:sp>
        <p:nvSpPr>
          <p:cNvPr id="83" name="Google Shape;83;p16"/>
          <p:cNvSpPr txBox="1"/>
          <p:nvPr>
            <p:ph idx="1" type="body"/>
          </p:nvPr>
        </p:nvSpPr>
        <p:spPr>
          <a:xfrm>
            <a:off x="311700" y="1116875"/>
            <a:ext cx="8520600" cy="37335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400"/>
              <a:t>Sketch &amp; create a storyboard for a trash bin with two compartments for different types of waste (food waste and all other waste). </a:t>
            </a:r>
            <a:r>
              <a:rPr lang="en" sz="1400">
                <a:solidFill>
                  <a:srgbClr val="000000"/>
                </a:solidFill>
              </a:rPr>
              <a:t>This will be a low fidelity prototype as we are primarily focused on modeling how our product will look. </a:t>
            </a:r>
            <a:endParaRPr sz="1400">
              <a:solidFill>
                <a:srgbClr val="000000"/>
              </a:solidFill>
            </a:endParaRPr>
          </a:p>
          <a:p>
            <a:pPr indent="0" lvl="0" marL="0" rtl="0" algn="l">
              <a:lnSpc>
                <a:spcPct val="100000"/>
              </a:lnSpc>
              <a:spcBef>
                <a:spcPts val="1600"/>
              </a:spcBef>
              <a:spcAft>
                <a:spcPts val="0"/>
              </a:spcAft>
              <a:buNone/>
            </a:pPr>
            <a:r>
              <a:rPr lang="en" sz="1400">
                <a:solidFill>
                  <a:srgbClr val="000000"/>
                </a:solidFill>
              </a:rPr>
              <a:t>Main assumptions being tested:</a:t>
            </a:r>
            <a:endParaRPr sz="1400">
              <a:solidFill>
                <a:srgbClr val="000000"/>
              </a:solidFill>
            </a:endParaRPr>
          </a:p>
          <a:p>
            <a:pPr indent="-317500" lvl="0" marL="457200" rtl="0" algn="l">
              <a:lnSpc>
                <a:spcPct val="100000"/>
              </a:lnSpc>
              <a:spcBef>
                <a:spcPts val="1600"/>
              </a:spcBef>
              <a:spcAft>
                <a:spcPts val="0"/>
              </a:spcAft>
              <a:buClr>
                <a:srgbClr val="000000"/>
              </a:buClr>
              <a:buSzPts val="1400"/>
              <a:buChar char="●"/>
            </a:pPr>
            <a:r>
              <a:rPr lang="en" sz="1400"/>
              <a:t> People will take the time to dispose of their trash in the proper waste and non-food waste bins</a:t>
            </a:r>
            <a:endParaRPr sz="1400"/>
          </a:p>
          <a:p>
            <a:pPr indent="0" lvl="0" marL="0" rtl="0" algn="l">
              <a:lnSpc>
                <a:spcPct val="100000"/>
              </a:lnSpc>
              <a:spcBef>
                <a:spcPts val="1600"/>
              </a:spcBef>
              <a:spcAft>
                <a:spcPts val="1600"/>
              </a:spcAft>
              <a:buNone/>
            </a:pPr>
            <a:r>
              <a:rPr lang="en" sz="1400">
                <a:solidFill>
                  <a:srgbClr val="000000"/>
                </a:solidFill>
              </a:rPr>
              <a:t>The prototype will be a sketch of the trash bin that highlights the separate bins. We will also create a storyboard showing how the consumer will interact with the product. This will include how to properly use the trash bin to avoid odor escaping and how the trash bin vacuum seals the bag.</a:t>
            </a:r>
            <a:endParaRPr sz="1400">
              <a:solidFill>
                <a:srgbClr val="000000"/>
              </a:solidFill>
            </a:endParaRPr>
          </a:p>
        </p:txBody>
      </p:sp>
      <p:sp>
        <p:nvSpPr>
          <p:cNvPr id="84" name="Google Shape;84;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sp>
        <p:nvSpPr>
          <p:cNvPr id="89" name="Google Shape;89;p17"/>
          <p:cNvSpPr txBox="1"/>
          <p:nvPr>
            <p:ph type="title"/>
          </p:nvPr>
        </p:nvSpPr>
        <p:spPr>
          <a:xfrm>
            <a:off x="159300" y="-14127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2200">
                <a:solidFill>
                  <a:srgbClr val="000000"/>
                </a:solidFill>
              </a:rPr>
              <a:t>Prototype 1 Testing</a:t>
            </a:r>
            <a:endParaRPr b="1" sz="2200">
              <a:solidFill>
                <a:srgbClr val="000000"/>
              </a:solidFill>
            </a:endParaRPr>
          </a:p>
        </p:txBody>
      </p:sp>
      <p:sp>
        <p:nvSpPr>
          <p:cNvPr id="90" name="Google Shape;90;p17"/>
          <p:cNvSpPr txBox="1"/>
          <p:nvPr>
            <p:ph idx="1" type="body"/>
          </p:nvPr>
        </p:nvSpPr>
        <p:spPr>
          <a:xfrm>
            <a:off x="311700" y="920425"/>
            <a:ext cx="8520600" cy="385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We will be able to do this by creating a survey and asking different people about their trash-sorting habits to test the main assumption. We would be able to use the results of this survey to inform how we create the sketch prototype.</a:t>
            </a:r>
            <a:endParaRPr sz="1400"/>
          </a:p>
          <a:p>
            <a:pPr indent="0" lvl="0" marL="0" rtl="0" algn="l">
              <a:spcBef>
                <a:spcPts val="1600"/>
              </a:spcBef>
              <a:spcAft>
                <a:spcPts val="0"/>
              </a:spcAft>
              <a:buNone/>
            </a:pPr>
            <a:r>
              <a:rPr lang="en" sz="1400"/>
              <a:t>Number of people: 15 </a:t>
            </a:r>
            <a:endParaRPr sz="1400"/>
          </a:p>
          <a:p>
            <a:pPr indent="0" lvl="0" marL="0" rtl="0" algn="l">
              <a:spcBef>
                <a:spcPts val="1600"/>
              </a:spcBef>
              <a:spcAft>
                <a:spcPts val="0"/>
              </a:spcAft>
              <a:buNone/>
            </a:pPr>
            <a:r>
              <a:rPr lang="en" sz="1400"/>
              <a:t>Questions:</a:t>
            </a:r>
            <a:endParaRPr sz="1400"/>
          </a:p>
          <a:p>
            <a:pPr indent="-317500" lvl="0" marL="457200" rtl="0" algn="l">
              <a:spcBef>
                <a:spcPts val="1600"/>
              </a:spcBef>
              <a:spcAft>
                <a:spcPts val="0"/>
              </a:spcAft>
              <a:buSzPts val="1400"/>
              <a:buChar char="●"/>
            </a:pPr>
            <a:r>
              <a:rPr lang="en" sz="1400"/>
              <a:t>Would </a:t>
            </a:r>
            <a:r>
              <a:rPr lang="en" sz="1400"/>
              <a:t>you make a conscious effort to separate and put your trash in compost and food related items containers?</a:t>
            </a:r>
            <a:endParaRPr sz="1400"/>
          </a:p>
          <a:p>
            <a:pPr indent="-317500" lvl="0" marL="457200" rtl="0" algn="l">
              <a:spcBef>
                <a:spcPts val="0"/>
              </a:spcBef>
              <a:spcAft>
                <a:spcPts val="0"/>
              </a:spcAft>
              <a:buSzPts val="1400"/>
              <a:buChar char="●"/>
            </a:pPr>
            <a:r>
              <a:rPr lang="en" sz="1400"/>
              <a:t>How would you rate the smell of your trash?</a:t>
            </a:r>
            <a:endParaRPr sz="1400"/>
          </a:p>
          <a:p>
            <a:pPr indent="-317500" lvl="0" marL="457200" rtl="0" algn="l">
              <a:spcBef>
                <a:spcPts val="0"/>
              </a:spcBef>
              <a:spcAft>
                <a:spcPts val="0"/>
              </a:spcAft>
              <a:buSzPts val="1400"/>
              <a:buChar char="●"/>
            </a:pPr>
            <a:r>
              <a:rPr lang="en" sz="1400"/>
              <a:t>Are you willing to purchase a new type of trash can if it significantly reduced odor?</a:t>
            </a:r>
            <a:endParaRPr sz="1400"/>
          </a:p>
        </p:txBody>
      </p:sp>
      <p:sp>
        <p:nvSpPr>
          <p:cNvPr id="91" name="Google Shape;91;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Google Shape;96;p18"/>
          <p:cNvSpPr txBox="1"/>
          <p:nvPr>
            <p:ph type="title"/>
          </p:nvPr>
        </p:nvSpPr>
        <p:spPr>
          <a:xfrm>
            <a:off x="204200" y="76200"/>
            <a:ext cx="8520600" cy="572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2200"/>
              <a:t>Solution 2 - Odor Bomb  </a:t>
            </a:r>
            <a:endParaRPr b="1" sz="2200"/>
          </a:p>
        </p:txBody>
      </p:sp>
      <p:sp>
        <p:nvSpPr>
          <p:cNvPr id="97" name="Google Shape;97;p18"/>
          <p:cNvSpPr txBox="1"/>
          <p:nvPr>
            <p:ph idx="1" type="body"/>
          </p:nvPr>
        </p:nvSpPr>
        <p:spPr>
          <a:xfrm>
            <a:off x="311700" y="953700"/>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rgbClr val="000000"/>
                </a:solidFill>
              </a:rPr>
              <a:t>Develop</a:t>
            </a:r>
            <a:r>
              <a:rPr lang="en" sz="1400">
                <a:solidFill>
                  <a:srgbClr val="000000"/>
                </a:solidFill>
              </a:rPr>
              <a:t> a o</a:t>
            </a:r>
            <a:r>
              <a:rPr lang="en" sz="1400">
                <a:solidFill>
                  <a:srgbClr val="000000"/>
                </a:solidFill>
              </a:rPr>
              <a:t>ne-time use odor eliminating fogger/releasing agent for trash bins or waste units. Similar in design to current soda cans or canned foods with a tab.</a:t>
            </a:r>
            <a:endParaRPr sz="1400">
              <a:solidFill>
                <a:srgbClr val="000000"/>
              </a:solidFill>
            </a:endParaRPr>
          </a:p>
          <a:p>
            <a:pPr indent="-317500" lvl="0" marL="457200" rtl="0" algn="l">
              <a:spcBef>
                <a:spcPts val="1600"/>
              </a:spcBef>
              <a:spcAft>
                <a:spcPts val="0"/>
              </a:spcAft>
              <a:buClr>
                <a:srgbClr val="000000"/>
              </a:buClr>
              <a:buSzPts val="1400"/>
              <a:buChar char="●"/>
            </a:pPr>
            <a:r>
              <a:rPr lang="en" sz="1400">
                <a:solidFill>
                  <a:srgbClr val="000000"/>
                </a:solidFill>
              </a:rPr>
              <a:t>The Odor Bomb must be placed within a trash bin that has either a lid or some sort of cover, recommend an airtight seal for most effective result.</a:t>
            </a:r>
            <a:endParaRPr sz="1400">
              <a:solidFill>
                <a:srgbClr val="000000"/>
              </a:solidFill>
            </a:endParaRPr>
          </a:p>
          <a:p>
            <a:pPr indent="-317500" lvl="0" marL="457200" rtl="0" algn="l">
              <a:spcBef>
                <a:spcPts val="0"/>
              </a:spcBef>
              <a:spcAft>
                <a:spcPts val="0"/>
              </a:spcAft>
              <a:buClr>
                <a:srgbClr val="000000"/>
              </a:buClr>
              <a:buSzPts val="1400"/>
              <a:buChar char="●"/>
            </a:pPr>
            <a:r>
              <a:rPr lang="en" sz="1400">
                <a:solidFill>
                  <a:srgbClr val="000000"/>
                </a:solidFill>
              </a:rPr>
              <a:t>When triggered, by pulling out the tab/seal, the Odor Bomb will react with the air of the trash bin, primary with the common odor causing gases, to create a scented </a:t>
            </a:r>
            <a:r>
              <a:rPr lang="en" sz="1400">
                <a:solidFill>
                  <a:srgbClr val="000000"/>
                </a:solidFill>
              </a:rPr>
              <a:t>deodorizer that</a:t>
            </a:r>
            <a:r>
              <a:rPr lang="en" sz="1400">
                <a:solidFill>
                  <a:srgbClr val="000000"/>
                </a:solidFill>
              </a:rPr>
              <a:t> penetrates every part of the trash bin.</a:t>
            </a:r>
            <a:endParaRPr sz="1400">
              <a:solidFill>
                <a:srgbClr val="000000"/>
              </a:solidFill>
            </a:endParaRPr>
          </a:p>
          <a:p>
            <a:pPr indent="-317500" lvl="1" marL="914400" rtl="0" algn="l">
              <a:spcBef>
                <a:spcPts val="0"/>
              </a:spcBef>
              <a:spcAft>
                <a:spcPts val="0"/>
              </a:spcAft>
              <a:buClr>
                <a:srgbClr val="000000"/>
              </a:buClr>
              <a:buSzPts val="1400"/>
              <a:buChar char="○"/>
            </a:pPr>
            <a:r>
              <a:rPr lang="en">
                <a:solidFill>
                  <a:srgbClr val="000000"/>
                </a:solidFill>
              </a:rPr>
              <a:t>Gases: Hydrogen Sulfide, Methane, Ammonia, etc</a:t>
            </a:r>
            <a:endParaRPr>
              <a:solidFill>
                <a:srgbClr val="000000"/>
              </a:solidFill>
            </a:endParaRPr>
          </a:p>
          <a:p>
            <a:pPr indent="-317500" lvl="0" marL="457200" rtl="0" algn="l">
              <a:spcBef>
                <a:spcPts val="0"/>
              </a:spcBef>
              <a:spcAft>
                <a:spcPts val="0"/>
              </a:spcAft>
              <a:buClr>
                <a:srgbClr val="000000"/>
              </a:buClr>
              <a:buSzPts val="1400"/>
              <a:buChar char="●"/>
            </a:pPr>
            <a:r>
              <a:rPr lang="en" sz="1400">
                <a:solidFill>
                  <a:srgbClr val="000000"/>
                </a:solidFill>
              </a:rPr>
              <a:t>The </a:t>
            </a:r>
            <a:r>
              <a:rPr lang="en" sz="1400">
                <a:solidFill>
                  <a:srgbClr val="000000"/>
                </a:solidFill>
              </a:rPr>
              <a:t>released</a:t>
            </a:r>
            <a:r>
              <a:rPr lang="en" sz="1400">
                <a:solidFill>
                  <a:srgbClr val="000000"/>
                </a:solidFill>
              </a:rPr>
              <a:t> mist will travel downward to destroy all odors and add a new scented smell in its place. </a:t>
            </a:r>
            <a:endParaRPr sz="1400">
              <a:solidFill>
                <a:srgbClr val="000000"/>
              </a:solidFill>
            </a:endParaRPr>
          </a:p>
          <a:p>
            <a:pPr indent="-317500" lvl="0" marL="457200" rtl="0" algn="l">
              <a:spcBef>
                <a:spcPts val="0"/>
              </a:spcBef>
              <a:spcAft>
                <a:spcPts val="0"/>
              </a:spcAft>
              <a:buClr>
                <a:srgbClr val="000000"/>
              </a:buClr>
              <a:buSzPts val="1400"/>
              <a:buChar char="●"/>
            </a:pPr>
            <a:r>
              <a:rPr lang="en" sz="1400">
                <a:solidFill>
                  <a:srgbClr val="000000"/>
                </a:solidFill>
              </a:rPr>
              <a:t>The more gasses released from the trash bin, the smellier it gets, the more reaction occurs in the Odor Bomb thus </a:t>
            </a:r>
            <a:r>
              <a:rPr lang="en" sz="1400">
                <a:solidFill>
                  <a:srgbClr val="000000"/>
                </a:solidFill>
              </a:rPr>
              <a:t>continuously</a:t>
            </a:r>
            <a:r>
              <a:rPr lang="en" sz="1400">
                <a:solidFill>
                  <a:srgbClr val="000000"/>
                </a:solidFill>
              </a:rPr>
              <a:t> countering the smell. </a:t>
            </a:r>
            <a:endParaRPr sz="1400">
              <a:solidFill>
                <a:srgbClr val="000000"/>
              </a:solidFill>
            </a:endParaRPr>
          </a:p>
          <a:p>
            <a:pPr indent="-317500" lvl="1" marL="914400" rtl="0" algn="l">
              <a:spcBef>
                <a:spcPts val="0"/>
              </a:spcBef>
              <a:spcAft>
                <a:spcPts val="0"/>
              </a:spcAft>
              <a:buClr>
                <a:srgbClr val="000000"/>
              </a:buClr>
              <a:buSzPts val="1400"/>
              <a:buChar char="○"/>
            </a:pPr>
            <a:r>
              <a:rPr lang="en">
                <a:solidFill>
                  <a:srgbClr val="000000"/>
                </a:solidFill>
              </a:rPr>
              <a:t>Passively works, can stay in the trash bin for a long time. </a:t>
            </a:r>
            <a:endParaRPr>
              <a:solidFill>
                <a:srgbClr val="000000"/>
              </a:solidFill>
            </a:endParaRPr>
          </a:p>
        </p:txBody>
      </p:sp>
      <p:sp>
        <p:nvSpPr>
          <p:cNvPr id="98" name="Google Shape;98;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Google Shape;103;p19"/>
          <p:cNvSpPr txBox="1"/>
          <p:nvPr>
            <p:ph type="title"/>
          </p:nvPr>
        </p:nvSpPr>
        <p:spPr>
          <a:xfrm>
            <a:off x="159300" y="-14127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2200"/>
              <a:t>Assumption</a:t>
            </a:r>
            <a:r>
              <a:rPr b="1" lang="en" sz="2200"/>
              <a:t>s for Prototype</a:t>
            </a:r>
            <a:r>
              <a:rPr b="1" lang="en" sz="2200"/>
              <a:t> 2</a:t>
            </a:r>
            <a:endParaRPr b="1" sz="2200"/>
          </a:p>
        </p:txBody>
      </p:sp>
      <p:sp>
        <p:nvSpPr>
          <p:cNvPr id="104" name="Google Shape;104;p19"/>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000000"/>
              </a:buClr>
              <a:buSzPts val="1400"/>
              <a:buChar char="●"/>
            </a:pPr>
            <a:r>
              <a:rPr lang="en" sz="1400">
                <a:solidFill>
                  <a:srgbClr val="000000"/>
                </a:solidFill>
              </a:rPr>
              <a:t>People’s trash has an odor.</a:t>
            </a:r>
            <a:endParaRPr sz="1400">
              <a:solidFill>
                <a:srgbClr val="000000"/>
              </a:solidFill>
            </a:endParaRPr>
          </a:p>
          <a:p>
            <a:pPr indent="-317500" lvl="0" marL="457200" rtl="0" algn="l">
              <a:spcBef>
                <a:spcPts val="0"/>
              </a:spcBef>
              <a:spcAft>
                <a:spcPts val="0"/>
              </a:spcAft>
              <a:buClr>
                <a:srgbClr val="000000"/>
              </a:buClr>
              <a:buSzPts val="1400"/>
              <a:buChar char="●"/>
            </a:pPr>
            <a:r>
              <a:rPr lang="en" sz="1400">
                <a:solidFill>
                  <a:srgbClr val="000000"/>
                </a:solidFill>
              </a:rPr>
              <a:t>People want to eliminate the odor of their trash.</a:t>
            </a:r>
            <a:endParaRPr sz="1400">
              <a:solidFill>
                <a:srgbClr val="000000"/>
              </a:solidFill>
            </a:endParaRPr>
          </a:p>
          <a:p>
            <a:pPr indent="-317500" lvl="0" marL="457200" rtl="0" algn="l">
              <a:spcBef>
                <a:spcPts val="0"/>
              </a:spcBef>
              <a:spcAft>
                <a:spcPts val="0"/>
              </a:spcAft>
              <a:buClr>
                <a:srgbClr val="000000"/>
              </a:buClr>
              <a:buSzPts val="1400"/>
              <a:buChar char="●"/>
            </a:pPr>
            <a:r>
              <a:rPr lang="en" sz="1400">
                <a:solidFill>
                  <a:srgbClr val="000000"/>
                </a:solidFill>
              </a:rPr>
              <a:t>Ability to design a </a:t>
            </a:r>
            <a:r>
              <a:rPr lang="en" sz="1400">
                <a:solidFill>
                  <a:srgbClr val="000000"/>
                </a:solidFill>
              </a:rPr>
              <a:t>chemical</a:t>
            </a:r>
            <a:r>
              <a:rPr lang="en" sz="1400">
                <a:solidFill>
                  <a:srgbClr val="000000"/>
                </a:solidFill>
              </a:rPr>
              <a:t> compound to meet design. </a:t>
            </a:r>
            <a:endParaRPr sz="1400">
              <a:solidFill>
                <a:srgbClr val="000000"/>
              </a:solidFill>
            </a:endParaRPr>
          </a:p>
          <a:p>
            <a:pPr indent="-317500" lvl="0" marL="457200" rtl="0" algn="l">
              <a:spcBef>
                <a:spcPts val="0"/>
              </a:spcBef>
              <a:spcAft>
                <a:spcPts val="0"/>
              </a:spcAft>
              <a:buClr>
                <a:srgbClr val="000000"/>
              </a:buClr>
              <a:buSzPts val="1400"/>
              <a:buChar char="●"/>
            </a:pPr>
            <a:r>
              <a:rPr lang="en" sz="1400">
                <a:solidFill>
                  <a:srgbClr val="000000"/>
                </a:solidFill>
              </a:rPr>
              <a:t>People are too lazy/busy/costly to take out the trash when it smells and tend to hold on to it for some time.</a:t>
            </a:r>
            <a:endParaRPr sz="1400">
              <a:solidFill>
                <a:srgbClr val="000000"/>
              </a:solidFill>
            </a:endParaRPr>
          </a:p>
          <a:p>
            <a:pPr indent="-317500" lvl="0" marL="457200" rtl="0" algn="l">
              <a:spcBef>
                <a:spcPts val="0"/>
              </a:spcBef>
              <a:spcAft>
                <a:spcPts val="0"/>
              </a:spcAft>
              <a:buClr>
                <a:srgbClr val="000000"/>
              </a:buClr>
              <a:buSzPts val="1400"/>
              <a:buChar char="●"/>
            </a:pPr>
            <a:r>
              <a:rPr lang="en" sz="1400">
                <a:solidFill>
                  <a:srgbClr val="000000"/>
                </a:solidFill>
              </a:rPr>
              <a:t>People are willing to </a:t>
            </a:r>
            <a:r>
              <a:rPr lang="en" sz="1400">
                <a:solidFill>
                  <a:srgbClr val="000000"/>
                </a:solidFill>
              </a:rPr>
              <a:t>purchase products to remove unwanted smells in trash bins.</a:t>
            </a:r>
            <a:endParaRPr sz="1400">
              <a:solidFill>
                <a:srgbClr val="000000"/>
              </a:solidFill>
            </a:endParaRPr>
          </a:p>
          <a:p>
            <a:pPr indent="-317500" lvl="0" marL="457200" rtl="0" algn="l">
              <a:spcBef>
                <a:spcPts val="0"/>
              </a:spcBef>
              <a:spcAft>
                <a:spcPts val="0"/>
              </a:spcAft>
              <a:buClr>
                <a:srgbClr val="000000"/>
              </a:buClr>
              <a:buSzPts val="1400"/>
              <a:buChar char="●"/>
            </a:pPr>
            <a:r>
              <a:rPr lang="en" sz="1400">
                <a:solidFill>
                  <a:srgbClr val="000000"/>
                </a:solidFill>
              </a:rPr>
              <a:t>Able to sell the product at a reasonable price point.</a:t>
            </a:r>
            <a:endParaRPr sz="1400">
              <a:solidFill>
                <a:srgbClr val="000000"/>
              </a:solidFill>
            </a:endParaRPr>
          </a:p>
          <a:p>
            <a:pPr indent="0" lvl="0" marL="0" rtl="0" algn="l">
              <a:spcBef>
                <a:spcPts val="1600"/>
              </a:spcBef>
              <a:spcAft>
                <a:spcPts val="1600"/>
              </a:spcAft>
              <a:buNone/>
            </a:pPr>
            <a:r>
              <a:t/>
            </a:r>
            <a:endParaRPr sz="1400"/>
          </a:p>
        </p:txBody>
      </p:sp>
      <p:sp>
        <p:nvSpPr>
          <p:cNvPr id="105" name="Google Shape;105;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20"/>
          <p:cNvSpPr txBox="1"/>
          <p:nvPr>
            <p:ph type="title"/>
          </p:nvPr>
        </p:nvSpPr>
        <p:spPr>
          <a:xfrm>
            <a:off x="205650" y="135800"/>
            <a:ext cx="8520600" cy="572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2200"/>
              <a:t>Prototype 2</a:t>
            </a:r>
            <a:endParaRPr b="1" sz="2200"/>
          </a:p>
        </p:txBody>
      </p:sp>
      <p:sp>
        <p:nvSpPr>
          <p:cNvPr id="111" name="Google Shape;111;p20"/>
          <p:cNvSpPr txBox="1"/>
          <p:nvPr>
            <p:ph idx="1" type="body"/>
          </p:nvPr>
        </p:nvSpPr>
        <p:spPr>
          <a:xfrm>
            <a:off x="311700" y="1093850"/>
            <a:ext cx="8520600" cy="3823200"/>
          </a:xfrm>
          <a:prstGeom prst="rect">
            <a:avLst/>
          </a:prstGeom>
        </p:spPr>
        <p:txBody>
          <a:bodyPr anchorCtr="0" anchor="t" bIns="0" lIns="0" spcFirstLastPara="1" rIns="0" wrap="square" tIns="0">
            <a:noAutofit/>
          </a:bodyPr>
          <a:lstStyle/>
          <a:p>
            <a:pPr indent="0" lvl="0" marL="0" rtl="0" algn="l">
              <a:lnSpc>
                <a:spcPct val="100000"/>
              </a:lnSpc>
              <a:spcBef>
                <a:spcPts val="0"/>
              </a:spcBef>
              <a:spcAft>
                <a:spcPts val="0"/>
              </a:spcAft>
              <a:buClr>
                <a:schemeClr val="dk1"/>
              </a:buClr>
              <a:buSzPts val="1100"/>
              <a:buFont typeface="Arial"/>
              <a:buNone/>
            </a:pPr>
            <a:r>
              <a:rPr lang="en" sz="1400">
                <a:solidFill>
                  <a:schemeClr val="dk1"/>
                </a:solidFill>
              </a:rPr>
              <a:t>O</a:t>
            </a:r>
            <a:r>
              <a:rPr lang="en" sz="1400">
                <a:solidFill>
                  <a:schemeClr val="dk1"/>
                </a:solidFill>
              </a:rPr>
              <a:t>ne-time use odor eliminating canned agent for trash bins. When triggered, by pulling out the tab/seal, the Odor Bomb will react with the air of the trash bin, primary with the common odor causing gases, to create a scented deodorizer that penetrates every part of the trash bin.</a:t>
            </a:r>
            <a:endParaRPr sz="1400">
              <a:solidFill>
                <a:srgbClr val="000000"/>
              </a:solidFill>
            </a:endParaRPr>
          </a:p>
          <a:p>
            <a:pPr indent="0" lvl="0" marL="0" rtl="0" algn="l">
              <a:lnSpc>
                <a:spcPct val="100000"/>
              </a:lnSpc>
              <a:spcBef>
                <a:spcPts val="1600"/>
              </a:spcBef>
              <a:spcAft>
                <a:spcPts val="0"/>
              </a:spcAft>
              <a:buNone/>
            </a:pPr>
            <a:r>
              <a:rPr lang="en" sz="1400">
                <a:solidFill>
                  <a:srgbClr val="000000"/>
                </a:solidFill>
              </a:rPr>
              <a:t>Main assumptions being tested:</a:t>
            </a:r>
            <a:endParaRPr sz="1400">
              <a:solidFill>
                <a:srgbClr val="000000"/>
              </a:solidFill>
            </a:endParaRPr>
          </a:p>
          <a:p>
            <a:pPr indent="-317500" lvl="0" marL="457200" rtl="0" algn="l">
              <a:lnSpc>
                <a:spcPct val="100000"/>
              </a:lnSpc>
              <a:spcBef>
                <a:spcPts val="1600"/>
              </a:spcBef>
              <a:spcAft>
                <a:spcPts val="0"/>
              </a:spcAft>
              <a:buClr>
                <a:srgbClr val="000000"/>
              </a:buClr>
              <a:buSzPts val="1400"/>
              <a:buChar char="●"/>
            </a:pPr>
            <a:r>
              <a:rPr lang="en" sz="1400">
                <a:solidFill>
                  <a:srgbClr val="000000"/>
                </a:solidFill>
              </a:rPr>
              <a:t>People are willing to purchase products to remove unwanted smells in trash bins.</a:t>
            </a:r>
            <a:endParaRPr sz="1400">
              <a:solidFill>
                <a:srgbClr val="000000"/>
              </a:solidFill>
            </a:endParaRPr>
          </a:p>
          <a:p>
            <a:pPr indent="0" lvl="0" marL="0" rtl="0" algn="l">
              <a:lnSpc>
                <a:spcPct val="100000"/>
              </a:lnSpc>
              <a:spcBef>
                <a:spcPts val="1600"/>
              </a:spcBef>
              <a:spcAft>
                <a:spcPts val="0"/>
              </a:spcAft>
              <a:buNone/>
            </a:pPr>
            <a:r>
              <a:rPr lang="en" sz="1400">
                <a:solidFill>
                  <a:srgbClr val="000000"/>
                </a:solidFill>
              </a:rPr>
              <a:t>The prototype will be a storyboard that outlines the process from setting up the trash bin for use to triggering the product. </a:t>
            </a:r>
            <a:r>
              <a:rPr lang="en" sz="1400">
                <a:solidFill>
                  <a:schemeClr val="dk1"/>
                </a:solidFill>
              </a:rPr>
              <a:t>This will be low fidelity and a work-like prototype as we are primarily focused on modeling the process of using the product.</a:t>
            </a:r>
            <a:endParaRPr sz="1400">
              <a:solidFill>
                <a:schemeClr val="dk1"/>
              </a:solidFill>
            </a:endParaRPr>
          </a:p>
          <a:p>
            <a:pPr indent="0" lvl="0" marL="0" rtl="0" algn="l">
              <a:lnSpc>
                <a:spcPct val="100000"/>
              </a:lnSpc>
              <a:spcBef>
                <a:spcPts val="1600"/>
              </a:spcBef>
              <a:spcAft>
                <a:spcPts val="1600"/>
              </a:spcAft>
              <a:buNone/>
            </a:pPr>
            <a:r>
              <a:t/>
            </a:r>
            <a:endParaRPr sz="1400"/>
          </a:p>
        </p:txBody>
      </p:sp>
      <p:sp>
        <p:nvSpPr>
          <p:cNvPr id="112" name="Google Shape;112;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Google Shape;117;p21"/>
          <p:cNvSpPr txBox="1"/>
          <p:nvPr>
            <p:ph type="title"/>
          </p:nvPr>
        </p:nvSpPr>
        <p:spPr>
          <a:xfrm>
            <a:off x="159300" y="-14127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2200"/>
              <a:t>Prototype 2 Testing</a:t>
            </a:r>
            <a:endParaRPr b="1" sz="2200"/>
          </a:p>
        </p:txBody>
      </p:sp>
      <p:sp>
        <p:nvSpPr>
          <p:cNvPr id="118" name="Google Shape;118;p21"/>
          <p:cNvSpPr txBox="1"/>
          <p:nvPr>
            <p:ph idx="1" type="body"/>
          </p:nvPr>
        </p:nvSpPr>
        <p:spPr>
          <a:xfrm>
            <a:off x="311700" y="898000"/>
            <a:ext cx="8520600" cy="40623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400"/>
              <a:t>The testing strategy will be to meet with multiple home owners and waste management professionals who often deal with smelly garbage to explain our storyboard. We will note their response and any feedback in order assess our assumptions and prototype. The feedback will be immediately taken from the talks.</a:t>
            </a:r>
            <a:endParaRPr sz="1400"/>
          </a:p>
          <a:p>
            <a:pPr indent="0" lvl="0" marL="0" rtl="0" algn="l">
              <a:lnSpc>
                <a:spcPct val="100000"/>
              </a:lnSpc>
              <a:spcBef>
                <a:spcPts val="1600"/>
              </a:spcBef>
              <a:spcAft>
                <a:spcPts val="0"/>
              </a:spcAft>
              <a:buNone/>
            </a:pPr>
            <a:r>
              <a:rPr lang="en" sz="1400"/>
              <a:t>Number of people: about 15</a:t>
            </a:r>
            <a:endParaRPr sz="1400"/>
          </a:p>
          <a:p>
            <a:pPr indent="0" lvl="0" marL="0" rtl="0" algn="l">
              <a:lnSpc>
                <a:spcPct val="100000"/>
              </a:lnSpc>
              <a:spcBef>
                <a:spcPts val="1600"/>
              </a:spcBef>
              <a:spcAft>
                <a:spcPts val="0"/>
              </a:spcAft>
              <a:buNone/>
            </a:pPr>
            <a:r>
              <a:rPr lang="en" sz="1400"/>
              <a:t>Questions:</a:t>
            </a:r>
            <a:endParaRPr sz="1400"/>
          </a:p>
          <a:p>
            <a:pPr indent="-317500" lvl="0" marL="457200" rtl="0" algn="l">
              <a:spcBef>
                <a:spcPts val="1600"/>
              </a:spcBef>
              <a:spcAft>
                <a:spcPts val="0"/>
              </a:spcAft>
              <a:buSzPts val="1400"/>
              <a:buFont typeface="Arial"/>
              <a:buChar char="●"/>
            </a:pPr>
            <a:r>
              <a:rPr lang="en" sz="1400"/>
              <a:t>What problem are you currently experiencing with the smell of your trash?</a:t>
            </a:r>
            <a:endParaRPr sz="1400"/>
          </a:p>
          <a:p>
            <a:pPr indent="-317500" lvl="0" marL="457200" rtl="0" algn="l">
              <a:spcBef>
                <a:spcPts val="0"/>
              </a:spcBef>
              <a:spcAft>
                <a:spcPts val="0"/>
              </a:spcAft>
              <a:buSzPts val="1400"/>
              <a:buFont typeface="Arial"/>
              <a:buChar char="●"/>
            </a:pPr>
            <a:r>
              <a:rPr lang="en" sz="1400"/>
              <a:t>What have you done to help alleviate this problem?</a:t>
            </a:r>
            <a:endParaRPr sz="1400"/>
          </a:p>
          <a:p>
            <a:pPr indent="-317500" lvl="0" marL="457200" rtl="0" algn="l">
              <a:spcBef>
                <a:spcPts val="0"/>
              </a:spcBef>
              <a:spcAft>
                <a:spcPts val="0"/>
              </a:spcAft>
              <a:buSzPts val="1400"/>
              <a:buFont typeface="Arial"/>
              <a:buChar char="●"/>
            </a:pPr>
            <a:r>
              <a:rPr lang="en" sz="1400"/>
              <a:t>How do you think my product will alleviation the problem?</a:t>
            </a:r>
            <a:endParaRPr sz="1400"/>
          </a:p>
          <a:p>
            <a:pPr indent="-317500" lvl="0" marL="457200" rtl="0" algn="l">
              <a:spcBef>
                <a:spcPts val="0"/>
              </a:spcBef>
              <a:spcAft>
                <a:spcPts val="0"/>
              </a:spcAft>
              <a:buSzPts val="1400"/>
              <a:buFont typeface="Arial"/>
              <a:buChar char="●"/>
            </a:pPr>
            <a:r>
              <a:rPr lang="en" sz="1400"/>
              <a:t>What does a “happy user” look like, what would make you happy to use this product?</a:t>
            </a:r>
            <a:endParaRPr sz="1400"/>
          </a:p>
          <a:p>
            <a:pPr indent="-317500" lvl="0" marL="457200" rtl="0" algn="l">
              <a:spcBef>
                <a:spcPts val="0"/>
              </a:spcBef>
              <a:spcAft>
                <a:spcPts val="0"/>
              </a:spcAft>
              <a:buSzPts val="1400"/>
              <a:buFont typeface="Arial"/>
              <a:buChar char="●"/>
            </a:pPr>
            <a:r>
              <a:rPr lang="en" sz="1400"/>
              <a:t>Is it clear and obvious for you, the users, to use the product?</a:t>
            </a:r>
            <a:endParaRPr sz="1400"/>
          </a:p>
          <a:p>
            <a:pPr indent="-317500" lvl="0" marL="457200" rtl="0" algn="l">
              <a:spcBef>
                <a:spcPts val="0"/>
              </a:spcBef>
              <a:spcAft>
                <a:spcPts val="0"/>
              </a:spcAft>
              <a:buSzPts val="1400"/>
              <a:buFont typeface="Arial"/>
              <a:buChar char="●"/>
            </a:pPr>
            <a:r>
              <a:rPr lang="en" sz="1400"/>
              <a:t>What benefit did solving your problem bring and how will this improve your situation?</a:t>
            </a:r>
            <a:endParaRPr sz="1400"/>
          </a:p>
          <a:p>
            <a:pPr indent="0" lvl="0" marL="0" rtl="0" algn="l">
              <a:lnSpc>
                <a:spcPct val="100000"/>
              </a:lnSpc>
              <a:spcBef>
                <a:spcPts val="1200"/>
              </a:spcBef>
              <a:spcAft>
                <a:spcPts val="1600"/>
              </a:spcAft>
              <a:buClr>
                <a:schemeClr val="dk1"/>
              </a:buClr>
              <a:buSzPts val="1100"/>
              <a:buFont typeface="Arial"/>
              <a:buNone/>
            </a:pPr>
            <a:r>
              <a:t/>
            </a:r>
            <a:endParaRPr sz="1400"/>
          </a:p>
        </p:txBody>
      </p:sp>
      <p:sp>
        <p:nvSpPr>
          <p:cNvPr id="119" name="Google Shape;119;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Luxe">
  <a:themeElements>
    <a:clrScheme name="Luxe">
      <a:dk1>
        <a:srgbClr val="000000"/>
      </a:dk1>
      <a:lt1>
        <a:srgbClr val="FFFFFF"/>
      </a:lt1>
      <a:dk2>
        <a:srgbClr val="B7B7B7"/>
      </a:dk2>
      <a:lt2>
        <a:srgbClr val="CCA677"/>
      </a:lt2>
      <a:accent1>
        <a:srgbClr val="5D4037"/>
      </a:accent1>
      <a:accent2>
        <a:srgbClr val="455A64"/>
      </a:accent2>
      <a:accent3>
        <a:srgbClr val="607D8B"/>
      </a:accent3>
      <a:accent4>
        <a:srgbClr val="78909C"/>
      </a:accent4>
      <a:accent5>
        <a:srgbClr val="57BB8A"/>
      </a:accent5>
      <a:accent6>
        <a:srgbClr val="DCE755"/>
      </a:accent6>
      <a:hlink>
        <a:srgbClr val="57BB8A"/>
      </a:hlink>
      <a:folHlink>
        <a:srgbClr val="57BB8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