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707" r:id="rId3"/>
  </p:sldMasterIdLst>
  <p:notesMasterIdLst>
    <p:notesMasterId r:id="rId13"/>
  </p:notesMasterIdLst>
  <p:sldIdLst>
    <p:sldId id="347" r:id="rId4"/>
    <p:sldId id="312" r:id="rId5"/>
    <p:sldId id="367" r:id="rId6"/>
    <p:sldId id="368" r:id="rId7"/>
    <p:sldId id="369" r:id="rId8"/>
    <p:sldId id="370" r:id="rId9"/>
    <p:sldId id="358" r:id="rId10"/>
    <p:sldId id="257" r:id="rId11"/>
    <p:sldId id="258" r:id="rId12"/>
  </p:sldIdLst>
  <p:sldSz cx="9144000" cy="5143500" type="screen16x9"/>
  <p:notesSz cx="6742113" cy="9872663"/>
  <p:defaultTextStyle>
    <a:defPPr>
      <a:defRPr lang="nl-NL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BE"/>
    <a:srgbClr val="E7EEF4"/>
    <a:srgbClr val="CBD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BAF22-DD6A-43D8-B1EF-D62F6489ECC7}" v="538" dt="2018-07-03T10:08:27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3" autoAdjust="0"/>
    <p:restoredTop sz="83310" autoAdjust="0"/>
  </p:normalViewPr>
  <p:slideViewPr>
    <p:cSldViewPr snapToGrid="0">
      <p:cViewPr varScale="1">
        <p:scale>
          <a:sx n="94" d="100"/>
          <a:sy n="94" d="100"/>
        </p:scale>
        <p:origin x="12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78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DF209A-BBFB-4400-BF5A-A5B30E1EFD9A}" type="datetimeFigureOut">
              <a:rPr lang="nl-NL"/>
              <a:pPr>
                <a:defRPr/>
              </a:pPr>
              <a:t>3-7-2018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4212" y="4751220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E411E9-5DD1-483C-B690-5A7DCAEAEF34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5753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Opmerkingen:</a:t>
            </a:r>
          </a:p>
          <a:p>
            <a:pPr marL="171450" indent="-171450">
              <a:buFontTx/>
              <a:buChar char="-"/>
            </a:pPr>
            <a:r>
              <a:rPr lang="nl-NL" dirty="0"/>
              <a:t>In onderzoek is niet nodig voor Bag 2.0?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Githubomgeving</a:t>
            </a:r>
            <a:r>
              <a:rPr lang="nl-NL" dirty="0"/>
              <a:t> wordt gebruikt voor het delen van allerlei documentatie </a:t>
            </a:r>
            <a:r>
              <a:rPr lang="nl-NL" dirty="0" err="1"/>
              <a:t>irt</a:t>
            </a:r>
            <a:r>
              <a:rPr lang="nl-NL" dirty="0"/>
              <a:t> BAG 2.0</a:t>
            </a:r>
          </a:p>
          <a:p>
            <a:pPr marL="171450" indent="-171450">
              <a:buFontTx/>
              <a:buChar char="-"/>
            </a:pPr>
            <a:r>
              <a:rPr lang="nl-NL" dirty="0"/>
              <a:t>Uitwerking in onderzoek zit ook </a:t>
            </a:r>
            <a:r>
              <a:rPr lang="nl-NL"/>
              <a:t>in Extracten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endParaRPr lang="nl-NL" dirty="0"/>
          </a:p>
          <a:p>
            <a:r>
              <a:rPr lang="nl-NL" dirty="0"/>
              <a:t>Openstaande acties:</a:t>
            </a:r>
          </a:p>
          <a:p>
            <a:r>
              <a:rPr lang="nl-NL" dirty="0"/>
              <a:t>- Implementatie woonplaats T </a:t>
            </a:r>
            <a:r>
              <a:rPr lang="nl-NL" dirty="0">
                <a:sym typeface="Wingdings" panose="05000000000000000000" pitchFamily="2" charset="2"/>
              </a:rPr>
              <a:t> Peter maakt </a:t>
            </a:r>
            <a:r>
              <a:rPr lang="nl-NL" dirty="0" err="1">
                <a:sym typeface="Wingdings" panose="05000000000000000000" pitchFamily="2" charset="2"/>
              </a:rPr>
              <a:t>ppt</a:t>
            </a:r>
            <a:r>
              <a:rPr lang="nl-NL" dirty="0">
                <a:sym typeface="Wingdings" panose="05000000000000000000" pitchFamily="2" charset="2"/>
              </a:rPr>
              <a:t> met toelichting. Totaal zullen 2 </a:t>
            </a:r>
            <a:r>
              <a:rPr lang="nl-NL" dirty="0" err="1">
                <a:sym typeface="Wingdings" panose="05000000000000000000" pitchFamily="2" charset="2"/>
              </a:rPr>
              <a:t>url’s</a:t>
            </a:r>
            <a:r>
              <a:rPr lang="nl-NL" dirty="0">
                <a:sym typeface="Wingdings" panose="05000000000000000000" pitchFamily="2" charset="2"/>
              </a:rPr>
              <a:t> wijzigen, etc.. (actie Peter)</a:t>
            </a:r>
          </a:p>
          <a:p>
            <a:r>
              <a:rPr lang="nl-NL" dirty="0">
                <a:sym typeface="Wingdings" panose="05000000000000000000" pitchFamily="2" charset="2"/>
              </a:rPr>
              <a:t>- Opzet BAG extract  Lennart en Peter bereiden </a:t>
            </a:r>
            <a:r>
              <a:rPr lang="nl-NL" dirty="0" err="1">
                <a:sym typeface="Wingdings" panose="05000000000000000000" pitchFamily="2" charset="2"/>
              </a:rPr>
              <a:t>xsd’s</a:t>
            </a:r>
            <a:r>
              <a:rPr lang="nl-NL" dirty="0">
                <a:sym typeface="Wingdings" panose="05000000000000000000" pitchFamily="2" charset="2"/>
              </a:rPr>
              <a:t> voor om te kunnen delen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E411E9-5DD1-483C-B690-5A7DCAEAEF34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231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E411E9-5DD1-483C-B690-5A7DCAEAEF34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3507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E411E9-5DD1-483C-B690-5A7DCAEAEF34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0624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E411E9-5DD1-483C-B690-5A7DCAEAEF34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8106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Xsd</a:t>
            </a:r>
            <a:r>
              <a:rPr lang="nl-NL" dirty="0"/>
              <a:t> nog niet bruikbaar – niet goed genoeg </a:t>
            </a:r>
            <a:r>
              <a:rPr lang="nl-NL" dirty="0">
                <a:sym typeface="Wingdings" panose="05000000000000000000" pitchFamily="2" charset="2"/>
              </a:rPr>
              <a:t> in de loop van volgende week beschikbaar</a:t>
            </a:r>
          </a:p>
          <a:p>
            <a:r>
              <a:rPr lang="nl-NL" dirty="0">
                <a:sym typeface="Wingdings" panose="05000000000000000000" pitchFamily="2" charset="2"/>
              </a:rPr>
              <a:t>Nieuwe </a:t>
            </a:r>
            <a:r>
              <a:rPr lang="nl-NL" dirty="0" err="1">
                <a:sym typeface="Wingdings" panose="05000000000000000000" pitchFamily="2" charset="2"/>
              </a:rPr>
              <a:t>xsd’s</a:t>
            </a:r>
            <a:r>
              <a:rPr lang="nl-NL" dirty="0">
                <a:sym typeface="Wingdings" panose="05000000000000000000" pitchFamily="2" charset="2"/>
              </a:rPr>
              <a:t> worden naar leveranciers gestuurd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E411E9-5DD1-483C-B690-5A7DCAEAEF34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322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56146" y="1165861"/>
            <a:ext cx="4240884" cy="955380"/>
          </a:xfrm>
        </p:spPr>
        <p:txBody>
          <a:bodyPr anchor="b">
            <a:no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656146" y="2090545"/>
            <a:ext cx="4240884" cy="852161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194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met staand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404813" y="294968"/>
            <a:ext cx="3274910" cy="4210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/>
            <a:endParaRPr lang="nl-NL" noProof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158322" y="1451880"/>
            <a:ext cx="4542501" cy="994172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4"/>
          </p:nvPr>
        </p:nvSpPr>
        <p:spPr>
          <a:xfrm>
            <a:off x="4157663" y="2546350"/>
            <a:ext cx="4543425" cy="544513"/>
          </a:xfrm>
        </p:spPr>
        <p:txBody>
          <a:bodyPr>
            <a:noAutofit/>
          </a:bodyPr>
          <a:lstStyle>
            <a:lvl1pPr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37239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met liggend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1342103" y="2094270"/>
            <a:ext cx="6459794" cy="2411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/>
            <a:endParaRPr lang="nl-NL" noProof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042650" y="345169"/>
            <a:ext cx="5161936" cy="994172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sz="quarter" idx="14"/>
          </p:nvPr>
        </p:nvSpPr>
        <p:spPr>
          <a:xfrm>
            <a:off x="2300287" y="1339341"/>
            <a:ext cx="4543425" cy="544513"/>
          </a:xfrm>
        </p:spPr>
        <p:txBody>
          <a:bodyPr>
            <a:noAutofit/>
          </a:bodyPr>
          <a:lstStyle>
            <a:lvl1pPr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550524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ia met eventuele tekstk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4734232"/>
          </a:xfrm>
        </p:spPr>
        <p:txBody>
          <a:bodyPr rtlCol="0">
            <a:normAutofit/>
          </a:bodyPr>
          <a:lstStyle/>
          <a:p>
            <a:pPr lvl="0"/>
            <a:endParaRPr lang="nl-NL" noProof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/>
          </p:nvPr>
        </p:nvSpPr>
        <p:spPr>
          <a:xfrm>
            <a:off x="4728574" y="187891"/>
            <a:ext cx="4288447" cy="4352794"/>
          </a:xfrm>
          <a:solidFill>
            <a:schemeClr val="accent1">
              <a:alpha val="75000"/>
            </a:schemeClr>
          </a:solidFill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sz="3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884385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56146" y="1165861"/>
            <a:ext cx="4240884" cy="955380"/>
          </a:xfrm>
        </p:spPr>
        <p:txBody>
          <a:bodyPr anchor="b">
            <a:no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656146" y="2090545"/>
            <a:ext cx="4240884" cy="852161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7410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5"/>
          <p:cNvSpPr txBox="1">
            <a:spLocks/>
          </p:cNvSpPr>
          <p:nvPr userDrawn="1"/>
        </p:nvSpPr>
        <p:spPr>
          <a:xfrm>
            <a:off x="320675" y="4810125"/>
            <a:ext cx="520700" cy="274638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D08A12D-0E9B-4CDB-B272-8502D7A1D613}" type="slidenum">
              <a:rPr lang="nl-NL" sz="1000" smtClean="0">
                <a:solidFill>
                  <a:prstClr val="white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r>
              <a:rPr lang="nl-NL" sz="1000" dirty="0">
                <a:solidFill>
                  <a:prstClr val="white"/>
                </a:solidFill>
              </a:rPr>
              <a:t> |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25468"/>
            <a:ext cx="7886700" cy="551146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2116" y="1139868"/>
            <a:ext cx="7886700" cy="349285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</a:defRPr>
            </a:lvl1pPr>
            <a:lvl2pPr marL="342900" indent="0">
              <a:buNone/>
              <a:defRPr sz="2800">
                <a:solidFill>
                  <a:schemeClr val="tx1"/>
                </a:solidFill>
              </a:defRPr>
            </a:lvl2pPr>
            <a:lvl3pPr marL="685800" indent="0">
              <a:buNone/>
              <a:defRPr sz="2400">
                <a:solidFill>
                  <a:schemeClr val="tx1"/>
                </a:solidFill>
              </a:defRPr>
            </a:lvl3pPr>
            <a:lvl4pPr marL="1028700" indent="0">
              <a:buNone/>
              <a:defRPr sz="2000">
                <a:solidFill>
                  <a:schemeClr val="tx1"/>
                </a:solidFill>
              </a:defRPr>
            </a:lvl4pPr>
            <a:lvl5pPr marL="13716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697097" y="4832347"/>
            <a:ext cx="2928938" cy="2746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64311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dia met opsomm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5"/>
          <p:cNvSpPr txBox="1">
            <a:spLocks/>
          </p:cNvSpPr>
          <p:nvPr userDrawn="1"/>
        </p:nvSpPr>
        <p:spPr>
          <a:xfrm>
            <a:off x="320675" y="4810125"/>
            <a:ext cx="520700" cy="274638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3517DE5-7964-4030-BC84-4BA4F89A4B0A}" type="slidenum">
              <a:rPr lang="nl-NL" sz="1000" smtClean="0">
                <a:solidFill>
                  <a:prstClr val="white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r>
              <a:rPr lang="nl-NL" sz="1000" dirty="0">
                <a:solidFill>
                  <a:prstClr val="white"/>
                </a:solidFill>
              </a:rPr>
              <a:t> |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2116" y="1139868"/>
            <a:ext cx="7886700" cy="349285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697097" y="4832347"/>
            <a:ext cx="2928938" cy="2746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28650" y="225468"/>
            <a:ext cx="7886700" cy="551146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3665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ande foto li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 txBox="1">
            <a:spLocks/>
          </p:cNvSpPr>
          <p:nvPr userDrawn="1"/>
        </p:nvSpPr>
        <p:spPr>
          <a:xfrm>
            <a:off x="320675" y="4810125"/>
            <a:ext cx="520700" cy="274638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32B9D9C-39F8-481F-807D-5A2DB330AB53}" type="slidenum">
              <a:rPr lang="nl-NL" sz="1000" smtClean="0">
                <a:solidFill>
                  <a:prstClr val="white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r>
              <a:rPr lang="nl-NL" sz="1000" dirty="0">
                <a:solidFill>
                  <a:prstClr val="white"/>
                </a:solidFill>
              </a:rPr>
              <a:t> |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309787" y="231733"/>
            <a:ext cx="4542501" cy="908136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258263" y="231733"/>
            <a:ext cx="3656120" cy="42275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310063" y="1152395"/>
            <a:ext cx="4541837" cy="3306871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>
                <a:solidFill>
                  <a:schemeClr val="tx1"/>
                </a:solidFill>
              </a:defRPr>
            </a:lvl2pPr>
            <a:lvl3pPr marL="685800" indent="0">
              <a:buNone/>
              <a:defRPr>
                <a:solidFill>
                  <a:schemeClr val="tx1"/>
                </a:solidFill>
              </a:defRPr>
            </a:lvl3pPr>
            <a:lvl4pPr marL="1028700" indent="0">
              <a:buNone/>
              <a:defRPr>
                <a:solidFill>
                  <a:schemeClr val="tx1"/>
                </a:solidFill>
              </a:defRPr>
            </a:lvl4pPr>
            <a:lvl5pPr marL="13716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697097" y="4832347"/>
            <a:ext cx="2928938" cy="2746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863956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ande foto recht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 txBox="1">
            <a:spLocks/>
          </p:cNvSpPr>
          <p:nvPr userDrawn="1"/>
        </p:nvSpPr>
        <p:spPr>
          <a:xfrm>
            <a:off x="320675" y="4810125"/>
            <a:ext cx="520700" cy="274638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4C8BFAB-CC9D-4AD0-901F-72CE07184B6B}" type="slidenum">
              <a:rPr lang="nl-NL" sz="1000" smtClean="0">
                <a:solidFill>
                  <a:prstClr val="white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r>
              <a:rPr lang="nl-NL" sz="1000" dirty="0">
                <a:solidFill>
                  <a:prstClr val="white"/>
                </a:solidFill>
              </a:rPr>
              <a:t> |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7416" y="231733"/>
            <a:ext cx="4542501" cy="908136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5195780" y="231733"/>
            <a:ext cx="3656120" cy="42275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257692" y="1152395"/>
            <a:ext cx="4541837" cy="3306871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>
                <a:solidFill>
                  <a:schemeClr val="tx1"/>
                </a:solidFill>
              </a:defRPr>
            </a:lvl2pPr>
            <a:lvl3pPr marL="685800" indent="0">
              <a:buNone/>
              <a:defRPr>
                <a:solidFill>
                  <a:schemeClr val="tx1"/>
                </a:solidFill>
              </a:defRPr>
            </a:lvl3pPr>
            <a:lvl4pPr marL="1028700" indent="0">
              <a:buNone/>
              <a:defRPr>
                <a:solidFill>
                  <a:schemeClr val="tx1"/>
                </a:solidFill>
              </a:defRPr>
            </a:lvl4pPr>
            <a:lvl5pPr marL="13716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697097" y="4832347"/>
            <a:ext cx="2928938" cy="2746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654632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5"/>
          <p:cNvSpPr txBox="1">
            <a:spLocks/>
          </p:cNvSpPr>
          <p:nvPr userDrawn="1"/>
        </p:nvSpPr>
        <p:spPr>
          <a:xfrm>
            <a:off x="320675" y="4810125"/>
            <a:ext cx="520700" cy="274638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701C1C8-18ED-4AAD-A5B9-D0CC1B7997CA}" type="slidenum">
              <a:rPr lang="nl-NL" sz="1000" smtClean="0">
                <a:solidFill>
                  <a:prstClr val="white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r>
              <a:rPr lang="nl-NL" sz="1000" dirty="0">
                <a:solidFill>
                  <a:prstClr val="white"/>
                </a:solidFill>
              </a:rPr>
              <a:t> |</a:t>
            </a:r>
          </a:p>
        </p:txBody>
      </p:sp>
      <p:sp>
        <p:nvSpPr>
          <p:cNvPr id="10" name="Tijdelijke aanduiding voor grafiek 9"/>
          <p:cNvSpPr>
            <a:spLocks noGrp="1"/>
          </p:cNvSpPr>
          <p:nvPr>
            <p:ph type="chart" sz="quarter" idx="10"/>
          </p:nvPr>
        </p:nvSpPr>
        <p:spPr>
          <a:xfrm>
            <a:off x="793034" y="1194619"/>
            <a:ext cx="7565666" cy="3178944"/>
          </a:xfrm>
        </p:spPr>
        <p:txBody>
          <a:bodyPr rtlCol="0">
            <a:normAutofit/>
          </a:bodyPr>
          <a:lstStyle/>
          <a:p>
            <a:pPr lvl="0"/>
            <a:r>
              <a:rPr lang="nl-NL" noProof="0"/>
              <a:t>Klik op het pictogram als u een grafiek wilt toevoegen</a:t>
            </a:r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1"/>
          </p:nvPr>
        </p:nvSpPr>
        <p:spPr>
          <a:xfrm>
            <a:off x="697097" y="4832347"/>
            <a:ext cx="2928938" cy="2746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93034" y="225468"/>
            <a:ext cx="7565666" cy="551146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4345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gende Fot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 txBox="1">
            <a:spLocks/>
          </p:cNvSpPr>
          <p:nvPr userDrawn="1"/>
        </p:nvSpPr>
        <p:spPr>
          <a:xfrm>
            <a:off x="320675" y="4810125"/>
            <a:ext cx="520700" cy="274638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4633657-C2CD-43A3-8649-5E71EC7F018A}" type="slidenum">
              <a:rPr lang="nl-NL" sz="1000" smtClean="0">
                <a:solidFill>
                  <a:prstClr val="white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r>
              <a:rPr lang="nl-NL" sz="1000" dirty="0">
                <a:solidFill>
                  <a:prstClr val="white"/>
                </a:solidFill>
              </a:rPr>
              <a:t> |</a:t>
            </a:r>
          </a:p>
        </p:txBody>
      </p:sp>
      <p:sp>
        <p:nvSpPr>
          <p:cNvPr id="11" name="Tijdelijke aanduiding voor afbeelding 10"/>
          <p:cNvSpPr>
            <a:spLocks noGrp="1"/>
          </p:cNvSpPr>
          <p:nvPr>
            <p:ph type="pic" sz="quarter" idx="13"/>
          </p:nvPr>
        </p:nvSpPr>
        <p:spPr>
          <a:xfrm>
            <a:off x="1576776" y="1568733"/>
            <a:ext cx="5990445" cy="29555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628650" y="789140"/>
            <a:ext cx="7886699" cy="471487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>
                <a:solidFill>
                  <a:schemeClr val="tx1"/>
                </a:solidFill>
              </a:defRPr>
            </a:lvl2pPr>
            <a:lvl3pPr marL="685800" indent="0">
              <a:buNone/>
              <a:defRPr>
                <a:solidFill>
                  <a:schemeClr val="tx1"/>
                </a:solidFill>
              </a:defRPr>
            </a:lvl3pPr>
            <a:lvl4pPr marL="1028700" indent="0">
              <a:buNone/>
              <a:defRPr>
                <a:solidFill>
                  <a:schemeClr val="tx1"/>
                </a:solidFill>
              </a:defRPr>
            </a:lvl4pPr>
            <a:lvl5pPr marL="13716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697097" y="4832347"/>
            <a:ext cx="2928938" cy="2746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28650" y="225468"/>
            <a:ext cx="7886700" cy="551146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849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5"/>
          <p:cNvSpPr txBox="1">
            <a:spLocks/>
          </p:cNvSpPr>
          <p:nvPr userDrawn="1"/>
        </p:nvSpPr>
        <p:spPr>
          <a:xfrm>
            <a:off x="320675" y="4810125"/>
            <a:ext cx="520700" cy="274638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324A628-01C8-4C9F-AAB5-E48740563277}" type="slidenum">
              <a:rPr lang="nl-NL" sz="1000" smtClean="0"/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r>
              <a:rPr lang="nl-NL" sz="1000" dirty="0"/>
              <a:t> |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25468"/>
            <a:ext cx="7886700" cy="551146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2116" y="1139868"/>
            <a:ext cx="7886700" cy="349285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</a:defRPr>
            </a:lvl1pPr>
            <a:lvl2pPr marL="342900" indent="0">
              <a:buNone/>
              <a:defRPr sz="2800">
                <a:solidFill>
                  <a:schemeClr val="tx1"/>
                </a:solidFill>
              </a:defRPr>
            </a:lvl2pPr>
            <a:lvl3pPr marL="685800" indent="0">
              <a:buNone/>
              <a:defRPr sz="2400">
                <a:solidFill>
                  <a:schemeClr val="tx1"/>
                </a:solidFill>
              </a:defRPr>
            </a:lvl3pPr>
            <a:lvl4pPr marL="1028700" indent="0">
              <a:buNone/>
              <a:defRPr sz="2000">
                <a:solidFill>
                  <a:schemeClr val="tx1"/>
                </a:solidFill>
              </a:defRPr>
            </a:lvl4pPr>
            <a:lvl5pPr marL="13716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697096" y="4832347"/>
            <a:ext cx="3355139" cy="2746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931718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xfrm>
            <a:off x="973138" y="4775200"/>
            <a:ext cx="2133600" cy="149225"/>
          </a:xfrm>
          <a:prstGeom prst="rect">
            <a:avLst/>
          </a:prstGeom>
        </p:spPr>
        <p:txBody>
          <a:bodyPr/>
          <a:lstStyle>
            <a:lvl1pPr defTabSz="685800" eaLnBrk="1" fontAlgn="auto" hangingPunct="1">
              <a:spcBef>
                <a:spcPts val="0"/>
              </a:spcBef>
              <a:spcAft>
                <a:spcPts val="0"/>
              </a:spcAft>
              <a:defRPr sz="1350" baseline="0">
                <a:solidFill>
                  <a:prstClr val="black"/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r>
              <a:rPr lang="nl-NL" altLang="nl-NL"/>
              <a:t>11-04-2016 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xfrm>
            <a:off x="974725" y="4624388"/>
            <a:ext cx="5902325" cy="215900"/>
          </a:xfrm>
          <a:prstGeom prst="rect">
            <a:avLst/>
          </a:prstGeom>
        </p:spPr>
        <p:txBody>
          <a:bodyPr/>
          <a:lstStyle>
            <a:lvl1pPr defTabSz="685800" eaLnBrk="1" fontAlgn="auto" hangingPunct="1">
              <a:spcBef>
                <a:spcPts val="0"/>
              </a:spcBef>
              <a:spcAft>
                <a:spcPts val="0"/>
              </a:spcAft>
              <a:defRPr sz="1350" baseline="0">
                <a:solidFill>
                  <a:prstClr val="black"/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r>
              <a:rPr lang="nl-NL" altLang="nl-NL"/>
              <a:t>Kwaliteitsmanagement BAG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54513" y="4786313"/>
            <a:ext cx="504825" cy="134937"/>
          </a:xfrm>
          <a:prstGeom prst="rect">
            <a:avLst/>
          </a:prstGeom>
        </p:spPr>
        <p:txBody>
          <a:bodyPr/>
          <a:lstStyle>
            <a:lvl1pPr defTabSz="685800" eaLnBrk="1" fontAlgn="auto" hangingPunct="1">
              <a:spcBef>
                <a:spcPts val="0"/>
              </a:spcBef>
              <a:spcAft>
                <a:spcPts val="0"/>
              </a:spcAft>
              <a:defRPr sz="1350" baseline="0">
                <a:solidFill>
                  <a:prstClr val="black"/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r>
              <a:rPr lang="nl-NL" altLang="nl-NL"/>
              <a:t> </a:t>
            </a:r>
            <a:fld id="{A8393B86-8303-4A9E-8297-4CDC413715AE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697862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xfrm>
            <a:off x="973138" y="4775200"/>
            <a:ext cx="2133600" cy="149225"/>
          </a:xfrm>
          <a:prstGeom prst="rect">
            <a:avLst/>
          </a:prstGeom>
        </p:spPr>
        <p:txBody>
          <a:bodyPr/>
          <a:lstStyle>
            <a:lvl1pPr defTabSz="685800" eaLnBrk="1" fontAlgn="auto" hangingPunct="1">
              <a:spcBef>
                <a:spcPts val="0"/>
              </a:spcBef>
              <a:spcAft>
                <a:spcPts val="0"/>
              </a:spcAft>
              <a:defRPr sz="1350" baseline="0">
                <a:solidFill>
                  <a:prstClr val="black"/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r>
              <a:rPr lang="nl-NL" altLang="nl-NL"/>
              <a:t>11-04-2016 </a:t>
            </a: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xfrm>
            <a:off x="974725" y="4624388"/>
            <a:ext cx="5902325" cy="215900"/>
          </a:xfrm>
          <a:prstGeom prst="rect">
            <a:avLst/>
          </a:prstGeom>
        </p:spPr>
        <p:txBody>
          <a:bodyPr/>
          <a:lstStyle>
            <a:lvl1pPr defTabSz="685800" eaLnBrk="1" fontAlgn="auto" hangingPunct="1">
              <a:spcBef>
                <a:spcPts val="0"/>
              </a:spcBef>
              <a:spcAft>
                <a:spcPts val="0"/>
              </a:spcAft>
              <a:defRPr sz="1350" baseline="0">
                <a:solidFill>
                  <a:prstClr val="black"/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r>
              <a:rPr lang="nl-NL" altLang="nl-NL"/>
              <a:t>Kwaliteitsmanagement BAG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54513" y="4786313"/>
            <a:ext cx="504825" cy="134937"/>
          </a:xfrm>
          <a:prstGeom prst="rect">
            <a:avLst/>
          </a:prstGeom>
        </p:spPr>
        <p:txBody>
          <a:bodyPr/>
          <a:lstStyle>
            <a:lvl1pPr defTabSz="685800" eaLnBrk="1" fontAlgn="auto" hangingPunct="1">
              <a:spcBef>
                <a:spcPts val="0"/>
              </a:spcBef>
              <a:spcAft>
                <a:spcPts val="0"/>
              </a:spcAft>
              <a:defRPr sz="1350" baseline="0">
                <a:solidFill>
                  <a:prstClr val="black"/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r>
              <a:rPr lang="nl-NL" altLang="nl-NL"/>
              <a:t> </a:t>
            </a:r>
            <a:fld id="{02A1E71A-BF4E-450F-B5D2-5EFA30B17301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5018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D5A8-D044-4B53-B128-9791A0E8ED1F}" type="datetimeFigureOut">
              <a:rPr lang="nl-NL" smtClean="0"/>
              <a:t>3-7-2018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449-687F-45E7-8092-6C51D08A22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19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dia met opsomm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5"/>
          <p:cNvSpPr txBox="1">
            <a:spLocks/>
          </p:cNvSpPr>
          <p:nvPr userDrawn="1"/>
        </p:nvSpPr>
        <p:spPr>
          <a:xfrm>
            <a:off x="320675" y="4810125"/>
            <a:ext cx="520700" cy="274638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3F8CE24-F4D3-4B6D-AC40-428BF0CA8F82}" type="slidenum">
              <a:rPr lang="nl-NL" sz="1000" smtClean="0"/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r>
              <a:rPr lang="nl-NL" sz="1000" dirty="0"/>
              <a:t> |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2116" y="1139868"/>
            <a:ext cx="7886700" cy="349285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697097" y="4832347"/>
            <a:ext cx="2928938" cy="2746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28650" y="225468"/>
            <a:ext cx="7886700" cy="551146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184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ande foto li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 txBox="1">
            <a:spLocks/>
          </p:cNvSpPr>
          <p:nvPr userDrawn="1"/>
        </p:nvSpPr>
        <p:spPr>
          <a:xfrm>
            <a:off x="320675" y="4810125"/>
            <a:ext cx="520700" cy="274638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84AE3E3-A369-4F87-8356-F8221A862CC2}" type="slidenum">
              <a:rPr lang="nl-NL" sz="1000" smtClean="0"/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r>
              <a:rPr lang="nl-NL" sz="1000" dirty="0"/>
              <a:t> |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309787" y="231733"/>
            <a:ext cx="4542501" cy="908136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258263" y="231733"/>
            <a:ext cx="3656120" cy="42275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310063" y="1152395"/>
            <a:ext cx="4541837" cy="3306871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>
                <a:solidFill>
                  <a:schemeClr val="tx1"/>
                </a:solidFill>
              </a:defRPr>
            </a:lvl2pPr>
            <a:lvl3pPr marL="685800" indent="0">
              <a:buNone/>
              <a:defRPr>
                <a:solidFill>
                  <a:schemeClr val="tx1"/>
                </a:solidFill>
              </a:defRPr>
            </a:lvl3pPr>
            <a:lvl4pPr marL="1028700" indent="0">
              <a:buNone/>
              <a:defRPr>
                <a:solidFill>
                  <a:schemeClr val="tx1"/>
                </a:solidFill>
              </a:defRPr>
            </a:lvl4pPr>
            <a:lvl5pPr marL="13716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697097" y="4832347"/>
            <a:ext cx="2928938" cy="2746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71904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ande foto recht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 txBox="1">
            <a:spLocks/>
          </p:cNvSpPr>
          <p:nvPr userDrawn="1"/>
        </p:nvSpPr>
        <p:spPr>
          <a:xfrm>
            <a:off x="320675" y="4810125"/>
            <a:ext cx="520700" cy="274638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925BF1D-B2F0-48C5-AF65-59CC05BDF966}" type="slidenum">
              <a:rPr lang="nl-NL" sz="1000" smtClean="0"/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r>
              <a:rPr lang="nl-NL" sz="1000" dirty="0"/>
              <a:t> |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7416" y="231733"/>
            <a:ext cx="4542501" cy="908136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5195780" y="231733"/>
            <a:ext cx="3656120" cy="42275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257692" y="1152395"/>
            <a:ext cx="4541837" cy="3306871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>
                <a:solidFill>
                  <a:schemeClr val="tx1"/>
                </a:solidFill>
              </a:defRPr>
            </a:lvl2pPr>
            <a:lvl3pPr marL="685800" indent="0">
              <a:buNone/>
              <a:defRPr>
                <a:solidFill>
                  <a:schemeClr val="tx1"/>
                </a:solidFill>
              </a:defRPr>
            </a:lvl3pPr>
            <a:lvl4pPr marL="1028700" indent="0">
              <a:buNone/>
              <a:defRPr>
                <a:solidFill>
                  <a:schemeClr val="tx1"/>
                </a:solidFill>
              </a:defRPr>
            </a:lvl4pPr>
            <a:lvl5pPr marL="13716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697097" y="4832347"/>
            <a:ext cx="2928938" cy="2746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90240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5"/>
          <p:cNvSpPr txBox="1">
            <a:spLocks/>
          </p:cNvSpPr>
          <p:nvPr userDrawn="1"/>
        </p:nvSpPr>
        <p:spPr>
          <a:xfrm>
            <a:off x="320675" y="4810125"/>
            <a:ext cx="520700" cy="274638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18F228D-460E-4820-9397-AC0F49BF603E}" type="slidenum">
              <a:rPr lang="nl-NL" sz="1000" smtClean="0"/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r>
              <a:rPr lang="nl-NL" sz="1000" dirty="0"/>
              <a:t> |</a:t>
            </a:r>
          </a:p>
        </p:txBody>
      </p:sp>
      <p:sp>
        <p:nvSpPr>
          <p:cNvPr id="10" name="Tijdelijke aanduiding voor grafiek 9"/>
          <p:cNvSpPr>
            <a:spLocks noGrp="1"/>
          </p:cNvSpPr>
          <p:nvPr>
            <p:ph type="chart" sz="quarter" idx="10"/>
          </p:nvPr>
        </p:nvSpPr>
        <p:spPr>
          <a:xfrm>
            <a:off x="793034" y="1194619"/>
            <a:ext cx="7565666" cy="3178944"/>
          </a:xfrm>
        </p:spPr>
        <p:txBody>
          <a:bodyPr rtlCol="0">
            <a:normAutofit/>
          </a:bodyPr>
          <a:lstStyle/>
          <a:p>
            <a:pPr lvl="0"/>
            <a:r>
              <a:rPr lang="nl-NL" noProof="0"/>
              <a:t>Klik op het pictogram als u een grafiek wilt toevoegen</a:t>
            </a:r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1"/>
          </p:nvPr>
        </p:nvSpPr>
        <p:spPr>
          <a:xfrm>
            <a:off x="697097" y="4832347"/>
            <a:ext cx="2928938" cy="2746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93034" y="225468"/>
            <a:ext cx="7565666" cy="551146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553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gende Fot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 txBox="1">
            <a:spLocks/>
          </p:cNvSpPr>
          <p:nvPr userDrawn="1"/>
        </p:nvSpPr>
        <p:spPr>
          <a:xfrm>
            <a:off x="320675" y="4810125"/>
            <a:ext cx="520700" cy="274638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B184DEF-BBEB-4AE5-A8A2-BE4A8F655057}" type="slidenum">
              <a:rPr lang="nl-NL" sz="1000" smtClean="0"/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r>
              <a:rPr lang="nl-NL" sz="1000" dirty="0"/>
              <a:t> |</a:t>
            </a:r>
          </a:p>
        </p:txBody>
      </p:sp>
      <p:sp>
        <p:nvSpPr>
          <p:cNvPr id="11" name="Tijdelijke aanduiding voor afbeelding 10"/>
          <p:cNvSpPr>
            <a:spLocks noGrp="1"/>
          </p:cNvSpPr>
          <p:nvPr>
            <p:ph type="pic" sz="quarter" idx="13"/>
          </p:nvPr>
        </p:nvSpPr>
        <p:spPr>
          <a:xfrm>
            <a:off x="1576776" y="1568733"/>
            <a:ext cx="5990445" cy="29555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628650" y="789140"/>
            <a:ext cx="7886699" cy="471487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>
                <a:solidFill>
                  <a:schemeClr val="tx1"/>
                </a:solidFill>
              </a:defRPr>
            </a:lvl2pPr>
            <a:lvl3pPr marL="685800" indent="0">
              <a:buNone/>
              <a:defRPr>
                <a:solidFill>
                  <a:schemeClr val="tx1"/>
                </a:solidFill>
              </a:defRPr>
            </a:lvl3pPr>
            <a:lvl4pPr marL="1028700" indent="0">
              <a:buNone/>
              <a:defRPr>
                <a:solidFill>
                  <a:schemeClr val="tx1"/>
                </a:solidFill>
              </a:defRPr>
            </a:lvl4pPr>
            <a:lvl5pPr marL="13716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697097" y="4832347"/>
            <a:ext cx="2928938" cy="2746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28650" y="225468"/>
            <a:ext cx="7886700" cy="551146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81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BBF18A1A-E489-4C07-B522-557B305E40F5}" type="datetimeFigureOut">
              <a:rPr lang="en-US" smtClean="0">
                <a:solidFill>
                  <a:prstClr val="black"/>
                </a:solidFill>
              </a:rPr>
              <a:pPr/>
              <a:t>7/3/2018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4297F809-8299-4B4F-AE94-8A768C8DF975}" type="slidenum">
              <a:rPr lang="en-US" smtClean="0">
                <a:solidFill>
                  <a:prstClr val="black"/>
                </a:solidFill>
              </a:rPr>
              <a:pPr/>
              <a:t>‹nr.›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2234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itel 6"/>
          <p:cNvSpPr>
            <a:spLocks noGrp="1"/>
          </p:cNvSpPr>
          <p:nvPr>
            <p:ph type="title"/>
          </p:nvPr>
        </p:nvSpPr>
        <p:spPr>
          <a:xfrm>
            <a:off x="628650" y="1292225"/>
            <a:ext cx="7886700" cy="99377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8" name="Tijdelijke aanduiding voor tekst 2"/>
          <p:cNvSpPr>
            <a:spLocks noGrp="1"/>
          </p:cNvSpPr>
          <p:nvPr>
            <p:ph type="body" sz="quarter" idx="14"/>
          </p:nvPr>
        </p:nvSpPr>
        <p:spPr>
          <a:xfrm>
            <a:off x="628651" y="2286000"/>
            <a:ext cx="7886699" cy="804863"/>
          </a:xfrm>
        </p:spPr>
        <p:txBody>
          <a:bodyPr>
            <a:noAutofit/>
          </a:bodyPr>
          <a:lstStyle>
            <a:lvl1pPr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01157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stijl te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1663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modelstijlen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148" r:id="rId8"/>
  </p:sldLayoutIdLst>
  <p:hf sldNum="0" hd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Clr>
          <a:srgbClr val="0093BE"/>
        </a:buClr>
        <a:buFont typeface="Wingdings" panose="05000000000000000000" pitchFamily="2" charset="2"/>
        <a:buChar char="§"/>
        <a:defRPr sz="21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rgbClr val="0093BE"/>
        </a:buClr>
        <a:buFont typeface="Wingdings" panose="05000000000000000000" pitchFamily="2" charset="2"/>
        <a:buChar char="§"/>
        <a:defRPr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rgbClr val="0093BE"/>
        </a:buClr>
        <a:buFont typeface="Wingdings" panose="05000000000000000000" pitchFamily="2" charset="2"/>
        <a:buChar char="§"/>
        <a:defRPr sz="15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rgbClr val="0093BE"/>
        </a:buClr>
        <a:buFont typeface="Wingdings" panose="05000000000000000000" pitchFamily="2" charset="2"/>
        <a:buChar char="§"/>
        <a:defRPr sz="13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rgbClr val="0093BE"/>
        </a:buClr>
        <a:buFont typeface="Wingdings" panose="05000000000000000000" pitchFamily="2" charset="2"/>
        <a:buChar char="§"/>
        <a:defRPr sz="13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jdelijke aanduiding voor titel 6"/>
          <p:cNvSpPr>
            <a:spLocks noGrp="1"/>
          </p:cNvSpPr>
          <p:nvPr>
            <p:ph type="title"/>
          </p:nvPr>
        </p:nvSpPr>
        <p:spPr bwMode="auto">
          <a:xfrm>
            <a:off x="628650" y="1292225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stijl te bewerken</a:t>
            </a:r>
          </a:p>
        </p:txBody>
      </p:sp>
      <p:sp>
        <p:nvSpPr>
          <p:cNvPr id="2051" name="Tijdelijke aanduiding voor tekst 10"/>
          <p:cNvSpPr>
            <a:spLocks noGrp="1"/>
          </p:cNvSpPr>
          <p:nvPr>
            <p:ph type="body" idx="1"/>
          </p:nvPr>
        </p:nvSpPr>
        <p:spPr bwMode="auto">
          <a:xfrm>
            <a:off x="628650" y="2286000"/>
            <a:ext cx="78867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modelstijlen te bewerken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bg1"/>
        </a:buClr>
        <a:buFont typeface="Wingdings" panose="05000000000000000000" pitchFamily="2" charset="2"/>
        <a:defRPr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stijl te bewerken</a:t>
            </a:r>
          </a:p>
        </p:txBody>
      </p:sp>
      <p:sp>
        <p:nvSpPr>
          <p:cNvPr id="307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1663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modelstijlen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49" r:id="rId10"/>
  </p:sldLayoutIdLst>
  <p:hf hd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Clr>
          <a:srgbClr val="0093BE"/>
        </a:buClr>
        <a:buFont typeface="Wingdings" panose="05000000000000000000" pitchFamily="2" charset="2"/>
        <a:buChar char="§"/>
        <a:defRPr sz="21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rgbClr val="0093BE"/>
        </a:buClr>
        <a:buFont typeface="Wingdings" panose="05000000000000000000" pitchFamily="2" charset="2"/>
        <a:buChar char="§"/>
        <a:defRPr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rgbClr val="0093BE"/>
        </a:buClr>
        <a:buFont typeface="Wingdings" panose="05000000000000000000" pitchFamily="2" charset="2"/>
        <a:buChar char="§"/>
        <a:defRPr sz="15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rgbClr val="0093BE"/>
        </a:buClr>
        <a:buFont typeface="Wingdings" panose="05000000000000000000" pitchFamily="2" charset="2"/>
        <a:buChar char="§"/>
        <a:defRPr sz="13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rgbClr val="0093BE"/>
        </a:buClr>
        <a:buFont typeface="Wingdings" panose="05000000000000000000" pitchFamily="2" charset="2"/>
        <a:buChar char="§"/>
        <a:defRPr sz="13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ervice30.kadaster.nl/lvbag/eto/bag-kgb/service/kennisgeving/v20171101/KennisgevingService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30.kadaster.nl/lvbag/eto/bag-kgb/ct-admin-api/api/toe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ctrTitle"/>
          </p:nvPr>
        </p:nvSpPr>
        <p:spPr>
          <a:xfrm>
            <a:off x="3968750" y="1165225"/>
            <a:ext cx="4927600" cy="955675"/>
          </a:xfrm>
        </p:spPr>
        <p:txBody>
          <a:bodyPr/>
          <a:lstStyle/>
          <a:p>
            <a:r>
              <a:rPr lang="nl-NL" sz="2400" dirty="0"/>
              <a:t>Leveranciersoverleg BAG</a:t>
            </a:r>
            <a:endParaRPr lang="nl-NL" altLang="nl-NL" sz="2400" dirty="0"/>
          </a:p>
        </p:txBody>
      </p:sp>
      <p:sp>
        <p:nvSpPr>
          <p:cNvPr id="19459" name="Ondertitel 2"/>
          <p:cNvSpPr>
            <a:spLocks noGrp="1"/>
          </p:cNvSpPr>
          <p:nvPr>
            <p:ph type="subTitle" idx="1"/>
          </p:nvPr>
        </p:nvSpPr>
        <p:spPr>
          <a:xfrm>
            <a:off x="4656138" y="2090738"/>
            <a:ext cx="4240212" cy="852487"/>
          </a:xfrm>
        </p:spPr>
        <p:txBody>
          <a:bodyPr/>
          <a:lstStyle/>
          <a:p>
            <a:pPr eaLnBrk="1" hangingPunct="1"/>
            <a:r>
              <a:rPr lang="en-US" altLang="nl-NL" sz="2000" dirty="0"/>
              <a:t>29 </a:t>
            </a:r>
            <a:r>
              <a:rPr lang="en-US" altLang="nl-NL" sz="2000" dirty="0" err="1"/>
              <a:t>juni</a:t>
            </a:r>
            <a:r>
              <a:rPr lang="en-US" altLang="nl-NL" sz="2000" dirty="0"/>
              <a:t> Zwolle</a:t>
            </a:r>
            <a:endParaRPr lang="nl-NL" altLang="nl-NL" sz="2000" dirty="0"/>
          </a:p>
        </p:txBody>
      </p:sp>
    </p:spTree>
    <p:extLst>
      <p:ext uri="{BB962C8B-B14F-4D97-AF65-F5344CB8AC3E}">
        <p14:creationId xmlns:p14="http://schemas.microsoft.com/office/powerpoint/2010/main" val="116243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nl-NL" sz="2800" dirty="0">
                <a:ea typeface="+mj-ea"/>
              </a:rPr>
              <a:t>Agenda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8960A7C-94CD-49A1-9530-02AE70676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16" y="1139868"/>
            <a:ext cx="8138472" cy="349285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sz="1600" dirty="0"/>
              <a:t>Opening en vaststelling agenda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/>
              <a:t>Mededelingen 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/>
              <a:t>Verslag vorige vergadering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/>
              <a:t>Stand van zaken / planning</a:t>
            </a:r>
            <a:br>
              <a:rPr lang="nl-NL" sz="1600" dirty="0"/>
            </a:br>
            <a:r>
              <a:rPr lang="nl-NL" sz="1600" dirty="0"/>
              <a:t>- bespreken eerste implementatie Woonplaats T</a:t>
            </a:r>
            <a:br>
              <a:rPr lang="nl-NL" sz="1600" dirty="0"/>
            </a:br>
            <a:r>
              <a:rPr lang="nl-NL" sz="1600" dirty="0"/>
              <a:t>- bespreken opzet BAG extract</a:t>
            </a:r>
            <a:br>
              <a:rPr lang="nl-NL" sz="1600" dirty="0"/>
            </a:br>
            <a:r>
              <a:rPr lang="nl-NL" sz="1600" dirty="0"/>
              <a:t>- transformatieregels toelichting</a:t>
            </a:r>
            <a:br>
              <a:rPr lang="nl-NL" sz="1600" dirty="0"/>
            </a:br>
            <a:r>
              <a:rPr lang="nl-NL" sz="1600" dirty="0"/>
              <a:t>- inrichting gebruik </a:t>
            </a:r>
            <a:r>
              <a:rPr lang="nl-NL" sz="1600" dirty="0" err="1"/>
              <a:t>Githubomgeving</a:t>
            </a:r>
            <a:r>
              <a:rPr lang="nl-NL" sz="1600" dirty="0"/>
              <a:t> </a:t>
            </a:r>
            <a:r>
              <a:rPr lang="nl-NL" sz="1600" u="sng" dirty="0"/>
              <a:t>https://github.com/kadaster/bag-leveranciers</a:t>
            </a:r>
            <a:r>
              <a:rPr lang="nl-NL" sz="16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/>
              <a:t>Bespreken pilotperiode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/>
              <a:t>Binnengemeentelijk koppelvlak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/>
              <a:t>Rondvraag en sluiting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6817C8-8504-44E4-B5D7-3C26E2EFA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873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0FD42-0076-4E05-B291-7135F71D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nl-NL" dirty="0"/>
              <a:t>Eerste implementatie Woonplaats 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4B28A2-C83A-4E22-A888-B992BD31D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Drie applicaties:</a:t>
            </a:r>
          </a:p>
          <a:p>
            <a:pPr marL="514350" indent="-514350">
              <a:buAutoNum type="arabicParenR"/>
            </a:pPr>
            <a:r>
              <a:rPr lang="nl-NL" dirty="0"/>
              <a:t>BAG </a:t>
            </a:r>
            <a:r>
              <a:rPr lang="nl-NL" dirty="0" err="1"/>
              <a:t>Admin</a:t>
            </a:r>
            <a:r>
              <a:rPr lang="nl-NL" dirty="0"/>
              <a:t> voor het administratief opvoeren van Gemeentes en Woonplaatsen</a:t>
            </a:r>
          </a:p>
          <a:p>
            <a:pPr marL="514350" indent="-514350">
              <a:buAutoNum type="arabicParenR"/>
            </a:pPr>
            <a:r>
              <a:rPr lang="nl-NL" dirty="0"/>
              <a:t>BAG </a:t>
            </a:r>
            <a:r>
              <a:rPr lang="nl-NL" dirty="0" err="1"/>
              <a:t>WebService</a:t>
            </a:r>
            <a:r>
              <a:rPr lang="nl-NL" dirty="0"/>
              <a:t> voor het opvoeren van Woonplaatsen</a:t>
            </a:r>
          </a:p>
          <a:p>
            <a:pPr marL="514350" indent="-514350">
              <a:buAutoNum type="arabicParenR"/>
            </a:pPr>
            <a:r>
              <a:rPr lang="nl-NL" dirty="0"/>
              <a:t>BAG Conformiteitstoets-</a:t>
            </a:r>
            <a:r>
              <a:rPr lang="nl-NL" dirty="0" err="1"/>
              <a:t>api</a:t>
            </a:r>
            <a:r>
              <a:rPr lang="nl-NL" dirty="0"/>
              <a:t> voor het, per gemeente, verwijderen van de gepersisteerde gegevens uit de LV</a:t>
            </a:r>
          </a:p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07D6AB-C877-4F31-8B26-FEBF1327A1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390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360" y="235628"/>
            <a:ext cx="8515350" cy="551146"/>
          </a:xfrm>
        </p:spPr>
        <p:txBody>
          <a:bodyPr>
            <a:normAutofit fontScale="90000"/>
          </a:bodyPr>
          <a:lstStyle/>
          <a:p>
            <a:r>
              <a:rPr lang="nl-NL" dirty="0"/>
              <a:t>BAG </a:t>
            </a:r>
            <a:r>
              <a:rPr lang="nl-NL" dirty="0" err="1"/>
              <a:t>Admin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Met deze applicatie kunnen Gemeenten en Woonplaatsen opgevoerd worden.</a:t>
            </a:r>
          </a:p>
          <a:p>
            <a:r>
              <a:rPr lang="nl-NL" dirty="0"/>
              <a:t>Het opvoeren kan alleen door de LV gedaan worden.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73D1538-CAFA-4D4C-8B7F-99F166375F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88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BAG </a:t>
            </a:r>
            <a:r>
              <a:rPr lang="nl-NL" dirty="0" err="1"/>
              <a:t>Webservice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Werkt hetzelfde als de dummy </a:t>
            </a:r>
            <a:r>
              <a:rPr lang="nl-NL" dirty="0" err="1"/>
              <a:t>endpoint</a:t>
            </a:r>
            <a:r>
              <a:rPr lang="nl-NL" dirty="0"/>
              <a:t> release op een paar kleine wijzigingen na:</a:t>
            </a:r>
          </a:p>
          <a:p>
            <a:pPr marL="514350" indent="-514350">
              <a:buFont typeface="Wingdings" panose="05000000000000000000" pitchFamily="2" charset="2"/>
              <a:buAutoNum type="arabicParenR"/>
            </a:pPr>
            <a:r>
              <a:rPr lang="nl-NL" dirty="0" err="1"/>
              <a:t>Endpoint</a:t>
            </a:r>
            <a:r>
              <a:rPr lang="nl-NL" dirty="0"/>
              <a:t> is gewijzigd</a:t>
            </a:r>
            <a:br>
              <a:rPr lang="nl-NL" dirty="0"/>
            </a:br>
            <a:r>
              <a:rPr lang="nl-NL" sz="2000" u="sng" dirty="0">
                <a:hlinkClick r:id="rId2"/>
              </a:rPr>
              <a:t>https://service30.kadaster.nl/lvbag/eto/bag-kgb/service/kennisgeving/v20171101/KennisgevingService</a:t>
            </a:r>
            <a:endParaRPr lang="nl-NL" sz="2000" dirty="0"/>
          </a:p>
          <a:p>
            <a:pPr marL="514350" indent="-514350">
              <a:buAutoNum type="arabicParenR"/>
            </a:pPr>
            <a:r>
              <a:rPr lang="nl-NL" dirty="0"/>
              <a:t>Inhoudelijke validatie</a:t>
            </a:r>
          </a:p>
          <a:p>
            <a:pPr marL="514350" indent="-514350">
              <a:buAutoNum type="arabicParenR"/>
            </a:pPr>
            <a:r>
              <a:rPr lang="nl-NL" dirty="0"/>
              <a:t>Woonplaats moet bekend zijn bij de LV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BC1FCBF-4EE0-4CB5-8491-438167026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013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Werkt met hetzelfde certificaat welke ook gebruikt wordt bij de BAG </a:t>
            </a:r>
            <a:r>
              <a:rPr lang="nl-NL" dirty="0" err="1"/>
              <a:t>Webservice</a:t>
            </a:r>
            <a:endParaRPr lang="nl-NL" dirty="0"/>
          </a:p>
          <a:p>
            <a:r>
              <a:rPr lang="nl-NL" dirty="0" err="1"/>
              <a:t>Request</a:t>
            </a:r>
            <a:r>
              <a:rPr lang="nl-NL" dirty="0"/>
              <a:t> URL:</a:t>
            </a:r>
            <a:br>
              <a:rPr lang="nl-NL" dirty="0"/>
            </a:br>
            <a:r>
              <a:rPr lang="nl-NL" sz="1800" u="sng" dirty="0">
                <a:hlinkClick r:id="rId3"/>
              </a:rPr>
              <a:t>https://service30.kadaster.nl/lvbag/eto/bag-kgb/ct-admin-api/api/toets</a:t>
            </a:r>
            <a:endParaRPr lang="nl-NL" dirty="0"/>
          </a:p>
          <a:p>
            <a:r>
              <a:rPr lang="nl-NL" dirty="0" err="1"/>
              <a:t>Request</a:t>
            </a:r>
            <a:r>
              <a:rPr lang="nl-NL" dirty="0"/>
              <a:t> Method: POST</a:t>
            </a:r>
          </a:p>
          <a:p>
            <a:r>
              <a:rPr lang="nl-NL" dirty="0" err="1"/>
              <a:t>Request</a:t>
            </a:r>
            <a:r>
              <a:rPr lang="nl-NL" dirty="0"/>
              <a:t> Body (gemeente code): 5000</a:t>
            </a:r>
          </a:p>
          <a:p>
            <a:r>
              <a:rPr lang="nl-NL" dirty="0"/>
              <a:t>Response Status Code: 201 </a:t>
            </a:r>
            <a:r>
              <a:rPr lang="nl-NL" dirty="0" err="1"/>
              <a:t>Created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5670FD42-0076-4E05-B291-7135F71D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nl-NL" dirty="0"/>
              <a:t>BAG Conformiteitstoets-</a:t>
            </a:r>
            <a:r>
              <a:rPr lang="nl-NL" dirty="0" err="1"/>
              <a:t>api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429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Op de BAG Conformiteitstoets-</a:t>
            </a:r>
            <a:r>
              <a:rPr lang="nl-NL" dirty="0" err="1"/>
              <a:t>api</a:t>
            </a:r>
            <a:r>
              <a:rPr lang="nl-NL" dirty="0"/>
              <a:t> is ook een Swagger interface gebouwd. Swagger levert een Grafische User Interface waarmee op eenvoudige wijze het </a:t>
            </a:r>
            <a:r>
              <a:rPr lang="nl-NL" dirty="0" err="1"/>
              <a:t>request</a:t>
            </a:r>
            <a:r>
              <a:rPr lang="nl-NL" dirty="0"/>
              <a:t> gemaakt en ingeschoten kan worden. Deze interface is nog niet getest op service30 (met certificaat). Het kan zijn dat deze interface niet werkt.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BAG Conformiteitstoets-</a:t>
            </a:r>
            <a:r>
              <a:rPr lang="nl-NL" dirty="0" err="1"/>
              <a:t>api</a:t>
            </a:r>
            <a:r>
              <a:rPr lang="nl-NL" dirty="0"/>
              <a:t>: Swagger</a:t>
            </a:r>
          </a:p>
        </p:txBody>
      </p:sp>
    </p:spTree>
    <p:extLst>
      <p:ext uri="{BB962C8B-B14F-4D97-AF65-F5344CB8AC3E}">
        <p14:creationId xmlns:p14="http://schemas.microsoft.com/office/powerpoint/2010/main" val="244227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360" y="235628"/>
            <a:ext cx="8515350" cy="551146"/>
          </a:xfrm>
        </p:spPr>
        <p:txBody>
          <a:bodyPr>
            <a:normAutofit fontScale="90000"/>
          </a:bodyPr>
          <a:lstStyle/>
          <a:p>
            <a:r>
              <a:rPr lang="nl-NL" dirty="0"/>
              <a:t>BAG-Extract voor migratie van 1.0 naar 2.0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NL" dirty="0"/>
              <a:t>Product BAG-Extract, te bestellen via de normale wijze (Mijn Kadaster) </a:t>
            </a:r>
          </a:p>
          <a:p>
            <a:pPr lvl="1"/>
            <a:r>
              <a:rPr lang="nl-NL" dirty="0"/>
              <a:t>Stand, van een bepaalde datum, 00:00:00</a:t>
            </a:r>
          </a:p>
          <a:p>
            <a:pPr lvl="1"/>
            <a:r>
              <a:rPr lang="nl-NL" dirty="0"/>
              <a:t>Levenscyclus </a:t>
            </a:r>
          </a:p>
          <a:p>
            <a:pPr lvl="1"/>
            <a:r>
              <a:rPr lang="nl-NL" dirty="0"/>
              <a:t>Geschikt voor alle afnemers</a:t>
            </a:r>
            <a:br>
              <a:rPr lang="nl-NL" dirty="0"/>
            </a:br>
            <a:endParaRPr lang="nl-NL" dirty="0"/>
          </a:p>
          <a:p>
            <a:r>
              <a:rPr lang="nl-NL" dirty="0"/>
              <a:t>Bestaat uit 15 bestanden: </a:t>
            </a:r>
          </a:p>
          <a:p>
            <a:pPr lvl="1"/>
            <a:r>
              <a:rPr lang="nl-NL" dirty="0"/>
              <a:t>7 BAG objecten – alleen de actieve voorkomens (meerdere deelbestanden, per 10.000) </a:t>
            </a:r>
          </a:p>
          <a:p>
            <a:pPr lvl="1"/>
            <a:r>
              <a:rPr lang="nl-NL" dirty="0"/>
              <a:t>7 BAG objecten – alleen de in onderzoek voorkomens (meerdere deelbestanden, per 10.000) </a:t>
            </a:r>
            <a:br>
              <a:rPr lang="nl-NL" dirty="0"/>
            </a:br>
            <a:endParaRPr lang="nl-NL" dirty="0"/>
          </a:p>
          <a:p>
            <a:r>
              <a:rPr lang="nl-NL" dirty="0"/>
              <a:t>Status</a:t>
            </a:r>
          </a:p>
          <a:p>
            <a:pPr lvl="1"/>
            <a:r>
              <a:rPr lang="nl-NL" dirty="0"/>
              <a:t>Nog niet helemaal gereed. Maar wel bijna. Feedback is gewenst. </a:t>
            </a:r>
          </a:p>
          <a:p>
            <a:pPr lvl="1"/>
            <a:r>
              <a:rPr lang="nl-NL" dirty="0"/>
              <a:t>Verder kan het zijn dat gewenste functionaliteit of hulpgegevens voor de verwerking gewenst zijn.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73D1538-CAFA-4D4C-8B7F-99F166375F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800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Toegepaste standaarden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NL" dirty="0"/>
              <a:t>XSD </a:t>
            </a:r>
          </a:p>
          <a:p>
            <a:pPr lvl="1"/>
            <a:r>
              <a:rPr lang="nl-NL" dirty="0"/>
              <a:t>analoog aan het huidige BAG-Extract </a:t>
            </a:r>
          </a:p>
          <a:p>
            <a:pPr lvl="1"/>
            <a:r>
              <a:rPr lang="nl-NL" dirty="0"/>
              <a:t>maar wel wat opgepoetst hier en daar</a:t>
            </a:r>
            <a:br>
              <a:rPr lang="nl-NL" dirty="0"/>
            </a:br>
            <a:endParaRPr lang="nl-NL" dirty="0"/>
          </a:p>
          <a:p>
            <a:r>
              <a:rPr lang="nl-NL" dirty="0"/>
              <a:t>Geometrie op basis van GML 3.2.1</a:t>
            </a:r>
          </a:p>
          <a:p>
            <a:pPr lvl="1"/>
            <a:r>
              <a:rPr lang="nl-NL" dirty="0" err="1"/>
              <a:t>gml:id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z-coordinaat</a:t>
            </a:r>
            <a:r>
              <a:rPr lang="nl-NL" dirty="0"/>
              <a:t> voor verblijfsobject en pand conform huidige koppelvlak</a:t>
            </a:r>
            <a:br>
              <a:rPr lang="nl-NL" dirty="0"/>
            </a:br>
            <a:endParaRPr lang="nl-NL" dirty="0"/>
          </a:p>
          <a:p>
            <a:r>
              <a:rPr lang="nl-NL" dirty="0"/>
              <a:t>Gebaseerd op NEN3610</a:t>
            </a:r>
          </a:p>
          <a:p>
            <a:pPr lvl="1"/>
            <a:r>
              <a:rPr lang="nl-NL" dirty="0"/>
              <a:t>het beoogde uitwisselingsmodel van LVBAG</a:t>
            </a:r>
          </a:p>
          <a:p>
            <a:pPr lvl="1"/>
            <a:r>
              <a:rPr lang="nl-NL" dirty="0"/>
              <a:t>bijbehorende XSD smaak – GML geïnspireerd </a:t>
            </a:r>
          </a:p>
          <a:p>
            <a:pPr lvl="1"/>
            <a:r>
              <a:rPr lang="nl-NL" dirty="0"/>
              <a:t>een NEN3610ID – bijvoorbeeld </a:t>
            </a:r>
            <a:r>
              <a:rPr lang="nl-NL" dirty="0" err="1"/>
              <a:t>NL.IMBAG.Pand</a:t>
            </a:r>
            <a:r>
              <a:rPr lang="nl-NL" dirty="0"/>
              <a:t> </a:t>
            </a:r>
            <a:br>
              <a:rPr lang="nl-NL" dirty="0"/>
            </a:br>
            <a:endParaRPr lang="nl-NL" dirty="0"/>
          </a:p>
          <a:p>
            <a:r>
              <a:rPr lang="nl-NL" dirty="0" err="1"/>
              <a:t>xlink</a:t>
            </a:r>
            <a:r>
              <a:rPr lang="nl-NL" dirty="0"/>
              <a:t>, voor referenties naar objecten </a:t>
            </a:r>
            <a:br>
              <a:rPr lang="nl-NL" dirty="0"/>
            </a:br>
            <a:endParaRPr lang="nl-NL" dirty="0"/>
          </a:p>
          <a:p>
            <a:r>
              <a:rPr lang="nl-NL" dirty="0"/>
              <a:t>Tijdstippen rondom beschikbaarheid vanuit LV nog niet opgenomen (gewenst?)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BC1FCBF-4EE0-4CB5-8491-438167026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477003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daster test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93BE"/>
      </a:accent1>
      <a:accent2>
        <a:srgbClr val="004079"/>
      </a:accent2>
      <a:accent3>
        <a:srgbClr val="FF7400"/>
      </a:accent3>
      <a:accent4>
        <a:srgbClr val="079600"/>
      </a:accent4>
      <a:accent5>
        <a:srgbClr val="922997"/>
      </a:accent5>
      <a:accent6>
        <a:srgbClr val="F4EE00"/>
      </a:accent6>
      <a:hlink>
        <a:srgbClr val="0000FF"/>
      </a:hlink>
      <a:folHlink>
        <a:srgbClr val="0093BE"/>
      </a:folHlink>
    </a:clrScheme>
    <a:fontScheme name="Aangepas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LV WOZ 7 november 2016.ppt [Compatibiliteitsmodus]" id="{C6151129-FA03-425E-AC10-CCDD9668488F}" vid="{563AD879-1CEE-48E5-8FCC-97A8F2672679}"/>
    </a:ext>
  </a:extLst>
</a:theme>
</file>

<file path=ppt/theme/theme2.xml><?xml version="1.0" encoding="utf-8"?>
<a:theme xmlns:a="http://schemas.openxmlformats.org/drawingml/2006/main" name="Hoofdstuk dia">
  <a:themeElements>
    <a:clrScheme name="Kadaster test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93BE"/>
      </a:accent1>
      <a:accent2>
        <a:srgbClr val="004079"/>
      </a:accent2>
      <a:accent3>
        <a:srgbClr val="FF7400"/>
      </a:accent3>
      <a:accent4>
        <a:srgbClr val="079600"/>
      </a:accent4>
      <a:accent5>
        <a:srgbClr val="922997"/>
      </a:accent5>
      <a:accent6>
        <a:srgbClr val="F4EE00"/>
      </a:accent6>
      <a:hlink>
        <a:srgbClr val="0000FF"/>
      </a:hlink>
      <a:folHlink>
        <a:srgbClr val="0093BE"/>
      </a:folHlink>
    </a:clrScheme>
    <a:fontScheme name="Aangepas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LV WOZ 7 november 2016.ppt [Compatibiliteitsmodus]" id="{C6151129-FA03-425E-AC10-CCDD9668488F}" vid="{CF9E154C-602C-4369-8DF0-589C789A68CB}"/>
    </a:ext>
  </a:extLst>
</a:theme>
</file>

<file path=ppt/theme/theme3.xml><?xml version="1.0" encoding="utf-8"?>
<a:theme xmlns:a="http://schemas.openxmlformats.org/drawingml/2006/main" name="1_Kantoorthema">
  <a:themeElements>
    <a:clrScheme name="Kadaster test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93BE"/>
      </a:accent1>
      <a:accent2>
        <a:srgbClr val="004079"/>
      </a:accent2>
      <a:accent3>
        <a:srgbClr val="FF7400"/>
      </a:accent3>
      <a:accent4>
        <a:srgbClr val="079600"/>
      </a:accent4>
      <a:accent5>
        <a:srgbClr val="922997"/>
      </a:accent5>
      <a:accent6>
        <a:srgbClr val="F4EE00"/>
      </a:accent6>
      <a:hlink>
        <a:srgbClr val="0000FF"/>
      </a:hlink>
      <a:folHlink>
        <a:srgbClr val="0093BE"/>
      </a:folHlink>
    </a:clrScheme>
    <a:fontScheme name="Aangepas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LV WOZ 7 november 2016.ppt [Compatibiliteitsmodus]" id="{C6151129-FA03-425E-AC10-CCDD9668488F}" vid="{E181BEF3-AD17-4316-BFEB-CD6F2EDCBD81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Kadaster</Template>
  <TotalTime>1868</TotalTime>
  <Words>317</Words>
  <Application>Microsoft Office PowerPoint</Application>
  <PresentationFormat>Diavoorstelling (16:9)</PresentationFormat>
  <Paragraphs>72</Paragraphs>
  <Slides>9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3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Calibri</vt:lpstr>
      <vt:lpstr>Wingdings</vt:lpstr>
      <vt:lpstr>Kantoorthema</vt:lpstr>
      <vt:lpstr>Hoofdstuk dia</vt:lpstr>
      <vt:lpstr>1_Kantoorthema</vt:lpstr>
      <vt:lpstr>Leveranciersoverleg BAG</vt:lpstr>
      <vt:lpstr>Agenda</vt:lpstr>
      <vt:lpstr>Eerste implementatie Woonplaats T</vt:lpstr>
      <vt:lpstr>BAG Admin</vt:lpstr>
      <vt:lpstr>BAG Webservice</vt:lpstr>
      <vt:lpstr>BAG Conformiteitstoets-api</vt:lpstr>
      <vt:lpstr>BAG Conformiteitstoets-api: Swagger</vt:lpstr>
      <vt:lpstr>BAG-Extract voor migratie van 1.0 naar 2.0 </vt:lpstr>
      <vt:lpstr>Toegepaste standaarden</vt:lpstr>
    </vt:vector>
  </TitlesOfParts>
  <Company>Kadaster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Landelijke Voorziening WOZ WOZ-waardeloket</dc:title>
  <dc:creator>Storm, Janette</dc:creator>
  <cp:lastModifiedBy>Tim Nelissen</cp:lastModifiedBy>
  <cp:revision>56</cp:revision>
  <cp:lastPrinted>2018-04-18T10:53:30Z</cp:lastPrinted>
  <dcterms:created xsi:type="dcterms:W3CDTF">2017-11-20T14:23:16Z</dcterms:created>
  <dcterms:modified xsi:type="dcterms:W3CDTF">2018-07-03T13:00:04Z</dcterms:modified>
</cp:coreProperties>
</file>