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58"/>
  </p:notesMasterIdLst>
  <p:handoutMasterIdLst>
    <p:handoutMasterId r:id="rId159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365" r:id="rId18"/>
    <p:sldId id="366" r:id="rId19"/>
    <p:sldId id="367" r:id="rId20"/>
    <p:sldId id="423" r:id="rId21"/>
    <p:sldId id="468" r:id="rId22"/>
    <p:sldId id="487" r:id="rId23"/>
    <p:sldId id="371" r:id="rId24"/>
    <p:sldId id="373" r:id="rId25"/>
    <p:sldId id="374" r:id="rId26"/>
    <p:sldId id="376" r:id="rId27"/>
    <p:sldId id="377" r:id="rId28"/>
    <p:sldId id="378" r:id="rId29"/>
    <p:sldId id="379" r:id="rId30"/>
    <p:sldId id="380" r:id="rId31"/>
    <p:sldId id="382" r:id="rId32"/>
    <p:sldId id="384" r:id="rId33"/>
    <p:sldId id="385" r:id="rId34"/>
    <p:sldId id="388" r:id="rId35"/>
    <p:sldId id="389" r:id="rId36"/>
    <p:sldId id="424" r:id="rId37"/>
    <p:sldId id="392" r:id="rId38"/>
    <p:sldId id="393" r:id="rId39"/>
    <p:sldId id="394" r:id="rId40"/>
    <p:sldId id="395" r:id="rId41"/>
    <p:sldId id="396" r:id="rId42"/>
    <p:sldId id="397" r:id="rId43"/>
    <p:sldId id="399" r:id="rId44"/>
    <p:sldId id="425" r:id="rId45"/>
    <p:sldId id="485" r:id="rId46"/>
    <p:sldId id="403" r:id="rId47"/>
    <p:sldId id="404" r:id="rId48"/>
    <p:sldId id="406" r:id="rId49"/>
    <p:sldId id="407" r:id="rId50"/>
    <p:sldId id="408" r:id="rId51"/>
    <p:sldId id="409" r:id="rId52"/>
    <p:sldId id="411" r:id="rId53"/>
    <p:sldId id="412" r:id="rId54"/>
    <p:sldId id="426" r:id="rId55"/>
    <p:sldId id="477" r:id="rId56"/>
    <p:sldId id="416" r:id="rId57"/>
    <p:sldId id="417" r:id="rId58"/>
    <p:sldId id="419" r:id="rId59"/>
    <p:sldId id="491" r:id="rId60"/>
    <p:sldId id="492" r:id="rId61"/>
    <p:sldId id="493" r:id="rId62"/>
    <p:sldId id="494" r:id="rId63"/>
    <p:sldId id="495" r:id="rId64"/>
    <p:sldId id="497" r:id="rId65"/>
    <p:sldId id="498" r:id="rId66"/>
    <p:sldId id="499" r:id="rId67"/>
    <p:sldId id="500" r:id="rId68"/>
    <p:sldId id="502" r:id="rId69"/>
    <p:sldId id="503" r:id="rId70"/>
    <p:sldId id="504" r:id="rId71"/>
    <p:sldId id="506" r:id="rId72"/>
    <p:sldId id="507" r:id="rId73"/>
    <p:sldId id="508" r:id="rId74"/>
    <p:sldId id="509" r:id="rId75"/>
    <p:sldId id="510" r:id="rId76"/>
    <p:sldId id="511" r:id="rId77"/>
    <p:sldId id="512" r:id="rId78"/>
    <p:sldId id="513" r:id="rId79"/>
    <p:sldId id="514" r:id="rId80"/>
    <p:sldId id="515" r:id="rId81"/>
    <p:sldId id="516" r:id="rId82"/>
    <p:sldId id="517" r:id="rId83"/>
    <p:sldId id="518" r:id="rId84"/>
    <p:sldId id="519" r:id="rId85"/>
    <p:sldId id="520" r:id="rId86"/>
    <p:sldId id="521" r:id="rId87"/>
    <p:sldId id="522" r:id="rId88"/>
    <p:sldId id="523" r:id="rId89"/>
    <p:sldId id="524" r:id="rId90"/>
    <p:sldId id="525" r:id="rId91"/>
    <p:sldId id="526" r:id="rId92"/>
    <p:sldId id="530" r:id="rId93"/>
    <p:sldId id="531" r:id="rId94"/>
    <p:sldId id="532" r:id="rId95"/>
    <p:sldId id="533" r:id="rId96"/>
    <p:sldId id="534" r:id="rId97"/>
    <p:sldId id="535" r:id="rId98"/>
    <p:sldId id="536" r:id="rId99"/>
    <p:sldId id="537" r:id="rId100"/>
    <p:sldId id="538" r:id="rId101"/>
    <p:sldId id="539" r:id="rId102"/>
    <p:sldId id="540" r:id="rId103"/>
    <p:sldId id="541" r:id="rId104"/>
    <p:sldId id="542" r:id="rId105"/>
    <p:sldId id="543" r:id="rId106"/>
    <p:sldId id="544" r:id="rId107"/>
    <p:sldId id="545" r:id="rId108"/>
    <p:sldId id="546" r:id="rId109"/>
    <p:sldId id="547" r:id="rId110"/>
    <p:sldId id="548" r:id="rId111"/>
    <p:sldId id="549" r:id="rId112"/>
    <p:sldId id="550" r:id="rId113"/>
    <p:sldId id="551" r:id="rId114"/>
    <p:sldId id="552" r:id="rId115"/>
    <p:sldId id="553" r:id="rId116"/>
    <p:sldId id="555" r:id="rId117"/>
    <p:sldId id="556" r:id="rId118"/>
    <p:sldId id="557" r:id="rId119"/>
    <p:sldId id="558" r:id="rId120"/>
    <p:sldId id="559" r:id="rId121"/>
    <p:sldId id="560" r:id="rId122"/>
    <p:sldId id="561" r:id="rId123"/>
    <p:sldId id="562" r:id="rId124"/>
    <p:sldId id="563" r:id="rId125"/>
    <p:sldId id="564" r:id="rId126"/>
    <p:sldId id="565" r:id="rId127"/>
    <p:sldId id="566" r:id="rId128"/>
    <p:sldId id="567" r:id="rId129"/>
    <p:sldId id="569" r:id="rId130"/>
    <p:sldId id="570" r:id="rId131"/>
    <p:sldId id="571" r:id="rId132"/>
    <p:sldId id="572" r:id="rId133"/>
    <p:sldId id="574" r:id="rId134"/>
    <p:sldId id="575" r:id="rId135"/>
    <p:sldId id="584" r:id="rId136"/>
    <p:sldId id="586" r:id="rId137"/>
    <p:sldId id="587" r:id="rId138"/>
    <p:sldId id="589" r:id="rId139"/>
    <p:sldId id="590" r:id="rId140"/>
    <p:sldId id="591" r:id="rId141"/>
    <p:sldId id="592" r:id="rId142"/>
    <p:sldId id="593" r:id="rId143"/>
    <p:sldId id="595" r:id="rId144"/>
    <p:sldId id="597" r:id="rId145"/>
    <p:sldId id="598" r:id="rId146"/>
    <p:sldId id="599" r:id="rId147"/>
    <p:sldId id="600" r:id="rId148"/>
    <p:sldId id="602" r:id="rId149"/>
    <p:sldId id="604" r:id="rId150"/>
    <p:sldId id="606" r:id="rId151"/>
    <p:sldId id="607" r:id="rId152"/>
    <p:sldId id="609" r:id="rId153"/>
    <p:sldId id="611" r:id="rId154"/>
    <p:sldId id="612" r:id="rId155"/>
    <p:sldId id="613" r:id="rId156"/>
    <p:sldId id="616" r:id="rId15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70" d="100"/>
          <a:sy n="70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5.xml"/><Relationship Id="rId18" Type="http://schemas.openxmlformats.org/officeDocument/2006/relationships/slide" Target="slides/slide31.xml"/><Relationship Id="rId26" Type="http://schemas.openxmlformats.org/officeDocument/2006/relationships/slide" Target="slides/slide45.xml"/><Relationship Id="rId39" Type="http://schemas.openxmlformats.org/officeDocument/2006/relationships/slide" Target="slides/slide67.xml"/><Relationship Id="rId3" Type="http://schemas.openxmlformats.org/officeDocument/2006/relationships/slide" Target="slides/slide4.xml"/><Relationship Id="rId21" Type="http://schemas.openxmlformats.org/officeDocument/2006/relationships/slide" Target="slides/slide34.xml"/><Relationship Id="rId34" Type="http://schemas.openxmlformats.org/officeDocument/2006/relationships/slide" Target="slides/slide60.xml"/><Relationship Id="rId42" Type="http://schemas.openxmlformats.org/officeDocument/2006/relationships/slide" Target="slides/slide75.xml"/><Relationship Id="rId47" Type="http://schemas.openxmlformats.org/officeDocument/2006/relationships/slide" Target="slides/slide80.xml"/><Relationship Id="rId50" Type="http://schemas.openxmlformats.org/officeDocument/2006/relationships/slide" Target="slides/slide83.xml"/><Relationship Id="rId7" Type="http://schemas.openxmlformats.org/officeDocument/2006/relationships/slide" Target="slides/slide9.xml"/><Relationship Id="rId12" Type="http://schemas.openxmlformats.org/officeDocument/2006/relationships/slide" Target="slides/slide24.xml"/><Relationship Id="rId17" Type="http://schemas.openxmlformats.org/officeDocument/2006/relationships/slide" Target="slides/slide29.xml"/><Relationship Id="rId25" Type="http://schemas.openxmlformats.org/officeDocument/2006/relationships/slide" Target="slides/slide40.xml"/><Relationship Id="rId33" Type="http://schemas.openxmlformats.org/officeDocument/2006/relationships/slide" Target="slides/slide58.xml"/><Relationship Id="rId38" Type="http://schemas.openxmlformats.org/officeDocument/2006/relationships/slide" Target="slides/slide66.xml"/><Relationship Id="rId46" Type="http://schemas.openxmlformats.org/officeDocument/2006/relationships/slide" Target="slides/slide79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0" Type="http://schemas.openxmlformats.org/officeDocument/2006/relationships/slide" Target="slides/slide33.xml"/><Relationship Id="rId29" Type="http://schemas.openxmlformats.org/officeDocument/2006/relationships/slide" Target="slides/slide49.xml"/><Relationship Id="rId41" Type="http://schemas.openxmlformats.org/officeDocument/2006/relationships/slide" Target="slides/slide71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3.xml"/><Relationship Id="rId24" Type="http://schemas.openxmlformats.org/officeDocument/2006/relationships/slide" Target="slides/slide39.xml"/><Relationship Id="rId32" Type="http://schemas.openxmlformats.org/officeDocument/2006/relationships/slide" Target="slides/slide57.xml"/><Relationship Id="rId37" Type="http://schemas.openxmlformats.org/officeDocument/2006/relationships/slide" Target="slides/slide65.xml"/><Relationship Id="rId40" Type="http://schemas.openxmlformats.org/officeDocument/2006/relationships/slide" Target="slides/slide68.xml"/><Relationship Id="rId45" Type="http://schemas.openxmlformats.org/officeDocument/2006/relationships/slide" Target="slides/slide78.xml"/><Relationship Id="rId5" Type="http://schemas.openxmlformats.org/officeDocument/2006/relationships/slide" Target="slides/slide6.xml"/><Relationship Id="rId15" Type="http://schemas.openxmlformats.org/officeDocument/2006/relationships/slide" Target="slides/slide27.xml"/><Relationship Id="rId23" Type="http://schemas.openxmlformats.org/officeDocument/2006/relationships/slide" Target="slides/slide38.xml"/><Relationship Id="rId28" Type="http://schemas.openxmlformats.org/officeDocument/2006/relationships/slide" Target="slides/slide48.xml"/><Relationship Id="rId36" Type="http://schemas.openxmlformats.org/officeDocument/2006/relationships/slide" Target="slides/slide64.xml"/><Relationship Id="rId49" Type="http://schemas.openxmlformats.org/officeDocument/2006/relationships/slide" Target="slides/slide82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31" Type="http://schemas.openxmlformats.org/officeDocument/2006/relationships/slide" Target="slides/slide56.xml"/><Relationship Id="rId44" Type="http://schemas.openxmlformats.org/officeDocument/2006/relationships/slide" Target="slides/slide77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6.xml"/><Relationship Id="rId22" Type="http://schemas.openxmlformats.org/officeDocument/2006/relationships/slide" Target="slides/slide37.xml"/><Relationship Id="rId27" Type="http://schemas.openxmlformats.org/officeDocument/2006/relationships/slide" Target="slides/slide46.xml"/><Relationship Id="rId30" Type="http://schemas.openxmlformats.org/officeDocument/2006/relationships/slide" Target="slides/slide50.xml"/><Relationship Id="rId35" Type="http://schemas.openxmlformats.org/officeDocument/2006/relationships/slide" Target="slides/slide61.xml"/><Relationship Id="rId43" Type="http://schemas.openxmlformats.org/officeDocument/2006/relationships/slide" Target="slides/slide76.xml"/><Relationship Id="rId48" Type="http://schemas.openxmlformats.org/officeDocument/2006/relationships/slide" Target="slides/slide81.xml"/><Relationship Id="rId8" Type="http://schemas.openxmlformats.org/officeDocument/2006/relationships/slide" Target="slides/slide14.xml"/><Relationship Id="rId51" Type="http://schemas.openxmlformats.org/officeDocument/2006/relationships/slide" Target="slides/slide10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73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86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96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1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gi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/>
              <a:t>HTML, Text, Images, Tables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620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CSS styles are inherited and some not</a:t>
            </a:r>
          </a:p>
          <a:p>
            <a:pPr lvl="1"/>
            <a:r>
              <a:rPr lang="en-US" dirty="0"/>
              <a:t>Text-related and list-related properties are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/>
              <a:t>, etc</a:t>
            </a:r>
          </a:p>
          <a:p>
            <a:pPr lvl="1"/>
            <a:r>
              <a:rPr lang="en-US" dirty="0"/>
              <a:t>Box-related and positioning styles are not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/>
              <a:t>, etc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/>
              <a:t> elements do not inherit color and text-decoration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8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Style Sheets Syntax</a:t>
            </a:r>
            <a:endParaRPr lang="bg-BG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/>
              <a:t>Stylesheets</a:t>
            </a:r>
            <a:r>
              <a:rPr lang="en-US" sz="3000" dirty="0"/>
              <a:t> consist of rules, selectors, declarations, properties and values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Selectors are separated by commas</a:t>
            </a:r>
          </a:p>
          <a:p>
            <a:pPr>
              <a:defRPr/>
            </a:pPr>
            <a:r>
              <a:rPr lang="en-US" sz="3000" dirty="0"/>
              <a:t>Declarations are separated by semicolons</a:t>
            </a:r>
          </a:p>
          <a:p>
            <a:pPr>
              <a:defRPr/>
            </a:pPr>
            <a:r>
              <a:rPr lang="en-US" sz="3000" dirty="0"/>
              <a:t>Properties and values are separated by colons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http://css.maxdesign.com.au/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169506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determine which element the rule applies to: </a:t>
            </a:r>
          </a:p>
          <a:p>
            <a:pPr lvl="1">
              <a:defRPr/>
            </a:pPr>
            <a:r>
              <a:rPr lang="en-US" dirty="0"/>
              <a:t>All elements of specific type (tag)</a:t>
            </a:r>
          </a:p>
          <a:p>
            <a:pPr lvl="1">
              <a:defRPr/>
            </a:pPr>
            <a:r>
              <a:rPr lang="en-US" dirty="0"/>
              <a:t>Those that mach a specific attribute (id, class)</a:t>
            </a:r>
          </a:p>
          <a:p>
            <a:pPr lvl="1">
              <a:defRPr/>
            </a:pPr>
            <a:r>
              <a:rPr lang="en-US" dirty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299773354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(2)</a:t>
            </a:r>
            <a:endParaRPr lang="bg-BG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/>
              <a:t>By tag (type selector):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id:</a:t>
            </a:r>
            <a:br>
              <a:rPr lang="en-US" sz="2600" dirty="0"/>
            </a:br>
            <a:endParaRPr lang="en-US" sz="2600" noProof="1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class name (only for HTML): </a:t>
            </a:r>
            <a:br>
              <a:rPr lang="en-US" sz="2600" dirty="0"/>
            </a:br>
            <a:endParaRPr lang="en-US" sz="2600" dirty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This will match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/>
              <a:t> tags,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/>
              <a:t>, and element with id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290374806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Pseudo-classes define state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3369426193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(4)</a:t>
            </a:r>
            <a:endParaRPr lang="bg-BG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br>
              <a:rPr lang="en-US" sz="3000" dirty="0"/>
            </a:br>
            <a:r>
              <a:rPr lang="en-US" sz="3000" dirty="0"/>
              <a:t>This will match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br>
              <a:rPr lang="en-US" sz="3000" dirty="0">
                <a:latin typeface="Courier New" pitchFamily="49" charset="0"/>
              </a:rPr>
            </a:br>
            <a:r>
              <a:rPr lang="en-US" sz="3000" dirty="0"/>
              <a:t>This will match all descendants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/>
              <a:t>	This will match all siblings with class name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/>
              <a:t> that appear immediately after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tag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3533051132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(5)</a:t>
            </a:r>
            <a:endParaRPr lang="bg-BG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/>
              <a:t> selector – matches direct child nodes:</a:t>
            </a:r>
            <a:br>
              <a:rPr lang="en-US" sz="2800" dirty="0">
                <a:latin typeface="Courier New" pitchFamily="49" charset="0"/>
              </a:rPr>
            </a:br>
            <a:endParaRPr lang="en-US" sz="2800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/>
              <a:t>	This will match all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/>
              <a:t>, direct children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br>
              <a:rPr lang="en-US" sz="2800" dirty="0"/>
            </a:br>
            <a:r>
              <a:rPr lang="en-US" sz="2800" dirty="0"/>
              <a:t>This will match all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/>
              <a:t> tags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/>
              <a:t> attribute containing the 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 </a:t>
            </a:r>
            <a:r>
              <a:rPr lang="en-US" sz="2800" dirty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03780389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Values in the CSS Rules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 =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rgb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(160, 166, 170)</a:t>
            </a: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Predefined color aliases exist: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Pixels, </a:t>
            </a:r>
            <a:r>
              <a:rPr lang="en-US" sz="2800" dirty="0" err="1"/>
              <a:t>ems</a:t>
            </a:r>
            <a:r>
              <a:rPr lang="en-US" sz="2800" dirty="0"/>
              <a:t>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sz="2800" dirty="0"/>
              <a:t> 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E.g.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sz="2600" dirty="0"/>
              <a:t> 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Percentages,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Zero can be used with no unit: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9340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 Browser Styles</a:t>
            </a:r>
            <a:endParaRPr lang="bg-BG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Browsers have default CSS styles</a:t>
            </a:r>
          </a:p>
          <a:p>
            <a:pPr lvl="1">
              <a:defRPr/>
            </a:pPr>
            <a:r>
              <a:rPr lang="en-US" dirty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/>
              <a:t>Caution: default styles differ in browsers</a:t>
            </a:r>
          </a:p>
          <a:p>
            <a:pPr lvl="1">
              <a:defRPr/>
            </a:pPr>
            <a:r>
              <a:rPr lang="en-US" dirty="0"/>
              <a:t>E.g. margins, </a:t>
            </a:r>
            <a:r>
              <a:rPr lang="en-US" dirty="0" err="1"/>
              <a:t>paddings</a:t>
            </a:r>
            <a:r>
              <a:rPr lang="en-US" dirty="0"/>
              <a:t> and font sizes differ most often and usually developers reset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</a:p>
        </p:txBody>
      </p:sp>
    </p:spTree>
    <p:extLst>
      <p:ext uri="{BB962C8B-B14F-4D97-AF65-F5344CB8AC3E}">
        <p14:creationId xmlns:p14="http://schemas.microsoft.com/office/powerpoint/2010/main" val="41653420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Linking HTML and CSS</a:t>
            </a:r>
            <a:endParaRPr lang="bg-BG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/>
              <a:t>: the CSS rules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/>
              <a:t> attribute</a:t>
            </a:r>
          </a:p>
          <a:p>
            <a:pPr lvl="2">
              <a:defRPr/>
            </a:pPr>
            <a:r>
              <a:rPr lang="en-US" dirty="0"/>
              <a:t>No selectors are needed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/>
              <a:t>: in the &lt;head&gt;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/>
              <a:t>: CSS rules in separate file (best)</a:t>
            </a:r>
          </a:p>
          <a:p>
            <a:pPr lvl="2">
              <a:defRPr/>
            </a:pPr>
            <a:r>
              <a:rPr lang="en-US" dirty="0"/>
              <a:t>Usually a file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/>
              <a:t> extension</a:t>
            </a:r>
          </a:p>
          <a:p>
            <a:pPr lvl="2">
              <a:defRPr/>
            </a:pPr>
            <a:r>
              <a:rPr lang="en-US" dirty="0"/>
              <a:t>Linked via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/>
              <a:t> </a:t>
            </a:r>
            <a:r>
              <a:rPr lang="en-US" dirty="0"/>
              <a:t>tag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2189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Linking HTML and CSS (2)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external files is highly recommended</a:t>
            </a:r>
          </a:p>
          <a:p>
            <a:pPr lvl="1">
              <a:defRPr/>
            </a:pPr>
            <a:r>
              <a:rPr lang="en-US" dirty="0"/>
              <a:t>Simplifies the HTML document </a:t>
            </a:r>
          </a:p>
          <a:p>
            <a:pPr lvl="1">
              <a:defRPr/>
            </a:pPr>
            <a:r>
              <a:rPr lang="en-US" dirty="0"/>
              <a:t>Improves page load speed as the CSS file is cached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44223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2263049120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33098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Cascade (Precedence)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browser, user and author </a:t>
            </a:r>
            <a:r>
              <a:rPr lang="en-US" dirty="0" err="1"/>
              <a:t>stylesheets</a:t>
            </a:r>
            <a:r>
              <a:rPr lang="en-US" dirty="0"/>
              <a:t> with "normal" and "important" declarations</a:t>
            </a:r>
          </a:p>
          <a:p>
            <a:pPr lvl="1">
              <a:defRPr/>
            </a:pPr>
            <a:r>
              <a:rPr lang="en-US" dirty="0"/>
              <a:t>Browser styles (least priority)</a:t>
            </a:r>
          </a:p>
          <a:p>
            <a:pPr lvl="1">
              <a:defRPr/>
            </a:pPr>
            <a:r>
              <a:rPr lang="en-US" dirty="0"/>
              <a:t>Normal user styles</a:t>
            </a:r>
          </a:p>
          <a:p>
            <a:pPr lvl="1">
              <a:defRPr/>
            </a:pPr>
            <a:r>
              <a:rPr lang="en-US" dirty="0"/>
              <a:t>Normal author styles (external, in head, inline)</a:t>
            </a:r>
          </a:p>
          <a:p>
            <a:pPr lvl="1">
              <a:defRPr/>
            </a:pPr>
            <a:r>
              <a:rPr lang="en-US" dirty="0"/>
              <a:t>Important author styles</a:t>
            </a:r>
          </a:p>
          <a:p>
            <a:pPr lvl="1">
              <a:defRPr/>
            </a:pPr>
            <a:r>
              <a:rPr lang="en-US" dirty="0"/>
              <a:t>Important user styles (max priority)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http://www.slideshare.net/maxdesign/css-cascade-1658158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3139903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Specificity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/>
              <a:t>Simple calculation: #id = 100, .class = 10, :pseudo = 10, [</a:t>
            </a:r>
            <a:r>
              <a:rPr lang="en-US" dirty="0" err="1"/>
              <a:t>attr</a:t>
            </a:r>
            <a:r>
              <a:rPr lang="en-US" dirty="0"/>
              <a:t>] = 10, tag = 1, * = 0</a:t>
            </a:r>
          </a:p>
          <a:p>
            <a:pPr lvl="1">
              <a:defRPr/>
            </a:pPr>
            <a:r>
              <a:rPr lang="en-US" dirty="0"/>
              <a:t>Same number of points? Order matters.</a:t>
            </a:r>
          </a:p>
          <a:p>
            <a:pPr lvl="1">
              <a:defRPr/>
            </a:pPr>
            <a:r>
              <a:rPr lang="en-US" dirty="0"/>
              <a:t>See also:</a:t>
            </a:r>
          </a:p>
          <a:p>
            <a:pPr lvl="1">
              <a:defRPr/>
            </a:pPr>
            <a:r>
              <a:rPr lang="en-US" sz="2000" dirty="0">
                <a:hlinkClick r:id="rId2"/>
              </a:rPr>
              <a:t>http://www.smashingmagazine.com/2007/07/27/css-specificity-things-you-should-know/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US" sz="2000" dirty="0">
                <a:hlinkClick r:id="rId3"/>
              </a:rPr>
              <a:t>http://css.maxdesign.com.au/selectutorial/advanced_conflict.htm</a:t>
            </a:r>
            <a:endParaRPr lang="en-US" sz="2000" dirty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520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Embedded Styles</a:t>
            </a:r>
            <a:endParaRPr lang="bg-BG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Embedded in the HTML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/>
              <a:t> tag:</a:t>
            </a:r>
            <a:br>
              <a:rPr lang="en-US" dirty="0"/>
            </a:br>
            <a:r>
              <a:rPr lang="en-US" noProof="1"/>
              <a:t>	</a:t>
            </a:r>
            <a:endParaRPr lang="en-US" sz="2900" noProof="1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tag is 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Other MIME types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/>
              <a:t> …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72270600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392565187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60213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93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External linking</a:t>
            </a:r>
          </a:p>
          <a:p>
            <a:pPr lvl="1">
              <a:defRPr/>
            </a:pPr>
            <a:r>
              <a:rPr lang="en-US" sz="2800" dirty="0"/>
              <a:t>Separate pages can all use a shared style sheet</a:t>
            </a:r>
          </a:p>
          <a:p>
            <a:pPr lvl="1">
              <a:defRPr/>
            </a:pPr>
            <a:r>
              <a:rPr lang="en-US" sz="2800" dirty="0"/>
              <a:t>Only modify a single file to change the styles across your entire Web site </a:t>
            </a:r>
            <a:r>
              <a:rPr lang="en-US" sz="2000" dirty="0"/>
              <a:t>(see </a:t>
            </a:r>
            <a:r>
              <a:rPr lang="en-US" sz="2000" dirty="0">
                <a:hlinkClick r:id="rId2"/>
              </a:rPr>
              <a:t>http://www.csszengarden.com/</a:t>
            </a:r>
            <a:r>
              <a:rPr lang="en-US" sz="2000" dirty="0"/>
              <a:t>)</a:t>
            </a:r>
            <a:endParaRPr lang="en-US" sz="2800" dirty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/>
              <a:t> tag (with a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/>
              <a:t> attribute)</a:t>
            </a:r>
          </a:p>
          <a:p>
            <a:pPr lvl="1">
              <a:defRPr/>
            </a:pPr>
            <a:r>
              <a:rPr lang="en-US" sz="2800" dirty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/>
              <a:t> elements should 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876484998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 (2)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06136893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/>
              <a:t>External Styles: Example</a:t>
            </a:r>
            <a:endParaRPr lang="bg-BG" sz="3600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17253854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800699608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External Styles: Example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9383384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031631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Text-related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6110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/>
              <a:t> – styles the font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/>
              <a:t> – decorates the text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/>
              <a:t> – defines the alignment of text or other content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1102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Shorthand Font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/>
              <a:t>Shorthand rule for setting multiple font properties at the same time</a:t>
            </a:r>
          </a:p>
          <a:p>
            <a:pPr lvl="1"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dirty="0"/>
              <a:t>	is equal to writing this: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3926044758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/>
              <a:t>URL of image to be used as background, e.g.: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/>
              <a:t>Using color and image and the same time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3111430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/>
              <a:t>Vertical position: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/>
          </a:p>
          <a:p>
            <a:pPr lvl="1">
              <a:defRPr/>
            </a:pPr>
            <a:r>
              <a:rPr lang="en-US" dirty="0"/>
              <a:t>Horizontal position: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/>
              <a:t>Examples: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118571330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2095988400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Background-image or </a:t>
            </a:r>
            <a:r>
              <a:rPr lang="en-US" dirty="0">
                <a:latin typeface="Consolas" pitchFamily="49" charset="0"/>
              </a:rPr>
              <a:t>&lt;img&gt;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/>
              <a:t>Leads to less code</a:t>
            </a:r>
          </a:p>
          <a:p>
            <a:pPr lvl="1">
              <a:defRPr/>
            </a:pPr>
            <a:r>
              <a:rPr lang="en-US" dirty="0"/>
              <a:t>More content-oriented approach</a:t>
            </a:r>
          </a:p>
          <a:p>
            <a:pPr>
              <a:defRPr/>
            </a:pPr>
            <a:r>
              <a:rPr lang="en-US" dirty="0"/>
              <a:t>All images that are not part of the page content (and are used only for "beautification") should be moved to the CSS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9382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/>
              <a:t> or numerical value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/>
              <a:t>: color alias or RGB value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7078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/>
              <a:t>: shorthand rule for setting border properties at once: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is equal to writing: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	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/>
              <a:t>Specify different borders for the sides via shorthand rules: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/>
              <a:t>When to avoid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3171569626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Width and Height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 – defines numerical value for the width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elements do not apply height, unless you change their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/>
              <a:t> style.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3629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Margin and Padding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Numerical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Can be defined for each of the four sides separately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What are collapsing margins?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1309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Margin and Padding: Short Rules</a:t>
            </a:r>
            <a:endParaRPr lang="bg-BG" sz="3800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all four sides to have margin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and bottom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, left and right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Same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9476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638124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Quirks Mode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/>
              <a:t>When using quirks mode (pages with no DOCTYPE or with a HTML 4 Transitional DOCTYPE), Internet Explorer violates the box model standard</a:t>
            </a:r>
            <a:endParaRPr lang="bg-BG" sz="3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1904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55378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fixed or absolutely positioned elements can apply height like block-level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2888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Understanding stacking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Each positioned element creates a stacking context</a:t>
            </a:r>
            <a:r>
              <a:rPr lang="bg-BG" sz="1800" dirty="0"/>
              <a:t>.</a:t>
            </a:r>
            <a:endParaRPr lang="en-US" sz="1800" dirty="0"/>
          </a:p>
          <a:p>
            <a:r>
              <a:rPr lang="en-US" sz="1800" dirty="0"/>
              <a:t>Elements in different stacking contexts are overlapped according to the stacking order of their containers</a:t>
            </a:r>
            <a:r>
              <a:rPr lang="bg-BG" sz="1800" dirty="0"/>
              <a:t>. </a:t>
            </a:r>
            <a:r>
              <a:rPr lang="en-US" sz="1800" dirty="0"/>
              <a:t>For example, there is no way for #A1 and #A2 (children of #A) to be placed over #B without increasing the z-index of #A.</a:t>
            </a:r>
          </a:p>
        </p:txBody>
      </p:sp>
    </p:spTree>
    <p:extLst>
      <p:ext uri="{BB962C8B-B14F-4D97-AF65-F5344CB8AC3E}">
        <p14:creationId xmlns:p14="http://schemas.microsoft.com/office/powerpoint/2010/main" val="3219887000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/>
              <a:t>Also used for content of table cells (which apply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/>
              <a:t> alignment by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81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Float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inline elements can apply height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3032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floated elements are positioned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363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Possible 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additional element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1624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Triggering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2028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Opacity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old Mozilla browsers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IE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/>
              <a:t> must be triggered, e.g.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04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Visibility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: element is not rendered, but still occupies place on the page (similar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/>
              <a:t>: element is rendered normally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11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Display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/>
              <a:t>: no breaks are placed before and after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/>
              <a:t>:  breaks are placed before AND after the element </a:t>
            </a:r>
            <a:r>
              <a:rPr lang="en-US" dirty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2276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/>
              <a:t>: element is hidden and its dimensions are not used to calculate the surrounding elements rendering (differs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/>
              <a:t>Specific displays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630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Overflow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/>
              <a:t> – any content that cannot fit is clipped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39627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/>
              <a:t>:  specifies the look of the mouse cursor when placed over the element</a:t>
            </a:r>
            <a:endParaRPr lang="bg-BG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 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16338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 of using CSS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Your pages load faster, because browsers cache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8048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Maintenance Example</a:t>
            </a:r>
            <a:endParaRPr lang="bg-BG" dirty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342382"/>
            <a:ext cx="90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file</a:t>
            </a:r>
          </a:p>
        </p:txBody>
      </p:sp>
      <p:sp>
        <p:nvSpPr>
          <p:cNvPr id="126" name="AutoShape 129"/>
          <p:cNvSpPr>
            <a:spLocks/>
          </p:cNvSpPr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180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Development Tools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Firebug</a:t>
            </a:r>
            <a:r>
              <a:rPr lang="en-US" noProof="1"/>
              <a:t> – </a:t>
            </a:r>
            <a:r>
              <a:rPr lang="en-US" dirty="0"/>
              <a:t>add-on to Firefox used to examine and adjust CSS and HTML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oundRect">
            <a:avLst>
              <a:gd name="adj" fmla="val 216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6814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Tags 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HTML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t>Document Structure </a:t>
            </a:r>
            <a:r>
              <a:rPr dirty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the correct vision and attitude towards HTML</a:t>
            </a:r>
          </a:p>
          <a:p>
            <a:pPr lvl="1"/>
            <a:r>
              <a:rPr lang="en-US" dirty="0"/>
              <a:t>HTML is only about structure, not appearance</a:t>
            </a:r>
          </a:p>
          <a:p>
            <a:pPr lvl="1"/>
            <a:r>
              <a:rPr lang="en-US" dirty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/>
              <a:t>for a list of possible </a:t>
            </a:r>
            <a:r>
              <a:rPr lang="en-US" sz="2800" noProof="1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vs. XHTML</a:t>
            </a:r>
            <a:endParaRPr lang="bg-BG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XHTML is more strict than HTML</a:t>
            </a:r>
          </a:p>
          <a:p>
            <a:pPr lvl="1">
              <a:defRPr/>
            </a:pPr>
            <a:r>
              <a:rPr lang="en-US" dirty="0"/>
              <a:t>Tags and attribute names must be in lowercase</a:t>
            </a:r>
          </a:p>
          <a:p>
            <a:pPr lvl="1">
              <a:defRPr/>
            </a:pPr>
            <a:r>
              <a:rPr lang="en-US" dirty="0"/>
              <a:t>All tags must be closed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) while HTML 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and implies missing closing tags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XHTML allows only one root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/>
              <a:t> element (HTML allows more than one)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XHTML vs. HTML (2)</a:t>
            </a:r>
            <a:endParaRPr lang="bg-BG" dirty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/>
              <a:t>Attribute minimization is forbidden, e.g.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Web browsers load XHTML faster than HTML and valid code faster than invalid!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declaration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Can contain some other tags, e.g.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tags additionally describe the content contained within the page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 /&gt;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 /&gt;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element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sections</a:t>
            </a:r>
          </a:p>
          <a:p>
            <a:pPr>
              <a:defRPr/>
            </a:pPr>
            <a:r>
              <a:rPr lang="en-US" dirty="0"/>
              <a:t>Supported 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/>
              <a:t>, Hyperlinks 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elements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HTML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document.write("&lt;p&gt;Hello World!&lt;\/p&gt;");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Telerik Logo (a JPG file)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alt=“Telerik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the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href="http://telerik.com/"&gt;Telerik&lt;/a&gt;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/>
              <a:t> 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762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/>
              <a:t> on the same server in the same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/>
              <a:t> on the same server in the parent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/>
              <a:t> on the same server in the subdirectory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/>
              <a:t>Link to an external Web site:</a:t>
            </a:r>
            <a:endParaRPr lang="en-US" sz="2800" dirty="0">
              <a:latin typeface="Courier New" pitchFamily="49" charset="0"/>
            </a:endParaRPr>
          </a:p>
          <a:p>
            <a:pPr lvl="1">
              <a:defRPr/>
            </a:pPr>
            <a:endParaRPr lang="en-US" sz="2800" dirty="0"/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Always use a full URL, including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/>
              <a:t>", not just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/>
              <a:t>"</a:t>
            </a:r>
          </a:p>
          <a:p>
            <a:pPr lvl="1">
              <a:defRPr/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/>
              <a:t> attribute opens the link in a new window</a:t>
            </a:r>
          </a:p>
          <a:p>
            <a:pPr>
              <a:defRPr/>
            </a:pPr>
            <a:r>
              <a:rPr lang="en-US" dirty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report bugs here (by e-mail only)&lt;/a&gt;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Link to a document called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</a:t>
            </a:r>
            <a:r>
              <a:rPr lang="bg-BG" sz="2800" dirty="0"/>
              <a:t>, </a:t>
            </a:r>
            <a:r>
              <a:rPr lang="en-US" sz="2800" dirty="0"/>
              <a:t>in the subdirectory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HTTP is text-based request-response 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running a 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Software   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response</a:t>
              </a: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and Sections</a:t>
            </a:r>
            <a:endParaRPr lang="bg-BG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Link to a specific location in another document: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(2) 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Inserting an image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src="./php.png" alt="PHP Logo" /&gt;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: Draws a horizontal rule (line):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/>
              <a:t>: Deprecated!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/>
              <a:t>: Deprecated!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size="+4" color="blue"&gt;Font+4&lt;/font&gt;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/>
              <a:t> are text files containing HTML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/>
              <a:t> 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/>
              <a:t> (presentation markup)</a:t>
            </a:r>
          </a:p>
          <a:p>
            <a:pPr lvl="1">
              <a:defRPr/>
            </a:pPr>
            <a:r>
              <a:rPr lang="en-US" dirty="0"/>
              <a:t>Looks (looked?)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52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Characters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&lt;SPAN&gt;</a:t>
            </a:r>
            <a:r>
              <a:rPr lang="en-US" dirty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Block and Inline Elements</a:t>
            </a:r>
            <a:endParaRPr lang="bg-BG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/>
              <a:t>add a line break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is a block element</a:t>
            </a:r>
          </a:p>
          <a:p>
            <a:pPr lvl="1">
              <a:defRPr/>
            </a:pPr>
            <a:r>
              <a:rPr lang="en-US" dirty="0"/>
              <a:t>Other block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/>
              <a:t>, headings, lists,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 and etc.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/>
              <a:t>don’t break the text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is an inline element</a:t>
            </a:r>
          </a:p>
          <a:p>
            <a:pPr lvl="1">
              <a:defRPr/>
            </a:pPr>
            <a:r>
              <a:rPr lang="en-US" dirty="0"/>
              <a:t>Most HTML elements are inline,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another &lt;span style="font-size:32px; font-weight:bold"&gt;TEST&lt;/span&gt;.&lt;/p&gt;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An HTML file must have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Microsoft FrontPage, sublime text, notepad++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Macromedia Dreamweaver, Brackets, </a:t>
            </a:r>
            <a:r>
              <a:rPr lang="en-US" dirty="0" err="1"/>
              <a:t>Netbeans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Netscape Composer, atom,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Visual Studio editor,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/>
              <a:t>Tables comprised of several core tags: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/>
              <a:t>: begin / end the table</a:t>
            </a:r>
            <a:br>
              <a:rPr lang="en-US" dirty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/>
              <a:t>: </a:t>
            </a:r>
            <a:r>
              <a:rPr lang="en-US" dirty="0"/>
              <a:t>create a table row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 (2)</a:t>
            </a:r>
            <a:endParaRPr lang="bg-BG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row</a:t>
            </a: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HTML Tables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Simple HTML Tables – Example (2)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 HTML Tables</a:t>
            </a:r>
            <a:endParaRPr lang="bg-BG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/>
              <a:t> denotes table header and contains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/>
              <a:t> elements, instead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/>
              <a:t> elements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/>
              <a:t> denotes table footer but comes BEFORE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/>
              <a:t> define columns (most often 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417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9714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</a:t>
            </a:r>
            <a:br>
              <a:rPr lang="en-US" sz="3800" dirty="0"/>
            </a:br>
            <a:r>
              <a:rPr lang="en-US" sz="3800" dirty="0"/>
              <a:t>Example (2)</a:t>
            </a:r>
            <a:endParaRPr lang="bg-BG" sz="3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147872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Table data “cells”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/>
              <a:t>) can contain nested tables (tables within tables):</a:t>
            </a:r>
            <a:endParaRPr lang="en-US" sz="3000" dirty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5311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</a:t>
            </a:r>
            <a:r>
              <a:rPr lang="en-US" sz="3600"/>
              <a:t>– Example (2)</a:t>
            </a:r>
            <a:endParaRPr lang="en-US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42430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Column and Row Span –</a:t>
            </a:r>
            <a:br>
              <a:rPr lang="en-US" sz="3600" dirty="0"/>
            </a:br>
            <a:r>
              <a:rPr lang="en-US" sz="3600" dirty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/>
              <a:t>HTML Forms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Often used by JavaScript code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650575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Fieldsets</a:t>
            </a:r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FFFF"/>
                </a:solidFill>
              </a:rPr>
              <a:t>&lt;legend&gt;</a:t>
            </a:r>
            <a:r>
              <a:rPr lang="en-US" sz="3000" dirty="0"/>
              <a:t> is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187999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“elements” and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(2)</a:t>
            </a:r>
            <a:endParaRPr lang="bg-BG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/>
              <a:t>Ordinary button – used for </a:t>
            </a:r>
            <a:r>
              <a:rPr lang="en-US" sz="3000" dirty="0" err="1"/>
              <a:t>Javascript</a:t>
            </a:r>
            <a:r>
              <a:rPr lang="en-US" sz="3000" dirty="0"/>
              <a:t>, no default action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(3)</a:t>
            </a:r>
            <a:endParaRPr lang="bg-BG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Multiple select field – displays the list of items in multiple lines, instead of one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Form Controls (4)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File input – a field used for uploading files</a:t>
            </a:r>
          </a:p>
          <a:p>
            <a:pPr>
              <a:defRPr/>
            </a:pPr>
            <a:endParaRPr lang="en-US" sz="3000" dirty="0"/>
          </a:p>
          <a:p>
            <a:pPr lvl="1">
              <a:defRPr/>
            </a:pPr>
            <a:r>
              <a:rPr lang="en-US" sz="2800" dirty="0"/>
              <a:t>When used, it requires the form element to have a specific attribute: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/>
              <a:t>Labels are both a usability and accessibility feature and are required in order to pass accessibility validation.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502984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8272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TabIndex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tabindex</a:t>
            </a:r>
            <a:r>
              <a:rPr lang="en-US" dirty="0"/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dirty="0" err="1"/>
              <a:t>tabindex</a:t>
            </a:r>
            <a:r>
              <a:rPr lang="en-US" dirty="0"/>
              <a:t>="0" (zero) - "natural" order</a:t>
            </a:r>
          </a:p>
          <a:p>
            <a:pPr lvl="1"/>
            <a:r>
              <a:rPr lang="en-US" dirty="0"/>
              <a:t>If X &gt; Y, then elements with </a:t>
            </a:r>
            <a:r>
              <a:rPr lang="en-US" dirty="0" err="1"/>
              <a:t>tabindex</a:t>
            </a:r>
            <a:r>
              <a:rPr lang="en-US" dirty="0"/>
              <a:t>="X" are iterated before elements with </a:t>
            </a:r>
            <a:r>
              <a:rPr lang="en-US" dirty="0" err="1"/>
              <a:t>tabindex</a:t>
            </a:r>
            <a:r>
              <a:rPr lang="en-US" dirty="0"/>
              <a:t>="Y"</a:t>
            </a:r>
          </a:p>
          <a:p>
            <a:pPr lvl="1"/>
            <a:r>
              <a:rPr lang="en-US" dirty="0"/>
              <a:t>Elements with negative </a:t>
            </a:r>
            <a:r>
              <a:rPr lang="en-US" dirty="0" err="1"/>
              <a:t>tabindex</a:t>
            </a:r>
            <a:r>
              <a:rPr lang="en-US" dirty="0"/>
              <a:t> 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  <p:extLst>
      <p:ext uri="{BB962C8B-B14F-4D97-AF65-F5344CB8AC3E}">
        <p14:creationId xmlns:p14="http://schemas.microsoft.com/office/powerpoint/2010/main" val="1912874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/>
              <a:t>,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&lt;iframe&gt;</a:t>
            </a: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01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/>
              <a:t> provide a way to show multiple HTML documents in a single Web page</a:t>
            </a:r>
          </a:p>
          <a:p>
            <a:r>
              <a:rPr lang="en-US" dirty="0"/>
              <a:t>The page can be split into separate views (frames) horizontally and vertically</a:t>
            </a:r>
          </a:p>
          <a:p>
            <a:r>
              <a:rPr lang="en-US" dirty="0"/>
              <a:t>Frames were popular in the early ages of HTML development, but now their usage is rejected</a:t>
            </a:r>
          </a:p>
          <a:p>
            <a:r>
              <a:rPr lang="en-US" dirty="0"/>
              <a:t>Frames are not supported by all user agents (browsers, search engines, etc.)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The HTML source code should be formatted to increase readability and facilitate debugging.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 performance reasons, formatting can be sacrificed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 –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&lt;head&gt;&lt;title&gt;Frames Example&lt;/title&gt;&lt;/head&gt;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&lt;frameset cols="180px,*,150px"&gt;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src="left.html"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src="middle.html"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&lt;frame src="right.html"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&lt;/frameset&gt;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Frames: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&lt;iframe&gt;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/>
              <a:t> provide a way to show one website inside another website: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src="http://www.google.com" frameborder="yes" scrolling="yes"&gt;&lt;/iframe&gt;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72680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831188"/>
            <a:ext cx="3352800" cy="533400"/>
          </a:xfrm>
        </p:spPr>
        <p:txBody>
          <a:bodyPr/>
          <a:lstStyle/>
          <a:p>
            <a:r>
              <a:rPr lang="en-US" dirty="0"/>
              <a:t>Guled Trainer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0116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CSS?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Styling with Cascading Stylesheets (CSS)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Selectors and style definitions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Linking HTML and CSS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Fonts, Backgrounds, Borders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CSS Development Tools</a:t>
            </a:r>
          </a:p>
          <a:p>
            <a:pPr marL="541338" indent="-541338">
              <a:tabLst/>
            </a:pPr>
            <a:endParaRPr lang="en-US" dirty="0">
              <a:solidFill>
                <a:srgbClr val="FAF7C8"/>
              </a:solidFill>
            </a:endParaRPr>
          </a:p>
          <a:p>
            <a:endParaRPr lang="en-US" dirty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84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</a:t>
            </a:r>
            <a:r>
              <a:rPr lang="en-US"/>
              <a:t>: A </a:t>
            </a:r>
            <a:r>
              <a:rPr lang="en-US" dirty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69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4776877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/>
              <a:t>CSS Intro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32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</a:t>
            </a:r>
            <a:endParaRPr lang="bg-BG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Cascading Style Sheets (CSS)</a:t>
            </a:r>
          </a:p>
          <a:p>
            <a:pPr lvl="1">
              <a:defRPr/>
            </a:pPr>
            <a:r>
              <a:rPr lang="en-US" sz="2800" dirty="0"/>
              <a:t>Used to describe the presentation of documents</a:t>
            </a:r>
          </a:p>
          <a:p>
            <a:pPr lvl="1">
              <a:defRPr/>
            </a:pPr>
            <a:r>
              <a:rPr lang="en-US" sz="2800" dirty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/>
              <a:t>Improve content accessibility</a:t>
            </a:r>
          </a:p>
          <a:p>
            <a:pPr lvl="1">
              <a:defRPr/>
            </a:pPr>
            <a:r>
              <a:rPr lang="en-US" sz="2800" dirty="0"/>
              <a:t>Improve flexibility</a:t>
            </a:r>
          </a:p>
          <a:p>
            <a:pPr>
              <a:defRPr/>
            </a:pPr>
            <a:r>
              <a:rPr lang="en-US" sz="3000" dirty="0"/>
              <a:t>Designed to separate presentation from content</a:t>
            </a:r>
          </a:p>
          <a:p>
            <a:pPr>
              <a:defRPr/>
            </a:pPr>
            <a:r>
              <a:rPr lang="en-US" sz="3000" dirty="0"/>
              <a:t>Due to CSS, all HTML presentation tags and attributes are deprecated, e.g.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595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 (2)</a:t>
            </a:r>
            <a:endParaRPr lang="bg-BG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can be applied to any XML document</a:t>
            </a:r>
          </a:p>
          <a:p>
            <a:pPr lvl="1">
              <a:defRPr/>
            </a:pPr>
            <a:r>
              <a:rPr lang="en-US" dirty="0"/>
              <a:t>Not just to HTML / XHTML</a:t>
            </a:r>
          </a:p>
          <a:p>
            <a:pPr>
              <a:defRPr/>
            </a:pPr>
            <a:r>
              <a:rPr lang="en-US" dirty="0"/>
              <a:t>CSS can specify different styles for different media</a:t>
            </a:r>
          </a:p>
          <a:p>
            <a:pPr lvl="1">
              <a:defRPr/>
            </a:pPr>
            <a:r>
              <a:rPr lang="en-US" dirty="0"/>
              <a:t>On-screen</a:t>
            </a:r>
          </a:p>
          <a:p>
            <a:pPr lvl="1">
              <a:defRPr/>
            </a:pPr>
            <a:r>
              <a:rPr lang="en-US" dirty="0"/>
              <a:t>In print</a:t>
            </a:r>
          </a:p>
          <a:p>
            <a:pPr lvl="1">
              <a:defRPr/>
            </a:pPr>
            <a:r>
              <a:rPr lang="en-US" dirty="0"/>
              <a:t>Handheld, projection, etc.</a:t>
            </a:r>
          </a:p>
          <a:p>
            <a:pPr lvl="1">
              <a:defRPr/>
            </a:pPr>
            <a:r>
              <a:rPr lang="en-US" dirty="0"/>
              <a:t>… even by voice or Braille-based reader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60208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“Cascading”?</a:t>
            </a:r>
            <a:endParaRPr lang="bg-BG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/>
              <a:t> are calculated and assigned to the rules</a:t>
            </a:r>
          </a:p>
          <a:p>
            <a:pPr lvl="1">
              <a:defRPr/>
            </a:pPr>
            <a:r>
              <a:rPr lang="en-US" dirty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/>
              <a:t>Can override them</a:t>
            </a:r>
          </a:p>
          <a:p>
            <a:pPr lvl="2">
              <a:defRPr/>
            </a:pPr>
            <a:r>
              <a:rPr lang="en-US" dirty="0"/>
              <a:t>Control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/>
              <a:t> rule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34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8336</TotalTime>
  <Words>14696</Words>
  <Application>Microsoft Office PowerPoint</Application>
  <PresentationFormat>On-screen Show (4:3)</PresentationFormat>
  <Paragraphs>2119</Paragraphs>
  <Slides>156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5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Telerik-PowerPoint-Theme</vt:lpstr>
      <vt:lpstr>Image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Characters – Example</vt:lpstr>
      <vt:lpstr>Special Chars – Example (2)</vt:lpstr>
      <vt:lpstr>Using &lt;DIV&gt; and &lt;SPAN&gt; Block and Inline Elements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Complete HTML Table: Example</vt:lpstr>
      <vt:lpstr>Complete HTML Table: Example (2)</vt:lpstr>
      <vt:lpstr>Nested Tables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Frames</vt:lpstr>
      <vt:lpstr>HTML Frames</vt:lpstr>
      <vt:lpstr>HTML Frames – Demo</vt:lpstr>
      <vt:lpstr>Inline Frames: &lt;iframe&gt;</vt:lpstr>
      <vt:lpstr>Cascading Style Sheets (CSS)</vt:lpstr>
      <vt:lpstr>Table of Contents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Backgrounds</vt:lpstr>
      <vt:lpstr>Backgrounds (2)</vt:lpstr>
      <vt:lpstr>Background Shorthand Property</vt:lpstr>
      <vt:lpstr>Background-image or &lt;img&gt;?</vt:lpstr>
      <vt:lpstr>Borders</vt:lpstr>
      <vt:lpstr>Border Shorthand Property</vt:lpstr>
      <vt:lpstr>Width and Height</vt:lpstr>
      <vt:lpstr>Margin and Padding</vt:lpstr>
      <vt:lpstr>Margin and Padding: Short Rules</vt:lpstr>
      <vt:lpstr>The Box Model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  <vt:lpstr>Overflow</vt:lpstr>
      <vt:lpstr>Other CSS Properties</vt:lpstr>
      <vt:lpstr>Benefits of using CSS</vt:lpstr>
      <vt:lpstr>Maintenance Example</vt:lpstr>
      <vt:lpstr>CSS Development Tools (3)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Guled Odowa</cp:lastModifiedBy>
  <cp:revision>738</cp:revision>
  <dcterms:created xsi:type="dcterms:W3CDTF">2007-12-08T16:03:35Z</dcterms:created>
  <dcterms:modified xsi:type="dcterms:W3CDTF">2019-06-23T06:02:10Z</dcterms:modified>
</cp:coreProperties>
</file>