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notesMasterIdLst>
    <p:notesMasterId r:id="rId158"/>
  </p:notesMasterIdLst>
  <p:handoutMasterIdLst>
    <p:handoutMasterId r:id="rId159"/>
  </p:handoutMasterIdLst>
  <p:sldIdLst>
    <p:sldId id="320" r:id="rId2"/>
    <p:sldId id="461" r:id="rId3"/>
    <p:sldId id="462" r:id="rId4"/>
    <p:sldId id="463" r:id="rId5"/>
    <p:sldId id="464" r:id="rId6"/>
    <p:sldId id="465" r:id="rId7"/>
    <p:sldId id="354" r:id="rId8"/>
    <p:sldId id="375" r:id="rId9"/>
    <p:sldId id="486" r:id="rId10"/>
    <p:sldId id="355" r:id="rId11"/>
    <p:sldId id="357" r:id="rId12"/>
    <p:sldId id="358" r:id="rId13"/>
    <p:sldId id="421" r:id="rId14"/>
    <p:sldId id="361" r:id="rId15"/>
    <p:sldId id="362" r:id="rId16"/>
    <p:sldId id="422" r:id="rId17"/>
    <p:sldId id="365" r:id="rId18"/>
    <p:sldId id="366" r:id="rId19"/>
    <p:sldId id="367" r:id="rId20"/>
    <p:sldId id="423" r:id="rId21"/>
    <p:sldId id="468" r:id="rId22"/>
    <p:sldId id="487" r:id="rId23"/>
    <p:sldId id="371" r:id="rId24"/>
    <p:sldId id="373" r:id="rId25"/>
    <p:sldId id="374" r:id="rId26"/>
    <p:sldId id="376" r:id="rId27"/>
    <p:sldId id="377" r:id="rId28"/>
    <p:sldId id="378" r:id="rId29"/>
    <p:sldId id="379" r:id="rId30"/>
    <p:sldId id="380" r:id="rId31"/>
    <p:sldId id="382" r:id="rId32"/>
    <p:sldId id="384" r:id="rId33"/>
    <p:sldId id="385" r:id="rId34"/>
    <p:sldId id="388" r:id="rId35"/>
    <p:sldId id="389" r:id="rId36"/>
    <p:sldId id="424" r:id="rId37"/>
    <p:sldId id="392" r:id="rId38"/>
    <p:sldId id="393" r:id="rId39"/>
    <p:sldId id="394" r:id="rId40"/>
    <p:sldId id="395" r:id="rId41"/>
    <p:sldId id="396" r:id="rId42"/>
    <p:sldId id="397" r:id="rId43"/>
    <p:sldId id="399" r:id="rId44"/>
    <p:sldId id="425" r:id="rId45"/>
    <p:sldId id="485" r:id="rId46"/>
    <p:sldId id="403" r:id="rId47"/>
    <p:sldId id="404" r:id="rId48"/>
    <p:sldId id="406" r:id="rId49"/>
    <p:sldId id="407" r:id="rId50"/>
    <p:sldId id="408" r:id="rId51"/>
    <p:sldId id="409" r:id="rId52"/>
    <p:sldId id="411" r:id="rId53"/>
    <p:sldId id="412" r:id="rId54"/>
    <p:sldId id="426" r:id="rId55"/>
    <p:sldId id="477" r:id="rId56"/>
    <p:sldId id="416" r:id="rId57"/>
    <p:sldId id="417" r:id="rId58"/>
    <p:sldId id="419" r:id="rId59"/>
    <p:sldId id="491" r:id="rId60"/>
    <p:sldId id="492" r:id="rId61"/>
    <p:sldId id="493" r:id="rId62"/>
    <p:sldId id="494" r:id="rId63"/>
    <p:sldId id="495" r:id="rId64"/>
    <p:sldId id="497" r:id="rId65"/>
    <p:sldId id="498" r:id="rId66"/>
    <p:sldId id="499" r:id="rId67"/>
    <p:sldId id="500" r:id="rId68"/>
    <p:sldId id="502" r:id="rId69"/>
    <p:sldId id="503" r:id="rId70"/>
    <p:sldId id="504" r:id="rId71"/>
    <p:sldId id="506" r:id="rId72"/>
    <p:sldId id="507" r:id="rId73"/>
    <p:sldId id="508" r:id="rId74"/>
    <p:sldId id="509" r:id="rId75"/>
    <p:sldId id="510" r:id="rId76"/>
    <p:sldId id="511" r:id="rId77"/>
    <p:sldId id="512" r:id="rId78"/>
    <p:sldId id="513" r:id="rId79"/>
    <p:sldId id="514" r:id="rId80"/>
    <p:sldId id="515" r:id="rId81"/>
    <p:sldId id="516" r:id="rId82"/>
    <p:sldId id="517" r:id="rId83"/>
    <p:sldId id="518" r:id="rId84"/>
    <p:sldId id="519" r:id="rId85"/>
    <p:sldId id="520" r:id="rId86"/>
    <p:sldId id="521" r:id="rId87"/>
    <p:sldId id="522" r:id="rId88"/>
    <p:sldId id="523" r:id="rId89"/>
    <p:sldId id="524" r:id="rId90"/>
    <p:sldId id="525" r:id="rId91"/>
    <p:sldId id="526" r:id="rId92"/>
    <p:sldId id="530" r:id="rId93"/>
    <p:sldId id="531" r:id="rId94"/>
    <p:sldId id="532" r:id="rId95"/>
    <p:sldId id="533" r:id="rId96"/>
    <p:sldId id="534" r:id="rId97"/>
    <p:sldId id="535" r:id="rId98"/>
    <p:sldId id="536" r:id="rId99"/>
    <p:sldId id="537" r:id="rId100"/>
    <p:sldId id="538" r:id="rId101"/>
    <p:sldId id="539" r:id="rId102"/>
    <p:sldId id="540" r:id="rId103"/>
    <p:sldId id="541" r:id="rId104"/>
    <p:sldId id="542" r:id="rId105"/>
    <p:sldId id="543" r:id="rId106"/>
    <p:sldId id="544" r:id="rId107"/>
    <p:sldId id="545" r:id="rId108"/>
    <p:sldId id="546" r:id="rId109"/>
    <p:sldId id="547" r:id="rId110"/>
    <p:sldId id="548" r:id="rId111"/>
    <p:sldId id="549" r:id="rId112"/>
    <p:sldId id="550" r:id="rId113"/>
    <p:sldId id="551" r:id="rId114"/>
    <p:sldId id="552" r:id="rId115"/>
    <p:sldId id="553" r:id="rId116"/>
    <p:sldId id="555" r:id="rId117"/>
    <p:sldId id="556" r:id="rId118"/>
    <p:sldId id="557" r:id="rId119"/>
    <p:sldId id="558" r:id="rId120"/>
    <p:sldId id="559" r:id="rId121"/>
    <p:sldId id="560" r:id="rId122"/>
    <p:sldId id="561" r:id="rId123"/>
    <p:sldId id="562" r:id="rId124"/>
    <p:sldId id="563" r:id="rId125"/>
    <p:sldId id="564" r:id="rId126"/>
    <p:sldId id="565" r:id="rId127"/>
    <p:sldId id="566" r:id="rId128"/>
    <p:sldId id="567" r:id="rId129"/>
    <p:sldId id="569" r:id="rId130"/>
    <p:sldId id="570" r:id="rId131"/>
    <p:sldId id="571" r:id="rId132"/>
    <p:sldId id="572" r:id="rId133"/>
    <p:sldId id="574" r:id="rId134"/>
    <p:sldId id="575" r:id="rId135"/>
    <p:sldId id="584" r:id="rId136"/>
    <p:sldId id="586" r:id="rId137"/>
    <p:sldId id="587" r:id="rId138"/>
    <p:sldId id="589" r:id="rId139"/>
    <p:sldId id="590" r:id="rId140"/>
    <p:sldId id="591" r:id="rId141"/>
    <p:sldId id="592" r:id="rId142"/>
    <p:sldId id="593" r:id="rId143"/>
    <p:sldId id="595" r:id="rId144"/>
    <p:sldId id="597" r:id="rId145"/>
    <p:sldId id="598" r:id="rId146"/>
    <p:sldId id="599" r:id="rId147"/>
    <p:sldId id="600" r:id="rId148"/>
    <p:sldId id="602" r:id="rId149"/>
    <p:sldId id="604" r:id="rId150"/>
    <p:sldId id="606" r:id="rId151"/>
    <p:sldId id="607" r:id="rId152"/>
    <p:sldId id="609" r:id="rId153"/>
    <p:sldId id="611" r:id="rId154"/>
    <p:sldId id="612" r:id="rId155"/>
    <p:sldId id="613" r:id="rId156"/>
    <p:sldId id="616" r:id="rId157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AF2E"/>
    <a:srgbClr val="FFFFFF"/>
    <a:srgbClr val="EBFFD2"/>
    <a:srgbClr val="A4F6F0"/>
    <a:srgbClr val="E8FFC8"/>
    <a:srgbClr val="FAF7C8"/>
    <a:srgbClr val="FAF8C8"/>
    <a:srgbClr val="F5FFC2"/>
    <a:srgbClr val="EBFFDC"/>
    <a:srgbClr val="FAF8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660" autoAdjust="0"/>
  </p:normalViewPr>
  <p:slideViewPr>
    <p:cSldViewPr>
      <p:cViewPr varScale="1">
        <p:scale>
          <a:sx n="70" d="100"/>
          <a:sy n="70" d="100"/>
        </p:scale>
        <p:origin x="129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25.xml"/><Relationship Id="rId18" Type="http://schemas.openxmlformats.org/officeDocument/2006/relationships/slide" Target="slides/slide31.xml"/><Relationship Id="rId26" Type="http://schemas.openxmlformats.org/officeDocument/2006/relationships/slide" Target="slides/slide45.xml"/><Relationship Id="rId39" Type="http://schemas.openxmlformats.org/officeDocument/2006/relationships/slide" Target="slides/slide67.xml"/><Relationship Id="rId3" Type="http://schemas.openxmlformats.org/officeDocument/2006/relationships/slide" Target="slides/slide4.xml"/><Relationship Id="rId21" Type="http://schemas.openxmlformats.org/officeDocument/2006/relationships/slide" Target="slides/slide34.xml"/><Relationship Id="rId34" Type="http://schemas.openxmlformats.org/officeDocument/2006/relationships/slide" Target="slides/slide60.xml"/><Relationship Id="rId42" Type="http://schemas.openxmlformats.org/officeDocument/2006/relationships/slide" Target="slides/slide75.xml"/><Relationship Id="rId47" Type="http://schemas.openxmlformats.org/officeDocument/2006/relationships/slide" Target="slides/slide80.xml"/><Relationship Id="rId50" Type="http://schemas.openxmlformats.org/officeDocument/2006/relationships/slide" Target="slides/slide83.xml"/><Relationship Id="rId7" Type="http://schemas.openxmlformats.org/officeDocument/2006/relationships/slide" Target="slides/slide9.xml"/><Relationship Id="rId12" Type="http://schemas.openxmlformats.org/officeDocument/2006/relationships/slide" Target="slides/slide24.xml"/><Relationship Id="rId17" Type="http://schemas.openxmlformats.org/officeDocument/2006/relationships/slide" Target="slides/slide29.xml"/><Relationship Id="rId25" Type="http://schemas.openxmlformats.org/officeDocument/2006/relationships/slide" Target="slides/slide40.xml"/><Relationship Id="rId33" Type="http://schemas.openxmlformats.org/officeDocument/2006/relationships/slide" Target="slides/slide58.xml"/><Relationship Id="rId38" Type="http://schemas.openxmlformats.org/officeDocument/2006/relationships/slide" Target="slides/slide66.xml"/><Relationship Id="rId46" Type="http://schemas.openxmlformats.org/officeDocument/2006/relationships/slide" Target="slides/slide79.xml"/><Relationship Id="rId2" Type="http://schemas.openxmlformats.org/officeDocument/2006/relationships/slide" Target="slides/slide3.xml"/><Relationship Id="rId16" Type="http://schemas.openxmlformats.org/officeDocument/2006/relationships/slide" Target="slides/slide28.xml"/><Relationship Id="rId20" Type="http://schemas.openxmlformats.org/officeDocument/2006/relationships/slide" Target="slides/slide33.xml"/><Relationship Id="rId29" Type="http://schemas.openxmlformats.org/officeDocument/2006/relationships/slide" Target="slides/slide49.xml"/><Relationship Id="rId41" Type="http://schemas.openxmlformats.org/officeDocument/2006/relationships/slide" Target="slides/slide71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11" Type="http://schemas.openxmlformats.org/officeDocument/2006/relationships/slide" Target="slides/slide23.xml"/><Relationship Id="rId24" Type="http://schemas.openxmlformats.org/officeDocument/2006/relationships/slide" Target="slides/slide39.xml"/><Relationship Id="rId32" Type="http://schemas.openxmlformats.org/officeDocument/2006/relationships/slide" Target="slides/slide57.xml"/><Relationship Id="rId37" Type="http://schemas.openxmlformats.org/officeDocument/2006/relationships/slide" Target="slides/slide65.xml"/><Relationship Id="rId40" Type="http://schemas.openxmlformats.org/officeDocument/2006/relationships/slide" Target="slides/slide68.xml"/><Relationship Id="rId45" Type="http://schemas.openxmlformats.org/officeDocument/2006/relationships/slide" Target="slides/slide78.xml"/><Relationship Id="rId5" Type="http://schemas.openxmlformats.org/officeDocument/2006/relationships/slide" Target="slides/slide6.xml"/><Relationship Id="rId15" Type="http://schemas.openxmlformats.org/officeDocument/2006/relationships/slide" Target="slides/slide27.xml"/><Relationship Id="rId23" Type="http://schemas.openxmlformats.org/officeDocument/2006/relationships/slide" Target="slides/slide38.xml"/><Relationship Id="rId28" Type="http://schemas.openxmlformats.org/officeDocument/2006/relationships/slide" Target="slides/slide48.xml"/><Relationship Id="rId36" Type="http://schemas.openxmlformats.org/officeDocument/2006/relationships/slide" Target="slides/slide64.xml"/><Relationship Id="rId49" Type="http://schemas.openxmlformats.org/officeDocument/2006/relationships/slide" Target="slides/slide82.xml"/><Relationship Id="rId10" Type="http://schemas.openxmlformats.org/officeDocument/2006/relationships/slide" Target="slides/slide18.xml"/><Relationship Id="rId19" Type="http://schemas.openxmlformats.org/officeDocument/2006/relationships/slide" Target="slides/slide32.xml"/><Relationship Id="rId31" Type="http://schemas.openxmlformats.org/officeDocument/2006/relationships/slide" Target="slides/slide56.xml"/><Relationship Id="rId44" Type="http://schemas.openxmlformats.org/officeDocument/2006/relationships/slide" Target="slides/slide77.xml"/><Relationship Id="rId4" Type="http://schemas.openxmlformats.org/officeDocument/2006/relationships/slide" Target="slides/slide5.xml"/><Relationship Id="rId9" Type="http://schemas.openxmlformats.org/officeDocument/2006/relationships/slide" Target="slides/slide17.xml"/><Relationship Id="rId14" Type="http://schemas.openxmlformats.org/officeDocument/2006/relationships/slide" Target="slides/slide26.xml"/><Relationship Id="rId22" Type="http://schemas.openxmlformats.org/officeDocument/2006/relationships/slide" Target="slides/slide37.xml"/><Relationship Id="rId27" Type="http://schemas.openxmlformats.org/officeDocument/2006/relationships/slide" Target="slides/slide46.xml"/><Relationship Id="rId30" Type="http://schemas.openxmlformats.org/officeDocument/2006/relationships/slide" Target="slides/slide50.xml"/><Relationship Id="rId35" Type="http://schemas.openxmlformats.org/officeDocument/2006/relationships/slide" Target="slides/slide61.xml"/><Relationship Id="rId43" Type="http://schemas.openxmlformats.org/officeDocument/2006/relationships/slide" Target="slides/slide76.xml"/><Relationship Id="rId48" Type="http://schemas.openxmlformats.org/officeDocument/2006/relationships/slide" Target="slides/slide81.xml"/><Relationship Id="rId8" Type="http://schemas.openxmlformats.org/officeDocument/2006/relationships/slide" Target="slides/slide14.xml"/><Relationship Id="rId51" Type="http://schemas.openxmlformats.org/officeDocument/2006/relationships/slide" Target="slides/slide10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7/9/2019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30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7/9/2019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03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819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19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530D42-14E7-4D51-A28E-19F625F23506}" type="slidenum">
              <a:rPr lang="en-US" smtClean="0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819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92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2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A2EA80-10D5-4513-9C7A-77A7D6AB35B5}" type="slidenum">
              <a:rPr lang="en-US" smtClean="0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921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931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3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BCDBF3-817F-413A-80F8-853CCD39EDE0}" type="slidenum">
              <a:rPr lang="en-US" smtClean="0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931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931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3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BCDBF3-817F-413A-80F8-853CCD39EDE0}" type="slidenum">
              <a:rPr lang="en-US" smtClean="0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931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962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62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265368-25E2-4165-B052-AF50CBE6FC21}" type="slidenum">
              <a:rPr lang="en-US" smtClean="0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962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983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83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D1CAAF-E185-4F7E-9F42-14342821F948}" type="slidenum">
              <a:rPr lang="en-US" smtClean="0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983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993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93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17E838-D0BC-4038-90B1-607AF9247E9C}" type="slidenum">
              <a:rPr lang="en-US" smtClean="0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993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013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13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2D163C-126C-4DC9-BA28-58DE8408799E}" type="slidenum">
              <a:rPr lang="en-US" smtClean="0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1013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024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24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A51349-9DF7-4E6A-8600-A2F1DA387C55}" type="slidenum">
              <a:rPr lang="en-US" smtClean="0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1024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034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34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412365-36BE-4559-BAB2-C909EACB2139}" type="slidenum">
              <a:rPr lang="en-US" smtClean="0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1034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044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44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143D7E-AF9C-4BE7-A6A8-4D1B56F39BE2}" type="slidenum">
              <a:rPr lang="en-US" smtClean="0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1044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82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2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AEA362-CBCC-4B7C-9718-17CBFAD9F0C9}" type="slidenum">
              <a:rPr lang="en-US" smtClean="0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829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065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65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4043C2-4D47-4DC4-9382-A0E92EC9EE87}" type="slidenum">
              <a:rPr lang="en-US" smtClean="0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1065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085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85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FF3CAC-14D5-443C-B9F5-5AEC40A8DA58}" type="slidenum">
              <a:rPr lang="en-US" smtClean="0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1085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095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95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E1EECB-A9CB-4FE9-AE24-0AACBF6066D2}" type="slidenum">
              <a:rPr lang="en-US" smtClean="0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1095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126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26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3CF38-3629-4207-957A-9B391F7372AA}" type="slidenum">
              <a:rPr lang="en-US" smtClean="0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1126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136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36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AE8703-CD18-4B62-94F4-265BA37E503B}" type="slidenum">
              <a:rPr lang="en-US" smtClean="0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1136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136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36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AE8703-CD18-4B62-94F4-265BA37E503B}" type="slidenum">
              <a:rPr lang="en-US" smtClean="0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1136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167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67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9AA7D0-3F1B-43FA-8D31-EDC895D9AB06}" type="slidenum">
              <a:rPr lang="en-US" smtClean="0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1167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177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77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BB2E8C-884E-4A72-BE6E-4CFA2D6E772A}" type="slidenum">
              <a:rPr lang="en-US" smtClean="0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1177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187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87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B824F6-72CD-4E17-B8CA-D587F41B34DB}" type="slidenum">
              <a:rPr lang="en-US" smtClean="0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1187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218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18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C5AA08-3298-4D11-8DDA-824E3914C5C1}" type="slidenum">
              <a:rPr lang="en-US" smtClean="0"/>
              <a:pPr/>
              <a:t>45</a:t>
            </a:fld>
            <a:r>
              <a:rPr lang="en-US" dirty="0"/>
              <a:t>##</a:t>
            </a:r>
          </a:p>
        </p:txBody>
      </p:sp>
      <p:sp>
        <p:nvSpPr>
          <p:cNvPr id="1218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839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39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06033D-A158-4643-B0CB-9A46D0DC77BD}" type="slidenum">
              <a:rPr lang="en-US" smtClean="0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839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228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28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E82C32-6661-4CC0-8394-6FE49FB198E7}" type="slidenum">
              <a:rPr lang="en-US" smtClean="0"/>
              <a:pPr/>
              <a:t>46</a:t>
            </a:fld>
            <a:r>
              <a:rPr lang="en-US" dirty="0"/>
              <a:t>##</a:t>
            </a:r>
          </a:p>
        </p:txBody>
      </p:sp>
      <p:sp>
        <p:nvSpPr>
          <p:cNvPr id="1228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249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4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D6C2C7-E0D4-4827-A427-1B6276AB8C32}" type="slidenum">
              <a:rPr lang="en-US" smtClean="0"/>
              <a:pPr/>
              <a:t>48</a:t>
            </a:fld>
            <a:r>
              <a:rPr lang="en-US" dirty="0"/>
              <a:t>##</a:t>
            </a:r>
          </a:p>
        </p:txBody>
      </p:sp>
      <p:sp>
        <p:nvSpPr>
          <p:cNvPr id="124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259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F9CC9-1B2A-4399-8316-DA6D7236D2E0}" type="slidenum">
              <a:rPr lang="en-US" smtClean="0"/>
              <a:pPr/>
              <a:t>49</a:t>
            </a:fld>
            <a:r>
              <a:rPr lang="en-US" dirty="0"/>
              <a:t>##</a:t>
            </a: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280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80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D1CE0C-B7E7-467F-96C9-97CCE9D6E43B}" type="slidenum">
              <a:rPr lang="en-US" smtClean="0"/>
              <a:pPr/>
              <a:t>52</a:t>
            </a:fld>
            <a:r>
              <a:rPr lang="en-US" dirty="0"/>
              <a:t>##</a:t>
            </a:r>
          </a:p>
        </p:txBody>
      </p:sp>
      <p:sp>
        <p:nvSpPr>
          <p:cNvPr id="1280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300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00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520040-D6DB-4DD4-AA12-22D64B042A1F}" type="slidenum">
              <a:rPr lang="en-US" smtClean="0"/>
              <a:pPr/>
              <a:t>55</a:t>
            </a:fld>
            <a:r>
              <a:rPr lang="en-US" dirty="0"/>
              <a:t>##</a:t>
            </a:r>
          </a:p>
        </p:txBody>
      </p:sp>
      <p:sp>
        <p:nvSpPr>
          <p:cNvPr id="1300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310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10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E8D742-5DE5-4845-9EB6-7AC97C0E14F6}" type="slidenum">
              <a:rPr lang="en-US" smtClean="0"/>
              <a:pPr/>
              <a:t>57</a:t>
            </a:fld>
            <a:r>
              <a:rPr lang="en-US" dirty="0"/>
              <a:t>##</a:t>
            </a:r>
          </a:p>
        </p:txBody>
      </p:sp>
      <p:sp>
        <p:nvSpPr>
          <p:cNvPr id="1310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331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31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FD654-343F-4B24-BC96-A5E6A78FE443}" type="slidenum">
              <a:rPr lang="en-US" smtClean="0"/>
              <a:pPr/>
              <a:t>58</a:t>
            </a:fld>
            <a:r>
              <a:rPr lang="en-US" dirty="0"/>
              <a:t>##</a:t>
            </a:r>
          </a:p>
        </p:txBody>
      </p:sp>
      <p:sp>
        <p:nvSpPr>
          <p:cNvPr id="133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30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30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8CD759-8BFF-4CE8-82EB-B422526AD63F}" type="slidenum">
              <a:rPr lang="en-US"/>
              <a:pPr/>
              <a:t>60</a:t>
            </a:fld>
            <a:r>
              <a:rPr lang="en-US" dirty="0"/>
              <a:t>##</a:t>
            </a:r>
          </a:p>
        </p:txBody>
      </p:sp>
      <p:sp>
        <p:nvSpPr>
          <p:cNvPr id="43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50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50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EF5745-57C8-4926-A81B-E82DF6401403}" type="slidenum">
              <a:rPr lang="en-US"/>
              <a:pPr/>
              <a:t>67</a:t>
            </a:fld>
            <a:r>
              <a:rPr lang="en-US" dirty="0"/>
              <a:t>##</a:t>
            </a:r>
          </a:p>
        </p:txBody>
      </p:sp>
      <p:sp>
        <p:nvSpPr>
          <p:cNvPr id="450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2D5A9B-F557-4FF9-BD30-8B360CB0CAC4}" type="slidenum">
              <a:rPr lang="en-US"/>
              <a:pPr/>
              <a:t>68</a:t>
            </a:fld>
            <a:r>
              <a:rPr lang="en-US" dirty="0"/>
              <a:t>##</a:t>
            </a:r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003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03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D8521E-9586-4255-A9A9-7B6C0A147852}" type="slidenum">
              <a:rPr lang="en-US" smtClean="0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1003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717C6A-A4F0-43BA-9319-A43133CB37D9}" type="slidenum">
              <a:rPr lang="en-US"/>
              <a:pPr/>
              <a:t>69</a:t>
            </a:fld>
            <a:r>
              <a:rPr lang="en-US" dirty="0"/>
              <a:t>##</a:t>
            </a: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717C6A-A4F0-43BA-9319-A43133CB37D9}" type="slidenum">
              <a:rPr lang="en-US"/>
              <a:pPr/>
              <a:t>70</a:t>
            </a:fld>
            <a:r>
              <a:rPr lang="en-US" dirty="0"/>
              <a:t>##</a:t>
            </a: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3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BD0E-6358-40AA-AC41-D1EEAA86C51E}" type="slidenum">
              <a:rPr lang="en-US"/>
              <a:pPr/>
              <a:t>71</a:t>
            </a:fld>
            <a:r>
              <a:rPr lang="en-US" dirty="0"/>
              <a:t>##</a:t>
            </a: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2E00D-BDC5-46FE-BE72-6C376B294A0A}" type="slidenum">
              <a:rPr lang="en-US"/>
              <a:pPr/>
              <a:t>72</a:t>
            </a:fld>
            <a:r>
              <a:rPr lang="en-US" dirty="0"/>
              <a:t>##</a:t>
            </a: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2E00D-BDC5-46FE-BE72-6C376B294A0A}" type="slidenum">
              <a:rPr lang="en-US"/>
              <a:pPr/>
              <a:t>73</a:t>
            </a:fld>
            <a:r>
              <a:rPr lang="en-US" dirty="0"/>
              <a:t>##</a:t>
            </a: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692A4B-6A0E-4D85-88A6-83FCBF8D5D01}" type="slidenum">
              <a:rPr lang="en-US"/>
              <a:pPr/>
              <a:t>74</a:t>
            </a:fld>
            <a:r>
              <a:rPr lang="en-US" dirty="0"/>
              <a:t>##</a:t>
            </a:r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7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233D03-4956-4DF5-9CF1-3BCFF3442D24}" type="slidenum">
              <a:rPr lang="en-US"/>
              <a:pPr/>
              <a:t>75</a:t>
            </a:fld>
            <a:r>
              <a:rPr lang="en-US" dirty="0"/>
              <a:t>##</a:t>
            </a:r>
          </a:p>
        </p:txBody>
      </p:sp>
      <p:sp>
        <p:nvSpPr>
          <p:cNvPr id="57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2CF2B-D1D1-4B32-93E8-F3991CBE39B5}" type="slidenum">
              <a:rPr lang="en-US"/>
              <a:pPr/>
              <a:t>76</a:t>
            </a:fld>
            <a:r>
              <a:rPr lang="en-US" dirty="0"/>
              <a:t>##</a:t>
            </a: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2CF2B-D1D1-4B32-93E8-F3991CBE39B5}" type="slidenum">
              <a:rPr lang="en-US"/>
              <a:pPr/>
              <a:t>77</a:t>
            </a:fld>
            <a:r>
              <a:rPr lang="en-US" dirty="0"/>
              <a:t>##</a:t>
            </a: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9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F29158-8B2E-45DF-9A15-85654FD6DA44}" type="slidenum">
              <a:rPr lang="en-US"/>
              <a:pPr/>
              <a:t>78</a:t>
            </a:fld>
            <a:r>
              <a:rPr lang="en-US" dirty="0"/>
              <a:t>##</a:t>
            </a:r>
          </a:p>
        </p:txBody>
      </p:sp>
      <p:sp>
        <p:nvSpPr>
          <p:cNvPr id="59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003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03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D8521E-9586-4255-A9A9-7B6C0A147852}" type="slidenum">
              <a:rPr lang="en-US" smtClean="0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1003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0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0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58E050-4EBD-4C99-ACD4-2AF88D75A15E}" type="slidenum">
              <a:rPr lang="en-US"/>
              <a:pPr/>
              <a:t>79</a:t>
            </a:fld>
            <a:r>
              <a:rPr lang="en-US" dirty="0"/>
              <a:t>##</a:t>
            </a:r>
          </a:p>
        </p:txBody>
      </p:sp>
      <p:sp>
        <p:nvSpPr>
          <p:cNvPr id="60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B5B959-1808-4DB1-9066-078AC5823A94}" type="slidenum">
              <a:rPr lang="en-US"/>
              <a:pPr/>
              <a:t>84</a:t>
            </a:fld>
            <a:r>
              <a:rPr lang="en-US" dirty="0"/>
              <a:t>##</a:t>
            </a:r>
          </a:p>
        </p:txBody>
      </p:sp>
      <p:sp>
        <p:nvSpPr>
          <p:cNvPr id="61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2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BE99E6-3C87-43A6-A64E-0A817FAF1526}" type="slidenum">
              <a:rPr lang="en-US"/>
              <a:pPr/>
              <a:t>85</a:t>
            </a:fld>
            <a:r>
              <a:rPr lang="en-US" dirty="0"/>
              <a:t>##</a:t>
            </a:r>
          </a:p>
        </p:txBody>
      </p:sp>
      <p:sp>
        <p:nvSpPr>
          <p:cNvPr id="62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5093D-60B4-40B0-95B1-51DC18C5CCA4}" type="slidenum">
              <a:rPr lang="en-US"/>
              <a:pPr/>
              <a:t>86</a:t>
            </a:fld>
            <a:r>
              <a:rPr lang="en-US" dirty="0"/>
              <a:t>##</a:t>
            </a:r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5093D-60B4-40B0-95B1-51DC18C5CCA4}" type="slidenum">
              <a:rPr lang="en-US"/>
              <a:pPr/>
              <a:t>87</a:t>
            </a:fld>
            <a:r>
              <a:rPr lang="en-US" dirty="0"/>
              <a:t>##</a:t>
            </a:r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692A4B-6A0E-4D85-88A6-83FCBF8D5D01}" type="slidenum">
              <a:rPr lang="en-US"/>
              <a:pPr/>
              <a:t>96</a:t>
            </a:fld>
            <a:r>
              <a:rPr lang="en-US" dirty="0"/>
              <a:t>##</a:t>
            </a:r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697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60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39888D-0E8B-4B3D-B6EC-ABDF79EACAD2}" type="slidenum">
              <a:rPr lang="en-US" smtClean="0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860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880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80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4E8D3F-F49B-4293-B265-1CCF079F5190}" type="slidenum">
              <a:rPr lang="en-US" smtClean="0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880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890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90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AE9CC0-F221-4827-835E-ED55D757992B}" type="slidenum">
              <a:rPr lang="en-US" smtClean="0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890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890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90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AE9CC0-F221-4827-835E-ED55D757992B}" type="slidenum">
              <a:rPr lang="en-US" smtClean="0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890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Example description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Source code box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Section Subtitle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Source code box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13" y="71438"/>
            <a:ext cx="6553200" cy="909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268413"/>
            <a:ext cx="417195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13" y="71438"/>
            <a:ext cx="6553200" cy="909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23850" y="1268413"/>
            <a:ext cx="849630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3" cstate="print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3" cstate="screen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01" r:id="rId9"/>
    <p:sldLayoutId id="2147483703" r:id="rId10"/>
    <p:sldLayoutId id="2147483702" r:id="rId11"/>
  </p:sldLayoutIdLst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://css.maxdesign.com.au/" TargetMode="Externa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eshare.net/maxdesign/css-cascade-1658158" TargetMode="Externa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hyperlink" Target="http://css.maxdesign.com.au/selectutorial/advanced_conflict.htm" TargetMode="External"/><Relationship Id="rId2" Type="http://schemas.openxmlformats.org/officeDocument/2006/relationships/hyperlink" Target="http://www.smashingmagazine.com/2007/07/27/css-specificity-things-you-should-know/" TargetMode="Externa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szengarden.com/" TargetMode="Externa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1.png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QA/2002/04/valid-dtd-list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gi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gif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gif"/><Relationship Id="rId2" Type="http://schemas.openxmlformats.org/officeDocument/2006/relationships/image" Target="../media/image45.gif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gif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image" Target="../media/image51.jpe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5800" y="2207048"/>
            <a:ext cx="4191000" cy="993352"/>
          </a:xfrm>
        </p:spPr>
        <p:txBody>
          <a:bodyPr/>
          <a:lstStyle/>
          <a:p>
            <a:r>
              <a:rPr lang="en-US" dirty="0"/>
              <a:t>HTML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240880"/>
            <a:ext cx="5943600" cy="569120"/>
          </a:xfrm>
        </p:spPr>
        <p:txBody>
          <a:bodyPr/>
          <a:lstStyle/>
          <a:p>
            <a:r>
              <a:rPr lang="en-US" dirty="0"/>
              <a:t>HTML, Text, Images, Tables</a:t>
            </a:r>
            <a:endParaRPr lang="en-US" noProof="1"/>
          </a:p>
        </p:txBody>
      </p:sp>
      <p:pic>
        <p:nvPicPr>
          <p:cNvPr id="30722" name="Picture 2" descr="http://us.123rf.com/400wm/400/400/kentoh/kentoh0901/kentoh090100047/408147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495801"/>
            <a:ext cx="4114800" cy="1910443"/>
          </a:xfrm>
          <a:prstGeom prst="roundRect">
            <a:avLst>
              <a:gd name="adj" fmla="val 5096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124932" name="Picture 4" descr="http://www.optimiced.com/wp-uploads/2009/07/html-icons-veerl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6" y="1295400"/>
            <a:ext cx="2422524" cy="2422524"/>
          </a:xfrm>
          <a:prstGeom prst="roundRect">
            <a:avLst>
              <a:gd name="adj" fmla="val 331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  <p:pic>
        <p:nvPicPr>
          <p:cNvPr id="124934" name="Picture 6" descr="http://www.russellheimlich.com/blog/wp-content/uploads/2007/11/html-source-code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7086">
            <a:off x="5772896" y="387891"/>
            <a:ext cx="3098386" cy="1660126"/>
          </a:xfrm>
          <a:prstGeom prst="roundRect">
            <a:avLst>
              <a:gd name="adj" fmla="val 327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12" name="Picture 2" descr="http://www.iconarchive.com/icons/mayosoft/aero-vista/128/Oficina-HTML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63201">
            <a:off x="3269472" y="479855"/>
            <a:ext cx="1758366" cy="17583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/>
              <a:t>First HTML Page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52996" name="Rectangle 4"/>
          <p:cNvSpPr>
            <a:spLocks noChangeArrowheads="1"/>
          </p:cNvSpPr>
          <p:nvPr/>
        </p:nvSpPr>
        <p:spPr bwMode="auto">
          <a:xfrm>
            <a:off x="541338" y="1628775"/>
            <a:ext cx="7991475" cy="3250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10245" name="Picture 8" descr="My-First-HTML-Page-I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663" y="4221163"/>
            <a:ext cx="5556250" cy="221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57200" y="1020554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test.html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“Cascading”?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100</a:t>
            </a:fld>
            <a:endParaRPr lang="en-US" dirty="0"/>
          </a:p>
        </p:txBody>
      </p:sp>
      <p:pic>
        <p:nvPicPr>
          <p:cNvPr id="2050" name="Picture 2" descr="http://www.guistuff.com/css/images/css_rules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712" y="1143000"/>
            <a:ext cx="4979388" cy="5248275"/>
          </a:xfrm>
          <a:prstGeom prst="roundRect">
            <a:avLst>
              <a:gd name="adj" fmla="val 364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86202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“Cascading”? (3)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CSS styles are inherited and some not</a:t>
            </a:r>
          </a:p>
          <a:p>
            <a:pPr lvl="1"/>
            <a:r>
              <a:rPr lang="en-US" dirty="0"/>
              <a:t>Text-related and list-related properties are inherited -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color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font-size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font-family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line-height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text-align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list-style</a:t>
            </a:r>
            <a:r>
              <a:rPr lang="en-US" dirty="0"/>
              <a:t>, etc</a:t>
            </a:r>
          </a:p>
          <a:p>
            <a:pPr lvl="1"/>
            <a:r>
              <a:rPr lang="en-US" dirty="0"/>
              <a:t>Box-related and positioning styles are not inherited -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width</a:t>
            </a:r>
            <a:r>
              <a:rPr lang="en-US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height</a:t>
            </a:r>
            <a:r>
              <a:rPr lang="en-US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</a:t>
            </a:r>
            <a:r>
              <a:rPr lang="en-US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</a:t>
            </a:r>
            <a:r>
              <a:rPr lang="en-US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padding</a:t>
            </a:r>
            <a:r>
              <a:rPr lang="en-US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position</a:t>
            </a:r>
            <a:r>
              <a:rPr lang="en-US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float</a:t>
            </a:r>
            <a:r>
              <a:rPr lang="en-US" sz="2800" dirty="0"/>
              <a:t>, etc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/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&lt;a&gt;</a:t>
            </a:r>
            <a:r>
              <a:rPr lang="en-US" dirty="0"/>
              <a:t> elements do not inherit color and text-decoration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01830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Style Sheets Syntax</a:t>
            </a:r>
            <a:endParaRPr lang="bg-BG" dirty="0"/>
          </a:p>
        </p:txBody>
      </p:sp>
      <p:sp>
        <p:nvSpPr>
          <p:cNvPr id="1000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000" dirty="0" err="1"/>
              <a:t>Stylesheets</a:t>
            </a:r>
            <a:r>
              <a:rPr lang="en-US" sz="3000" dirty="0"/>
              <a:t> consist of rules, selectors, declarations, properties and values</a:t>
            </a:r>
          </a:p>
          <a:p>
            <a:pPr>
              <a:defRPr/>
            </a:pPr>
            <a:endParaRPr lang="en-US" sz="3000" dirty="0"/>
          </a:p>
          <a:p>
            <a:pPr>
              <a:defRPr/>
            </a:pPr>
            <a:endParaRPr lang="en-US" sz="3000" dirty="0"/>
          </a:p>
          <a:p>
            <a:pPr>
              <a:defRPr/>
            </a:pPr>
            <a:endParaRPr lang="en-US" sz="3000" dirty="0"/>
          </a:p>
          <a:p>
            <a:pPr>
              <a:defRPr/>
            </a:pPr>
            <a:r>
              <a:rPr lang="en-US" sz="3000" dirty="0"/>
              <a:t>Selectors are separated by commas</a:t>
            </a:r>
          </a:p>
          <a:p>
            <a:pPr>
              <a:defRPr/>
            </a:pPr>
            <a:r>
              <a:rPr lang="en-US" sz="3000" dirty="0"/>
              <a:t>Declarations are separated by semicolons</a:t>
            </a:r>
          </a:p>
          <a:p>
            <a:pPr>
              <a:defRPr/>
            </a:pPr>
            <a:r>
              <a:rPr lang="en-US" sz="3000" dirty="0"/>
              <a:t>Properties and values are separated by colons</a:t>
            </a:r>
            <a:endParaRPr lang="bg-BG" sz="3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102</a:t>
            </a:fld>
            <a:endParaRPr lang="en-US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685800" y="6019800"/>
            <a:ext cx="7772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h1,h2,h3 { color: green; font-weight: bold; }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250" y="2286000"/>
            <a:ext cx="4381500" cy="1143000"/>
          </a:xfrm>
          <a:prstGeom prst="roundRect">
            <a:avLst>
              <a:gd name="adj" fmla="val 8862"/>
            </a:avLst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514600" y="3485346"/>
            <a:ext cx="4114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http://css.maxdesign.com.au/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6169506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Selectors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Selectors determine which element the rule applies to: </a:t>
            </a:r>
          </a:p>
          <a:p>
            <a:pPr lvl="1">
              <a:defRPr/>
            </a:pPr>
            <a:r>
              <a:rPr lang="en-US" dirty="0"/>
              <a:t>All elements of specific type (tag)</a:t>
            </a:r>
          </a:p>
          <a:p>
            <a:pPr lvl="1">
              <a:defRPr/>
            </a:pPr>
            <a:r>
              <a:rPr lang="en-US" dirty="0"/>
              <a:t>Those that mach a specific attribute (id, class)</a:t>
            </a:r>
          </a:p>
          <a:p>
            <a:pPr lvl="1">
              <a:defRPr/>
            </a:pPr>
            <a:r>
              <a:rPr lang="en-US" dirty="0"/>
              <a:t>Elements may be matched depending on how they are nested in the document tree (HTML)</a:t>
            </a:r>
          </a:p>
          <a:p>
            <a:pPr>
              <a:defRPr/>
            </a:pPr>
            <a:r>
              <a:rPr lang="en-US" dirty="0"/>
              <a:t>Examples: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5650" y="5334000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.header a { color: green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5969913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#menu&gt;li { padding-top: 8px }</a:t>
            </a:r>
          </a:p>
        </p:txBody>
      </p:sp>
    </p:spTree>
    <p:extLst>
      <p:ext uri="{BB962C8B-B14F-4D97-AF65-F5344CB8AC3E}">
        <p14:creationId xmlns:p14="http://schemas.microsoft.com/office/powerpoint/2010/main" val="3299773354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Selectors (2)</a:t>
            </a:r>
            <a:endParaRPr lang="bg-BG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838200"/>
            <a:ext cx="8439150" cy="5715000"/>
          </a:xfrm>
        </p:spPr>
        <p:txBody>
          <a:bodyPr/>
          <a:lstStyle/>
          <a:p>
            <a:pPr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800" dirty="0"/>
              <a:t>Three primary kinds of selectors:</a:t>
            </a:r>
          </a:p>
          <a:p>
            <a:pPr lvl="1">
              <a:lnSpc>
                <a:spcPts val="3700"/>
              </a:lnSpc>
              <a:spcBef>
                <a:spcPts val="0"/>
              </a:spcBef>
              <a:defRPr/>
            </a:pPr>
            <a:r>
              <a:rPr lang="en-US" sz="2600" dirty="0"/>
              <a:t>By tag (type selector):</a:t>
            </a:r>
            <a:br>
              <a:rPr lang="en-US" sz="2600" dirty="0"/>
            </a:br>
            <a:endParaRPr lang="en-US" sz="2600" dirty="0">
              <a:latin typeface="Courier New" pitchFamily="49" charset="0"/>
            </a:endParaRPr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600" dirty="0"/>
              <a:t>By element id:</a:t>
            </a:r>
            <a:br>
              <a:rPr lang="en-US" sz="2600" dirty="0"/>
            </a:br>
            <a:endParaRPr lang="en-US" sz="2600" noProof="1">
              <a:latin typeface="Courier New" pitchFamily="49" charset="0"/>
            </a:endParaRPr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600" dirty="0"/>
              <a:t>By element class name (only for HTML): </a:t>
            </a:r>
            <a:br>
              <a:rPr lang="en-US" sz="2600" dirty="0"/>
            </a:br>
            <a:endParaRPr lang="en-US" sz="2600" dirty="0">
              <a:latin typeface="Courier New" pitchFamily="49" charset="0"/>
            </a:endParaRPr>
          </a:p>
          <a:p>
            <a:pPr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800" dirty="0"/>
              <a:t>Selectors can be combined with commas:</a:t>
            </a:r>
          </a:p>
          <a:p>
            <a:pPr>
              <a:lnSpc>
                <a:spcPts val="3700"/>
              </a:lnSpc>
              <a:spcBef>
                <a:spcPts val="300"/>
              </a:spcBef>
              <a:buFontTx/>
              <a:buNone/>
              <a:defRPr/>
            </a:pPr>
            <a:r>
              <a:rPr lang="en-US" sz="2800" dirty="0"/>
              <a:t>	</a:t>
            </a:r>
            <a:br>
              <a:rPr lang="en-US" sz="2800" dirty="0"/>
            </a:br>
            <a:r>
              <a:rPr lang="en-US" sz="2800" dirty="0"/>
              <a:t>This will match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2800" dirty="0"/>
              <a:t> tags, elements with class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2800" dirty="0"/>
              <a:t>, and element with id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top-link</a:t>
            </a:r>
            <a:endParaRPr lang="bg-BG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104</a:t>
            </a:fld>
            <a:endParaRPr lang="en-US" dirty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900113" y="19812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 { font-family: verdana,sans-serif; }</a:t>
            </a:r>
          </a:p>
        </p:txBody>
      </p:sp>
      <p:sp>
        <p:nvSpPr>
          <p:cNvPr id="1002501" name="Rectangle 5"/>
          <p:cNvSpPr>
            <a:spLocks noChangeArrowheads="1"/>
          </p:cNvSpPr>
          <p:nvPr/>
        </p:nvSpPr>
        <p:spPr bwMode="auto">
          <a:xfrm>
            <a:off x="900113" y="30480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#element_id { color: #ff0000; }</a:t>
            </a:r>
          </a:p>
        </p:txBody>
      </p:sp>
      <p:sp>
        <p:nvSpPr>
          <p:cNvPr id="1002502" name="Rectangle 6"/>
          <p:cNvSpPr>
            <a:spLocks noChangeArrowheads="1"/>
          </p:cNvSpPr>
          <p:nvPr/>
        </p:nvSpPr>
        <p:spPr bwMode="auto">
          <a:xfrm>
            <a:off x="900113" y="41148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.myClass {border: 1px solid red}</a:t>
            </a:r>
          </a:p>
        </p:txBody>
      </p:sp>
      <p:sp>
        <p:nvSpPr>
          <p:cNvPr id="1002503" name="Rectangle 7"/>
          <p:cNvSpPr>
            <a:spLocks noChangeArrowheads="1"/>
          </p:cNvSpPr>
          <p:nvPr/>
        </p:nvSpPr>
        <p:spPr bwMode="auto">
          <a:xfrm>
            <a:off x="900113" y="51317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h1, .link, #top-link {font-weight: bold}</a:t>
            </a:r>
          </a:p>
        </p:txBody>
      </p:sp>
    </p:spTree>
    <p:extLst>
      <p:ext uri="{BB962C8B-B14F-4D97-AF65-F5344CB8AC3E}">
        <p14:creationId xmlns:p14="http://schemas.microsoft.com/office/powerpoint/2010/main" val="2903748063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Selectors (3)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Pseudo-classes define state</a:t>
            </a:r>
          </a:p>
          <a:p>
            <a:pPr lvl="1"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:hover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:visited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:active</a:t>
            </a:r>
            <a:r>
              <a:rPr lang="en-US" dirty="0"/>
              <a:t> 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lang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/>
              <a:t>Pseudo-elements define element "parts" or are used to generate content</a:t>
            </a:r>
          </a:p>
          <a:p>
            <a:pPr lvl="1"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:first-line</a:t>
            </a:r>
            <a:r>
              <a:rPr lang="en-US" dirty="0"/>
              <a:t> 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:before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:after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5650" y="4344650"/>
            <a:ext cx="76327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a:hover { color: red;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p:first-line { text-transform: uppercase;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.title:before { content: "»";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.title:after { content: "«"; }</a:t>
            </a:r>
          </a:p>
        </p:txBody>
      </p:sp>
    </p:spTree>
    <p:extLst>
      <p:ext uri="{BB962C8B-B14F-4D97-AF65-F5344CB8AC3E}">
        <p14:creationId xmlns:p14="http://schemas.microsoft.com/office/powerpoint/2010/main" val="3369426193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Selectors (4)</a:t>
            </a:r>
            <a:endParaRPr lang="bg-BG" dirty="0"/>
          </a:p>
        </p:txBody>
      </p:sp>
      <p:sp>
        <p:nvSpPr>
          <p:cNvPr id="100557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1"/>
            <a:ext cx="8496300" cy="5678488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3000" dirty="0"/>
              <a:t>Match relative to element placement:</a:t>
            </a:r>
          </a:p>
          <a:p>
            <a:pPr>
              <a:lnSpc>
                <a:spcPct val="85000"/>
              </a:lnSpc>
              <a:spcBef>
                <a:spcPts val="2400"/>
              </a:spcBef>
              <a:buFontTx/>
              <a:buNone/>
              <a:defRPr/>
            </a:pPr>
            <a:br>
              <a:rPr lang="en-US" sz="3000" dirty="0"/>
            </a:br>
            <a:r>
              <a:rPr lang="en-US" sz="3000" dirty="0"/>
              <a:t>This will match all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sz="3000" dirty="0"/>
              <a:t> tags that are inside of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  <a:endParaRPr lang="en-US" sz="3000" dirty="0"/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dirty="0"/>
              <a:t> – universal selector (avoid or use with care!):</a:t>
            </a:r>
          </a:p>
          <a:p>
            <a:pPr>
              <a:lnSpc>
                <a:spcPct val="85000"/>
              </a:lnSpc>
              <a:spcBef>
                <a:spcPts val="3000"/>
              </a:spcBef>
              <a:spcAft>
                <a:spcPts val="0"/>
              </a:spcAft>
              <a:buFontTx/>
              <a:buNone/>
              <a:defRPr/>
            </a:pPr>
            <a:br>
              <a:rPr lang="en-US" sz="3000" dirty="0">
                <a:latin typeface="Courier New" pitchFamily="49" charset="0"/>
              </a:rPr>
            </a:br>
            <a:r>
              <a:rPr lang="en-US" sz="3000" dirty="0"/>
              <a:t>This will match all descendants of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3000" dirty="0"/>
              <a:t> element</a:t>
            </a:r>
          </a:p>
          <a:p>
            <a:pPr>
              <a:lnSpc>
                <a:spcPct val="85000"/>
              </a:lnSpc>
              <a:spcBef>
                <a:spcPct val="50000"/>
              </a:spcBef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dirty="0"/>
              <a:t> selector – used to match “next sibling”:</a:t>
            </a:r>
          </a:p>
          <a:p>
            <a:pPr>
              <a:lnSpc>
                <a:spcPct val="85000"/>
              </a:lnSpc>
              <a:spcBef>
                <a:spcPct val="50000"/>
              </a:spcBef>
              <a:buFontTx/>
              <a:buNone/>
              <a:defRPr/>
            </a:pPr>
            <a:endParaRPr lang="en-US" sz="3000" dirty="0"/>
          </a:p>
          <a:p>
            <a:pPr>
              <a:lnSpc>
                <a:spcPct val="85000"/>
              </a:lnSpc>
              <a:buFontTx/>
              <a:buNone/>
              <a:defRPr/>
            </a:pPr>
            <a:r>
              <a:rPr lang="en-US" sz="3000" dirty="0"/>
              <a:t>	This will match all siblings with class name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3000" dirty="0"/>
              <a:t> that appear immediately after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000" dirty="0"/>
              <a:t> tag</a:t>
            </a:r>
            <a:endParaRPr lang="bg-BG" sz="30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106</a:t>
            </a:fld>
            <a:endParaRPr lang="en-US" dirty="0"/>
          </a:p>
        </p:txBody>
      </p:sp>
      <p:sp>
        <p:nvSpPr>
          <p:cNvPr id="1005572" name="Rectangle 4"/>
          <p:cNvSpPr>
            <a:spLocks noChangeArrowheads="1"/>
          </p:cNvSpPr>
          <p:nvPr/>
        </p:nvSpPr>
        <p:spPr bwMode="auto">
          <a:xfrm>
            <a:off x="900113" y="15503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a {text-decoration: underline}</a:t>
            </a:r>
          </a:p>
        </p:txBody>
      </p:sp>
      <p:sp>
        <p:nvSpPr>
          <p:cNvPr id="1005573" name="Rectangle 5"/>
          <p:cNvSpPr>
            <a:spLocks noChangeArrowheads="1"/>
          </p:cNvSpPr>
          <p:nvPr/>
        </p:nvSpPr>
        <p:spPr bwMode="auto">
          <a:xfrm>
            <a:off x="900113" y="33528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* {color: black}</a:t>
            </a:r>
          </a:p>
        </p:txBody>
      </p:sp>
      <p:sp>
        <p:nvSpPr>
          <p:cNvPr id="1005574" name="Rectangle 6"/>
          <p:cNvSpPr>
            <a:spLocks noChangeArrowheads="1"/>
          </p:cNvSpPr>
          <p:nvPr/>
        </p:nvSpPr>
        <p:spPr bwMode="auto">
          <a:xfrm>
            <a:off x="900113" y="52079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 + .link {float:right}</a:t>
            </a:r>
          </a:p>
        </p:txBody>
      </p:sp>
    </p:spTree>
    <p:extLst>
      <p:ext uri="{BB962C8B-B14F-4D97-AF65-F5344CB8AC3E}">
        <p14:creationId xmlns:p14="http://schemas.microsoft.com/office/powerpoint/2010/main" val="3533051132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Selectors (5)</a:t>
            </a:r>
            <a:endParaRPr lang="bg-BG" dirty="0"/>
          </a:p>
        </p:txBody>
      </p:sp>
      <p:sp>
        <p:nvSpPr>
          <p:cNvPr id="10086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r>
              <a:rPr lang="en-US" sz="2800" dirty="0"/>
              <a:t> selector – matches direct child nodes:</a:t>
            </a:r>
            <a:br>
              <a:rPr lang="en-US" sz="2800" dirty="0">
                <a:latin typeface="Courier New" pitchFamily="49" charset="0"/>
              </a:rPr>
            </a:br>
            <a:endParaRPr lang="en-US" sz="2800" dirty="0">
              <a:latin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2800" dirty="0"/>
              <a:t>	This will match all elements with class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error</a:t>
            </a:r>
            <a:r>
              <a:rPr lang="en-US" sz="2800" dirty="0"/>
              <a:t>, direct children of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&lt;p&gt;</a:t>
            </a:r>
            <a:r>
              <a:rPr lang="en-US" sz="2800" dirty="0"/>
              <a:t> tag</a:t>
            </a:r>
          </a:p>
          <a:p>
            <a:pPr>
              <a:spcBef>
                <a:spcPts val="0"/>
              </a:spcBef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[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] </a:t>
            </a:r>
            <a:r>
              <a:rPr lang="en-US" sz="2800" dirty="0"/>
              <a:t>– matches tag attributes by regular expression:</a:t>
            </a:r>
          </a:p>
          <a:p>
            <a:pPr>
              <a:spcBef>
                <a:spcPts val="1200"/>
              </a:spcBef>
              <a:buFontTx/>
              <a:buNone/>
              <a:defRPr/>
            </a:pPr>
            <a:br>
              <a:rPr lang="en-US" sz="2800" dirty="0"/>
            </a:br>
            <a:r>
              <a:rPr lang="en-US" sz="2800" dirty="0"/>
              <a:t>This will match all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&lt;img&gt;</a:t>
            </a:r>
            <a:r>
              <a:rPr lang="en-US" sz="2800" dirty="0"/>
              <a:t> tags with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alt</a:t>
            </a:r>
            <a:r>
              <a:rPr lang="en-US" sz="2800" dirty="0"/>
              <a:t> attribute containing the word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logo</a:t>
            </a:r>
          </a:p>
          <a:p>
            <a:pPr>
              <a:spcBef>
                <a:spcPts val="1200"/>
              </a:spcBef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.class1.class2 </a:t>
            </a:r>
            <a:r>
              <a:rPr lang="en-US" sz="2800" dirty="0"/>
              <a:t>(no space) - matches elements with both (all) classes applied at the same time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107</a:t>
            </a:fld>
            <a:endParaRPr lang="en-US" dirty="0"/>
          </a:p>
        </p:txBody>
      </p:sp>
      <p:sp>
        <p:nvSpPr>
          <p:cNvPr id="1008644" name="Rectangle 4"/>
          <p:cNvSpPr>
            <a:spLocks noChangeArrowheads="1"/>
          </p:cNvSpPr>
          <p:nvPr/>
        </p:nvSpPr>
        <p:spPr bwMode="auto">
          <a:xfrm>
            <a:off x="889000" y="14741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&gt; .error {font-size: 8px}</a:t>
            </a:r>
          </a:p>
        </p:txBody>
      </p:sp>
      <p:sp>
        <p:nvSpPr>
          <p:cNvPr id="1008645" name="Rectangle 5"/>
          <p:cNvSpPr>
            <a:spLocks noChangeArrowheads="1"/>
          </p:cNvSpPr>
          <p:nvPr/>
        </p:nvSpPr>
        <p:spPr bwMode="auto">
          <a:xfrm>
            <a:off x="900113" y="36576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img[alt~=logo] {border: none}</a:t>
            </a:r>
          </a:p>
        </p:txBody>
      </p:sp>
    </p:spTree>
    <p:extLst>
      <p:ext uri="{BB962C8B-B14F-4D97-AF65-F5344CB8AC3E}">
        <p14:creationId xmlns:p14="http://schemas.microsoft.com/office/powerpoint/2010/main" val="2403780389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Values in the CSS Rules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10600" cy="5715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/>
              <a:t>Colors are set in RGB format (decimal or hex): 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Example: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#a0a6aa = 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rgb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(160, 166, 170)</a:t>
            </a:r>
            <a:endParaRPr lang="en-US" sz="2800" dirty="0"/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Predefined color aliases exist: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black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blue</a:t>
            </a:r>
            <a:r>
              <a:rPr lang="en-US" sz="2800" dirty="0"/>
              <a:t>, etc.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/>
              <a:t>Numeric values are specified in: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Pixels, </a:t>
            </a:r>
            <a:r>
              <a:rPr lang="en-US" sz="2800" dirty="0" err="1"/>
              <a:t>ems</a:t>
            </a:r>
            <a:r>
              <a:rPr lang="en-US" sz="2800" dirty="0"/>
              <a:t>, e.g.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12px</a:t>
            </a:r>
            <a:r>
              <a:rPr lang="en-US" sz="2800" dirty="0"/>
              <a:t> 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1.4em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Points, inches, centimeters, millimeters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2600" dirty="0"/>
              <a:t>E.g.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10pt</a:t>
            </a:r>
            <a:r>
              <a:rPr lang="en-US" sz="2600" dirty="0"/>
              <a:t> ,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1in</a:t>
            </a:r>
            <a:r>
              <a:rPr lang="en-US" sz="2600" dirty="0"/>
              <a:t>,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1cm</a:t>
            </a:r>
            <a:r>
              <a:rPr lang="en-US" sz="2600" dirty="0"/>
              <a:t>,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1mm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Percentages, e.g.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50%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2600" dirty="0"/>
              <a:t>Percentage of what?...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Zero can be used with no unit: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border: 0;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99340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Default Browser Styles</a:t>
            </a:r>
            <a:endParaRPr lang="bg-BG" dirty="0"/>
          </a:p>
        </p:txBody>
      </p:sp>
      <p:sp>
        <p:nvSpPr>
          <p:cNvPr id="1049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Browsers have default CSS styles</a:t>
            </a:r>
          </a:p>
          <a:p>
            <a:pPr lvl="1">
              <a:defRPr/>
            </a:pPr>
            <a:r>
              <a:rPr lang="en-US" dirty="0"/>
              <a:t>Used when there is no CSS information or any other style information in the document</a:t>
            </a:r>
          </a:p>
          <a:p>
            <a:pPr>
              <a:defRPr/>
            </a:pPr>
            <a:r>
              <a:rPr lang="en-US" dirty="0"/>
              <a:t>Caution: default styles differ in browsers</a:t>
            </a:r>
          </a:p>
          <a:p>
            <a:pPr lvl="1">
              <a:defRPr/>
            </a:pPr>
            <a:r>
              <a:rPr lang="en-US" dirty="0"/>
              <a:t>E.g. margins, </a:t>
            </a:r>
            <a:r>
              <a:rPr lang="en-US" dirty="0" err="1"/>
              <a:t>paddings</a:t>
            </a:r>
            <a:r>
              <a:rPr lang="en-US" dirty="0"/>
              <a:t> and font sizes differ most often and usually developers reset them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0113" y="47507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{ margin: 0; padding: 0;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0" y="56388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body, h1, p, ul, li { margin: 0; padding: 0; }</a:t>
            </a:r>
          </a:p>
        </p:txBody>
      </p:sp>
    </p:spTree>
    <p:extLst>
      <p:ext uri="{BB962C8B-B14F-4D97-AF65-F5344CB8AC3E}">
        <p14:creationId xmlns:p14="http://schemas.microsoft.com/office/powerpoint/2010/main" val="416534201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/>
          <p:cNvSpPr>
            <a:spLocks noChangeArrowheads="1"/>
          </p:cNvSpPr>
          <p:nvPr/>
        </p:nvSpPr>
        <p:spPr bwMode="auto">
          <a:xfrm>
            <a:off x="539750" y="1676400"/>
            <a:ext cx="8207375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8591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/>
              <a:t>First HTML Page: Tags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133600" y="1905000"/>
            <a:ext cx="2209799" cy="527804"/>
          </a:xfrm>
          <a:prstGeom prst="wedgeRoundRectCallout">
            <a:avLst>
              <a:gd name="adj1" fmla="val -51525"/>
              <a:gd name="adj2" fmla="val 13982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Opening tag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172200" y="3663196"/>
            <a:ext cx="2057400" cy="527804"/>
          </a:xfrm>
          <a:prstGeom prst="wedgeRoundRectCallout">
            <a:avLst>
              <a:gd name="adj1" fmla="val -45850"/>
              <a:gd name="adj2" fmla="val -11147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Closing tag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5562600"/>
            <a:ext cx="8229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HTML element consists of an opening tag, a closing tag and the content inside.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76200"/>
            <a:ext cx="7162800" cy="914400"/>
          </a:xfrm>
        </p:spPr>
        <p:txBody>
          <a:bodyPr/>
          <a:lstStyle/>
          <a:p>
            <a:pPr>
              <a:defRPr/>
            </a:pPr>
            <a:r>
              <a:rPr lang="en-US" dirty="0"/>
              <a:t>Linking HTML and CSS</a:t>
            </a:r>
            <a:endParaRPr lang="bg-BG" dirty="0"/>
          </a:p>
        </p:txBody>
      </p:sp>
      <p:sp>
        <p:nvSpPr>
          <p:cNvPr id="10465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defRPr/>
            </a:pPr>
            <a:r>
              <a:rPr lang="en-US" dirty="0"/>
              <a:t>HTML (content) and CSS (presentation) can be linked in three ways:</a:t>
            </a:r>
          </a:p>
          <a:p>
            <a:pPr lvl="1"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</a:t>
            </a:r>
            <a:r>
              <a:rPr lang="en-US" dirty="0"/>
              <a:t>: the CSS rules in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style</a:t>
            </a:r>
            <a:r>
              <a:rPr lang="en-US" dirty="0"/>
              <a:t> attribute</a:t>
            </a:r>
          </a:p>
          <a:p>
            <a:pPr lvl="2">
              <a:defRPr/>
            </a:pPr>
            <a:r>
              <a:rPr lang="en-US" dirty="0"/>
              <a:t>No selectors are needed</a:t>
            </a:r>
          </a:p>
          <a:p>
            <a:pPr lvl="1"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Embedded</a:t>
            </a:r>
            <a:r>
              <a:rPr lang="en-US" dirty="0"/>
              <a:t>: in the &lt;head&gt; in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&lt;style&gt;</a:t>
            </a:r>
            <a:r>
              <a:rPr lang="en-US" dirty="0"/>
              <a:t> tag</a:t>
            </a:r>
          </a:p>
          <a:p>
            <a:pPr lvl="1"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External</a:t>
            </a:r>
            <a:r>
              <a:rPr lang="en-US" dirty="0"/>
              <a:t>: CSS rules in separate file (best)</a:t>
            </a:r>
          </a:p>
          <a:p>
            <a:pPr lvl="2">
              <a:defRPr/>
            </a:pPr>
            <a:r>
              <a:rPr lang="en-US" dirty="0"/>
              <a:t>Usually a file with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.css</a:t>
            </a:r>
            <a:r>
              <a:rPr lang="en-US" dirty="0"/>
              <a:t> extension</a:t>
            </a:r>
          </a:p>
          <a:p>
            <a:pPr lvl="2">
              <a:defRPr/>
            </a:pPr>
            <a:r>
              <a:rPr lang="en-US" dirty="0"/>
              <a:t>Linked via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&lt;link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rel="stylesheet"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href=…&gt;</a:t>
            </a:r>
            <a:r>
              <a:rPr lang="en-US" sz="2600" dirty="0"/>
              <a:t> </a:t>
            </a:r>
            <a:r>
              <a:rPr lang="en-US" dirty="0"/>
              <a:t>tag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@import</a:t>
            </a:r>
            <a:r>
              <a:rPr lang="en-US" dirty="0"/>
              <a:t> directive in embedded CSS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02189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Linking HTML and CSS (2)</a:t>
            </a:r>
            <a:endParaRPr lang="bg-BG" dirty="0"/>
          </a:p>
        </p:txBody>
      </p:sp>
      <p:sp>
        <p:nvSpPr>
          <p:cNvPr id="1047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Using external files is highly recommended</a:t>
            </a:r>
          </a:p>
          <a:p>
            <a:pPr lvl="1">
              <a:defRPr/>
            </a:pPr>
            <a:r>
              <a:rPr lang="en-US" dirty="0"/>
              <a:t>Simplifies the HTML document </a:t>
            </a:r>
          </a:p>
          <a:p>
            <a:pPr lvl="1">
              <a:defRPr/>
            </a:pPr>
            <a:r>
              <a:rPr lang="en-US" dirty="0"/>
              <a:t>Improves page load speed as the CSS file is cached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444223"/>
      </p:ext>
    </p:extLst>
  </p:cSld>
  <p:clrMapOvr>
    <a:masterClrMapping/>
  </p:clrMapOvr>
  <p:transition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Inline Styles: Example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112</a:t>
            </a:fld>
            <a:endParaRPr lang="en-US" dirty="0"/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755651" y="1554063"/>
            <a:ext cx="7702550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Transitional//EN" "http://www.w3.org/TR/xhtml1/ DTD/xhtml1-transitional.dtd"&gt;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xmlns="http://www.w3.org/1999/xhtml"&gt;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&lt;title&gt;Inline Styles&lt;/title&gt;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&lt;p&gt;Here is some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&lt;!--Separate multiple styles with a semicolon--&gt;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20pt"&gt;Here is some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more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20pt;color: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#0000FF" &gt;Even more text&lt;/p&gt;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684453" y="1000780"/>
            <a:ext cx="28969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inline-styles.html</a:t>
            </a:r>
          </a:p>
        </p:txBody>
      </p:sp>
    </p:spTree>
    <p:extLst>
      <p:ext uri="{BB962C8B-B14F-4D97-AF65-F5344CB8AC3E}">
        <p14:creationId xmlns:p14="http://schemas.microsoft.com/office/powerpoint/2010/main" val="2263049120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Inline Styles: Example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113</a:t>
            </a:fld>
            <a:endParaRPr lang="en-US" dirty="0"/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755651" y="1554063"/>
            <a:ext cx="7702550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Transitional//EN" "http://www.w3.org/TR/xhtml1/ DTD/xhtml1-transitional.dtd"&gt;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xmlns="http://www.w3.org/1999/xhtml"&gt;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&lt;title&gt;Inline Styles&lt;/title&gt;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&lt;p&gt;Here is some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&lt;!--Separate multiple styles with a semicolon--&gt;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20pt"&gt;Here is some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more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20pt;color: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#0000FF" &gt;Even more text&lt;/p&gt;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684453" y="1000780"/>
            <a:ext cx="28969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inline-styles.html</a:t>
            </a:r>
          </a:p>
        </p:txBody>
      </p:sp>
      <p:pic>
        <p:nvPicPr>
          <p:cNvPr id="6" name="Picture 5" descr="INL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133600"/>
            <a:ext cx="5807075" cy="386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01833098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CSS Cascade (Precedence)</a:t>
            </a:r>
            <a:endParaRPr lang="bg-BG" dirty="0"/>
          </a:p>
        </p:txBody>
      </p:sp>
      <p:sp>
        <p:nvSpPr>
          <p:cNvPr id="1047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There are browser, user and author </a:t>
            </a:r>
            <a:r>
              <a:rPr lang="en-US" dirty="0" err="1"/>
              <a:t>stylesheets</a:t>
            </a:r>
            <a:r>
              <a:rPr lang="en-US" dirty="0"/>
              <a:t> with "normal" and "important" declarations</a:t>
            </a:r>
          </a:p>
          <a:p>
            <a:pPr lvl="1">
              <a:defRPr/>
            </a:pPr>
            <a:r>
              <a:rPr lang="en-US" dirty="0"/>
              <a:t>Browser styles (least priority)</a:t>
            </a:r>
          </a:p>
          <a:p>
            <a:pPr lvl="1">
              <a:defRPr/>
            </a:pPr>
            <a:r>
              <a:rPr lang="en-US" dirty="0"/>
              <a:t>Normal user styles</a:t>
            </a:r>
          </a:p>
          <a:p>
            <a:pPr lvl="1">
              <a:defRPr/>
            </a:pPr>
            <a:r>
              <a:rPr lang="en-US" dirty="0"/>
              <a:t>Normal author styles (external, in head, inline)</a:t>
            </a:r>
          </a:p>
          <a:p>
            <a:pPr lvl="1">
              <a:defRPr/>
            </a:pPr>
            <a:r>
              <a:rPr lang="en-US" dirty="0"/>
              <a:t>Important author styles</a:t>
            </a:r>
          </a:p>
          <a:p>
            <a:pPr lvl="1">
              <a:defRPr/>
            </a:pPr>
            <a:r>
              <a:rPr lang="en-US" dirty="0"/>
              <a:t>Important user styles (max priority)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114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0113" y="54365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{ color: red !important ; }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5999946"/>
            <a:ext cx="80772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http://www.slideshare.net/maxdesign/css-cascade-1658158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3139903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CSS Specificity</a:t>
            </a:r>
            <a:endParaRPr lang="bg-BG" dirty="0"/>
          </a:p>
        </p:txBody>
      </p:sp>
      <p:sp>
        <p:nvSpPr>
          <p:cNvPr id="1047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CSS specificity is used to determine the precedence of CSS style declarations with the same origin. Selectors are what matters</a:t>
            </a:r>
          </a:p>
          <a:p>
            <a:pPr lvl="1">
              <a:defRPr/>
            </a:pPr>
            <a:r>
              <a:rPr lang="en-US" dirty="0"/>
              <a:t>Simple calculation: #id = 100, .class = 10, :pseudo = 10, [</a:t>
            </a:r>
            <a:r>
              <a:rPr lang="en-US" dirty="0" err="1"/>
              <a:t>attr</a:t>
            </a:r>
            <a:r>
              <a:rPr lang="en-US" dirty="0"/>
              <a:t>] = 10, tag = 1, * = 0</a:t>
            </a:r>
          </a:p>
          <a:p>
            <a:pPr lvl="1">
              <a:defRPr/>
            </a:pPr>
            <a:r>
              <a:rPr lang="en-US" dirty="0"/>
              <a:t>Same number of points? Order matters.</a:t>
            </a:r>
          </a:p>
          <a:p>
            <a:pPr lvl="1">
              <a:defRPr/>
            </a:pPr>
            <a:r>
              <a:rPr lang="en-US" dirty="0"/>
              <a:t>See also:</a:t>
            </a:r>
          </a:p>
          <a:p>
            <a:pPr lvl="1">
              <a:defRPr/>
            </a:pPr>
            <a:r>
              <a:rPr lang="en-US" sz="2000" dirty="0">
                <a:hlinkClick r:id="rId2"/>
              </a:rPr>
              <a:t>http://www.smashingmagazine.com/2007/07/27/css-specificity-things-you-should-know/</a:t>
            </a:r>
            <a:r>
              <a:rPr lang="en-US" sz="2000" dirty="0"/>
              <a:t> </a:t>
            </a:r>
          </a:p>
          <a:p>
            <a:pPr lvl="1">
              <a:defRPr/>
            </a:pPr>
            <a:r>
              <a:rPr lang="en-US" sz="2000" dirty="0">
                <a:hlinkClick r:id="rId3"/>
              </a:rPr>
              <a:t>http://css.maxdesign.com.au/selectutorial/advanced_conflict.htm</a:t>
            </a:r>
            <a:endParaRPr lang="en-US" sz="2000" dirty="0"/>
          </a:p>
          <a:p>
            <a:pPr lvl="1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975203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Embedded Styles</a:t>
            </a:r>
            <a:endParaRPr lang="bg-BG"/>
          </a:p>
        </p:txBody>
      </p:sp>
      <p:sp>
        <p:nvSpPr>
          <p:cNvPr id="9881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Embedded in the HTML in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&lt;style&gt;</a:t>
            </a:r>
            <a:r>
              <a:rPr lang="en-US" dirty="0"/>
              <a:t> tag:</a:t>
            </a:r>
            <a:br>
              <a:rPr lang="en-US" dirty="0"/>
            </a:br>
            <a:r>
              <a:rPr lang="en-US" noProof="1"/>
              <a:t>	</a:t>
            </a:r>
            <a:endParaRPr lang="en-US" sz="2900" noProof="1">
              <a:latin typeface="Courier New" pitchFamily="49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&lt;style&gt;</a:t>
            </a:r>
            <a:r>
              <a:rPr lang="en-US" dirty="0"/>
              <a:t> tag is placed in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/>
              <a:t> section of the document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/>
              <a:t> attribute specifies the MIME type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MIME describes the format of the content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Other MIME types include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text/html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image/gif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text/javascript</a:t>
            </a:r>
            <a:r>
              <a:rPr lang="en-US" dirty="0"/>
              <a:t> …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dirty="0"/>
              <a:t>Used for document-specific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116</a:t>
            </a:fld>
            <a:endParaRPr lang="en-US" dirty="0"/>
          </a:p>
        </p:txBody>
      </p:sp>
      <p:sp>
        <p:nvSpPr>
          <p:cNvPr id="988164" name="Rectangle 4"/>
          <p:cNvSpPr>
            <a:spLocks noChangeArrowheads="1"/>
          </p:cNvSpPr>
          <p:nvPr/>
        </p:nvSpPr>
        <p:spPr bwMode="auto">
          <a:xfrm>
            <a:off x="827088" y="1600200"/>
            <a:ext cx="74168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&lt;style type="text/css"&gt;</a:t>
            </a:r>
          </a:p>
        </p:txBody>
      </p:sp>
    </p:spTree>
    <p:extLst>
      <p:ext uri="{BB962C8B-B14F-4D97-AF65-F5344CB8AC3E}">
        <p14:creationId xmlns:p14="http://schemas.microsoft.com/office/powerpoint/2010/main" val="572270600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Embedded Styles: Example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117</a:t>
            </a:fld>
            <a:endParaRPr lang="en-US" dirty="0"/>
          </a:p>
        </p:txBody>
      </p:sp>
      <p:sp>
        <p:nvSpPr>
          <p:cNvPr id="1050627" name="Rectangle 3"/>
          <p:cNvSpPr>
            <a:spLocks noChangeArrowheads="1"/>
          </p:cNvSpPr>
          <p:nvPr/>
        </p:nvSpPr>
        <p:spPr bwMode="auto">
          <a:xfrm>
            <a:off x="684213" y="1482328"/>
            <a:ext cx="7777162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Transitional//EN" "http://www.w3.org/TR/xhtml1/DTD/xhtml1-transitional.dtd"&gt;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xmlns="http://www.w3.org/1999/xhtml"&gt;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&lt;title&gt;Style Sheets&lt;/title&gt;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&lt;style type="text/css"&gt;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em {background-color:#8000FF; color:white}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h1 {font-family:Arial, sans-serif}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  {font-size:18pt}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.blue {color:blue}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&lt;/style&gt;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609600" y="914400"/>
            <a:ext cx="4572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embedded-stylesheets.html</a:t>
            </a:r>
          </a:p>
        </p:txBody>
      </p:sp>
    </p:spTree>
    <p:extLst>
      <p:ext uri="{BB962C8B-B14F-4D97-AF65-F5344CB8AC3E}">
        <p14:creationId xmlns:p14="http://schemas.microsoft.com/office/powerpoint/2010/main" val="3925651875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Embedded Styles: Example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118</a:t>
            </a:fld>
            <a:endParaRPr lang="en-US" dirty="0"/>
          </a:p>
        </p:txBody>
      </p:sp>
      <p:sp>
        <p:nvSpPr>
          <p:cNvPr id="1051651" name="Rectangle 3"/>
          <p:cNvSpPr>
            <a:spLocks noChangeArrowheads="1"/>
          </p:cNvSpPr>
          <p:nvPr/>
        </p:nvSpPr>
        <p:spPr bwMode="auto">
          <a:xfrm>
            <a:off x="762000" y="1447800"/>
            <a:ext cx="76200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 class="blue"&gt;A Heading&lt;/h1&gt;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&lt;p&gt;Here is some text. Here is some text. Here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is some text. Here is some text. Here is some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text.&lt;/p&gt;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&lt;h1&gt;Another Heading&lt;/h1&gt;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class="blue"&gt;Here is some more text.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Here is some more text.&lt;/p&gt;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class="blue"&gt;Here is some &lt;em&gt;more&lt;/em&gt;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text. Here is some more text.&lt;/p&gt;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54602134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2000" y="1447800"/>
            <a:ext cx="76200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 class="blue"&gt;A Heading&lt;/h1&gt;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&lt;p&gt;Here is some text. Here is some text. Here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is some text. Here is some text. Here is some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text.&lt;/p&gt;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&lt;h1&gt;Another Heading&lt;/h1&gt;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class="blue"&gt;Here is some more text.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Here is some more text.&lt;/p&gt;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class="blue"&gt;Here is some &lt;em&gt;more&lt;/em&gt;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text. Here is some more text.&lt;/p&gt;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Embedded Styles: Example (3)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119</a:t>
            </a:fld>
            <a:endParaRPr lang="en-US" dirty="0"/>
          </a:p>
        </p:txBody>
      </p:sp>
      <p:pic>
        <p:nvPicPr>
          <p:cNvPr id="4" name="Picture 3" descr="DECLAR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1676400"/>
            <a:ext cx="6551612" cy="47259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038932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ChangeArrowheads="1"/>
          </p:cNvSpPr>
          <p:nvPr/>
        </p:nvSpPr>
        <p:spPr bwMode="auto">
          <a:xfrm>
            <a:off x="539751" y="1703082"/>
            <a:ext cx="7994649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861195" name="Rectangle 11"/>
          <p:cNvSpPr>
            <a:spLocks noChangeArrowheads="1"/>
          </p:cNvSpPr>
          <p:nvPr/>
        </p:nvSpPr>
        <p:spPr bwMode="auto">
          <a:xfrm>
            <a:off x="875255" y="2514600"/>
            <a:ext cx="7354345" cy="12593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1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/>
              <a:t>First HTML Page: Header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733800" y="1524000"/>
            <a:ext cx="2362200" cy="527804"/>
          </a:xfrm>
          <a:prstGeom prst="wedgeRoundRectCallout">
            <a:avLst>
              <a:gd name="adj1" fmla="val -51100"/>
              <a:gd name="adj2" fmla="val 14832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HTML header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External CSS Styles</a:t>
            </a:r>
            <a:endParaRPr lang="bg-BG" dirty="0"/>
          </a:p>
        </p:txBody>
      </p:sp>
      <p:sp>
        <p:nvSpPr>
          <p:cNvPr id="9932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External linking</a:t>
            </a:r>
          </a:p>
          <a:p>
            <a:pPr lvl="1">
              <a:defRPr/>
            </a:pPr>
            <a:r>
              <a:rPr lang="en-US" sz="2800" dirty="0"/>
              <a:t>Separate pages can all use a shared style sheet</a:t>
            </a:r>
          </a:p>
          <a:p>
            <a:pPr lvl="1">
              <a:defRPr/>
            </a:pPr>
            <a:r>
              <a:rPr lang="en-US" sz="2800" dirty="0"/>
              <a:t>Only modify a single file to change the styles across your entire Web site </a:t>
            </a:r>
            <a:r>
              <a:rPr lang="en-US" sz="2000" dirty="0"/>
              <a:t>(see </a:t>
            </a:r>
            <a:r>
              <a:rPr lang="en-US" sz="2000" dirty="0">
                <a:hlinkClick r:id="rId2"/>
              </a:rPr>
              <a:t>http://www.csszengarden.com/</a:t>
            </a:r>
            <a:r>
              <a:rPr lang="en-US" sz="2000" dirty="0"/>
              <a:t>)</a:t>
            </a:r>
            <a:endParaRPr lang="en-US" sz="2800" dirty="0"/>
          </a:p>
          <a:p>
            <a:pPr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3000" dirty="0"/>
              <a:t> tag (with a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rel</a:t>
            </a:r>
            <a:r>
              <a:rPr lang="en-US" sz="3000" dirty="0"/>
              <a:t> attribute)</a:t>
            </a:r>
          </a:p>
          <a:p>
            <a:pPr lvl="1">
              <a:defRPr/>
            </a:pPr>
            <a:r>
              <a:rPr lang="en-US" sz="2800" dirty="0"/>
              <a:t>Specifies a relationship between current document and another document</a:t>
            </a:r>
          </a:p>
          <a:p>
            <a:pPr lvl="1">
              <a:buFontTx/>
              <a:buNone/>
              <a:defRPr/>
            </a:pPr>
            <a:endParaRPr lang="en-US" sz="2800" dirty="0">
              <a:latin typeface="Courier New" pitchFamily="49" charset="0"/>
            </a:endParaRPr>
          </a:p>
          <a:p>
            <a:pPr lvl="1">
              <a:spcBef>
                <a:spcPts val="2400"/>
              </a:spcBef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dirty="0"/>
              <a:t> elements should be in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120</a:t>
            </a:fld>
            <a:endParaRPr lang="en-US" dirty="0"/>
          </a:p>
        </p:txBody>
      </p:sp>
      <p:sp>
        <p:nvSpPr>
          <p:cNvPr id="993284" name="Rectangle 4"/>
          <p:cNvSpPr>
            <a:spLocks noChangeArrowheads="1"/>
          </p:cNvSpPr>
          <p:nvPr/>
        </p:nvSpPr>
        <p:spPr bwMode="auto">
          <a:xfrm>
            <a:off x="900113" y="5181600"/>
            <a:ext cx="7416800" cy="7017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&lt;link rel="stylesheet" type="text/css"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href="styles.css"&gt;</a:t>
            </a:r>
          </a:p>
        </p:txBody>
      </p:sp>
    </p:spTree>
    <p:extLst>
      <p:ext uri="{BB962C8B-B14F-4D97-AF65-F5344CB8AC3E}">
        <p14:creationId xmlns:p14="http://schemas.microsoft.com/office/powerpoint/2010/main" val="1876484998"/>
      </p:ext>
    </p:extLst>
  </p:cSld>
  <p:clrMapOvr>
    <a:masterClrMapping/>
  </p:clrMapOvr>
  <p:transition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External CSS Styles (2)</a:t>
            </a:r>
            <a:endParaRPr lang="bg-BG" dirty="0"/>
          </a:p>
        </p:txBody>
      </p:sp>
      <p:sp>
        <p:nvSpPr>
          <p:cNvPr id="9932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buNone/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@import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Another way to link external CSS files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Example:</a:t>
            </a:r>
          </a:p>
          <a:p>
            <a:pPr lvl="1">
              <a:lnSpc>
                <a:spcPct val="100000"/>
              </a:lnSpc>
              <a:defRPr/>
            </a:pPr>
            <a:endParaRPr lang="en-US" dirty="0"/>
          </a:p>
          <a:p>
            <a:pPr lvl="1">
              <a:lnSpc>
                <a:spcPct val="100000"/>
              </a:lnSpc>
              <a:buNone/>
              <a:defRPr/>
            </a:pPr>
            <a:endParaRPr lang="en-US" dirty="0"/>
          </a:p>
          <a:p>
            <a:pPr lvl="1">
              <a:lnSpc>
                <a:spcPct val="100000"/>
              </a:lnSpc>
              <a:buNone/>
              <a:defRPr/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dirty="0"/>
              <a:t>Ancient browsers do not recognize @import</a:t>
            </a:r>
          </a:p>
          <a:p>
            <a:pPr lvl="1"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dirty="0"/>
              <a:t>Use @import in an external CSS file to workaround the IE 32 CSS file limit</a:t>
            </a:r>
          </a:p>
          <a:p>
            <a:pPr lvl="1">
              <a:lnSpc>
                <a:spcPct val="100000"/>
              </a:lnSpc>
              <a:buNone/>
              <a:defRPr/>
            </a:pPr>
            <a:r>
              <a:rPr lang="en-US" dirty="0"/>
              <a:t>	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0113" y="2955971"/>
            <a:ext cx="74168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&lt;style type="text/css"&gt;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@import url("styles.css");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/* same as */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@import "styles.css";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4206136893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357438" y="71438"/>
            <a:ext cx="6607175" cy="909637"/>
          </a:xfrm>
        </p:spPr>
        <p:txBody>
          <a:bodyPr/>
          <a:lstStyle/>
          <a:p>
            <a:pPr>
              <a:defRPr/>
            </a:pPr>
            <a:r>
              <a:rPr lang="en-US" dirty="0"/>
              <a:t>External Styles: Example</a:t>
            </a:r>
            <a:endParaRPr lang="bg-BG" sz="3600" dirty="0">
              <a:latin typeface="Courier New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122</a:t>
            </a:fld>
            <a:endParaRPr lang="en-US" dirty="0"/>
          </a:p>
        </p:txBody>
      </p:sp>
      <p:sp>
        <p:nvSpPr>
          <p:cNvPr id="994309" name="Rectangle 5"/>
          <p:cNvSpPr>
            <a:spLocks noChangeArrowheads="1"/>
          </p:cNvSpPr>
          <p:nvPr/>
        </p:nvSpPr>
        <p:spPr bwMode="auto">
          <a:xfrm>
            <a:off x="755650" y="1519238"/>
            <a:ext cx="7632700" cy="47245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 CSS Document */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	  { text-decoration: none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a:hover { text-decoration: underline;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color: red;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background-color: #CCFFCC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 em   { color: red;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font-weight: bold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	  { margin-left: 2cm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 ul	  { text-decoration: underline;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margin-left: .5cm }</a:t>
            </a: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685800" y="990600"/>
            <a:ext cx="16546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styles.css</a:t>
            </a:r>
          </a:p>
        </p:txBody>
      </p:sp>
    </p:spTree>
    <p:extLst>
      <p:ext uri="{BB962C8B-B14F-4D97-AF65-F5344CB8AC3E}">
        <p14:creationId xmlns:p14="http://schemas.microsoft.com/office/powerpoint/2010/main" val="1417253854"/>
      </p:ext>
    </p:extLst>
  </p:cSld>
  <p:clrMapOvr>
    <a:masterClrMapping/>
  </p:clrMapOvr>
  <p:transition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External Styles: Example (2)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123</a:t>
            </a:fld>
            <a:endParaRPr lang="en-US" dirty="0"/>
          </a:p>
        </p:txBody>
      </p:sp>
      <p:sp>
        <p:nvSpPr>
          <p:cNvPr id="995332" name="Rectangle 4"/>
          <p:cNvSpPr>
            <a:spLocks noChangeArrowheads="1"/>
          </p:cNvSpPr>
          <p:nvPr/>
        </p:nvSpPr>
        <p:spPr bwMode="auto">
          <a:xfrm>
            <a:off x="684213" y="1428750"/>
            <a:ext cx="7777162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Transitional//EN"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"http://www.w3.org/TR/xhtml1/DTD/xhtml1-transitional.dtd"&gt;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xmlns="http://www.w3.org/1999/xhtml"&gt;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&lt;title&gt;Importing style sheets&lt;/title&gt;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&lt;link type="text/css" rel="stylesheet"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href="styles.css" 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&lt;h1&gt;Shopping list for &lt;em&gt;Monday&lt;/em&gt;:&lt;/h1&gt;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&lt;li&gt;Milk&lt;/li&gt;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714374" y="914400"/>
            <a:ext cx="3476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external-styles.html</a:t>
            </a:r>
          </a:p>
        </p:txBody>
      </p:sp>
    </p:spTree>
    <p:extLst>
      <p:ext uri="{BB962C8B-B14F-4D97-AF65-F5344CB8AC3E}">
        <p14:creationId xmlns:p14="http://schemas.microsoft.com/office/powerpoint/2010/main" val="3800699608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External Styles: Example (3)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124</a:t>
            </a:fld>
            <a:endParaRPr lang="en-US" dirty="0"/>
          </a:p>
        </p:txBody>
      </p:sp>
      <p:sp>
        <p:nvSpPr>
          <p:cNvPr id="996356" name="Rectangle 4"/>
          <p:cNvSpPr>
            <a:spLocks noChangeArrowheads="1"/>
          </p:cNvSpPr>
          <p:nvPr/>
        </p:nvSpPr>
        <p:spPr bwMode="auto">
          <a:xfrm>
            <a:off x="685800" y="1143000"/>
            <a:ext cx="7777163" cy="52383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&lt;li&gt;Bread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&lt;li&gt;White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&lt;li&gt;Rye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&lt;li&gt;Whole wheat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&lt;li&gt;Rice&lt;/li&gt;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&lt;li&gt;Potatoes&lt;/li&gt;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&lt;li&gt;Pizza &lt;em&gt;with mushrooms&lt;/em&gt;&lt;/li&gt;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href="http://food.com" title="grocery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store"&gt;Go to the Grocery store&lt;/a&gt;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979383384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143000"/>
            <a:ext cx="7777163" cy="52383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&lt;li&gt;Bread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&lt;li&gt;White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&lt;li&gt;Rye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&lt;li&gt;Whole wheat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&lt;li&gt;Rice&lt;/li&gt;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&lt;li&gt;Potatoes&lt;/li&gt;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&lt;li&gt;Pizza &lt;em&gt;with mushrooms&lt;/em&gt;&lt;/li&gt;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href="http://food.com" title="grocery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store"&gt;Go to the Grocery store&lt;/a&gt;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External Styles: Example (4)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125</a:t>
            </a:fld>
            <a:endParaRPr lang="en-US" dirty="0"/>
          </a:p>
        </p:txBody>
      </p:sp>
      <p:pic>
        <p:nvPicPr>
          <p:cNvPr id="4" name="Picture 4" descr="advancedho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447800"/>
            <a:ext cx="5326063" cy="49371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56031631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Text-related CSS Properties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color</a:t>
            </a:r>
            <a:r>
              <a:rPr lang="en-US" sz="3000" dirty="0"/>
              <a:t> – specifies the color of the text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font-size</a:t>
            </a:r>
            <a:r>
              <a:rPr lang="en-US" sz="3000" dirty="0"/>
              <a:t> – size of font: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xx-small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x-small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small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medium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large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x-large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xx-large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smaller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larger</a:t>
            </a:r>
            <a:r>
              <a:rPr lang="en-US" sz="3000" dirty="0"/>
              <a:t> or numeric value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font-family</a:t>
            </a:r>
            <a:r>
              <a:rPr lang="en-US" sz="3000" dirty="0"/>
              <a:t> – comma separated font names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Example: 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verdana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sans-serif</a:t>
            </a:r>
            <a:r>
              <a:rPr lang="en-US" sz="2800" dirty="0"/>
              <a:t>, etc. 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The browser loads the first one that is available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There should always be at least one generic font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font-weight</a:t>
            </a:r>
            <a:r>
              <a:rPr lang="en-US" sz="2800" dirty="0"/>
              <a:t> can be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normal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bold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bolder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lighter</a:t>
            </a:r>
            <a:r>
              <a:rPr lang="en-US" sz="3000" dirty="0"/>
              <a:t> or a number in range [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100</a:t>
            </a:r>
            <a:r>
              <a:rPr lang="en-US" sz="3000" dirty="0">
                <a:cs typeface="Consolas" pitchFamily="49" charset="0"/>
              </a:rPr>
              <a:t>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sz="3000" dirty="0">
                <a:cs typeface="Consolas" pitchFamily="49" charset="0"/>
              </a:rPr>
              <a:t>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900</a:t>
            </a:r>
            <a:r>
              <a:rPr lang="en-US" sz="3000" dirty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86110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CSS Rules for Fonts (2)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font-style</a:t>
            </a:r>
            <a:r>
              <a:rPr lang="en-US" dirty="0"/>
              <a:t> – styles the font</a:t>
            </a:r>
          </a:p>
          <a:p>
            <a:pPr lvl="1">
              <a:defRPr/>
            </a:pPr>
            <a:r>
              <a:rPr lang="en-US" dirty="0"/>
              <a:t>Values: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normal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italic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oblique</a:t>
            </a:r>
          </a:p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text-decoration</a:t>
            </a:r>
            <a:r>
              <a:rPr lang="en-US" dirty="0"/>
              <a:t> – decorates the text</a:t>
            </a:r>
          </a:p>
          <a:p>
            <a:pPr lvl="1">
              <a:defRPr/>
            </a:pPr>
            <a:r>
              <a:rPr lang="en-US" dirty="0"/>
              <a:t>Values: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none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underline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line-trough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overline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blink</a:t>
            </a:r>
          </a:p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text-align</a:t>
            </a:r>
            <a:r>
              <a:rPr lang="en-US" dirty="0"/>
              <a:t> – defines the alignment of text or other content</a:t>
            </a:r>
          </a:p>
          <a:p>
            <a:pPr lvl="1">
              <a:defRPr/>
            </a:pPr>
            <a:r>
              <a:rPr lang="en-US" dirty="0"/>
              <a:t>Values: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center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justify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771102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Shorthand Font Property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</a:t>
            </a:r>
          </a:p>
          <a:p>
            <a:pPr lvl="1">
              <a:defRPr/>
            </a:pPr>
            <a:r>
              <a:rPr lang="en-US" dirty="0"/>
              <a:t>Shorthand rule for setting multiple font properties at the same time</a:t>
            </a:r>
          </a:p>
          <a:p>
            <a:pPr lvl="1">
              <a:defRPr/>
            </a:pPr>
            <a:endParaRPr lang="en-US" dirty="0"/>
          </a:p>
          <a:p>
            <a:pPr lvl="1">
              <a:buNone/>
              <a:defRPr/>
            </a:pPr>
            <a:r>
              <a:rPr lang="en-US" dirty="0"/>
              <a:t>	is equal to writing this: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128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00113" y="2851868"/>
            <a:ext cx="7416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font:italic normal bold 12px/16px verdana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0113" y="4168271"/>
            <a:ext cx="7416800" cy="20867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font-style: italic;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font-variant: normal;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font-weight: bold;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 12px;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line-height: 16px;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font-family: verdana;</a:t>
            </a:r>
          </a:p>
        </p:txBody>
      </p:sp>
    </p:spTree>
    <p:extLst>
      <p:ext uri="{BB962C8B-B14F-4D97-AF65-F5344CB8AC3E}">
        <p14:creationId xmlns:p14="http://schemas.microsoft.com/office/powerpoint/2010/main" val="3926044758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Backgrounds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background-image</a:t>
            </a:r>
          </a:p>
          <a:p>
            <a:pPr lvl="1">
              <a:defRPr/>
            </a:pPr>
            <a:r>
              <a:rPr lang="en-US" dirty="0"/>
              <a:t>URL of image to be used as background, e.g.: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defRPr/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background-color</a:t>
            </a:r>
          </a:p>
          <a:p>
            <a:pPr lvl="1">
              <a:defRPr/>
            </a:pPr>
            <a:r>
              <a:rPr lang="en-US" dirty="0"/>
              <a:t>Using color and image and the same time</a:t>
            </a:r>
          </a:p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background-repeat</a:t>
            </a:r>
          </a:p>
          <a:p>
            <a:pPr lvl="1"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repeat-x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repeat-y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no-repeat</a:t>
            </a:r>
          </a:p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background-attachment</a:t>
            </a:r>
          </a:p>
          <a:p>
            <a:pPr lvl="1"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urier New" pitchFamily="49" charset="0"/>
              </a:rPr>
              <a:t>fixed</a:t>
            </a:r>
            <a:r>
              <a:rPr lang="en-US" dirty="0"/>
              <a:t> /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urier New" pitchFamily="49" charset="0"/>
              </a:rPr>
              <a:t>scroll</a:t>
            </a:r>
          </a:p>
          <a:p>
            <a:pPr lvl="1">
              <a:defRPr/>
            </a:pP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0113" y="2233035"/>
            <a:ext cx="7416800" cy="4339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background-image:url("back.gif");</a:t>
            </a:r>
          </a:p>
        </p:txBody>
      </p:sp>
    </p:spTree>
    <p:extLst>
      <p:ext uri="{BB962C8B-B14F-4D97-AF65-F5344CB8AC3E}">
        <p14:creationId xmlns:p14="http://schemas.microsoft.com/office/powerpoint/2010/main" val="231114300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ChangeArrowheads="1"/>
          </p:cNvSpPr>
          <p:nvPr/>
        </p:nvSpPr>
        <p:spPr bwMode="auto">
          <a:xfrm>
            <a:off x="539751" y="1628775"/>
            <a:ext cx="7994649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861195" name="Rectangle 11"/>
          <p:cNvSpPr>
            <a:spLocks noChangeArrowheads="1"/>
          </p:cNvSpPr>
          <p:nvPr/>
        </p:nvSpPr>
        <p:spPr bwMode="auto">
          <a:xfrm>
            <a:off x="875255" y="3657600"/>
            <a:ext cx="7354346" cy="12652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1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/>
              <a:t>First HTML Page: Body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114800" y="5257800"/>
            <a:ext cx="2209800" cy="527804"/>
          </a:xfrm>
          <a:prstGeom prst="wedgeRoundRectCallout">
            <a:avLst>
              <a:gd name="adj1" fmla="val -41697"/>
              <a:gd name="adj2" fmla="val -1467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HTML body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Backgrounds (2)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background-position</a:t>
            </a:r>
            <a:r>
              <a:rPr lang="en-US" dirty="0"/>
              <a:t>: specifies vertical and horizontal position of the background image</a:t>
            </a:r>
          </a:p>
          <a:p>
            <a:pPr lvl="1">
              <a:defRPr/>
            </a:pPr>
            <a:r>
              <a:rPr lang="en-US" dirty="0"/>
              <a:t>Vertical position: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top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center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bottom</a:t>
            </a:r>
            <a:endParaRPr lang="en-US" dirty="0"/>
          </a:p>
          <a:p>
            <a:pPr lvl="1">
              <a:defRPr/>
            </a:pPr>
            <a:r>
              <a:rPr lang="en-US" dirty="0"/>
              <a:t>Horizontal position: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center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</a:p>
          <a:p>
            <a:pPr lvl="1">
              <a:defRPr/>
            </a:pPr>
            <a:r>
              <a:rPr lang="en-US" dirty="0"/>
              <a:t>Both can be specified in percentage or other numerical values</a:t>
            </a:r>
          </a:p>
          <a:p>
            <a:pPr lvl="1">
              <a:defRPr/>
            </a:pPr>
            <a:r>
              <a:rPr lang="en-US" dirty="0"/>
              <a:t>Examples: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7426" y="5290268"/>
            <a:ext cx="7242174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top left;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5976068"/>
            <a:ext cx="7242174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-5px 50%;</a:t>
            </a:r>
          </a:p>
        </p:txBody>
      </p:sp>
    </p:spTree>
    <p:extLst>
      <p:ext uri="{BB962C8B-B14F-4D97-AF65-F5344CB8AC3E}">
        <p14:creationId xmlns:p14="http://schemas.microsoft.com/office/powerpoint/2010/main" val="4118571330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Background Shorthand Property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ts val="3200"/>
              </a:lnSpc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</a:t>
            </a:r>
            <a:r>
              <a:rPr lang="en-US" sz="3000" dirty="0"/>
              <a:t>: shorthand rule for setting background properties at the same time:</a:t>
            </a:r>
          </a:p>
          <a:p>
            <a:pPr>
              <a:lnSpc>
                <a:spcPts val="3200"/>
              </a:lnSpc>
              <a:defRPr/>
            </a:pPr>
            <a:endParaRPr lang="en-US" sz="3000" dirty="0"/>
          </a:p>
          <a:p>
            <a:pPr>
              <a:lnSpc>
                <a:spcPts val="3200"/>
              </a:lnSpc>
              <a:buFontTx/>
              <a:buNone/>
              <a:defRPr/>
            </a:pPr>
            <a:r>
              <a:rPr lang="en-US" sz="3000" dirty="0"/>
              <a:t>	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ts val="3200"/>
              </a:lnSpc>
              <a:spcBef>
                <a:spcPts val="0"/>
              </a:spcBef>
              <a:buFontTx/>
              <a:buNone/>
              <a:defRPr/>
            </a:pPr>
            <a:r>
              <a:rPr lang="en-US" sz="3000" dirty="0"/>
              <a:t>	is equal to writing:</a:t>
            </a:r>
          </a:p>
          <a:p>
            <a:pPr lvl="1">
              <a:lnSpc>
                <a:spcPts val="3200"/>
              </a:lnSpc>
              <a:defRPr/>
            </a:pPr>
            <a:endParaRPr lang="en-US" sz="2800" dirty="0"/>
          </a:p>
          <a:p>
            <a:pPr lvl="1">
              <a:lnSpc>
                <a:spcPts val="3200"/>
              </a:lnSpc>
              <a:defRPr/>
            </a:pPr>
            <a:endParaRPr lang="en-US" sz="2800" dirty="0"/>
          </a:p>
          <a:p>
            <a:pPr lvl="1">
              <a:lnSpc>
                <a:spcPts val="3200"/>
              </a:lnSpc>
              <a:defRPr/>
            </a:pPr>
            <a:endParaRPr lang="en-US" sz="2800" dirty="0"/>
          </a:p>
          <a:p>
            <a:pPr lvl="1">
              <a:lnSpc>
                <a:spcPts val="3200"/>
              </a:lnSpc>
              <a:spcBef>
                <a:spcPts val="3000"/>
              </a:spcBef>
              <a:defRPr/>
            </a:pPr>
            <a:r>
              <a:rPr lang="en-US" sz="2800" dirty="0"/>
              <a:t>Some browsers will not apply BOTH color and image for background if using shorthand rule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981200"/>
            <a:ext cx="792480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background: #FFF0C0 url("back.gif") no-repeat fixed top;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579674"/>
            <a:ext cx="79248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background-color: #FFF0C0;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background-image: url("back.gif");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background-repeat: no-repeat;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background-attachment: fixed;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top;</a:t>
            </a:r>
          </a:p>
        </p:txBody>
      </p:sp>
    </p:spTree>
    <p:extLst>
      <p:ext uri="{BB962C8B-B14F-4D97-AF65-F5344CB8AC3E}">
        <p14:creationId xmlns:p14="http://schemas.microsoft.com/office/powerpoint/2010/main" val="2095988400"/>
      </p:ext>
    </p:extLst>
  </p:cSld>
  <p:clrMapOvr>
    <a:masterClrMapping/>
  </p:clrMapOvr>
  <p:transition/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Background-image or </a:t>
            </a:r>
            <a:r>
              <a:rPr lang="en-US" dirty="0">
                <a:latin typeface="Consolas" pitchFamily="49" charset="0"/>
              </a:rPr>
              <a:t>&lt;img&gt;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Background images allow you to save many image tags from the HTML </a:t>
            </a:r>
          </a:p>
          <a:p>
            <a:pPr lvl="1">
              <a:defRPr/>
            </a:pPr>
            <a:r>
              <a:rPr lang="en-US" dirty="0"/>
              <a:t>Leads to less code</a:t>
            </a:r>
          </a:p>
          <a:p>
            <a:pPr lvl="1">
              <a:defRPr/>
            </a:pPr>
            <a:r>
              <a:rPr lang="en-US" dirty="0"/>
              <a:t>More content-oriented approach</a:t>
            </a:r>
          </a:p>
          <a:p>
            <a:pPr>
              <a:defRPr/>
            </a:pPr>
            <a:r>
              <a:rPr lang="en-US" dirty="0"/>
              <a:t>All images that are not part of the page content (and are used only for "beautification") should be moved to the CSS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359382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Borders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border-width</a:t>
            </a:r>
            <a:r>
              <a:rPr lang="en-US" dirty="0"/>
              <a:t>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thin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medium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thick</a:t>
            </a:r>
            <a:r>
              <a:rPr lang="en-US" dirty="0"/>
              <a:t> or numerical value (e.g.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10px</a:t>
            </a:r>
            <a:r>
              <a:rPr lang="en-US" dirty="0"/>
              <a:t>)</a:t>
            </a:r>
          </a:p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border-color</a:t>
            </a:r>
            <a:r>
              <a:rPr lang="en-US" dirty="0"/>
              <a:t>: color alias or RGB value</a:t>
            </a:r>
          </a:p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border-style</a:t>
            </a:r>
            <a:r>
              <a:rPr lang="en-US" dirty="0"/>
              <a:t>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none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hidden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dotted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dashed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solid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groove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ridge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inset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outset</a:t>
            </a:r>
          </a:p>
          <a:p>
            <a:pPr>
              <a:defRPr/>
            </a:pPr>
            <a:r>
              <a:rPr lang="en-US" dirty="0"/>
              <a:t>Each property can be defined separately for left, top, bottom and right</a:t>
            </a:r>
          </a:p>
          <a:p>
            <a:pPr lvl="1"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border-top-style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border-left-color</a:t>
            </a:r>
            <a:r>
              <a:rPr lang="en-US" dirty="0"/>
              <a:t>, …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937078"/>
      </p:ext>
    </p:extLst>
  </p:cSld>
  <p:clrMapOvr>
    <a:masterClrMapping/>
  </p:clrMapOvr>
  <p:transition/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Border Shorthand Property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</a:t>
            </a:r>
            <a:r>
              <a:rPr lang="en-US" dirty="0"/>
              <a:t>: shorthand rule for setting border properties at once:</a:t>
            </a:r>
          </a:p>
          <a:p>
            <a:pPr>
              <a:defRPr/>
            </a:pPr>
            <a:endParaRPr lang="en-US" dirty="0"/>
          </a:p>
          <a:p>
            <a:pPr>
              <a:buFontTx/>
              <a:buNone/>
              <a:defRPr/>
            </a:pPr>
            <a:r>
              <a:rPr lang="en-US" dirty="0"/>
              <a:t>	is equal to writing:</a:t>
            </a:r>
          </a:p>
          <a:p>
            <a:pPr>
              <a:buFontTx/>
              <a:buNone/>
              <a:defRPr/>
            </a:pPr>
            <a:endParaRPr lang="en-US" dirty="0"/>
          </a:p>
          <a:p>
            <a:pPr>
              <a:buFontTx/>
              <a:buNone/>
              <a:defRPr/>
            </a:pPr>
            <a:r>
              <a:rPr lang="en-US" dirty="0"/>
              <a:t>		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defRPr/>
            </a:pPr>
            <a:r>
              <a:rPr lang="en-US" dirty="0"/>
              <a:t>Specify different borders for the sides via shorthand rules: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border-top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border-left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border-right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border-bottom</a:t>
            </a:r>
          </a:p>
          <a:p>
            <a:pPr>
              <a:defRPr/>
            </a:pPr>
            <a:r>
              <a:rPr lang="en-US" dirty="0"/>
              <a:t>When to avoid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border:0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242268"/>
            <a:ext cx="7924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border: 1px solid red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537668"/>
            <a:ext cx="7924800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border-width:1px;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border-color:red;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border-style:solid;</a:t>
            </a:r>
          </a:p>
        </p:txBody>
      </p:sp>
    </p:spTree>
    <p:extLst>
      <p:ext uri="{BB962C8B-B14F-4D97-AF65-F5344CB8AC3E}">
        <p14:creationId xmlns:p14="http://schemas.microsoft.com/office/powerpoint/2010/main" val="3171569626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Width and Height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width</a:t>
            </a:r>
            <a:r>
              <a:rPr lang="en-US" dirty="0"/>
              <a:t> – defines numerical value for the width of element, 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200px</a:t>
            </a:r>
          </a:p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height</a:t>
            </a:r>
            <a:r>
              <a:rPr lang="en-US" dirty="0"/>
              <a:t> – defines numerical value for the height of element, 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100px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By default the height of an element is defined by its content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Inline elements do not apply height, unless you change their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display</a:t>
            </a:r>
            <a:r>
              <a:rPr lang="en-US" dirty="0"/>
              <a:t> style.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503629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Margin and Padding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dirty="0"/>
              <a:t> define the spacing around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Numerical value, 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10px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-5px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Can be defined for each of the four sides separately -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margin-top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padding-left</a:t>
            </a:r>
            <a:r>
              <a:rPr lang="en-US" dirty="0"/>
              <a:t>, …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dirty="0"/>
              <a:t> is the spacing outside of the border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dirty="0"/>
              <a:t> is the spacing between the border and the content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What are collapsing margins?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611309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/>
              <a:t>Margin and Padding: Short Rules</a:t>
            </a:r>
            <a:endParaRPr lang="bg-BG" sz="3800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margin: 5px</a:t>
            </a:r>
            <a:r>
              <a:rPr lang="en-US" dirty="0"/>
              <a:t>;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Sets all four sides to have margin of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/>
              <a:t> px;</a:t>
            </a:r>
          </a:p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margin: 10px 20px;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top and bottom to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10px</a:t>
            </a:r>
            <a:r>
              <a:rPr lang="en-US" dirty="0"/>
              <a:t>, left and right to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20px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margin: 5px 3px 8px;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top 5px, left/right 3px, bottom 8px</a:t>
            </a:r>
          </a:p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margin: 1px 3px 5px 7px;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top, right, bottom, left (clockwise from top)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Same for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padding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089476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Box Model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138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1297585"/>
            <a:ext cx="7469188" cy="50343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8638124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IE Quirks Mode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4038600" cy="57150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3000" dirty="0"/>
              <a:t>When using quirks mode (pages with no DOCTYPE or with a HTML 4 Transitional DOCTYPE), Internet Explorer violates the box model standard</a:t>
            </a:r>
            <a:endParaRPr lang="bg-BG" sz="3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139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25538"/>
            <a:ext cx="3952875" cy="53641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319049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/>
              <a:t>Some Simple Tags</a:t>
            </a:r>
            <a:endParaRPr lang="en-US" dirty="0"/>
          </a:p>
        </p:txBody>
      </p:sp>
      <p:sp>
        <p:nvSpPr>
          <p:cNvPr id="857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ZA" dirty="0"/>
              <a:t>Hyperlink Tags</a:t>
            </a:r>
          </a:p>
          <a:p>
            <a:pPr>
              <a:lnSpc>
                <a:spcPct val="90000"/>
              </a:lnSpc>
              <a:defRPr/>
            </a:pPr>
            <a:endParaRPr lang="en-ZA" dirty="0"/>
          </a:p>
          <a:p>
            <a:pPr>
              <a:lnSpc>
                <a:spcPct val="90000"/>
              </a:lnSpc>
              <a:defRPr/>
            </a:pPr>
            <a:endParaRPr lang="en-ZA" dirty="0"/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ZA" dirty="0"/>
              <a:t>Image Tags</a:t>
            </a:r>
          </a:p>
          <a:p>
            <a:pPr>
              <a:lnSpc>
                <a:spcPct val="90000"/>
              </a:lnSpc>
              <a:defRPr/>
            </a:pPr>
            <a:endParaRPr lang="en-ZA" dirty="0"/>
          </a:p>
          <a:p>
            <a:pPr>
              <a:lnSpc>
                <a:spcPct val="90000"/>
              </a:lnSpc>
              <a:spcBef>
                <a:spcPct val="60000"/>
              </a:spcBef>
              <a:defRPr/>
            </a:pPr>
            <a:r>
              <a:rPr lang="en-ZA" dirty="0"/>
              <a:t>Text formatting tags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857092" name="Rectangle 4"/>
          <p:cNvSpPr>
            <a:spLocks noChangeArrowheads="1"/>
          </p:cNvSpPr>
          <p:nvPr/>
        </p:nvSpPr>
        <p:spPr bwMode="auto">
          <a:xfrm>
            <a:off x="611188" y="1752600"/>
            <a:ext cx="7991475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href="http://www.telerik.com/"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title="Telerik"&gt;Link to Telerik Web site&lt;/a&gt;</a:t>
            </a:r>
          </a:p>
        </p:txBody>
      </p:sp>
      <p:sp>
        <p:nvSpPr>
          <p:cNvPr id="857093" name="Rectangle 5"/>
          <p:cNvSpPr>
            <a:spLocks noChangeArrowheads="1"/>
          </p:cNvSpPr>
          <p:nvPr/>
        </p:nvSpPr>
        <p:spPr bwMode="auto">
          <a:xfrm>
            <a:off x="612775" y="3581400"/>
            <a:ext cx="7991475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src="logo.gif" alt="logo" /&gt;</a:t>
            </a:r>
          </a:p>
        </p:txBody>
      </p:sp>
      <p:sp>
        <p:nvSpPr>
          <p:cNvPr id="857094" name="Rectangle 6"/>
          <p:cNvSpPr>
            <a:spLocks noChangeArrowheads="1"/>
          </p:cNvSpPr>
          <p:nvPr/>
        </p:nvSpPr>
        <p:spPr bwMode="auto">
          <a:xfrm>
            <a:off x="612775" y="5013472"/>
            <a:ext cx="7991475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text is &lt;em&gt;emphasized.&lt;/em&gt;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/&gt;new line&lt;br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one is &lt;strong&gt;more emphasized.&lt;/strong&gt;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Positioning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position</a:t>
            </a:r>
            <a:r>
              <a:rPr lang="en-US" dirty="0"/>
              <a:t>: defines the positioning of the element in the page content flow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 The value is one of: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static</a:t>
            </a:r>
            <a:r>
              <a:rPr lang="en-US" sz="2800" dirty="0"/>
              <a:t> (default)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relative</a:t>
            </a:r>
            <a:r>
              <a:rPr lang="en-US" sz="2800" dirty="0"/>
              <a:t> – relative position according to where the element would appear with static position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absolute</a:t>
            </a:r>
            <a:r>
              <a:rPr lang="en-US" sz="2800" dirty="0"/>
              <a:t> – position according to the innermost positioned parent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fixed</a:t>
            </a:r>
            <a:r>
              <a:rPr lang="en-US" sz="2800" dirty="0"/>
              <a:t> – same as  absolute, but ignores page scrolling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55378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Positioning (2)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Margin VS relative positioning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Fixed and absolutely positioned elements do not influence the page normal flow and usually stay on top of other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Their position and size is ignored when calculating the size of parent element or position of surrounding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Overlaid according to their z-index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Inline fixed or absolutely positioned elements can apply height like block-level elements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922888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Positioning (3)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top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bottom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  <a:r>
              <a:rPr lang="en-US" dirty="0"/>
              <a:t>: specifies offset of absolute/fixed/relative positioned element as numerical values</a:t>
            </a:r>
          </a:p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z-index</a:t>
            </a:r>
            <a:r>
              <a:rPr lang="en-US" dirty="0"/>
              <a:t> : specifies the stack level of positioned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Understanding stacking context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142</a:t>
            </a:fld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5800" y="4559300"/>
            <a:ext cx="254000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5800" y="4495800"/>
            <a:ext cx="464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Each positioned element creates a stacking context</a:t>
            </a:r>
            <a:r>
              <a:rPr lang="bg-BG" sz="1800" dirty="0"/>
              <a:t>.</a:t>
            </a:r>
            <a:endParaRPr lang="en-US" sz="1800" dirty="0"/>
          </a:p>
          <a:p>
            <a:r>
              <a:rPr lang="en-US" sz="1800" dirty="0"/>
              <a:t>Elements in different stacking contexts are overlapped according to the stacking order of their containers</a:t>
            </a:r>
            <a:r>
              <a:rPr lang="bg-BG" sz="1800" dirty="0"/>
              <a:t>. </a:t>
            </a:r>
            <a:r>
              <a:rPr lang="en-US" sz="1800" dirty="0"/>
              <a:t>For example, there is no way for #A1 and #A2 (children of #A) to be placed over #B without increasing the z-index of #A.</a:t>
            </a:r>
          </a:p>
        </p:txBody>
      </p:sp>
    </p:spTree>
    <p:extLst>
      <p:ext uri="{BB962C8B-B14F-4D97-AF65-F5344CB8AC3E}">
        <p14:creationId xmlns:p14="http://schemas.microsoft.com/office/powerpoint/2010/main" val="3219887000"/>
      </p:ext>
    </p:extLst>
  </p:cSld>
  <p:clrMapOvr>
    <a:masterClrMapping/>
  </p:clrMapOvr>
  <p:transition/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element positioning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vertical-align</a:t>
            </a:r>
            <a:r>
              <a:rPr lang="en-US" dirty="0"/>
              <a:t>: sets the vertical-alignment of an inline element, according to the line height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Values: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baseline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sub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super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top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text-top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middle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bottom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text-bottom</a:t>
            </a:r>
            <a:r>
              <a:rPr lang="en-US" dirty="0"/>
              <a:t> or numeric</a:t>
            </a:r>
          </a:p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dirty="0"/>
              <a:t>Also used for content of table cells (which apply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middle</a:t>
            </a:r>
            <a:r>
              <a:rPr lang="en-US" dirty="0"/>
              <a:t> alignment by default)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13814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Float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float</a:t>
            </a:r>
            <a:r>
              <a:rPr lang="en-US" dirty="0"/>
              <a:t>: the element “floats” to one side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/>
              <a:t>: places the element on the left and following content on the right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  <a:r>
              <a:rPr lang="en-US" dirty="0"/>
              <a:t>: places the element on the right and following content on the left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floated elements should come before the content that will wrap around them in the code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margins of floated elements do not collapse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floated inline elements can apply height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53032"/>
      </p:ext>
    </p:extLst>
  </p:cSld>
  <p:clrMapOvr>
    <a:masterClrMapping/>
  </p:clrMapOvr>
  <p:transition/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floated elements are positioned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145</a:t>
            </a:fld>
            <a:endParaRPr lang="en-US" dirty="0"/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2514600" y="2362200"/>
          <a:ext cx="4038600" cy="314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Image" r:id="rId3" imgW="3174603" imgH="2476190" progId="">
                  <p:embed/>
                </p:oleObj>
              </mc:Choice>
              <mc:Fallback>
                <p:oleObj name="Image" r:id="rId3" imgW="3174603" imgH="247619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362200"/>
                        <a:ext cx="4038600" cy="314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7136340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Clear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clear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Sets the sides of the element where other floating elements are NOT allowed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Used to "drop" elements below floated ones or expand a container, which contains only floated children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Possible values: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both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Clearing floats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additional element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&lt;div&gt;</a:t>
            </a:r>
            <a:r>
              <a:rPr lang="en-US" dirty="0"/>
              <a:t>) with a clear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781624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Clear (2)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Clearing floats (continued)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:after { content: ""; display: block; clear: both; height: 0; }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Triggering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hasLayout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in IE expands a container of floated elements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display: inline-block;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zoom: 1;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452028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Opacity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opacity</a:t>
            </a:r>
            <a:r>
              <a:rPr lang="en-US" dirty="0"/>
              <a:t>: specifies the opacity of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Floating point number from 0 to 1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For old Mozilla browsers 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–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moz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-opacity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For IE 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filter:alpha(opacity=value)</a:t>
            </a:r>
            <a:r>
              <a:rPr lang="en-US" dirty="0"/>
              <a:t> where value is from 0 to 100; also, "binary and script behaviors" must be enabled and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hasLayout</a:t>
            </a:r>
            <a:r>
              <a:rPr lang="en-US" dirty="0"/>
              <a:t> must be triggered, e.g.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zoom:1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0804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Visibility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visibility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Determines whether the element is visible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hidden</a:t>
            </a:r>
            <a:r>
              <a:rPr lang="en-US" dirty="0"/>
              <a:t>: element is not rendered, but still occupies place on the page (similar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opacity:0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visible</a:t>
            </a:r>
            <a:r>
              <a:rPr lang="en-US" dirty="0"/>
              <a:t>: element is rendered normally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28114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Some Simple Tags – 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865283" name="Rectangle 3"/>
          <p:cNvSpPr>
            <a:spLocks noChangeArrowheads="1"/>
          </p:cNvSpPr>
          <p:nvPr/>
        </p:nvSpPr>
        <p:spPr bwMode="auto">
          <a:xfrm>
            <a:off x="693738" y="1494046"/>
            <a:ext cx="7764462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Simple Tags Demo&lt;/title&gt;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href="http://www.telerik.com/" title=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"Telerik site"&gt;This is a link.&lt;/a&gt;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src="logo.gif" alt="logo"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&lt;strong&gt;Bold&lt;/strong&gt; and &lt;em&gt;italic&lt;/em&gt; text.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895213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some-tags.html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Display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display</a:t>
            </a:r>
            <a:r>
              <a:rPr lang="en-US" dirty="0"/>
              <a:t>: controls the display of the element and the way it is rendered and if breaks should be placed before and after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inline</a:t>
            </a:r>
            <a:r>
              <a:rPr lang="en-US" dirty="0"/>
              <a:t>: no breaks are placed before and after 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&lt;span&gt;</a:t>
            </a:r>
            <a:r>
              <a:rPr lang="en-US" dirty="0"/>
              <a:t> is an inline element)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block</a:t>
            </a:r>
            <a:r>
              <a:rPr lang="en-US" dirty="0"/>
              <a:t>:  breaks are placed before AND after the element </a:t>
            </a:r>
            <a:r>
              <a:rPr lang="en-US" dirty="0">
                <a:solidFill>
                  <a:srgbClr val="EBFFD2"/>
                </a:solidFill>
              </a:rPr>
              <a:t>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&lt;div&gt;</a:t>
            </a:r>
            <a:r>
              <a:rPr lang="en-US" dirty="0"/>
              <a:t> is a block element)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12276"/>
      </p:ext>
    </p:extLst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display</a:t>
            </a:r>
            <a:r>
              <a:rPr lang="en-US" dirty="0"/>
              <a:t>: controls the display of the element and the way it is rendered and if breaks should be placed before and after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none</a:t>
            </a:r>
            <a:r>
              <a:rPr lang="en-US" dirty="0"/>
              <a:t>: element is hidden and its dimensions are not used to calculate the surrounding elements rendering (differs from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visibility: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hidden</a:t>
            </a:r>
            <a:r>
              <a:rPr lang="en-US" dirty="0"/>
              <a:t>!)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There are some more possible values, but not all browsers support them</a:t>
            </a:r>
          </a:p>
          <a:p>
            <a:pPr marL="863600" lvl="2" indent="-214313">
              <a:lnSpc>
                <a:spcPct val="100000"/>
              </a:lnSpc>
              <a:defRPr/>
            </a:pPr>
            <a:r>
              <a:rPr lang="en-US" dirty="0"/>
              <a:t>Specific displays like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table-cell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table-row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94630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Overflow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overflow</a:t>
            </a:r>
            <a:r>
              <a:rPr lang="en-US" sz="2800" dirty="0"/>
              <a:t>: defines the behavior of element when content needs more space than you have specified by the size properties or for other reasons. Values: 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visible</a:t>
            </a:r>
            <a:r>
              <a:rPr lang="en-US" sz="2800" dirty="0"/>
              <a:t> (default) – content spills out of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auto</a:t>
            </a:r>
            <a:r>
              <a:rPr lang="en-US" sz="2800" dirty="0"/>
              <a:t> - show scrollbars if needed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scroll</a:t>
            </a:r>
            <a:r>
              <a:rPr lang="en-US" sz="2800" dirty="0"/>
              <a:t> – always show scrollbars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hidden</a:t>
            </a:r>
            <a:r>
              <a:rPr lang="en-US" sz="2800" dirty="0"/>
              <a:t> – any content that cannot fit is clipped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939627"/>
      </p:ext>
    </p:extLst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Other CSS Properties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cursor</a:t>
            </a:r>
            <a:r>
              <a:rPr lang="en-US" dirty="0"/>
              <a:t>:  specifies the look of the mouse cursor when placed over the element</a:t>
            </a:r>
            <a:endParaRPr lang="bg-BG" dirty="0"/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 Values: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crosshair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help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pointer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progress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move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hair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col-resize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row-resize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wait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copy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</a:t>
            </a:r>
            <a:r>
              <a:rPr lang="en-US" dirty="0"/>
              <a:t>, and others</a:t>
            </a:r>
          </a:p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white-space</a:t>
            </a:r>
            <a:r>
              <a:rPr lang="en-US" dirty="0"/>
              <a:t> – controls the line breaking of text. Value is one of:</a:t>
            </a:r>
          </a:p>
          <a:p>
            <a:pPr lvl="1">
              <a:lnSpc>
                <a:spcPct val="100000"/>
              </a:lnSpc>
              <a:defRPr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nowrap</a:t>
            </a:r>
            <a:r>
              <a:rPr lang="en-US" dirty="0"/>
              <a:t> – keeps the text on one line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normal</a:t>
            </a:r>
            <a:r>
              <a:rPr lang="en-US" dirty="0"/>
              <a:t> (default) – browser decides whether to brake the lines if needed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416338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Benefits of using CSS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3820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More powerful formatting than using presentation tags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Your pages load faster, because browsers cache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urier New" pitchFamily="49" charset="0"/>
              </a:rPr>
              <a:t>.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urier New" pitchFamily="49" charset="0"/>
              </a:rPr>
              <a:t>css</a:t>
            </a:r>
            <a:r>
              <a:rPr lang="en-US" dirty="0"/>
              <a:t> files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Increased accessibility, because rules can be defined according given media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Pages are easier to maintain and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618048"/>
      </p:ext>
    </p:extLst>
  </p:cSld>
  <p:clrMapOvr>
    <a:masterClrMapping/>
  </p:clrMapOvr>
  <p:transition/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Maintenance Example</a:t>
            </a:r>
            <a:endParaRPr lang="bg-BG" dirty="0"/>
          </a:p>
        </p:txBody>
      </p:sp>
      <p:sp>
        <p:nvSpPr>
          <p:cNvPr id="12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155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804988" y="18732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741488" y="18526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957388" y="2614613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893888" y="2593975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719388" y="19494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655888" y="19288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500188" y="5149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436688" y="5129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1271588" y="33972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208088" y="33766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1652588" y="41592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1589088" y="41386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2490788" y="3244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2427288" y="3224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3100388" y="30162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3036888" y="29956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1881188" y="34734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1817688" y="34528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414588" y="4387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2351088" y="4367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2490788" y="2559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2427288" y="2538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1271588" y="2482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1208088" y="2462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3328988" y="4006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3265488" y="3986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2185988" y="5226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2122488" y="5205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3100388" y="4768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3036888" y="4748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3328988" y="2178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3265488" y="2157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2719388" y="38544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Text Box 36"/>
          <p:cNvSpPr txBox="1">
            <a:spLocks noChangeArrowheads="1"/>
          </p:cNvSpPr>
          <p:nvPr/>
        </p:nvSpPr>
        <p:spPr bwMode="auto">
          <a:xfrm>
            <a:off x="2655888" y="38338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2033588" y="4006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 Box 38"/>
          <p:cNvSpPr txBox="1">
            <a:spLocks noChangeArrowheads="1"/>
          </p:cNvSpPr>
          <p:nvPr/>
        </p:nvSpPr>
        <p:spPr bwMode="auto">
          <a:xfrm>
            <a:off x="1970088" y="3986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2719388" y="5454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ext Box 40"/>
          <p:cNvSpPr txBox="1">
            <a:spLocks noChangeArrowheads="1"/>
          </p:cNvSpPr>
          <p:nvPr/>
        </p:nvSpPr>
        <p:spPr bwMode="auto">
          <a:xfrm>
            <a:off x="2655888" y="5434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44" name="Rectangle 41"/>
          <p:cNvSpPr>
            <a:spLocks noChangeArrowheads="1"/>
          </p:cNvSpPr>
          <p:nvPr/>
        </p:nvSpPr>
        <p:spPr bwMode="auto">
          <a:xfrm>
            <a:off x="3709988" y="5073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Text Box 42"/>
          <p:cNvSpPr txBox="1">
            <a:spLocks noChangeArrowheads="1"/>
          </p:cNvSpPr>
          <p:nvPr/>
        </p:nvSpPr>
        <p:spPr bwMode="auto">
          <a:xfrm>
            <a:off x="3646488" y="5053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46" name="Rectangle 43"/>
          <p:cNvSpPr>
            <a:spLocks noChangeArrowheads="1"/>
          </p:cNvSpPr>
          <p:nvPr/>
        </p:nvSpPr>
        <p:spPr bwMode="auto">
          <a:xfrm>
            <a:off x="1804988" y="4768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 Box 44"/>
          <p:cNvSpPr txBox="1">
            <a:spLocks noChangeArrowheads="1"/>
          </p:cNvSpPr>
          <p:nvPr/>
        </p:nvSpPr>
        <p:spPr bwMode="auto">
          <a:xfrm>
            <a:off x="1741488" y="4748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48" name="Rectangle 45"/>
          <p:cNvSpPr>
            <a:spLocks noChangeArrowheads="1"/>
          </p:cNvSpPr>
          <p:nvPr/>
        </p:nvSpPr>
        <p:spPr bwMode="auto">
          <a:xfrm>
            <a:off x="4395788" y="19494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Text Box 46"/>
          <p:cNvSpPr txBox="1">
            <a:spLocks noChangeArrowheads="1"/>
          </p:cNvSpPr>
          <p:nvPr/>
        </p:nvSpPr>
        <p:spPr bwMode="auto">
          <a:xfrm>
            <a:off x="4332288" y="19288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50" name="Rectangle 47"/>
          <p:cNvSpPr>
            <a:spLocks noChangeArrowheads="1"/>
          </p:cNvSpPr>
          <p:nvPr/>
        </p:nvSpPr>
        <p:spPr bwMode="auto">
          <a:xfrm>
            <a:off x="3938588" y="2863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Text Box 48"/>
          <p:cNvSpPr txBox="1">
            <a:spLocks noChangeArrowheads="1"/>
          </p:cNvSpPr>
          <p:nvPr/>
        </p:nvSpPr>
        <p:spPr bwMode="auto">
          <a:xfrm>
            <a:off x="3875088" y="2843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52" name="Rectangle 49"/>
          <p:cNvSpPr>
            <a:spLocks noChangeArrowheads="1"/>
          </p:cNvSpPr>
          <p:nvPr/>
        </p:nvSpPr>
        <p:spPr bwMode="auto">
          <a:xfrm>
            <a:off x="3709988" y="3549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Text Box 50"/>
          <p:cNvSpPr txBox="1">
            <a:spLocks noChangeArrowheads="1"/>
          </p:cNvSpPr>
          <p:nvPr/>
        </p:nvSpPr>
        <p:spPr bwMode="auto">
          <a:xfrm>
            <a:off x="3646488" y="3529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54" name="Rectangle 51"/>
          <p:cNvSpPr>
            <a:spLocks noChangeArrowheads="1"/>
          </p:cNvSpPr>
          <p:nvPr/>
        </p:nvSpPr>
        <p:spPr bwMode="auto">
          <a:xfrm>
            <a:off x="4319588" y="4311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Text Box 52"/>
          <p:cNvSpPr txBox="1">
            <a:spLocks noChangeArrowheads="1"/>
          </p:cNvSpPr>
          <p:nvPr/>
        </p:nvSpPr>
        <p:spPr bwMode="auto">
          <a:xfrm>
            <a:off x="4256088" y="4291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56" name="Rectangle 53"/>
          <p:cNvSpPr>
            <a:spLocks noChangeArrowheads="1"/>
          </p:cNvSpPr>
          <p:nvPr/>
        </p:nvSpPr>
        <p:spPr bwMode="auto">
          <a:xfrm>
            <a:off x="3633788" y="4387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Text Box 54"/>
          <p:cNvSpPr txBox="1">
            <a:spLocks noChangeArrowheads="1"/>
          </p:cNvSpPr>
          <p:nvPr/>
        </p:nvSpPr>
        <p:spPr bwMode="auto">
          <a:xfrm>
            <a:off x="3570288" y="4367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58" name="Rectangle 55"/>
          <p:cNvSpPr>
            <a:spLocks noChangeArrowheads="1"/>
          </p:cNvSpPr>
          <p:nvPr/>
        </p:nvSpPr>
        <p:spPr bwMode="auto">
          <a:xfrm>
            <a:off x="4471988" y="3549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Text Box 56"/>
          <p:cNvSpPr txBox="1">
            <a:spLocks noChangeArrowheads="1"/>
          </p:cNvSpPr>
          <p:nvPr/>
        </p:nvSpPr>
        <p:spPr bwMode="auto">
          <a:xfrm>
            <a:off x="4408488" y="3529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60" name="Rectangle 57"/>
          <p:cNvSpPr>
            <a:spLocks noChangeArrowheads="1"/>
          </p:cNvSpPr>
          <p:nvPr/>
        </p:nvSpPr>
        <p:spPr bwMode="auto">
          <a:xfrm>
            <a:off x="4395788" y="2559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Text Box 58"/>
          <p:cNvSpPr txBox="1">
            <a:spLocks noChangeArrowheads="1"/>
          </p:cNvSpPr>
          <p:nvPr/>
        </p:nvSpPr>
        <p:spPr bwMode="auto">
          <a:xfrm>
            <a:off x="4332288" y="2538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62" name="Rectangle 59"/>
          <p:cNvSpPr>
            <a:spLocks noChangeArrowheads="1"/>
          </p:cNvSpPr>
          <p:nvPr/>
        </p:nvSpPr>
        <p:spPr bwMode="auto">
          <a:xfrm>
            <a:off x="3557588" y="5607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Text Box 60"/>
          <p:cNvSpPr txBox="1">
            <a:spLocks noChangeArrowheads="1"/>
          </p:cNvSpPr>
          <p:nvPr/>
        </p:nvSpPr>
        <p:spPr bwMode="auto">
          <a:xfrm>
            <a:off x="3494088" y="5586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64" name="Rectangle 61"/>
          <p:cNvSpPr>
            <a:spLocks noChangeArrowheads="1"/>
          </p:cNvSpPr>
          <p:nvPr/>
        </p:nvSpPr>
        <p:spPr bwMode="auto">
          <a:xfrm>
            <a:off x="4167188" y="5226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Text Box 62"/>
          <p:cNvSpPr txBox="1">
            <a:spLocks noChangeArrowheads="1"/>
          </p:cNvSpPr>
          <p:nvPr/>
        </p:nvSpPr>
        <p:spPr bwMode="auto">
          <a:xfrm>
            <a:off x="4103688" y="5205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66" name="Rectangle 63"/>
          <p:cNvSpPr>
            <a:spLocks noChangeArrowheads="1"/>
          </p:cNvSpPr>
          <p:nvPr/>
        </p:nvSpPr>
        <p:spPr bwMode="auto">
          <a:xfrm>
            <a:off x="3633788" y="1797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Text Box 64"/>
          <p:cNvSpPr txBox="1">
            <a:spLocks noChangeArrowheads="1"/>
          </p:cNvSpPr>
          <p:nvPr/>
        </p:nvSpPr>
        <p:spPr bwMode="auto">
          <a:xfrm>
            <a:off x="3570288" y="1776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68" name="Rectangle 65"/>
          <p:cNvSpPr>
            <a:spLocks noChangeArrowheads="1"/>
          </p:cNvSpPr>
          <p:nvPr/>
        </p:nvSpPr>
        <p:spPr bwMode="auto">
          <a:xfrm>
            <a:off x="4929188" y="53022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Text Box 66"/>
          <p:cNvSpPr txBox="1">
            <a:spLocks noChangeArrowheads="1"/>
          </p:cNvSpPr>
          <p:nvPr/>
        </p:nvSpPr>
        <p:spPr bwMode="auto">
          <a:xfrm>
            <a:off x="4865688" y="52816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4929188" y="45402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Text Box 68"/>
          <p:cNvSpPr txBox="1">
            <a:spLocks noChangeArrowheads="1"/>
          </p:cNvSpPr>
          <p:nvPr/>
        </p:nvSpPr>
        <p:spPr bwMode="auto">
          <a:xfrm>
            <a:off x="4865688" y="45196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72" name="Rectangle 69"/>
          <p:cNvSpPr>
            <a:spLocks noChangeArrowheads="1"/>
          </p:cNvSpPr>
          <p:nvPr/>
        </p:nvSpPr>
        <p:spPr bwMode="auto">
          <a:xfrm>
            <a:off x="4929188" y="2787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Text Box 70"/>
          <p:cNvSpPr txBox="1">
            <a:spLocks noChangeArrowheads="1"/>
          </p:cNvSpPr>
          <p:nvPr/>
        </p:nvSpPr>
        <p:spPr bwMode="auto">
          <a:xfrm>
            <a:off x="4865688" y="2767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852988" y="38544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Text Box 72"/>
          <p:cNvSpPr txBox="1">
            <a:spLocks noChangeArrowheads="1"/>
          </p:cNvSpPr>
          <p:nvPr/>
        </p:nvSpPr>
        <p:spPr bwMode="auto">
          <a:xfrm>
            <a:off x="4789488" y="38338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2871788" y="2559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Text Box 74"/>
          <p:cNvSpPr txBox="1">
            <a:spLocks noChangeArrowheads="1"/>
          </p:cNvSpPr>
          <p:nvPr/>
        </p:nvSpPr>
        <p:spPr bwMode="auto">
          <a:xfrm>
            <a:off x="2808288" y="2538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1652588" y="2940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Text Box 76"/>
          <p:cNvSpPr txBox="1">
            <a:spLocks noChangeArrowheads="1"/>
          </p:cNvSpPr>
          <p:nvPr/>
        </p:nvSpPr>
        <p:spPr bwMode="auto">
          <a:xfrm>
            <a:off x="1589088" y="2919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80" name="Rectangle 77"/>
          <p:cNvSpPr>
            <a:spLocks noChangeArrowheads="1"/>
          </p:cNvSpPr>
          <p:nvPr/>
        </p:nvSpPr>
        <p:spPr bwMode="auto">
          <a:xfrm>
            <a:off x="1347788" y="4311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Text Box 78"/>
          <p:cNvSpPr txBox="1">
            <a:spLocks noChangeArrowheads="1"/>
          </p:cNvSpPr>
          <p:nvPr/>
        </p:nvSpPr>
        <p:spPr bwMode="auto">
          <a:xfrm>
            <a:off x="1284288" y="4291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82" name="Rectangle 79"/>
          <p:cNvSpPr>
            <a:spLocks noChangeArrowheads="1"/>
          </p:cNvSpPr>
          <p:nvPr/>
        </p:nvSpPr>
        <p:spPr bwMode="auto">
          <a:xfrm>
            <a:off x="3176588" y="3549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Text Box 80"/>
          <p:cNvSpPr txBox="1">
            <a:spLocks noChangeArrowheads="1"/>
          </p:cNvSpPr>
          <p:nvPr/>
        </p:nvSpPr>
        <p:spPr bwMode="auto">
          <a:xfrm>
            <a:off x="3113088" y="3529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84" name="Rectangle 81"/>
          <p:cNvSpPr>
            <a:spLocks noChangeArrowheads="1"/>
          </p:cNvSpPr>
          <p:nvPr/>
        </p:nvSpPr>
        <p:spPr bwMode="auto">
          <a:xfrm>
            <a:off x="1804988" y="5454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Text Box 82"/>
          <p:cNvSpPr txBox="1">
            <a:spLocks noChangeArrowheads="1"/>
          </p:cNvSpPr>
          <p:nvPr/>
        </p:nvSpPr>
        <p:spPr bwMode="auto">
          <a:xfrm>
            <a:off x="1741488" y="5434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86" name="Rectangle 83"/>
          <p:cNvSpPr>
            <a:spLocks noChangeArrowheads="1"/>
          </p:cNvSpPr>
          <p:nvPr/>
        </p:nvSpPr>
        <p:spPr bwMode="auto">
          <a:xfrm>
            <a:off x="2414588" y="3702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" name="Text Box 84"/>
          <p:cNvSpPr txBox="1">
            <a:spLocks noChangeArrowheads="1"/>
          </p:cNvSpPr>
          <p:nvPr/>
        </p:nvSpPr>
        <p:spPr bwMode="auto">
          <a:xfrm>
            <a:off x="2351088" y="3681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88" name="Rectangle 85"/>
          <p:cNvSpPr>
            <a:spLocks noChangeArrowheads="1"/>
          </p:cNvSpPr>
          <p:nvPr/>
        </p:nvSpPr>
        <p:spPr bwMode="auto">
          <a:xfrm>
            <a:off x="2262188" y="2025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Text Box 86"/>
          <p:cNvSpPr txBox="1">
            <a:spLocks noChangeArrowheads="1"/>
          </p:cNvSpPr>
          <p:nvPr/>
        </p:nvSpPr>
        <p:spPr bwMode="auto">
          <a:xfrm>
            <a:off x="2198688" y="2005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90" name="Rectangle 87"/>
          <p:cNvSpPr>
            <a:spLocks noChangeArrowheads="1"/>
          </p:cNvSpPr>
          <p:nvPr/>
        </p:nvSpPr>
        <p:spPr bwMode="auto">
          <a:xfrm>
            <a:off x="3481388" y="27114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Text Box 88"/>
          <p:cNvSpPr txBox="1">
            <a:spLocks noChangeArrowheads="1"/>
          </p:cNvSpPr>
          <p:nvPr/>
        </p:nvSpPr>
        <p:spPr bwMode="auto">
          <a:xfrm>
            <a:off x="3417888" y="26908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92" name="Rectangle 89"/>
          <p:cNvSpPr>
            <a:spLocks noChangeArrowheads="1"/>
          </p:cNvSpPr>
          <p:nvPr/>
        </p:nvSpPr>
        <p:spPr bwMode="auto">
          <a:xfrm>
            <a:off x="4014788" y="4006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Text Box 90"/>
          <p:cNvSpPr txBox="1">
            <a:spLocks noChangeArrowheads="1"/>
          </p:cNvSpPr>
          <p:nvPr/>
        </p:nvSpPr>
        <p:spPr bwMode="auto">
          <a:xfrm>
            <a:off x="3951288" y="3986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94" name="Rectangle 91"/>
          <p:cNvSpPr>
            <a:spLocks noChangeArrowheads="1"/>
          </p:cNvSpPr>
          <p:nvPr/>
        </p:nvSpPr>
        <p:spPr bwMode="auto">
          <a:xfrm>
            <a:off x="2643188" y="4845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Text Box 92"/>
          <p:cNvSpPr txBox="1">
            <a:spLocks noChangeArrowheads="1"/>
          </p:cNvSpPr>
          <p:nvPr/>
        </p:nvSpPr>
        <p:spPr bwMode="auto">
          <a:xfrm>
            <a:off x="2579688" y="4824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96" name="Rectangle 93"/>
          <p:cNvSpPr>
            <a:spLocks noChangeArrowheads="1"/>
          </p:cNvSpPr>
          <p:nvPr/>
        </p:nvSpPr>
        <p:spPr bwMode="auto">
          <a:xfrm>
            <a:off x="3862388" y="22542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Text Box 94"/>
          <p:cNvSpPr txBox="1">
            <a:spLocks noChangeArrowheads="1"/>
          </p:cNvSpPr>
          <p:nvPr/>
        </p:nvSpPr>
        <p:spPr bwMode="auto">
          <a:xfrm>
            <a:off x="3798888" y="22336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98" name="Rectangle 95"/>
          <p:cNvSpPr>
            <a:spLocks noChangeArrowheads="1"/>
          </p:cNvSpPr>
          <p:nvPr/>
        </p:nvSpPr>
        <p:spPr bwMode="auto">
          <a:xfrm>
            <a:off x="1423988" y="2025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Text Box 96"/>
          <p:cNvSpPr txBox="1">
            <a:spLocks noChangeArrowheads="1"/>
          </p:cNvSpPr>
          <p:nvPr/>
        </p:nvSpPr>
        <p:spPr bwMode="auto">
          <a:xfrm>
            <a:off x="1360488" y="2005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00" name="Rectangle 97"/>
          <p:cNvSpPr>
            <a:spLocks noChangeArrowheads="1"/>
          </p:cNvSpPr>
          <p:nvPr/>
        </p:nvSpPr>
        <p:spPr bwMode="auto">
          <a:xfrm>
            <a:off x="4319588" y="4845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Text Box 98"/>
          <p:cNvSpPr txBox="1">
            <a:spLocks noChangeArrowheads="1"/>
          </p:cNvSpPr>
          <p:nvPr/>
        </p:nvSpPr>
        <p:spPr bwMode="auto">
          <a:xfrm>
            <a:off x="4256088" y="4824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02" name="Rectangle 99"/>
          <p:cNvSpPr>
            <a:spLocks noChangeArrowheads="1"/>
          </p:cNvSpPr>
          <p:nvPr/>
        </p:nvSpPr>
        <p:spPr bwMode="auto">
          <a:xfrm>
            <a:off x="4700588" y="22542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Text Box 100"/>
          <p:cNvSpPr txBox="1">
            <a:spLocks noChangeArrowheads="1"/>
          </p:cNvSpPr>
          <p:nvPr/>
        </p:nvSpPr>
        <p:spPr bwMode="auto">
          <a:xfrm>
            <a:off x="4637088" y="22336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04" name="Rectangle 101"/>
          <p:cNvSpPr>
            <a:spLocks noChangeArrowheads="1"/>
          </p:cNvSpPr>
          <p:nvPr/>
        </p:nvSpPr>
        <p:spPr bwMode="auto">
          <a:xfrm>
            <a:off x="5081588" y="1720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" name="Text Box 102"/>
          <p:cNvSpPr txBox="1">
            <a:spLocks noChangeArrowheads="1"/>
          </p:cNvSpPr>
          <p:nvPr/>
        </p:nvSpPr>
        <p:spPr bwMode="auto">
          <a:xfrm>
            <a:off x="5018088" y="1700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06" name="Rectangle 103"/>
          <p:cNvSpPr>
            <a:spLocks noChangeArrowheads="1"/>
          </p:cNvSpPr>
          <p:nvPr/>
        </p:nvSpPr>
        <p:spPr bwMode="auto">
          <a:xfrm>
            <a:off x="5005388" y="33972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7" name="Text Box 104"/>
          <p:cNvSpPr txBox="1">
            <a:spLocks noChangeArrowheads="1"/>
          </p:cNvSpPr>
          <p:nvPr/>
        </p:nvSpPr>
        <p:spPr bwMode="auto">
          <a:xfrm>
            <a:off x="4941888" y="33766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08" name="Rectangle 105"/>
          <p:cNvSpPr>
            <a:spLocks noChangeArrowheads="1"/>
          </p:cNvSpPr>
          <p:nvPr/>
        </p:nvSpPr>
        <p:spPr bwMode="auto">
          <a:xfrm>
            <a:off x="4090988" y="3244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Text Box 106"/>
          <p:cNvSpPr txBox="1">
            <a:spLocks noChangeArrowheads="1"/>
          </p:cNvSpPr>
          <p:nvPr/>
        </p:nvSpPr>
        <p:spPr bwMode="auto">
          <a:xfrm>
            <a:off x="4027488" y="3224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10" name="Rectangle 107"/>
          <p:cNvSpPr>
            <a:spLocks noChangeArrowheads="1"/>
          </p:cNvSpPr>
          <p:nvPr/>
        </p:nvSpPr>
        <p:spPr bwMode="auto">
          <a:xfrm>
            <a:off x="4624388" y="5607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" name="Text Box 108"/>
          <p:cNvSpPr txBox="1">
            <a:spLocks noChangeArrowheads="1"/>
          </p:cNvSpPr>
          <p:nvPr/>
        </p:nvSpPr>
        <p:spPr bwMode="auto">
          <a:xfrm>
            <a:off x="4560888" y="5586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12" name="Rectangle 109"/>
          <p:cNvSpPr>
            <a:spLocks noChangeArrowheads="1"/>
          </p:cNvSpPr>
          <p:nvPr/>
        </p:nvSpPr>
        <p:spPr bwMode="auto">
          <a:xfrm>
            <a:off x="3100388" y="4311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3" name="Text Box 110"/>
          <p:cNvSpPr txBox="1">
            <a:spLocks noChangeArrowheads="1"/>
          </p:cNvSpPr>
          <p:nvPr/>
        </p:nvSpPr>
        <p:spPr bwMode="auto">
          <a:xfrm>
            <a:off x="3036888" y="4291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14" name="Rectangle 111"/>
          <p:cNvSpPr>
            <a:spLocks noChangeArrowheads="1"/>
          </p:cNvSpPr>
          <p:nvPr/>
        </p:nvSpPr>
        <p:spPr bwMode="auto">
          <a:xfrm>
            <a:off x="3024188" y="1720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5" name="Text Box 112"/>
          <p:cNvSpPr txBox="1">
            <a:spLocks noChangeArrowheads="1"/>
          </p:cNvSpPr>
          <p:nvPr/>
        </p:nvSpPr>
        <p:spPr bwMode="auto">
          <a:xfrm>
            <a:off x="2960688" y="1700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16" name="Rectangle 113"/>
          <p:cNvSpPr>
            <a:spLocks noChangeArrowheads="1"/>
          </p:cNvSpPr>
          <p:nvPr/>
        </p:nvSpPr>
        <p:spPr bwMode="auto">
          <a:xfrm>
            <a:off x="1271588" y="49974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Text Box 114"/>
          <p:cNvSpPr txBox="1">
            <a:spLocks noChangeArrowheads="1"/>
          </p:cNvSpPr>
          <p:nvPr/>
        </p:nvSpPr>
        <p:spPr bwMode="auto">
          <a:xfrm>
            <a:off x="1208088" y="49768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18" name="Rectangle 115"/>
          <p:cNvSpPr>
            <a:spLocks noChangeArrowheads="1"/>
          </p:cNvSpPr>
          <p:nvPr/>
        </p:nvSpPr>
        <p:spPr bwMode="auto">
          <a:xfrm>
            <a:off x="2338388" y="2940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" name="Text Box 116"/>
          <p:cNvSpPr txBox="1">
            <a:spLocks noChangeArrowheads="1"/>
          </p:cNvSpPr>
          <p:nvPr/>
        </p:nvSpPr>
        <p:spPr bwMode="auto">
          <a:xfrm>
            <a:off x="2274888" y="2919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20" name="Rectangle 119"/>
          <p:cNvSpPr>
            <a:spLocks noChangeArrowheads="1"/>
          </p:cNvSpPr>
          <p:nvPr/>
        </p:nvSpPr>
        <p:spPr bwMode="auto">
          <a:xfrm>
            <a:off x="5233988" y="4387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" name="Text Box 120"/>
          <p:cNvSpPr txBox="1">
            <a:spLocks noChangeArrowheads="1"/>
          </p:cNvSpPr>
          <p:nvPr/>
        </p:nvSpPr>
        <p:spPr bwMode="auto">
          <a:xfrm>
            <a:off x="5170488" y="4367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5386388" y="5149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3" name="Rectangle 125"/>
          <p:cNvSpPr>
            <a:spLocks noChangeArrowheads="1"/>
          </p:cNvSpPr>
          <p:nvPr/>
        </p:nvSpPr>
        <p:spPr bwMode="auto">
          <a:xfrm>
            <a:off x="5233988" y="2406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4" name="Text Box 126"/>
          <p:cNvSpPr txBox="1">
            <a:spLocks noChangeArrowheads="1"/>
          </p:cNvSpPr>
          <p:nvPr/>
        </p:nvSpPr>
        <p:spPr bwMode="auto">
          <a:xfrm>
            <a:off x="5170488" y="2386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25" name="Text Box 128"/>
          <p:cNvSpPr txBox="1">
            <a:spLocks noChangeArrowheads="1"/>
          </p:cNvSpPr>
          <p:nvPr/>
        </p:nvSpPr>
        <p:spPr bwMode="auto">
          <a:xfrm>
            <a:off x="7696200" y="3342382"/>
            <a:ext cx="9032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 anchorCtr="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file</a:t>
            </a:r>
          </a:p>
        </p:txBody>
      </p:sp>
      <p:sp>
        <p:nvSpPr>
          <p:cNvPr id="126" name="AutoShape 129"/>
          <p:cNvSpPr>
            <a:spLocks/>
          </p:cNvSpPr>
          <p:nvPr/>
        </p:nvSpPr>
        <p:spPr bwMode="auto">
          <a:xfrm>
            <a:off x="6237288" y="2005013"/>
            <a:ext cx="1214437" cy="3657600"/>
          </a:xfrm>
          <a:prstGeom prst="rightBrace">
            <a:avLst>
              <a:gd name="adj1" fmla="val 25098"/>
              <a:gd name="adj2" fmla="val 50000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81806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126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CSS Development Tools (3)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Firebug</a:t>
            </a:r>
            <a:r>
              <a:rPr lang="en-US" noProof="1"/>
              <a:t> – </a:t>
            </a:r>
            <a:r>
              <a:rPr lang="en-US" dirty="0"/>
              <a:t>add-on to Firefox used to examine and adjust CSS and HTML</a:t>
            </a:r>
            <a:endParaRPr lang="en-US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156</a:t>
            </a:fld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276475"/>
            <a:ext cx="5689600" cy="4229100"/>
          </a:xfrm>
          <a:prstGeom prst="roundRect">
            <a:avLst>
              <a:gd name="adj" fmla="val 2165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7268148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/>
              <a:t>Some Simple Tags – Example (2)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865283" name="Rectangle 3"/>
          <p:cNvSpPr>
            <a:spLocks noChangeArrowheads="1"/>
          </p:cNvSpPr>
          <p:nvPr/>
        </p:nvSpPr>
        <p:spPr bwMode="auto">
          <a:xfrm>
            <a:off x="693738" y="1494046"/>
            <a:ext cx="7764462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ZA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ZA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ZA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Simple Tags Demo&lt;/title&gt;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href="http://www.telerik.com/" title=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"Telerik site"&gt;This is a link.&lt;/a&gt;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src="logo.gif" alt="logo"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&lt;strong&gt;Bold&lt;/strong&gt; and &lt;em&gt;italic&lt;/em&gt; text.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895213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some-tags.html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819400"/>
            <a:ext cx="39624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Tags Attributes</a:t>
            </a:r>
            <a:endParaRPr lang="bg-BG"/>
          </a:p>
        </p:txBody>
      </p:sp>
      <p:sp>
        <p:nvSpPr>
          <p:cNvPr id="10649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dirty="0"/>
              <a:t>Tags can have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attributes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dirty="0"/>
              <a:t>Attributes specify properties and behavior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dirty="0"/>
              <a:t>Example: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defRPr/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dirty="0"/>
              <a:t>Few attributes can apply to every element: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style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dirty="0"/>
              <a:t> is unique in the document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dirty="0"/>
              <a:t>Content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dirty="0"/>
              <a:t> attribute is displayed as hint when the element is hovered with the mouse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dirty="0"/>
              <a:t>Some elements have obligatory attributes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064964" name="Rectangle 4"/>
          <p:cNvSpPr>
            <a:spLocks noChangeArrowheads="1"/>
          </p:cNvSpPr>
          <p:nvPr/>
        </p:nvSpPr>
        <p:spPr bwMode="auto">
          <a:xfrm>
            <a:off x="981076" y="2819400"/>
            <a:ext cx="7096124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src="logo.gif" alt="logo" /&gt;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962400" y="2133600"/>
            <a:ext cx="4800600" cy="527804"/>
          </a:xfrm>
          <a:prstGeom prst="wedgeRoundRectCallout">
            <a:avLst>
              <a:gd name="adj1" fmla="val -38490"/>
              <a:gd name="adj2" fmla="val 9291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Attribute </a:t>
            </a:r>
            <a:r>
              <a:rPr lang="en-US" sz="2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with value "</a:t>
            </a:r>
            <a:r>
              <a:rPr lang="en-US" sz="2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sz="3800" dirty="0"/>
              <a:t>Headings and Paragraphs</a:t>
            </a:r>
            <a:endParaRPr lang="en-US" sz="3800" dirty="0"/>
          </a:p>
        </p:txBody>
      </p:sp>
      <p:sp>
        <p:nvSpPr>
          <p:cNvPr id="8693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32923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r>
              <a:rPr lang="en-ZA" dirty="0"/>
              <a:t>Heading Tags (h1 – h6)</a:t>
            </a:r>
          </a:p>
          <a:p>
            <a:pPr>
              <a:lnSpc>
                <a:spcPct val="100000"/>
              </a:lnSpc>
              <a:defRPr/>
            </a:pPr>
            <a:endParaRPr lang="en-ZA" dirty="0"/>
          </a:p>
          <a:p>
            <a:pPr>
              <a:lnSpc>
                <a:spcPct val="100000"/>
              </a:lnSpc>
              <a:defRPr/>
            </a:pPr>
            <a:endParaRPr lang="en-ZA" dirty="0"/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ZA" dirty="0"/>
              <a:t>Paragraph Tags</a:t>
            </a:r>
          </a:p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endParaRPr lang="en-ZA" dirty="0"/>
          </a:p>
          <a:p>
            <a:pPr>
              <a:lnSpc>
                <a:spcPct val="100000"/>
              </a:lnSpc>
              <a:spcBef>
                <a:spcPts val="3600"/>
              </a:spcBef>
              <a:defRPr/>
            </a:pPr>
            <a:r>
              <a:rPr lang="en-ZA" dirty="0"/>
              <a:t>Sections: </a:t>
            </a:r>
            <a:r>
              <a:rPr lang="en-ZA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ZA" dirty="0"/>
              <a:t> and </a:t>
            </a:r>
            <a:r>
              <a:rPr lang="en-ZA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span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869380" name="Rectangle 4"/>
          <p:cNvSpPr>
            <a:spLocks noChangeArrowheads="1"/>
          </p:cNvSpPr>
          <p:nvPr/>
        </p:nvSpPr>
        <p:spPr bwMode="auto">
          <a:xfrm>
            <a:off x="755651" y="3892657"/>
            <a:ext cx="762635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first paragraph&lt;/p&gt;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second paragraph&lt;/p&gt;</a:t>
            </a:r>
          </a:p>
        </p:txBody>
      </p:sp>
      <p:sp>
        <p:nvSpPr>
          <p:cNvPr id="869381" name="Rectangle 5"/>
          <p:cNvSpPr>
            <a:spLocks noChangeArrowheads="1"/>
          </p:cNvSpPr>
          <p:nvPr/>
        </p:nvSpPr>
        <p:spPr bwMode="auto">
          <a:xfrm>
            <a:off x="755651" y="1773058"/>
            <a:ext cx="762635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&lt;h1&gt;Heading 1&lt;/h1&gt;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&lt;h3&gt;Sub heading 3&lt;/h3&gt;</a:t>
            </a:r>
          </a:p>
        </p:txBody>
      </p:sp>
      <p:sp>
        <p:nvSpPr>
          <p:cNvPr id="869382" name="Rectangle 6"/>
          <p:cNvSpPr>
            <a:spLocks noChangeArrowheads="1"/>
          </p:cNvSpPr>
          <p:nvPr/>
        </p:nvSpPr>
        <p:spPr bwMode="auto">
          <a:xfrm>
            <a:off x="755651" y="5492857"/>
            <a:ext cx="762635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style="background: skyblue;"&gt;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This is a div&lt;/div&gt;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800" dirty="0"/>
              <a:t>Headings and Paragraphs – Example </a:t>
            </a:r>
            <a:endParaRPr lang="bg-BG" sz="38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830468" name="Rectangle 4"/>
          <p:cNvSpPr>
            <a:spLocks noChangeArrowheads="1"/>
          </p:cNvSpPr>
          <p:nvPr/>
        </p:nvSpPr>
        <p:spPr bwMode="auto">
          <a:xfrm>
            <a:off x="612775" y="1433286"/>
            <a:ext cx="7920038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&lt;head&gt;&lt;title&gt;Headings and paragraphs&lt;/title&gt;&lt;/head&gt;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&lt;h1&gt;Heading 1&lt;/h1&gt;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&lt;h3&gt;Sub heading 3&lt;/h3&gt;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first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second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style="background:skyblue"&gt;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 is a div&lt;/div&gt;	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855021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headings.html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lnSpc>
                <a:spcPct val="100000"/>
              </a:lnSpc>
              <a:buFontTx/>
              <a:buAutoNum type="arabicPeriod"/>
              <a:tabLst/>
              <a:defRPr/>
            </a:pPr>
            <a:r>
              <a:rPr lang="en-US" dirty="0"/>
              <a:t>Introduction to HTML</a:t>
            </a:r>
          </a:p>
          <a:p>
            <a:pPr marL="519113" lvl="1" indent="-236538">
              <a:lnSpc>
                <a:spcPct val="100000"/>
              </a:lnSpc>
              <a:defRPr/>
            </a:pPr>
            <a:r>
              <a:rPr lang="en-US" dirty="0"/>
              <a:t>How the Web Works?</a:t>
            </a:r>
          </a:p>
          <a:p>
            <a:pPr marL="519113" lvl="1" indent="-236538">
              <a:lnSpc>
                <a:spcPct val="100000"/>
              </a:lnSpc>
              <a:defRPr/>
            </a:pPr>
            <a:r>
              <a:rPr lang="en-US" dirty="0"/>
              <a:t>What is a Web Page?</a:t>
            </a:r>
          </a:p>
          <a:p>
            <a:pPr marL="519113" lvl="1" indent="-236538">
              <a:lnSpc>
                <a:spcPct val="100000"/>
              </a:lnSpc>
              <a:defRPr/>
            </a:pPr>
            <a:r>
              <a:rPr lang="en-US" dirty="0"/>
              <a:t>My First HTML Page</a:t>
            </a:r>
          </a:p>
          <a:p>
            <a:pPr marL="519113" lvl="1" indent="-236538">
              <a:lnSpc>
                <a:spcPct val="100000"/>
              </a:lnSpc>
              <a:defRPr/>
            </a:pPr>
            <a:r>
              <a:rPr lang="en-US" dirty="0"/>
              <a:t>Basic Tags: Hyperlinks, Images, Formatting</a:t>
            </a:r>
          </a:p>
          <a:p>
            <a:pPr marL="519113" lvl="1" indent="-236538">
              <a:lnSpc>
                <a:spcPct val="100000"/>
              </a:lnSpc>
              <a:defRPr/>
            </a:pPr>
            <a:r>
              <a:rPr lang="en-US" dirty="0"/>
              <a:t>Headings and Paragraphs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  <a:tabLst/>
              <a:defRPr/>
            </a:pPr>
            <a:r>
              <a:rPr lang="en-US" dirty="0"/>
              <a:t>HTML in Details</a:t>
            </a:r>
          </a:p>
          <a:p>
            <a:pPr marL="519113" lvl="1" indent="-236538">
              <a:lnSpc>
                <a:spcPct val="100000"/>
              </a:lnSpc>
              <a:defRPr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&lt;!DOCTYPE&gt;</a:t>
            </a:r>
            <a:r>
              <a:rPr lang="en-US" dirty="0"/>
              <a:t> Declaration</a:t>
            </a:r>
          </a:p>
          <a:p>
            <a:pPr marL="519113" lvl="1" indent="-236538">
              <a:lnSpc>
                <a:spcPct val="100000"/>
              </a:lnSpc>
              <a:defRPr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/>
              <a:t> Section: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Meta</a:t>
            </a:r>
            <a:r>
              <a:rPr lang="en-US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Script</a:t>
            </a:r>
            <a:r>
              <a:rPr lang="en-US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Style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12775" y="1433286"/>
            <a:ext cx="7920038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&lt;head&gt;&lt;title&gt;Headings and paragraphs&lt;/title&gt;&lt;/head&gt;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&lt;h1&gt;Heading 1&lt;/h1&gt;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&lt;h3&gt;Sub heading 3&lt;/h3&gt;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first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second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style="background:skyblue"&gt;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 is a div&lt;/div&gt;	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800" dirty="0"/>
              <a:t>Headings and Paragraphs – Example (2)</a:t>
            </a:r>
            <a:endParaRPr lang="bg-BG" sz="38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855021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headings.html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00200"/>
            <a:ext cx="391477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800601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Introduction to HTML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dirty="0"/>
              <a:t>HTML </a:t>
            </a:r>
            <a:r>
              <a:t>Document Structure </a:t>
            </a:r>
            <a:r>
              <a:rPr dirty="0"/>
              <a:t>in Depth</a:t>
            </a:r>
            <a:endParaRPr lang="bg-BG" dirty="0"/>
          </a:p>
        </p:txBody>
      </p:sp>
      <p:pic>
        <p:nvPicPr>
          <p:cNvPr id="25602" name="Picture 2" descr="http://www.askdavetaylor.com/0-blog-pics/html-file-in-firefo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0919">
            <a:off x="4309266" y="1446521"/>
            <a:ext cx="4448175" cy="2367060"/>
          </a:xfrm>
          <a:prstGeom prst="roundRect">
            <a:avLst>
              <a:gd name="adj" fmla="val 526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90114" name="Picture 2" descr="http://andykdocs.de/andykdocs/document/Simple-JavaScript-tab-view/Screenshots-Simple-JavaScript-TabView-HTML-Code-002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9162">
            <a:off x="903423" y="1335768"/>
            <a:ext cx="4272718" cy="2553154"/>
          </a:xfrm>
          <a:prstGeom prst="roundRect">
            <a:avLst>
              <a:gd name="adj" fmla="val 403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important to have the correct vision and attitude towards HTML</a:t>
            </a:r>
          </a:p>
          <a:p>
            <a:pPr lvl="1"/>
            <a:r>
              <a:rPr lang="en-US" dirty="0"/>
              <a:t>HTML is only about structure, not appearance</a:t>
            </a:r>
          </a:p>
          <a:p>
            <a:pPr lvl="1"/>
            <a:r>
              <a:rPr lang="en-US" dirty="0"/>
              <a:t>Browsers tolerate invalid HTML code and parse errors – you should not.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</a:t>
            </a:r>
            <a:r>
              <a:rPr lang="en-US" noProof="1"/>
              <a:t>&lt;</a:t>
            </a:r>
            <a:r>
              <a:rPr lang="en-US" dirty="0"/>
              <a:t>!</a:t>
            </a:r>
            <a:r>
              <a:rPr lang="en-US" noProof="1"/>
              <a:t>DOCTYPE&gt;</a:t>
            </a:r>
            <a:r>
              <a:rPr lang="en-US" dirty="0"/>
              <a:t> Declaration</a:t>
            </a:r>
            <a:endParaRPr lang="en-US" noProof="1"/>
          </a:p>
        </p:txBody>
      </p:sp>
      <p:sp>
        <p:nvSpPr>
          <p:cNvPr id="8806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HTML documents must start with a document type definition (DTD)</a:t>
            </a:r>
          </a:p>
          <a:p>
            <a:pPr lvl="1">
              <a:defRPr/>
            </a:pPr>
            <a:r>
              <a:rPr lang="en-US" sz="2800" dirty="0"/>
              <a:t>It tells web browsers what type is the served code</a:t>
            </a:r>
          </a:p>
          <a:p>
            <a:pPr lvl="1">
              <a:defRPr/>
            </a:pPr>
            <a:r>
              <a:rPr lang="en-US" sz="2800" dirty="0"/>
              <a:t>Possible versions: HTML 4.01, XHTML 1.0 (Transitional or Strict), XHTML 1.1, HTML 5</a:t>
            </a:r>
          </a:p>
          <a:p>
            <a:pPr>
              <a:defRPr/>
            </a:pPr>
            <a:r>
              <a:rPr lang="en-US" sz="3000" dirty="0"/>
              <a:t>Example:</a:t>
            </a:r>
            <a:endParaRPr lang="en-US" sz="3000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/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See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  <a:hlinkClick r:id="rId3"/>
              </a:rPr>
              <a:t>http://w3.org/QA/2002/04/valid-dtd-list.html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sz="2800" dirty="0"/>
              <a:t>for a list of possible </a:t>
            </a:r>
            <a:r>
              <a:rPr lang="en-US" sz="2800" noProof="1"/>
              <a:t>doctypes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880644" name="Rectangle 4"/>
          <p:cNvSpPr>
            <a:spLocks noChangeArrowheads="1"/>
          </p:cNvSpPr>
          <p:nvPr/>
        </p:nvSpPr>
        <p:spPr bwMode="auto">
          <a:xfrm>
            <a:off x="538164" y="4419600"/>
            <a:ext cx="7996236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Transitional//EN" "http://www.w3.org/TR/xhtml1/DTD/xhtml1-transitional.dtd"&gt;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HTML vs. XHTML</a:t>
            </a:r>
            <a:endParaRPr lang="bg-BG" dirty="0"/>
          </a:p>
        </p:txBody>
      </p:sp>
      <p:sp>
        <p:nvSpPr>
          <p:cNvPr id="10536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dirty="0"/>
              <a:t>XHTML is more strict than HTML</a:t>
            </a:r>
          </a:p>
          <a:p>
            <a:pPr lvl="1">
              <a:defRPr/>
            </a:pPr>
            <a:r>
              <a:rPr lang="en-US" dirty="0"/>
              <a:t>Tags and attribute names must be in lowercase</a:t>
            </a:r>
          </a:p>
          <a:p>
            <a:pPr lvl="1">
              <a:defRPr/>
            </a:pPr>
            <a:r>
              <a:rPr lang="en-US" dirty="0"/>
              <a:t>All tags must be closed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/&gt;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/&gt;</a:t>
            </a:r>
            <a:r>
              <a:rPr lang="en-US" dirty="0"/>
              <a:t>) while HTML allows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&lt;img&gt;</a:t>
            </a:r>
            <a:r>
              <a:rPr lang="en-US" dirty="0"/>
              <a:t> and implies missing closing tags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(&lt;p&gt;par1 &lt;p&gt;par2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dirty="0"/>
              <a:t>XHTML allows only one root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&lt;html&gt;</a:t>
            </a:r>
            <a:r>
              <a:rPr lang="en-US" dirty="0"/>
              <a:t> element (HTML allows more than one)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86018" name="Picture 2" descr="http://www.validicons.com/OSI_pngs/osi_xhtml_wt_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261">
            <a:off x="7017657" y="885481"/>
            <a:ext cx="1494263" cy="747132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XHTML vs. HTML (2)</a:t>
            </a:r>
            <a:endParaRPr lang="bg-BG" dirty="0"/>
          </a:p>
        </p:txBody>
      </p:sp>
      <p:sp>
        <p:nvSpPr>
          <p:cNvPr id="1054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Many element attributes are deprecated in XHTML, most are moved to CSS </a:t>
            </a:r>
          </a:p>
          <a:p>
            <a:pPr>
              <a:defRPr/>
            </a:pPr>
            <a:r>
              <a:rPr lang="en-US" dirty="0"/>
              <a:t>Attribute minimization is forbidden, e.g.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Note: Web browsers load XHTML faster than HTML and valid code faster than invalid!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4364" y="3048000"/>
            <a:ext cx="7843836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type="checkbox" checked&gt;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4071068"/>
            <a:ext cx="7843836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type="checkbox" checked="checked" /&gt;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4344698" y="3771900"/>
            <a:ext cx="381000" cy="1588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/>
              <a:t> Section</a:t>
            </a:r>
          </a:p>
        </p:txBody>
      </p:sp>
      <p:sp>
        <p:nvSpPr>
          <p:cNvPr id="8847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Contains information that doesn’t show directly on the viewable page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Starts after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&lt;!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doctype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 declaration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Begins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/>
              <a:t> and ends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Contains mandatory single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&lt;title&gt;</a:t>
            </a:r>
            <a:r>
              <a:rPr lang="en-US" dirty="0"/>
              <a:t> tag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Can contain some other tags, e.g.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&lt;meta&gt;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&lt;style&gt;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&lt;!–- comments --&gt;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&lt;head&gt; Section: &lt;title&gt; tag</a:t>
            </a:r>
          </a:p>
        </p:txBody>
      </p:sp>
      <p:sp>
        <p:nvSpPr>
          <p:cNvPr id="8867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/>
              <a:t>Title should be placed between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sz="3000" dirty="0"/>
              <a:t> and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&lt;/head&gt;</a:t>
            </a:r>
            <a:r>
              <a:rPr lang="en-US" sz="3000" dirty="0"/>
              <a:t> tags</a:t>
            </a:r>
          </a:p>
          <a:p>
            <a:pPr>
              <a:lnSpc>
                <a:spcPct val="100000"/>
              </a:lnSpc>
              <a:defRPr/>
            </a:pPr>
            <a:endParaRPr lang="en-US" sz="3000" dirty="0"/>
          </a:p>
          <a:p>
            <a:pPr>
              <a:lnSpc>
                <a:spcPct val="100000"/>
              </a:lnSpc>
              <a:defRPr/>
            </a:pPr>
            <a:endParaRPr lang="en-US" sz="3000" dirty="0"/>
          </a:p>
          <a:p>
            <a:pPr>
              <a:lnSpc>
                <a:spcPct val="100000"/>
              </a:lnSpc>
              <a:defRPr/>
            </a:pPr>
            <a:endParaRPr lang="en-US" sz="3000" dirty="0"/>
          </a:p>
          <a:p>
            <a:pPr>
              <a:lnSpc>
                <a:spcPct val="100000"/>
              </a:lnSpc>
              <a:defRPr/>
            </a:pPr>
            <a:endParaRPr lang="en-US" sz="3000" dirty="0"/>
          </a:p>
          <a:p>
            <a:pPr>
              <a:lnSpc>
                <a:spcPct val="100000"/>
              </a:lnSpc>
              <a:defRPr/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sz="3000" dirty="0"/>
              <a:t>Used to specify a title in the window title bar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/>
              <a:t>Search engines and people rely on titles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92152" y="2286000"/>
            <a:ext cx="7689848" cy="7017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&lt;title&gt;Telerik Academy – Winter Season 2009/2010 &lt;/title&gt;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2152" y="3248247"/>
            <a:ext cx="7689848" cy="1933353"/>
          </a:xfrm>
          <a:prstGeom prst="roundRect">
            <a:avLst>
              <a:gd name="adj" fmla="val 291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&lt;head&gt; Section: &lt;meta&gt;</a:t>
            </a:r>
          </a:p>
        </p:txBody>
      </p:sp>
      <p:sp>
        <p:nvSpPr>
          <p:cNvPr id="888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Meta tags additionally describe the content contained within the page</a:t>
            </a:r>
            <a:endParaRPr lang="en-US" sz="2000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888836" name="Rectangle 4"/>
          <p:cNvSpPr>
            <a:spLocks noChangeArrowheads="1"/>
          </p:cNvSpPr>
          <p:nvPr/>
        </p:nvSpPr>
        <p:spPr bwMode="auto">
          <a:xfrm>
            <a:off x="609600" y="2420938"/>
            <a:ext cx="79248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&lt;meta name="description" content="HTML tutorial" /&gt;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&lt;meta name="keywords" content="html, web design, styles" /&gt;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&lt;meta name="author" content="Chris Brewer" /&gt; 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&lt;meta http-equiv="refresh" content="5; url=http://www.telerik.com" /&gt;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&lt;head&gt; Section: &lt;script&gt;</a:t>
            </a:r>
          </a:p>
        </p:txBody>
      </p:sp>
      <p:sp>
        <p:nvSpPr>
          <p:cNvPr id="890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element is used to embed scripts into an HTML document</a:t>
            </a:r>
          </a:p>
          <a:p>
            <a:pPr lvl="1">
              <a:defRPr/>
            </a:pPr>
            <a:r>
              <a:rPr lang="en-US" dirty="0"/>
              <a:t>Script are executed in the client's Web browser</a:t>
            </a:r>
          </a:p>
          <a:p>
            <a:pPr lvl="1">
              <a:defRPr/>
            </a:pPr>
            <a:r>
              <a:rPr lang="en-US" dirty="0"/>
              <a:t>Scripts can live in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/>
              <a:t> and in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en-US" dirty="0"/>
              <a:t> sections</a:t>
            </a:r>
          </a:p>
          <a:p>
            <a:pPr>
              <a:defRPr/>
            </a:pPr>
            <a:r>
              <a:rPr lang="en-US" dirty="0"/>
              <a:t>Supported client-side scripting languages:</a:t>
            </a:r>
          </a:p>
          <a:p>
            <a:pPr lvl="1">
              <a:defRPr/>
            </a:pPr>
            <a:r>
              <a:rPr lang="en-US" dirty="0"/>
              <a:t>JavaScript (it is not Java!)</a:t>
            </a:r>
          </a:p>
          <a:p>
            <a:pPr lvl="1">
              <a:defRPr/>
            </a:pPr>
            <a:r>
              <a:rPr lang="en-US" dirty="0"/>
              <a:t>VBScript</a:t>
            </a:r>
          </a:p>
          <a:p>
            <a:pPr lvl="1">
              <a:defRPr/>
            </a:pPr>
            <a:r>
              <a:rPr lang="en-US" dirty="0"/>
              <a:t>JScript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Table of Contents (2)</a:t>
            </a:r>
            <a:endParaRPr lang="bg-BG" dirty="0"/>
          </a:p>
        </p:txBody>
      </p:sp>
      <p:sp>
        <p:nvSpPr>
          <p:cNvPr id="986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12775" indent="-514350">
              <a:lnSpc>
                <a:spcPct val="100000"/>
              </a:lnSpc>
              <a:buFont typeface="+mj-lt"/>
              <a:buAutoNum type="arabicPeriod" startAt="2"/>
              <a:defRPr/>
            </a:pPr>
            <a:r>
              <a:rPr lang="en-US" dirty="0"/>
              <a:t>HTML in Details</a:t>
            </a:r>
          </a:p>
          <a:p>
            <a:pPr marL="808038" lvl="1" indent="-361950">
              <a:lnSpc>
                <a:spcPct val="100000"/>
              </a:lnSpc>
              <a:defRPr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/>
              <a:t>Section</a:t>
            </a:r>
          </a:p>
          <a:p>
            <a:pPr marL="808038" lvl="1" indent="-361950">
              <a:lnSpc>
                <a:spcPct val="100000"/>
              </a:lnSpc>
              <a:defRPr/>
            </a:pPr>
            <a:r>
              <a:rPr lang="en-US" dirty="0"/>
              <a:t>Text Styling and Formatting Tags</a:t>
            </a:r>
          </a:p>
          <a:p>
            <a:pPr marL="808038" lvl="1" indent="-361950">
              <a:lnSpc>
                <a:spcPct val="100000"/>
              </a:lnSpc>
              <a:defRPr/>
            </a:pPr>
            <a:r>
              <a:rPr lang="en-US" dirty="0"/>
              <a:t>Hyperlinks: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dirty="0"/>
              <a:t>, Hyperlinks and Sections</a:t>
            </a:r>
          </a:p>
          <a:p>
            <a:pPr marL="808038" lvl="1" indent="-361950">
              <a:lnSpc>
                <a:spcPct val="100000"/>
              </a:lnSpc>
              <a:defRPr/>
            </a:pPr>
            <a:r>
              <a:rPr lang="en-US" dirty="0"/>
              <a:t>Images: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808038" lvl="1" indent="-361950">
              <a:lnSpc>
                <a:spcPct val="100000"/>
              </a:lnSpc>
              <a:defRPr/>
            </a:pPr>
            <a:r>
              <a:rPr lang="en-US" dirty="0"/>
              <a:t>Lists: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2"/>
              <a:tabLst/>
              <a:defRPr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&lt;span&gt;</a:t>
            </a:r>
            <a:r>
              <a:rPr lang="en-US" dirty="0"/>
              <a:t> elements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2"/>
              <a:tabLst/>
              <a:defRPr/>
            </a:pPr>
            <a:r>
              <a:rPr lang="en-US" dirty="0"/>
              <a:t>HTML Tables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2"/>
              <a:tabLst/>
              <a:defRPr/>
            </a:pPr>
            <a:r>
              <a:rPr lang="en-US" dirty="0"/>
              <a:t>HTML Forms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&lt;script&gt; Tag – Example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955396" name="Rectangle 4"/>
          <p:cNvSpPr>
            <a:spLocks noChangeArrowheads="1"/>
          </p:cNvSpPr>
          <p:nvPr/>
        </p:nvSpPr>
        <p:spPr bwMode="auto">
          <a:xfrm>
            <a:off x="611188" y="1143000"/>
            <a:ext cx="7850187" cy="52999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&lt;title&gt;JavaScript Example&lt;/title&gt;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&lt;script type="text/javascript"&gt;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function sayHello() 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document.write("&lt;p&gt;Hello World!&lt;\/p&gt;");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&lt;/script&gt;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&lt;script type=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"text/javascript"&gt;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sayHello();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&lt;/script&gt;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35844" name="Picture 5" descr="scripts-examp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81400"/>
            <a:ext cx="402365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724400" y="1066800"/>
            <a:ext cx="3733800" cy="53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scripts-example.html</a:t>
            </a:r>
            <a:endParaRPr lang="en-US" sz="24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&lt;head&gt; Section: &lt;style&gt;</a:t>
            </a:r>
          </a:p>
        </p:txBody>
      </p:sp>
      <p:sp>
        <p:nvSpPr>
          <p:cNvPr id="89293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1"/>
            <a:ext cx="8496300" cy="550545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&lt;style&gt;</a:t>
            </a:r>
            <a:r>
              <a:rPr lang="en-US" sz="3000" dirty="0"/>
              <a:t> element embeds formatting information (CSS styles) into an HTML page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892933" name="Rectangle 5"/>
          <p:cNvSpPr>
            <a:spLocks noChangeArrowheads="1"/>
          </p:cNvSpPr>
          <p:nvPr/>
        </p:nvSpPr>
        <p:spPr bwMode="auto">
          <a:xfrm>
            <a:off x="609600" y="2286000"/>
            <a:ext cx="7881936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&lt;style type="text/css"&gt;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 { font-size: 12pt; line-height: 12pt;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p:first-letter { font-size: 200%;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span { text-transform: uppercase;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&lt;/style&gt;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&lt;p&gt;Styles demo.&lt;br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&lt;span&gt;Test uppercase&lt;/span&gt;.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37893" name="Picture 6" descr="style-examp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191000"/>
            <a:ext cx="3230526" cy="222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800600" y="2209800"/>
            <a:ext cx="3733800" cy="53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style-example.html</a:t>
            </a:r>
            <a:endParaRPr lang="en-US" sz="24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Comments: &lt;!-- --&gt; Tag</a:t>
            </a:r>
          </a:p>
        </p:txBody>
      </p:sp>
      <p:sp>
        <p:nvSpPr>
          <p:cNvPr id="8949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5534025"/>
          </a:xfrm>
        </p:spPr>
        <p:txBody>
          <a:bodyPr/>
          <a:lstStyle/>
          <a:p>
            <a:pPr>
              <a:defRPr/>
            </a:pPr>
            <a:r>
              <a:rPr lang="en-US" dirty="0"/>
              <a:t>Comments can exist anywhere between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&lt;html&gt;&lt;/html&gt;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tags</a:t>
            </a:r>
          </a:p>
          <a:p>
            <a:pPr>
              <a:defRPr/>
            </a:pPr>
            <a:r>
              <a:rPr lang="en-US" dirty="0"/>
              <a:t>Comments start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&lt;!--</a:t>
            </a:r>
            <a:r>
              <a:rPr lang="en-US" dirty="0"/>
              <a:t> and end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--&gt;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894980" name="Rectangle 4"/>
          <p:cNvSpPr>
            <a:spLocks noChangeArrowheads="1"/>
          </p:cNvSpPr>
          <p:nvPr/>
        </p:nvSpPr>
        <p:spPr bwMode="auto">
          <a:xfrm>
            <a:off x="688975" y="2928324"/>
            <a:ext cx="7769226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&lt;!–- Telerik Logo (a JPG file)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src="logo.jpg" alt=“Telerik Logo"&gt;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&lt;!–- Hyperlink to the web site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href="http://telerik.com/"&gt;Telerik&lt;/a&gt;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&lt;!–- Show the news table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class="newstable"&gt;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&lt;body&gt; Section: Introduction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94738" cy="5486399"/>
          </a:xfrm>
        </p:spPr>
        <p:txBody>
          <a:bodyPr/>
          <a:lstStyle/>
          <a:p>
            <a:pPr>
              <a:defRPr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en-US" dirty="0"/>
              <a:t> section describes the viewable portion of the page</a:t>
            </a:r>
          </a:p>
          <a:p>
            <a:pPr>
              <a:defRPr/>
            </a:pPr>
            <a:r>
              <a:rPr lang="en-US" dirty="0"/>
              <a:t>Starts after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&lt;/head&gt;</a:t>
            </a:r>
            <a:r>
              <a:rPr lang="en-US" dirty="0"/>
              <a:t> section</a:t>
            </a:r>
          </a:p>
          <a:p>
            <a:pPr>
              <a:defRPr/>
            </a:pPr>
            <a:r>
              <a:rPr lang="en-US" dirty="0"/>
              <a:t>Begins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en-US" dirty="0"/>
              <a:t> and ends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901124" name="Rectangle 4"/>
          <p:cNvSpPr>
            <a:spLocks noChangeArrowheads="1"/>
          </p:cNvSpPr>
          <p:nvPr/>
        </p:nvSpPr>
        <p:spPr bwMode="auto">
          <a:xfrm>
            <a:off x="688976" y="3733800"/>
            <a:ext cx="7769224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&lt;head&gt;&lt;title&gt;Test page&lt;/title&gt;&lt;/head&gt;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&lt;!-- This is the Web page body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pPr eaLnBrk="0" hangingPunct="0">
              <a:lnSpc>
                <a:spcPts val="4000"/>
              </a:lnSpc>
              <a:defRPr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Text Formatting</a:t>
            </a:r>
          </a:p>
        </p:txBody>
      </p:sp>
      <p:sp>
        <p:nvSpPr>
          <p:cNvPr id="909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1776" y="887412"/>
            <a:ext cx="8683624" cy="5741988"/>
          </a:xfrm>
        </p:spPr>
        <p:txBody>
          <a:bodyPr/>
          <a:lstStyle/>
          <a:p>
            <a:pPr>
              <a:defRPr/>
            </a:pPr>
            <a:r>
              <a:rPr lang="en-US" dirty="0"/>
              <a:t>Text formatting tags modify the text between the opening tag and the closing tag</a:t>
            </a:r>
          </a:p>
          <a:p>
            <a:pPr lvl="1">
              <a:defRPr/>
            </a:pPr>
            <a:r>
              <a:rPr lang="en-US" dirty="0"/>
              <a:t>Ex.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&lt;b&gt;Hello&lt;/b&gt;</a:t>
            </a:r>
            <a:r>
              <a:rPr lang="en-US" dirty="0"/>
              <a:t> makes “Hello” bold</a:t>
            </a:r>
          </a:p>
        </p:txBody>
      </p:sp>
      <p:graphicFrame>
        <p:nvGraphicFramePr>
          <p:cNvPr id="909375" name="Group 63"/>
          <p:cNvGraphicFramePr>
            <a:graphicFrameLocks noGrp="1"/>
          </p:cNvGraphicFramePr>
          <p:nvPr>
            <p:ph sz="half" idx="2"/>
          </p:nvPr>
        </p:nvGraphicFramePr>
        <p:xfrm>
          <a:off x="762000" y="2667000"/>
          <a:ext cx="7543800" cy="3817620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&lt;b&gt;&lt;/b&gt;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bold</a:t>
                      </a:r>
                      <a:endParaRPr kumimoji="1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&lt;i&gt;&lt;/i&gt;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italicized</a:t>
                      </a:r>
                      <a:endParaRPr kumimoji="1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&lt;u&gt;&lt;/u&gt;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underlined</a:t>
                      </a:r>
                      <a:endParaRPr kumimoji="1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&lt;sup&gt;&lt;/sup&gt;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Sample</a:t>
                      </a:r>
                      <a:r>
                        <a:rPr kumimoji="1" lang="en-US" sz="2000" b="0" i="0" u="none" strike="noStrike" cap="none" normalizeH="0" baseline="3000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superscript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&lt;sub&gt;&lt;/sub&gt;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Sample</a:t>
                      </a:r>
                      <a:r>
                        <a:rPr kumimoji="1" lang="en-US" sz="2000" b="0" i="0" u="none" strike="noStrike" cap="none" normalizeH="0" baseline="-2500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subscript</a:t>
                      </a:r>
                      <a:endParaRPr kumimoji="1" lang="en-US" sz="2000" b="0" i="0" u="none" strike="noStrike" cap="none" normalizeH="0" baseline="-25000" noProof="1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&lt;strong&gt;&lt;/strong&gt;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strong</a:t>
                      </a:r>
                      <a:endParaRPr kumimoji="1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&lt;em&gt;&lt;/em&gt;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emphasized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&lt;pre&gt;&lt;/pre&gt;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urier New" pitchFamily="49" charset="0"/>
                        </a:rPr>
                        <a:t>Preformatted 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&lt;blockquote&gt;&lt;/blockquote&gt;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urier New" pitchFamily="49" charset="0"/>
                        </a:rPr>
                        <a:t>Quoted text block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&lt;del&gt;&lt;/del&gt;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Deleted text – </a:t>
                      </a:r>
                      <a:r>
                        <a:rPr kumimoji="1" lang="en-US" sz="2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strike through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Text Formatting – 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911365" name="Rectangle 5"/>
          <p:cNvSpPr>
            <a:spLocks noChangeArrowheads="1"/>
          </p:cNvSpPr>
          <p:nvPr/>
        </p:nvSpPr>
        <p:spPr bwMode="auto">
          <a:xfrm>
            <a:off x="531814" y="1221587"/>
            <a:ext cx="8078786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Transitional//EN"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"http://www.w3.org/TR/xhtml1/DTD/xhtml1-transitional.dtd"&gt;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&lt;title&gt;Page Title&lt;/title&gt;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&lt;h1&gt;Notice&lt;/h1&gt;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&lt;p&gt;This is a &lt;em&gt;sample&lt;/em&gt; Web page.&lt;/p&gt;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&lt;p&gt;&lt;pre&gt;Next paragraph: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preformatted.&lt;/pre&gt;&lt;/p&gt;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&lt;h2&gt;More Info&lt;/h2&gt;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&lt;p&gt;Specifically, we’re using XHMTL 1.0 transitional.&lt;br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Next line.&lt;/p&gt;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695041"/>
            <a:ext cx="3733800" cy="53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text-formatting.html</a:t>
            </a:r>
            <a:endParaRPr lang="en-US" sz="24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Text Formatting – Example (2)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911365" name="Rectangle 5"/>
          <p:cNvSpPr>
            <a:spLocks noChangeArrowheads="1"/>
          </p:cNvSpPr>
          <p:nvPr/>
        </p:nvSpPr>
        <p:spPr bwMode="auto">
          <a:xfrm>
            <a:off x="531814" y="1221587"/>
            <a:ext cx="8078786" cy="49507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Transitional//EN"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"http://www.w3.org/TR/xhtml1/DTD/xhtml1-transitional.dtd"&gt;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&lt;title&gt;Page Title&lt;/title&gt;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&lt;h1&gt;Notice&lt;/h1&gt;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&lt;p&gt;This is a &lt;em&gt;sample&lt;/em&gt; Web page.&lt;/p&gt;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&lt;p&gt;&lt;pre&gt;Next paragraph: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preformatted.&lt;/pre&gt;&lt;/p&gt;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&lt;h2&gt;More Info&lt;/h2&gt;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&lt;p&gt;Specifically, we’re using XHMTL 1.0 transitional.&lt;br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Next line.&lt;/p&gt;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695041"/>
            <a:ext cx="3733800" cy="53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text-formatting.html</a:t>
            </a:r>
            <a:endParaRPr lang="en-US" sz="24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28800"/>
            <a:ext cx="398145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Hyperlinks: &lt;a&gt; Tag</a:t>
            </a:r>
          </a:p>
        </p:txBody>
      </p:sp>
      <p:sp>
        <p:nvSpPr>
          <p:cNvPr id="9134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400"/>
              </a:spcBef>
              <a:defRPr/>
            </a:pPr>
            <a:r>
              <a:rPr lang="en-US" dirty="0"/>
              <a:t>Link to a document 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form.html</a:t>
            </a:r>
            <a:r>
              <a:rPr lang="en-US" dirty="0"/>
              <a:t> on the same server in the same directory:</a:t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2400"/>
              </a:spcBef>
              <a:defRPr/>
            </a:pPr>
            <a:r>
              <a:rPr lang="en-US" dirty="0"/>
              <a:t>Link to a document 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parent.html</a:t>
            </a:r>
            <a:r>
              <a:rPr lang="en-US" dirty="0"/>
              <a:t> on the same server in the parent directory:</a:t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2400"/>
              </a:spcBef>
              <a:defRPr/>
            </a:pPr>
            <a:r>
              <a:rPr lang="en-US" dirty="0"/>
              <a:t>Link to a document 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cat.html</a:t>
            </a:r>
            <a:r>
              <a:rPr lang="en-US" dirty="0"/>
              <a:t> on the same server in the subdirectory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stuff</a:t>
            </a:r>
            <a:r>
              <a:rPr lang="en-US" dirty="0"/>
              <a:t>: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913412" name="Rectangle 4"/>
          <p:cNvSpPr>
            <a:spLocks noChangeArrowheads="1"/>
          </p:cNvSpPr>
          <p:nvPr/>
        </p:nvSpPr>
        <p:spPr bwMode="auto">
          <a:xfrm>
            <a:off x="758825" y="2190779"/>
            <a:ext cx="7558088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href="form.html"&gt;Fill Our Form&lt;/a&gt;</a:t>
            </a:r>
          </a:p>
        </p:txBody>
      </p:sp>
      <p:sp>
        <p:nvSpPr>
          <p:cNvPr id="913413" name="Rectangle 5"/>
          <p:cNvSpPr>
            <a:spLocks noChangeArrowheads="1"/>
          </p:cNvSpPr>
          <p:nvPr/>
        </p:nvSpPr>
        <p:spPr bwMode="auto">
          <a:xfrm>
            <a:off x="758825" y="4038600"/>
            <a:ext cx="7558088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href="../parent.html"&gt;Parent&lt;/a&gt;</a:t>
            </a:r>
          </a:p>
        </p:txBody>
      </p:sp>
      <p:sp>
        <p:nvSpPr>
          <p:cNvPr id="913414" name="Rectangle 6"/>
          <p:cNvSpPr>
            <a:spLocks noChangeArrowheads="1"/>
          </p:cNvSpPr>
          <p:nvPr/>
        </p:nvSpPr>
        <p:spPr bwMode="auto">
          <a:xfrm>
            <a:off x="755650" y="5867400"/>
            <a:ext cx="7558088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href="stuff/cat.html"&gt;Catalog&lt;/a&gt;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Hyperlinks: &lt;a&gt; Tag (2)</a:t>
            </a:r>
          </a:p>
        </p:txBody>
      </p:sp>
      <p:sp>
        <p:nvSpPr>
          <p:cNvPr id="915459" name="Text Box 3"/>
          <p:cNvSpPr txBox="1">
            <a:spLocks noGrp="1" noChangeArrowheads="1"/>
          </p:cNvSpPr>
          <p:nvPr>
            <p:ph idx="1"/>
          </p:nvPr>
        </p:nvSpPr>
        <p:spPr>
          <a:effectLst/>
        </p:spPr>
        <p:txBody>
          <a:bodyPr lIns="91436" tIns="45718" rIns="91436" bIns="45718"/>
          <a:lstStyle/>
          <a:p>
            <a:pPr>
              <a:defRPr/>
            </a:pPr>
            <a:r>
              <a:rPr lang="en-US" dirty="0"/>
              <a:t>Link to an external Web site:</a:t>
            </a:r>
            <a:endParaRPr lang="en-US" sz="2800" dirty="0">
              <a:latin typeface="Courier New" pitchFamily="49" charset="0"/>
            </a:endParaRPr>
          </a:p>
          <a:p>
            <a:pPr lvl="1">
              <a:defRPr/>
            </a:pPr>
            <a:endParaRPr lang="en-US" sz="2800" dirty="0"/>
          </a:p>
          <a:p>
            <a:pPr lvl="1">
              <a:spcBef>
                <a:spcPts val="1200"/>
              </a:spcBef>
              <a:defRPr/>
            </a:pPr>
            <a:r>
              <a:rPr lang="en-US" dirty="0"/>
              <a:t>Always use a full URL, including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http://</a:t>
            </a:r>
            <a:r>
              <a:rPr lang="en-US" dirty="0"/>
              <a:t>", not just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www.somesite.com</a:t>
            </a:r>
            <a:r>
              <a:rPr lang="en-US" dirty="0"/>
              <a:t>"</a:t>
            </a:r>
          </a:p>
          <a:p>
            <a:pPr lvl="1">
              <a:defRPr/>
            </a:pPr>
            <a:r>
              <a:rPr lang="en-US" dirty="0"/>
              <a:t>Using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target="_blank"</a:t>
            </a:r>
            <a:r>
              <a:rPr lang="en-US" dirty="0"/>
              <a:t> attribute opens the link in a new window</a:t>
            </a:r>
          </a:p>
          <a:p>
            <a:pPr>
              <a:defRPr/>
            </a:pPr>
            <a:r>
              <a:rPr lang="en-US" dirty="0"/>
              <a:t>Link to an e-mail address: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915461" name="Rectangle 5"/>
          <p:cNvSpPr>
            <a:spLocks noChangeArrowheads="1"/>
          </p:cNvSpPr>
          <p:nvPr/>
        </p:nvSpPr>
        <p:spPr bwMode="auto">
          <a:xfrm>
            <a:off x="539750" y="1781606"/>
            <a:ext cx="8070850" cy="4281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href="http://www.devbg.org" target="_blank"&gt;BASD&lt;/a&gt;</a:t>
            </a:r>
          </a:p>
        </p:txBody>
      </p:sp>
      <p:sp>
        <p:nvSpPr>
          <p:cNvPr id="915462" name="Rectangle 6"/>
          <p:cNvSpPr>
            <a:spLocks noChangeArrowheads="1"/>
          </p:cNvSpPr>
          <p:nvPr/>
        </p:nvSpPr>
        <p:spPr bwMode="auto">
          <a:xfrm>
            <a:off x="539750" y="5388524"/>
            <a:ext cx="8070850" cy="8032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href="mailto:bugs@example.com?subject=Bug+Report"&gt;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Please report bugs here (by e-mail only)&lt;/a&gt;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Hyperlinks: &lt;a&gt; Tag (3)</a:t>
            </a:r>
          </a:p>
        </p:txBody>
      </p:sp>
      <p:sp>
        <p:nvSpPr>
          <p:cNvPr id="959491" name="Text Box 3"/>
          <p:cNvSpPr txBox="1"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effectLst/>
        </p:spPr>
        <p:txBody>
          <a:bodyPr lIns="91436" tIns="45718" rIns="91436" bIns="45718"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Link to a document called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apply-now.html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On the same server, in same directory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Using an image as a link button: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Link to a document 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index.html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On the same server</a:t>
            </a:r>
            <a:r>
              <a:rPr lang="bg-BG" sz="2800" dirty="0"/>
              <a:t>, </a:t>
            </a:r>
            <a:r>
              <a:rPr lang="en-US" sz="2800" dirty="0"/>
              <a:t>in the subdirectory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english</a:t>
            </a:r>
            <a:r>
              <a:rPr lang="en-US" sz="2800" dirty="0"/>
              <a:t> of the parent directory: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959493" name="Rectangle 5"/>
          <p:cNvSpPr>
            <a:spLocks noChangeArrowheads="1"/>
          </p:cNvSpPr>
          <p:nvPr/>
        </p:nvSpPr>
        <p:spPr bwMode="auto">
          <a:xfrm>
            <a:off x="685800" y="2808969"/>
            <a:ext cx="7773988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href="apply-now.html"&gt;&lt;img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src="apply-now-button.jpg" /&gt;&lt;/a&gt;</a:t>
            </a:r>
          </a:p>
        </p:txBody>
      </p:sp>
      <p:sp>
        <p:nvSpPr>
          <p:cNvPr id="959496" name="Rectangle 8"/>
          <p:cNvSpPr>
            <a:spLocks noChangeArrowheads="1"/>
          </p:cNvSpPr>
          <p:nvPr/>
        </p:nvSpPr>
        <p:spPr bwMode="auto">
          <a:xfrm>
            <a:off x="685800" y="5529792"/>
            <a:ext cx="7773988" cy="8710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href="../english/index.html"&gt;Switch to English version&lt;/a&gt;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How the Web Works?</a:t>
            </a:r>
          </a:p>
        </p:txBody>
      </p:sp>
      <p:sp>
        <p:nvSpPr>
          <p:cNvPr id="8744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1371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WWW use classical client / server architecture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HTTP is text-based request-response protocol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4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971800" y="3174562"/>
            <a:ext cx="3352800" cy="676629"/>
            <a:chOff x="1776" y="1680"/>
            <a:chExt cx="1728" cy="352"/>
          </a:xfrm>
          <a:solidFill>
            <a:schemeClr val="accent5">
              <a:lumMod val="60000"/>
              <a:lumOff val="40000"/>
              <a:alpha val="30000"/>
            </a:schemeClr>
          </a:solidFill>
        </p:grpSpPr>
        <p:sp>
          <p:nvSpPr>
            <p:cNvPr id="874525" name="AutoShape 29"/>
            <p:cNvSpPr>
              <a:spLocks noChangeArrowheads="1"/>
            </p:cNvSpPr>
            <p:nvPr/>
          </p:nvSpPr>
          <p:spPr bwMode="auto">
            <a:xfrm>
              <a:off x="1776" y="1680"/>
              <a:ext cx="1728" cy="352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pFill/>
            <a:ln w="12700" cap="sq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4526" name="Text Box 30"/>
            <p:cNvSpPr txBox="1">
              <a:spLocks noChangeArrowheads="1"/>
            </p:cNvSpPr>
            <p:nvPr/>
          </p:nvSpPr>
          <p:spPr bwMode="auto">
            <a:xfrm>
              <a:off x="2044" y="1751"/>
              <a:ext cx="1008" cy="2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defRPr/>
              </a:pPr>
              <a:r>
                <a:rPr kumimoji="0"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Page request</a:t>
              </a:r>
            </a:p>
          </p:txBody>
        </p:sp>
      </p:grpSp>
      <p:sp>
        <p:nvSpPr>
          <p:cNvPr id="874527" name="Text Box 31"/>
          <p:cNvSpPr txBox="1">
            <a:spLocks noChangeArrowheads="1"/>
          </p:cNvSpPr>
          <p:nvPr/>
        </p:nvSpPr>
        <p:spPr bwMode="auto">
          <a:xfrm>
            <a:off x="304800" y="5279648"/>
            <a:ext cx="2851150" cy="8925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running a Web Browser</a:t>
            </a:r>
          </a:p>
        </p:txBody>
      </p:sp>
      <p:sp>
        <p:nvSpPr>
          <p:cNvPr id="874528" name="Text Box 32"/>
          <p:cNvSpPr txBox="1">
            <a:spLocks noChangeArrowheads="1"/>
          </p:cNvSpPr>
          <p:nvPr/>
        </p:nvSpPr>
        <p:spPr bwMode="auto">
          <a:xfrm>
            <a:off x="5838824" y="5108138"/>
            <a:ext cx="3000376" cy="12926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 running Web Server Software   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(IIS, Apache, </a:t>
            </a: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etc.)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971800" y="4211200"/>
            <a:ext cx="3352800" cy="698748"/>
            <a:chOff x="3200400" y="3962400"/>
            <a:chExt cx="2895600" cy="485775"/>
          </a:xfrm>
        </p:grpSpPr>
        <p:sp>
          <p:nvSpPr>
            <p:cNvPr id="874530" name="AutoShape 34"/>
            <p:cNvSpPr>
              <a:spLocks noChangeArrowheads="1"/>
            </p:cNvSpPr>
            <p:nvPr/>
          </p:nvSpPr>
          <p:spPr bwMode="auto">
            <a:xfrm flipH="1">
              <a:off x="3200400" y="3962400"/>
              <a:ext cx="2895600" cy="485775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  <a:alpha val="30000"/>
              </a:schemeClr>
            </a:solidFill>
            <a:ln w="12700" cap="sq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4531" name="Text Box 35"/>
            <p:cNvSpPr txBox="1">
              <a:spLocks noChangeArrowheads="1"/>
            </p:cNvSpPr>
            <p:nvPr/>
          </p:nvSpPr>
          <p:spPr bwMode="auto">
            <a:xfrm>
              <a:off x="3810001" y="4071918"/>
              <a:ext cx="1950068" cy="27816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defRPr/>
              </a:pPr>
              <a:r>
                <a:rPr kumimoji="0"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Server response</a:t>
              </a:r>
            </a:p>
          </p:txBody>
        </p:sp>
      </p:grpSp>
      <p:sp>
        <p:nvSpPr>
          <p:cNvPr id="874533" name="Text Box 37"/>
          <p:cNvSpPr txBox="1">
            <a:spLocks noChangeArrowheads="1"/>
          </p:cNvSpPr>
          <p:nvPr/>
        </p:nvSpPr>
        <p:spPr bwMode="auto">
          <a:xfrm>
            <a:off x="3875088" y="2819400"/>
            <a:ext cx="1293812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</a:p>
        </p:txBody>
      </p:sp>
      <p:sp>
        <p:nvSpPr>
          <p:cNvPr id="874534" name="Text Box 38"/>
          <p:cNvSpPr txBox="1">
            <a:spLocks noChangeArrowheads="1"/>
          </p:cNvSpPr>
          <p:nvPr/>
        </p:nvSpPr>
        <p:spPr bwMode="auto">
          <a:xfrm>
            <a:off x="4310062" y="3971488"/>
            <a:ext cx="947738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80803" y="2638165"/>
            <a:ext cx="2438400" cy="2438400"/>
            <a:chOff x="228600" y="224864"/>
            <a:chExt cx="2438400" cy="2438400"/>
          </a:xfrm>
        </p:grpSpPr>
        <p:pic>
          <p:nvPicPr>
            <p:cNvPr id="1026" name="Picture 2" descr="http://askyourpc.com/media/blogs/a/images_2/Computer-256x256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8600" y="22486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36" descr="website-window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75723">
              <a:off x="602640" y="904992"/>
              <a:ext cx="1280241" cy="1065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perspectiveContrastingRightFacing" fov="300000">
                <a:rot lat="21510460" lon="300467" rev="21477836"/>
              </a:camera>
              <a:lightRig rig="threePt" dir="t"/>
            </a:scene3d>
          </p:spPr>
        </p:pic>
      </p:grpSp>
      <p:pic>
        <p:nvPicPr>
          <p:cNvPr id="1028" name="Picture 4" descr="http://www.iconarchive.com/icons/visualpharm/hardware/256/server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020134"/>
            <a:ext cx="2011804" cy="201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Hyperlinks and Sections</a:t>
            </a:r>
            <a:endParaRPr lang="bg-BG"/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/>
              <a:t>Link to another location in the same document:</a:t>
            </a:r>
          </a:p>
          <a:p>
            <a:pPr>
              <a:lnSpc>
                <a:spcPct val="100000"/>
              </a:lnSpc>
              <a:defRPr/>
            </a:pPr>
            <a:endParaRPr lang="en-US" sz="3000" dirty="0"/>
          </a:p>
          <a:p>
            <a:pPr>
              <a:lnSpc>
                <a:spcPct val="100000"/>
              </a:lnSpc>
              <a:defRPr/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sz="3000" dirty="0"/>
              <a:t>Link to a specific location in another document:</a:t>
            </a:r>
            <a:endParaRPr lang="bg-BG" sz="30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971780" name="Rectangle 4"/>
          <p:cNvSpPr>
            <a:spLocks noChangeArrowheads="1"/>
          </p:cNvSpPr>
          <p:nvPr/>
        </p:nvSpPr>
        <p:spPr bwMode="auto">
          <a:xfrm>
            <a:off x="614363" y="1752600"/>
            <a:ext cx="7843838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href="#section1"&gt;Go to Introduction&lt;/a&gt;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 id="section1"&gt;Introduction&lt;/h2&gt;</a:t>
            </a:r>
          </a:p>
        </p:txBody>
      </p:sp>
      <p:sp>
        <p:nvSpPr>
          <p:cNvPr id="971781" name="Rectangle 5"/>
          <p:cNvSpPr>
            <a:spLocks noChangeArrowheads="1"/>
          </p:cNvSpPr>
          <p:nvPr/>
        </p:nvSpPr>
        <p:spPr bwMode="auto">
          <a:xfrm>
            <a:off x="614363" y="3733800"/>
            <a:ext cx="7843838" cy="26161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href="chapter3.html#section3.1.1"&gt;Go to Section 3.1.1&lt;/a&gt;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&lt;!–- In chapter3.html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id="section3.1.1"&gt;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&lt;h3&gt;3.1.1. Technical Background&lt;/h3&gt;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Hyperlinks – Example</a:t>
            </a:r>
            <a:endParaRPr lang="bg-BG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961541" name="Rectangle 5"/>
          <p:cNvSpPr>
            <a:spLocks noChangeArrowheads="1"/>
          </p:cNvSpPr>
          <p:nvPr/>
        </p:nvSpPr>
        <p:spPr bwMode="auto">
          <a:xfrm>
            <a:off x="530226" y="1864816"/>
            <a:ext cx="8080374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href="form.html"&gt;Fill Our Form&lt;/a&gt;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href="../parent.html"&gt;Parent&lt;/a&gt;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href="stuff/cat.html"&gt;Catalog&lt;/a&gt;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href="http://www.devbg.org" target="_blank"&gt;BASD&lt;/a&gt;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href="mailto:bugs@example.com?subject=Bug Report"&gt;Please report bugs here (by e-mail only)&lt;/a&gt;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href="apply-now.html"&gt;&lt;img src="apply-now-button.jpg” /&gt;&lt;/a&gt;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href="../english/index.html"&gt;Switch to English version&lt;/a&gt; &lt;br /&gt;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200013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hyperlinks.html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0226" y="1864816"/>
            <a:ext cx="8080374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href="form.html"&gt;Fill Our Form&lt;/a&gt;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href="../parent.html"&gt;Parent&lt;/a&gt;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href="stuff/cat.html"&gt;Catalog&lt;/a&gt;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href="http://www.devbg.org" target="_blank"&gt;BASD&lt;/a&gt;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href="mailto:bugs@example.com?subject=Bug Report"&gt;Please report bugs here (by e-mail only)&lt;/a&gt;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href="apply-now.html"&gt;&lt;img src="apply-now-button.jpg” /&gt;&lt;/a&gt;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href="../english/index.html"&gt;Switch to English version&lt;/a&gt; &lt;br /&gt;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1200013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hyperlinks.html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96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Hyperlinks – Example (2)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53253" name="Picture 4" descr="hyperlink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628775"/>
            <a:ext cx="525780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800" dirty="0"/>
              <a:t>Links to the Same Document – Example </a:t>
            </a:r>
            <a:endParaRPr lang="bg-BG" sz="38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>
            <a:off x="611188" y="1707952"/>
            <a:ext cx="7848600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&lt;h1&gt;Table of Contents&lt;/h1&gt;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&lt;p&gt;&lt;a href="#section1"&gt;Introduction&lt;/a&gt;&lt;br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href="#section2"&gt;Some background&lt;/A&gt;&lt;br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href="#section2.1"&gt;Project History&lt;/a&gt;&lt;br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...the rest of the table of contents...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 The document text follows here --&gt;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 id="section1"&gt;Introduction&lt;/h2&gt;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1 follows here 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 id="section2"&gt;Some background&lt;/h2&gt;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2 follows here 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 id="section2.1"&gt;Project History&lt;/h3&gt;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2.1 follows here ...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1066800"/>
            <a:ext cx="54864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links-to-same-document.html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800" dirty="0"/>
              <a:t>Links to the Same Document – Example (2) </a:t>
            </a:r>
            <a:endParaRPr lang="bg-BG" sz="38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>
            <a:off x="611188" y="1707952"/>
            <a:ext cx="7848600" cy="4597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&lt;h1&gt;Table of Contents&lt;/h1&gt;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&lt;p&gt;&lt;a href="#section1"&gt;Introduction&lt;/a&gt;&lt;br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href="#section2"&gt;Some background&lt;/A&gt;&lt;br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href="#section2.1"&gt;Project History&lt;/a&gt;&lt;br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...the rest of the table of contents...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 The document text follows here --&gt;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 id="section1"&gt;Introduction&lt;/h2&gt;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1 follows here 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 id="section2"&gt;Some background&lt;/h2&gt;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2 follows here 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 id="section2.1"&gt;Project History&lt;/h3&gt;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2.1 follows here ...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1066800"/>
            <a:ext cx="54864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links-to-same-document.html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6" name="Picture 5" descr="links-to-same-docum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1844675"/>
            <a:ext cx="6027738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8600" y="9144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Inserting an image with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&lt;img&gt;</a:t>
            </a:r>
            <a:r>
              <a:rPr lang="en-US" dirty="0"/>
              <a:t> tag:</a:t>
            </a:r>
          </a:p>
          <a:p>
            <a:pPr>
              <a:defRPr/>
            </a:pPr>
            <a:endParaRPr lang="en-US" dirty="0"/>
          </a:p>
          <a:p>
            <a:pPr>
              <a:spcBef>
                <a:spcPts val="0"/>
              </a:spcBef>
              <a:defRPr/>
            </a:pPr>
            <a:r>
              <a:rPr lang="en-US" dirty="0"/>
              <a:t>Image attributes:</a:t>
            </a:r>
          </a:p>
          <a:p>
            <a:pPr>
              <a:defRPr/>
            </a:pP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spcBef>
                <a:spcPts val="1200"/>
              </a:spcBef>
              <a:defRPr/>
            </a:pPr>
            <a:r>
              <a:rPr lang="en-US" dirty="0"/>
              <a:t>Example:</a:t>
            </a: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91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lnSpc>
                <a:spcPts val="4000"/>
              </a:lnSpc>
              <a:defRPr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Images: </a:t>
            </a:r>
            <a:r>
              <a:rPr lang="en-US" sz="40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&lt;img&gt;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 tag</a:t>
            </a:r>
          </a:p>
        </p:txBody>
      </p:sp>
      <p:graphicFrame>
        <p:nvGraphicFramePr>
          <p:cNvPr id="917538" name="Group 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319007"/>
              </p:ext>
            </p:extLst>
          </p:nvPr>
        </p:nvGraphicFramePr>
        <p:xfrm>
          <a:off x="609600" y="2819400"/>
          <a:ext cx="7924800" cy="2049780"/>
        </p:xfrm>
        <a:graphic>
          <a:graphicData uri="http://schemas.openxmlformats.org/drawingml/2006/table">
            <a:tbl>
              <a:tblPr/>
              <a:tblGrid>
                <a:gridCol w="148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src </a:t>
                      </a: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Location of image file</a:t>
                      </a: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 (relative or absolute)</a:t>
                      </a: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alt</a:t>
                      </a: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Substitute text for display</a:t>
                      </a: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 (e.g. in text mode)</a:t>
                      </a: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height </a:t>
                      </a: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Number of pixels of the height</a:t>
                      </a:r>
                      <a:endParaRPr kumimoji="1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width </a:t>
                      </a: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Number of pixels of the width</a:t>
                      </a:r>
                      <a:endParaRPr kumimoji="1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border </a:t>
                      </a: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Size of border, 0 for no border</a:t>
                      </a:r>
                      <a:endParaRPr kumimoji="1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17533" name="Rectangle 29"/>
          <p:cNvSpPr>
            <a:spLocks noChangeArrowheads="1"/>
          </p:cNvSpPr>
          <p:nvPr/>
        </p:nvSpPr>
        <p:spPr bwMode="auto">
          <a:xfrm>
            <a:off x="609600" y="1600200"/>
            <a:ext cx="79248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src="/img/basd-logo.png"&gt;</a:t>
            </a:r>
          </a:p>
        </p:txBody>
      </p:sp>
      <p:sp>
        <p:nvSpPr>
          <p:cNvPr id="917536" name="Rectangle 32"/>
          <p:cNvSpPr>
            <a:spLocks noChangeArrowheads="1"/>
          </p:cNvSpPr>
          <p:nvPr/>
        </p:nvSpPr>
        <p:spPr bwMode="auto">
          <a:xfrm>
            <a:off x="609600" y="6012257"/>
            <a:ext cx="79248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src="./php.png" alt="PHP Logo" /&gt;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93763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Miscellaneous Tags</a:t>
            </a:r>
          </a:p>
        </p:txBody>
      </p:sp>
      <p:sp>
        <p:nvSpPr>
          <p:cNvPr id="919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&lt;hr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/&gt;</a:t>
            </a:r>
            <a:r>
              <a:rPr lang="en-US" dirty="0"/>
              <a:t>: Draws a horizontal rule (line):</a:t>
            </a:r>
          </a:p>
          <a:p>
            <a:pPr>
              <a:defRPr/>
            </a:pP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&lt;center&gt;&lt;/center&gt;</a:t>
            </a:r>
            <a:r>
              <a:rPr lang="en-US" dirty="0"/>
              <a:t>: Deprecated!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&lt;font&gt;&lt;/font&gt;</a:t>
            </a:r>
            <a:r>
              <a:rPr lang="en-US" dirty="0"/>
              <a:t>: Deprecated!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919557" name="Rectangle 5"/>
          <p:cNvSpPr>
            <a:spLocks noChangeArrowheads="1"/>
          </p:cNvSpPr>
          <p:nvPr/>
        </p:nvSpPr>
        <p:spPr bwMode="auto">
          <a:xfrm>
            <a:off x="609600" y="1821257"/>
            <a:ext cx="7853364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&lt;hr size="5" width="70%" /&gt;</a:t>
            </a:r>
          </a:p>
        </p:txBody>
      </p:sp>
      <p:sp>
        <p:nvSpPr>
          <p:cNvPr id="919558" name="Rectangle 6"/>
          <p:cNvSpPr>
            <a:spLocks noChangeArrowheads="1"/>
          </p:cNvSpPr>
          <p:nvPr/>
        </p:nvSpPr>
        <p:spPr bwMode="auto">
          <a:xfrm>
            <a:off x="609600" y="3048000"/>
            <a:ext cx="7853364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&lt;center&gt;Hello World!&lt;/center&gt;</a:t>
            </a:r>
          </a:p>
        </p:txBody>
      </p:sp>
      <p:sp>
        <p:nvSpPr>
          <p:cNvPr id="919560" name="Rectangle 8"/>
          <p:cNvSpPr>
            <a:spLocks noChangeArrowheads="1"/>
          </p:cNvSpPr>
          <p:nvPr/>
        </p:nvSpPr>
        <p:spPr bwMode="auto">
          <a:xfrm>
            <a:off x="609600" y="4343400"/>
            <a:ext cx="7853364" cy="83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&lt;font size="3" color="blue"&gt;Font3&lt;/font&gt;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&lt;font size="+4" color="blue"&gt;Font+4&lt;/font&gt;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Miscellaneous Tags – Example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963588" name="Rectangle 4"/>
          <p:cNvSpPr>
            <a:spLocks noChangeArrowheads="1"/>
          </p:cNvSpPr>
          <p:nvPr/>
        </p:nvSpPr>
        <p:spPr bwMode="auto">
          <a:xfrm>
            <a:off x="608013" y="2019437"/>
            <a:ext cx="7926388" cy="42911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&lt;title&gt;Miscellaneous Tags Example&lt;/title&gt;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&lt;hr size="5" width="70%"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&lt;center&gt;Hello World!&lt;/center&gt;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&lt;font size="3" color="blue"&gt;Font3&lt;/font&gt;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&lt;font size="+4" color="blue"&gt;Font+4&lt;/font&gt;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60420" name="Picture 5" descr="mis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143000"/>
            <a:ext cx="3569029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80911" y="1447800"/>
            <a:ext cx="5391378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misc.html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3492500" y="4937125"/>
            <a:ext cx="2016899" cy="120032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Ordered Lists: </a:t>
            </a:r>
            <a:r>
              <a:rPr lang="en-US" noProof="1"/>
              <a:t>&lt;ol&gt;</a:t>
            </a:r>
            <a:r>
              <a:rPr lang="en-US" dirty="0"/>
              <a:t> Tag</a:t>
            </a:r>
          </a:p>
        </p:txBody>
      </p:sp>
      <p:sp>
        <p:nvSpPr>
          <p:cNvPr id="9216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Create an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r>
              <a:rPr lang="en-US" sz="3000" dirty="0"/>
              <a:t>rdered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sz="3000" dirty="0"/>
              <a:t>ist using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&lt;ol&gt;&lt;/ol&gt;</a:t>
            </a:r>
            <a:r>
              <a:rPr lang="en-US" sz="3000" dirty="0"/>
              <a:t>:</a:t>
            </a: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endParaRPr lang="en-US" sz="3000" noProof="1">
              <a:latin typeface="Courier New" pitchFamily="49" charset="0"/>
            </a:endParaRPr>
          </a:p>
          <a:p>
            <a:pPr>
              <a:defRPr/>
            </a:pPr>
            <a:endParaRPr lang="en-US" sz="3000" dirty="0">
              <a:latin typeface="Courier New" pitchFamily="49" charset="0"/>
            </a:endParaRPr>
          </a:p>
          <a:p>
            <a:pPr>
              <a:defRPr/>
            </a:pPr>
            <a:endParaRPr lang="en-US" sz="3000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r>
              <a:rPr lang="en-US" sz="3000" dirty="0"/>
              <a:t>Attribute values for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3000" dirty="0"/>
              <a:t> are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/>
              <a:t>,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000" dirty="0"/>
              <a:t>,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000" dirty="0"/>
              <a:t>,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000" dirty="0"/>
              <a:t>, or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57200" y="4041775"/>
            <a:ext cx="2016899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1479550" y="5370513"/>
            <a:ext cx="2016899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5601613" y="5297488"/>
            <a:ext cx="2170787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6885548" y="4114800"/>
            <a:ext cx="2055371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921609" name="Line 9"/>
          <p:cNvSpPr>
            <a:spLocks noChangeShapeType="1"/>
          </p:cNvSpPr>
          <p:nvPr/>
        </p:nvSpPr>
        <p:spPr bwMode="auto">
          <a:xfrm flipH="1">
            <a:off x="914399" y="3859619"/>
            <a:ext cx="4465673" cy="102072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0" name="Oval 10"/>
          <p:cNvSpPr>
            <a:spLocks noChangeArrowheads="1"/>
          </p:cNvSpPr>
          <p:nvPr/>
        </p:nvSpPr>
        <p:spPr bwMode="auto">
          <a:xfrm>
            <a:off x="347332" y="4000500"/>
            <a:ext cx="539750" cy="13335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1" name="Line 11"/>
          <p:cNvSpPr>
            <a:spLocks noChangeShapeType="1"/>
          </p:cNvSpPr>
          <p:nvPr/>
        </p:nvSpPr>
        <p:spPr bwMode="auto">
          <a:xfrm flipH="1">
            <a:off x="1889089" y="3886200"/>
            <a:ext cx="3902109" cy="151981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2" name="Oval 12"/>
          <p:cNvSpPr>
            <a:spLocks noChangeArrowheads="1"/>
          </p:cNvSpPr>
          <p:nvPr/>
        </p:nvSpPr>
        <p:spPr bwMode="auto">
          <a:xfrm>
            <a:off x="1408653" y="5294313"/>
            <a:ext cx="560823" cy="13716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3" name="Line 13"/>
          <p:cNvSpPr>
            <a:spLocks noChangeShapeType="1"/>
          </p:cNvSpPr>
          <p:nvPr/>
        </p:nvSpPr>
        <p:spPr bwMode="auto">
          <a:xfrm flipH="1">
            <a:off x="3868613" y="3859619"/>
            <a:ext cx="2351433" cy="118465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4" name="Oval 14"/>
          <p:cNvSpPr>
            <a:spLocks noChangeArrowheads="1"/>
          </p:cNvSpPr>
          <p:nvPr/>
        </p:nvSpPr>
        <p:spPr bwMode="auto">
          <a:xfrm>
            <a:off x="3394598" y="4941906"/>
            <a:ext cx="577850" cy="127635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5" name="Line 15"/>
          <p:cNvSpPr>
            <a:spLocks noChangeShapeType="1"/>
          </p:cNvSpPr>
          <p:nvPr/>
        </p:nvSpPr>
        <p:spPr bwMode="auto">
          <a:xfrm flipH="1">
            <a:off x="5908431" y="3886200"/>
            <a:ext cx="797168" cy="134899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6" name="Oval 16"/>
          <p:cNvSpPr>
            <a:spLocks noChangeArrowheads="1"/>
          </p:cNvSpPr>
          <p:nvPr/>
        </p:nvSpPr>
        <p:spPr bwMode="auto">
          <a:xfrm>
            <a:off x="5506496" y="5221288"/>
            <a:ext cx="639763" cy="13716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7" name="Line 17"/>
          <p:cNvSpPr>
            <a:spLocks noChangeShapeType="1"/>
          </p:cNvSpPr>
          <p:nvPr/>
        </p:nvSpPr>
        <p:spPr bwMode="auto">
          <a:xfrm flipH="1">
            <a:off x="7219507" y="3912781"/>
            <a:ext cx="244548" cy="22328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8" name="Oval 18"/>
          <p:cNvSpPr>
            <a:spLocks noChangeArrowheads="1"/>
          </p:cNvSpPr>
          <p:nvPr/>
        </p:nvSpPr>
        <p:spPr bwMode="auto">
          <a:xfrm>
            <a:off x="6781800" y="4122738"/>
            <a:ext cx="612776" cy="1260474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20" name="Rectangle 20"/>
          <p:cNvSpPr>
            <a:spLocks noChangeArrowheads="1"/>
          </p:cNvSpPr>
          <p:nvPr/>
        </p:nvSpPr>
        <p:spPr bwMode="auto">
          <a:xfrm>
            <a:off x="538163" y="1586354"/>
            <a:ext cx="8066087" cy="17664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&lt;ol type="1"&gt;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&lt;li&gt;Apple&lt;/li&gt;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&lt;li&gt;Orange&lt;/li&gt;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Grapefruit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&lt;/ol&gt;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900" dirty="0"/>
              <a:t>Unordered Lists: </a:t>
            </a:r>
            <a:r>
              <a:rPr lang="en-US" sz="3900" noProof="1"/>
              <a:t>&lt;</a:t>
            </a:r>
            <a:r>
              <a:rPr lang="en-US" sz="3900" dirty="0"/>
              <a:t>u</a:t>
            </a:r>
            <a:r>
              <a:rPr lang="en-US" sz="3900" noProof="1"/>
              <a:t>l&gt;</a:t>
            </a:r>
            <a:r>
              <a:rPr lang="en-US" sz="3900" dirty="0"/>
              <a:t> Tag</a:t>
            </a:r>
          </a:p>
        </p:txBody>
      </p:sp>
      <p:sp>
        <p:nvSpPr>
          <p:cNvPr id="9236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ts val="3600"/>
              </a:lnSpc>
              <a:defRPr/>
            </a:pPr>
            <a:r>
              <a:rPr lang="en-US" dirty="0"/>
              <a:t>Create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</a:t>
            </a:r>
            <a:r>
              <a:rPr lang="en-US" dirty="0"/>
              <a:t>nordered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dirty="0"/>
              <a:t>ist using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&lt;ul&gt;&lt;/ul&gt;</a:t>
            </a:r>
            <a:r>
              <a:rPr lang="en-US" dirty="0"/>
              <a:t>:</a:t>
            </a:r>
            <a:endParaRPr lang="en-US" noProof="1"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b="0" noProof="1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dirty="0"/>
          </a:p>
          <a:p>
            <a:pPr>
              <a:lnSpc>
                <a:spcPts val="3600"/>
              </a:lnSpc>
              <a:defRPr/>
            </a:pPr>
            <a:r>
              <a:rPr lang="en-US" dirty="0"/>
              <a:t>Attribute values for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/>
              <a:t> are:</a:t>
            </a:r>
          </a:p>
          <a:p>
            <a:pPr lvl="1">
              <a:lnSpc>
                <a:spcPts val="3600"/>
              </a:lnSpc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disc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800" dirty="0"/>
              <a:t> or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square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923652" name="Line 4"/>
          <p:cNvSpPr>
            <a:spLocks noChangeShapeType="1"/>
          </p:cNvSpPr>
          <p:nvPr/>
        </p:nvSpPr>
        <p:spPr bwMode="auto">
          <a:xfrm flipH="1">
            <a:off x="782096" y="4419600"/>
            <a:ext cx="38100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3" name="Line 5"/>
          <p:cNvSpPr>
            <a:spLocks noChangeShapeType="1"/>
          </p:cNvSpPr>
          <p:nvPr/>
        </p:nvSpPr>
        <p:spPr bwMode="auto">
          <a:xfrm>
            <a:off x="4571207" y="4419600"/>
            <a:ext cx="1657097" cy="61964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4" name="Line 6"/>
          <p:cNvSpPr>
            <a:spLocks noChangeShapeType="1"/>
          </p:cNvSpPr>
          <p:nvPr/>
        </p:nvSpPr>
        <p:spPr bwMode="auto">
          <a:xfrm>
            <a:off x="2667000" y="4419600"/>
            <a:ext cx="818104" cy="6858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563544" y="4876800"/>
            <a:ext cx="1676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3485104" y="4876800"/>
            <a:ext cx="1905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6227763" y="4945063"/>
            <a:ext cx="1905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923658" name="Oval 10"/>
          <p:cNvSpPr>
            <a:spLocks noChangeArrowheads="1"/>
          </p:cNvSpPr>
          <p:nvPr/>
        </p:nvSpPr>
        <p:spPr bwMode="auto">
          <a:xfrm>
            <a:off x="533400" y="4868863"/>
            <a:ext cx="358776" cy="1655762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9" name="Oval 11"/>
          <p:cNvSpPr>
            <a:spLocks noChangeArrowheads="1"/>
          </p:cNvSpPr>
          <p:nvPr/>
        </p:nvSpPr>
        <p:spPr bwMode="auto">
          <a:xfrm>
            <a:off x="6172200" y="4868863"/>
            <a:ext cx="447676" cy="16764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60" name="Oval 12"/>
          <p:cNvSpPr>
            <a:spLocks noChangeArrowheads="1"/>
          </p:cNvSpPr>
          <p:nvPr/>
        </p:nvSpPr>
        <p:spPr bwMode="auto">
          <a:xfrm>
            <a:off x="3449096" y="4884233"/>
            <a:ext cx="431800" cy="16002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62" name="Rectangle 14"/>
          <p:cNvSpPr>
            <a:spLocks noChangeArrowheads="1"/>
          </p:cNvSpPr>
          <p:nvPr/>
        </p:nvSpPr>
        <p:spPr bwMode="auto">
          <a:xfrm>
            <a:off x="608013" y="1524000"/>
            <a:ext cx="792638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type="disk"&gt;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&lt;li&gt;Apple&lt;/li&gt;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&lt;li&gt;Orange&lt;/li&gt;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Grapefruit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What is a Web Page?</a:t>
            </a:r>
          </a:p>
        </p:txBody>
      </p:sp>
      <p:sp>
        <p:nvSpPr>
          <p:cNvPr id="876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pages</a:t>
            </a:r>
            <a:r>
              <a:rPr lang="en-US" dirty="0"/>
              <a:t> are text files containing HTML</a:t>
            </a:r>
          </a:p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en-US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dirty="0"/>
              <a:t>yper </a:t>
            </a:r>
            <a:r>
              <a:rPr lang="en-US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/>
              <a:t>ext </a:t>
            </a:r>
            <a:r>
              <a:rPr lang="en-US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arkup </a:t>
            </a:r>
            <a:r>
              <a:rPr lang="en-US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/>
              <a:t>anguage</a:t>
            </a:r>
          </a:p>
          <a:p>
            <a:pPr lvl="1">
              <a:defRPr/>
            </a:pPr>
            <a:r>
              <a:rPr lang="en-US" dirty="0"/>
              <a:t>A notation for describing</a:t>
            </a:r>
          </a:p>
          <a:p>
            <a:pPr lvl="2"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 structure</a:t>
            </a:r>
            <a:r>
              <a:rPr lang="en-US" dirty="0"/>
              <a:t> (semantic markup)</a:t>
            </a:r>
          </a:p>
          <a:p>
            <a:pPr lvl="2"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formatting</a:t>
            </a:r>
            <a:r>
              <a:rPr lang="en-US" dirty="0"/>
              <a:t> (presentation markup)</a:t>
            </a:r>
          </a:p>
          <a:p>
            <a:pPr lvl="1">
              <a:defRPr/>
            </a:pPr>
            <a:r>
              <a:rPr lang="en-US" dirty="0"/>
              <a:t>Looks (looked?) like:</a:t>
            </a:r>
          </a:p>
          <a:p>
            <a:pPr lvl="2">
              <a:defRPr/>
            </a:pPr>
            <a:r>
              <a:rPr lang="en-US" dirty="0"/>
              <a:t>A Microsoft Word document</a:t>
            </a:r>
          </a:p>
          <a:p>
            <a:pPr>
              <a:defRPr/>
            </a:pPr>
            <a:r>
              <a:rPr lang="en-US" dirty="0"/>
              <a:t>The markup tags provide information about the page content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Definition lists: &lt;dl&gt; tag</a:t>
            </a:r>
            <a:endParaRPr lang="bg-BG"/>
          </a:p>
        </p:txBody>
      </p:sp>
      <p:sp>
        <p:nvSpPr>
          <p:cNvPr id="1061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Create definition lists 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>
              <a:defRPr/>
            </a:pPr>
            <a:r>
              <a:rPr lang="en-US" dirty="0"/>
              <a:t>Pairs of text and associated definition; text is in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&lt;dt&gt;</a:t>
            </a:r>
            <a:r>
              <a:rPr lang="en-US" dirty="0"/>
              <a:t> tag, definition in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&lt;dd&gt;</a:t>
            </a:r>
            <a:r>
              <a:rPr lang="en-US" dirty="0"/>
              <a:t> tag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Renders without bullets</a:t>
            </a:r>
          </a:p>
          <a:p>
            <a:pPr lvl="1">
              <a:defRPr/>
            </a:pPr>
            <a:r>
              <a:rPr lang="en-US" dirty="0"/>
              <a:t>Definition is indented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1061892" name="Rectangle 4"/>
          <p:cNvSpPr>
            <a:spLocks noChangeArrowheads="1"/>
          </p:cNvSpPr>
          <p:nvPr/>
        </p:nvSpPr>
        <p:spPr bwMode="auto">
          <a:xfrm>
            <a:off x="755650" y="2895600"/>
            <a:ext cx="7704138" cy="2306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&lt;dt&gt;HTML&lt;/dt&gt;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&lt;dd&gt;A markup language …&lt;/dd&gt;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&lt;dt&gt;CSS&lt;/dt&gt;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&lt;dd&gt;Language used to …&lt;/dd&gt;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&lt;/dl&gt;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Lists – Example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964612" name="Rectangle 4"/>
          <p:cNvSpPr>
            <a:spLocks noChangeArrowheads="1"/>
          </p:cNvSpPr>
          <p:nvPr/>
        </p:nvSpPr>
        <p:spPr bwMode="auto">
          <a:xfrm>
            <a:off x="538163" y="990600"/>
            <a:ext cx="8066087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&lt;ol type="1"&gt;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&lt;li&gt;Apple&lt;/li&gt;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&lt;li&gt;Orange&lt;/li&gt;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&lt;li&gt;Grapefruit&lt;/li&gt;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type="disc"&gt;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&lt;li&gt;Apple&lt;/li&gt;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&lt;li&gt;Orange&lt;/li&gt;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&lt;li&gt;Grapefruit&lt;/li&gt;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&lt;dt&gt;HTML&lt;/dt&gt;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&lt;dd&gt;A markup lang…&lt;/dd&gt;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&lt;/dl&gt;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6324600" y="971413"/>
            <a:ext cx="2238489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lists.html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0" y="1600200"/>
            <a:ext cx="3333750" cy="4791075"/>
          </a:xfrm>
          <a:prstGeom prst="roundRect">
            <a:avLst>
              <a:gd name="adj" fmla="val 142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9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pPr eaLnBrk="0" hangingPunct="0">
              <a:lnSpc>
                <a:spcPts val="4000"/>
              </a:lnSpc>
              <a:defRPr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HTML Special Characters</a:t>
            </a:r>
          </a:p>
        </p:txBody>
      </p:sp>
      <p:grpSp>
        <p:nvGrpSpPr>
          <p:cNvPr id="2" name="Group 151"/>
          <p:cNvGrpSpPr>
            <a:grpSpLocks/>
          </p:cNvGrpSpPr>
          <p:nvPr/>
        </p:nvGrpSpPr>
        <p:grpSpPr bwMode="auto">
          <a:xfrm>
            <a:off x="685800" y="1066800"/>
            <a:ext cx="7696200" cy="5334000"/>
            <a:chOff x="518" y="984"/>
            <a:chExt cx="4721" cy="2990"/>
          </a:xfrm>
        </p:grpSpPr>
        <p:sp>
          <p:nvSpPr>
            <p:cNvPr id="925700" name="Rectangle 4"/>
            <p:cNvSpPr>
              <a:spLocks noChangeArrowheads="1"/>
            </p:cNvSpPr>
            <p:nvPr/>
          </p:nvSpPr>
          <p:spPr bwMode="auto">
            <a:xfrm>
              <a:off x="4151" y="351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£</a:t>
              </a:r>
            </a:p>
          </p:txBody>
        </p:sp>
        <p:sp>
          <p:nvSpPr>
            <p:cNvPr id="925701" name="Rectangle 5"/>
            <p:cNvSpPr>
              <a:spLocks noChangeArrowheads="1"/>
            </p:cNvSpPr>
            <p:nvPr/>
          </p:nvSpPr>
          <p:spPr bwMode="auto">
            <a:xfrm>
              <a:off x="2881" y="351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&amp;pound;</a:t>
              </a:r>
            </a:p>
          </p:txBody>
        </p:sp>
        <p:sp>
          <p:nvSpPr>
            <p:cNvPr id="925702" name="Rectangle 6"/>
            <p:cNvSpPr>
              <a:spLocks noChangeArrowheads="1"/>
            </p:cNvSpPr>
            <p:nvPr/>
          </p:nvSpPr>
          <p:spPr bwMode="auto">
            <a:xfrm>
              <a:off x="518" y="351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British Pound</a:t>
              </a:r>
            </a:p>
          </p:txBody>
        </p:sp>
        <p:sp>
          <p:nvSpPr>
            <p:cNvPr id="925703" name="Rectangle 7"/>
            <p:cNvSpPr>
              <a:spLocks noChangeArrowheads="1"/>
            </p:cNvSpPr>
            <p:nvPr/>
          </p:nvSpPr>
          <p:spPr bwMode="auto">
            <a:xfrm>
              <a:off x="4151" y="3284"/>
              <a:ext cx="1088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€</a:t>
              </a:r>
            </a:p>
          </p:txBody>
        </p:sp>
        <p:sp>
          <p:nvSpPr>
            <p:cNvPr id="925704" name="Rectangle 8"/>
            <p:cNvSpPr>
              <a:spLocks noChangeArrowheads="1"/>
            </p:cNvSpPr>
            <p:nvPr/>
          </p:nvSpPr>
          <p:spPr bwMode="auto">
            <a:xfrm>
              <a:off x="2881" y="3284"/>
              <a:ext cx="1270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&amp;#8364;</a:t>
              </a:r>
            </a:p>
          </p:txBody>
        </p:sp>
        <p:sp>
          <p:nvSpPr>
            <p:cNvPr id="925705" name="Rectangle 9"/>
            <p:cNvSpPr>
              <a:spLocks noChangeArrowheads="1"/>
            </p:cNvSpPr>
            <p:nvPr/>
          </p:nvSpPr>
          <p:spPr bwMode="auto">
            <a:xfrm>
              <a:off x="518" y="3284"/>
              <a:ext cx="2363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Euro</a:t>
              </a:r>
            </a:p>
          </p:txBody>
        </p:sp>
        <p:sp>
          <p:nvSpPr>
            <p:cNvPr id="925706" name="Rectangle 10"/>
            <p:cNvSpPr>
              <a:spLocks noChangeArrowheads="1"/>
            </p:cNvSpPr>
            <p:nvPr/>
          </p:nvSpPr>
          <p:spPr bwMode="auto">
            <a:xfrm>
              <a:off x="4151" y="305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dirty="0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"</a:t>
              </a:r>
              <a:endParaRPr lang="en-US" sz="2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5707" name="Rectangle 11"/>
            <p:cNvSpPr>
              <a:spLocks noChangeArrowheads="1"/>
            </p:cNvSpPr>
            <p:nvPr/>
          </p:nvSpPr>
          <p:spPr bwMode="auto">
            <a:xfrm>
              <a:off x="2881" y="305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&amp;quot;</a:t>
              </a:r>
            </a:p>
          </p:txBody>
        </p:sp>
        <p:sp>
          <p:nvSpPr>
            <p:cNvPr id="925708" name="Rectangle 12"/>
            <p:cNvSpPr>
              <a:spLocks noChangeArrowheads="1"/>
            </p:cNvSpPr>
            <p:nvPr/>
          </p:nvSpPr>
          <p:spPr bwMode="auto">
            <a:xfrm>
              <a:off x="518" y="305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Quotation Mark</a:t>
              </a:r>
            </a:p>
          </p:txBody>
        </p:sp>
        <p:sp>
          <p:nvSpPr>
            <p:cNvPr id="925709" name="Rectangle 13"/>
            <p:cNvSpPr>
              <a:spLocks noChangeArrowheads="1"/>
            </p:cNvSpPr>
            <p:nvPr/>
          </p:nvSpPr>
          <p:spPr bwMode="auto">
            <a:xfrm>
              <a:off x="4151" y="374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¥</a:t>
              </a:r>
            </a:p>
          </p:txBody>
        </p:sp>
        <p:sp>
          <p:nvSpPr>
            <p:cNvPr id="925710" name="Rectangle 14"/>
            <p:cNvSpPr>
              <a:spLocks noChangeArrowheads="1"/>
            </p:cNvSpPr>
            <p:nvPr/>
          </p:nvSpPr>
          <p:spPr bwMode="auto">
            <a:xfrm>
              <a:off x="2881" y="374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&amp;yen;</a:t>
              </a:r>
            </a:p>
          </p:txBody>
        </p:sp>
        <p:sp>
          <p:nvSpPr>
            <p:cNvPr id="925711" name="Rectangle 15"/>
            <p:cNvSpPr>
              <a:spLocks noChangeArrowheads="1"/>
            </p:cNvSpPr>
            <p:nvPr/>
          </p:nvSpPr>
          <p:spPr bwMode="auto">
            <a:xfrm>
              <a:off x="518" y="374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Japanese Yen</a:t>
              </a:r>
            </a:p>
          </p:txBody>
        </p:sp>
        <p:sp>
          <p:nvSpPr>
            <p:cNvPr id="925712" name="Rectangle 16"/>
            <p:cNvSpPr>
              <a:spLocks noChangeArrowheads="1"/>
            </p:cNvSpPr>
            <p:nvPr/>
          </p:nvSpPr>
          <p:spPr bwMode="auto">
            <a:xfrm>
              <a:off x="4151" y="282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—</a:t>
              </a:r>
            </a:p>
          </p:txBody>
        </p:sp>
        <p:sp>
          <p:nvSpPr>
            <p:cNvPr id="925713" name="Rectangle 17"/>
            <p:cNvSpPr>
              <a:spLocks noChangeArrowheads="1"/>
            </p:cNvSpPr>
            <p:nvPr/>
          </p:nvSpPr>
          <p:spPr bwMode="auto">
            <a:xfrm>
              <a:off x="2881" y="282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&amp;mdash;</a:t>
              </a:r>
            </a:p>
          </p:txBody>
        </p:sp>
        <p:sp>
          <p:nvSpPr>
            <p:cNvPr id="925714" name="Rectangle 18"/>
            <p:cNvSpPr>
              <a:spLocks noChangeArrowheads="1"/>
            </p:cNvSpPr>
            <p:nvPr/>
          </p:nvSpPr>
          <p:spPr bwMode="auto">
            <a:xfrm>
              <a:off x="518" y="282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Em Dash</a:t>
              </a:r>
            </a:p>
          </p:txBody>
        </p:sp>
        <p:sp>
          <p:nvSpPr>
            <p:cNvPr id="925715" name="Rectangle 19"/>
            <p:cNvSpPr>
              <a:spLocks noChangeArrowheads="1"/>
            </p:cNvSpPr>
            <p:nvPr/>
          </p:nvSpPr>
          <p:spPr bwMode="auto">
            <a:xfrm>
              <a:off x="4151" y="259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endParaRPr lang="en-US" sz="19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925716" name="Rectangle 20"/>
            <p:cNvSpPr>
              <a:spLocks noChangeArrowheads="1"/>
            </p:cNvSpPr>
            <p:nvPr/>
          </p:nvSpPr>
          <p:spPr bwMode="auto">
            <a:xfrm>
              <a:off x="2881" y="259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&amp;nbsp;</a:t>
              </a:r>
            </a:p>
          </p:txBody>
        </p:sp>
        <p:sp>
          <p:nvSpPr>
            <p:cNvPr id="925717" name="Rectangle 21"/>
            <p:cNvSpPr>
              <a:spLocks noChangeArrowheads="1"/>
            </p:cNvSpPr>
            <p:nvPr/>
          </p:nvSpPr>
          <p:spPr bwMode="auto">
            <a:xfrm>
              <a:off x="518" y="259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Non-breaking Space</a:t>
              </a:r>
            </a:p>
          </p:txBody>
        </p:sp>
        <p:sp>
          <p:nvSpPr>
            <p:cNvPr id="925718" name="Rectangle 22"/>
            <p:cNvSpPr>
              <a:spLocks noChangeArrowheads="1"/>
            </p:cNvSpPr>
            <p:nvPr/>
          </p:nvSpPr>
          <p:spPr bwMode="auto">
            <a:xfrm>
              <a:off x="4151" y="2364"/>
              <a:ext cx="1088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</a:t>
              </a:r>
            </a:p>
          </p:txBody>
        </p:sp>
        <p:sp>
          <p:nvSpPr>
            <p:cNvPr id="925719" name="Rectangle 23"/>
            <p:cNvSpPr>
              <a:spLocks noChangeArrowheads="1"/>
            </p:cNvSpPr>
            <p:nvPr/>
          </p:nvSpPr>
          <p:spPr bwMode="auto">
            <a:xfrm>
              <a:off x="2881" y="2364"/>
              <a:ext cx="1270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&amp;amp;</a:t>
              </a:r>
            </a:p>
          </p:txBody>
        </p:sp>
        <p:sp>
          <p:nvSpPr>
            <p:cNvPr id="925720" name="Rectangle 24"/>
            <p:cNvSpPr>
              <a:spLocks noChangeArrowheads="1"/>
            </p:cNvSpPr>
            <p:nvPr/>
          </p:nvSpPr>
          <p:spPr bwMode="auto">
            <a:xfrm>
              <a:off x="518" y="2364"/>
              <a:ext cx="2363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Ampersand</a:t>
              </a:r>
            </a:p>
          </p:txBody>
        </p:sp>
        <p:sp>
          <p:nvSpPr>
            <p:cNvPr id="925721" name="Rectangle 25"/>
            <p:cNvSpPr>
              <a:spLocks noChangeArrowheads="1"/>
            </p:cNvSpPr>
            <p:nvPr/>
          </p:nvSpPr>
          <p:spPr bwMode="auto">
            <a:xfrm>
              <a:off x="4151" y="213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&gt;</a:t>
              </a:r>
            </a:p>
          </p:txBody>
        </p:sp>
        <p:sp>
          <p:nvSpPr>
            <p:cNvPr id="925722" name="Rectangle 26"/>
            <p:cNvSpPr>
              <a:spLocks noChangeArrowheads="1"/>
            </p:cNvSpPr>
            <p:nvPr/>
          </p:nvSpPr>
          <p:spPr bwMode="auto">
            <a:xfrm>
              <a:off x="2881" y="213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&amp;gt;</a:t>
              </a:r>
            </a:p>
          </p:txBody>
        </p:sp>
        <p:sp>
          <p:nvSpPr>
            <p:cNvPr id="925723" name="Rectangle 27"/>
            <p:cNvSpPr>
              <a:spLocks noChangeArrowheads="1"/>
            </p:cNvSpPr>
            <p:nvPr/>
          </p:nvSpPr>
          <p:spPr bwMode="auto">
            <a:xfrm>
              <a:off x="518" y="213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Greater Than</a:t>
              </a:r>
            </a:p>
          </p:txBody>
        </p:sp>
        <p:sp>
          <p:nvSpPr>
            <p:cNvPr id="925724" name="Rectangle 28"/>
            <p:cNvSpPr>
              <a:spLocks noChangeArrowheads="1"/>
            </p:cNvSpPr>
            <p:nvPr/>
          </p:nvSpPr>
          <p:spPr bwMode="auto">
            <a:xfrm>
              <a:off x="4151" y="190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&lt;</a:t>
              </a:r>
            </a:p>
          </p:txBody>
        </p:sp>
        <p:sp>
          <p:nvSpPr>
            <p:cNvPr id="925725" name="Rectangle 29"/>
            <p:cNvSpPr>
              <a:spLocks noChangeArrowheads="1"/>
            </p:cNvSpPr>
            <p:nvPr/>
          </p:nvSpPr>
          <p:spPr bwMode="auto">
            <a:xfrm>
              <a:off x="2881" y="190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&amp;lt;</a:t>
              </a:r>
            </a:p>
          </p:txBody>
        </p:sp>
        <p:sp>
          <p:nvSpPr>
            <p:cNvPr id="925726" name="Rectangle 30"/>
            <p:cNvSpPr>
              <a:spLocks noChangeArrowheads="1"/>
            </p:cNvSpPr>
            <p:nvPr/>
          </p:nvSpPr>
          <p:spPr bwMode="auto">
            <a:xfrm>
              <a:off x="518" y="190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Less Than</a:t>
              </a:r>
            </a:p>
          </p:txBody>
        </p:sp>
        <p:sp>
          <p:nvSpPr>
            <p:cNvPr id="925727" name="Rectangle 31"/>
            <p:cNvSpPr>
              <a:spLocks noChangeArrowheads="1"/>
            </p:cNvSpPr>
            <p:nvPr/>
          </p:nvSpPr>
          <p:spPr bwMode="auto">
            <a:xfrm>
              <a:off x="4151" y="167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™</a:t>
              </a:r>
            </a:p>
          </p:txBody>
        </p:sp>
        <p:sp>
          <p:nvSpPr>
            <p:cNvPr id="925728" name="Rectangle 32"/>
            <p:cNvSpPr>
              <a:spLocks noChangeArrowheads="1"/>
            </p:cNvSpPr>
            <p:nvPr/>
          </p:nvSpPr>
          <p:spPr bwMode="auto">
            <a:xfrm>
              <a:off x="2881" y="167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&amp;trade;</a:t>
              </a:r>
            </a:p>
          </p:txBody>
        </p:sp>
        <p:sp>
          <p:nvSpPr>
            <p:cNvPr id="925729" name="Rectangle 33"/>
            <p:cNvSpPr>
              <a:spLocks noChangeArrowheads="1"/>
            </p:cNvSpPr>
            <p:nvPr/>
          </p:nvSpPr>
          <p:spPr bwMode="auto">
            <a:xfrm>
              <a:off x="518" y="167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Trademark Sign</a:t>
              </a:r>
            </a:p>
          </p:txBody>
        </p:sp>
        <p:sp>
          <p:nvSpPr>
            <p:cNvPr id="925730" name="Rectangle 34"/>
            <p:cNvSpPr>
              <a:spLocks noChangeArrowheads="1"/>
            </p:cNvSpPr>
            <p:nvPr/>
          </p:nvSpPr>
          <p:spPr bwMode="auto">
            <a:xfrm>
              <a:off x="4151" y="1444"/>
              <a:ext cx="1088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®</a:t>
              </a:r>
            </a:p>
          </p:txBody>
        </p:sp>
        <p:sp>
          <p:nvSpPr>
            <p:cNvPr id="925731" name="Rectangle 35"/>
            <p:cNvSpPr>
              <a:spLocks noChangeArrowheads="1"/>
            </p:cNvSpPr>
            <p:nvPr/>
          </p:nvSpPr>
          <p:spPr bwMode="auto">
            <a:xfrm>
              <a:off x="2881" y="1444"/>
              <a:ext cx="1270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&amp;reg;</a:t>
              </a:r>
            </a:p>
          </p:txBody>
        </p:sp>
        <p:sp>
          <p:nvSpPr>
            <p:cNvPr id="925732" name="Rectangle 36"/>
            <p:cNvSpPr>
              <a:spLocks noChangeArrowheads="1"/>
            </p:cNvSpPr>
            <p:nvPr/>
          </p:nvSpPr>
          <p:spPr bwMode="auto">
            <a:xfrm>
              <a:off x="518" y="1444"/>
              <a:ext cx="2363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Registered Trademark Sign</a:t>
              </a:r>
            </a:p>
          </p:txBody>
        </p:sp>
        <p:sp>
          <p:nvSpPr>
            <p:cNvPr id="925733" name="Rectangle 37"/>
            <p:cNvSpPr>
              <a:spLocks noChangeArrowheads="1"/>
            </p:cNvSpPr>
            <p:nvPr/>
          </p:nvSpPr>
          <p:spPr bwMode="auto">
            <a:xfrm>
              <a:off x="4151" y="121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©</a:t>
              </a:r>
            </a:p>
          </p:txBody>
        </p:sp>
        <p:sp>
          <p:nvSpPr>
            <p:cNvPr id="925734" name="Rectangle 38"/>
            <p:cNvSpPr>
              <a:spLocks noChangeArrowheads="1"/>
            </p:cNvSpPr>
            <p:nvPr/>
          </p:nvSpPr>
          <p:spPr bwMode="auto">
            <a:xfrm>
              <a:off x="2881" y="121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&amp;copy;</a:t>
              </a:r>
            </a:p>
          </p:txBody>
        </p:sp>
        <p:sp>
          <p:nvSpPr>
            <p:cNvPr id="925735" name="Rectangle 39"/>
            <p:cNvSpPr>
              <a:spLocks noChangeArrowheads="1"/>
            </p:cNvSpPr>
            <p:nvPr/>
          </p:nvSpPr>
          <p:spPr bwMode="auto">
            <a:xfrm>
              <a:off x="518" y="121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Copyright Sign</a:t>
              </a:r>
            </a:p>
          </p:txBody>
        </p:sp>
        <p:sp>
          <p:nvSpPr>
            <p:cNvPr id="925736" name="Rectangle 40"/>
            <p:cNvSpPr>
              <a:spLocks noChangeArrowheads="1"/>
            </p:cNvSpPr>
            <p:nvPr/>
          </p:nvSpPr>
          <p:spPr bwMode="auto">
            <a:xfrm>
              <a:off x="4151" y="984"/>
              <a:ext cx="1088" cy="230"/>
            </a:xfrm>
            <a:prstGeom prst="rect">
              <a:avLst/>
            </a:prstGeom>
            <a:solidFill>
              <a:schemeClr val="accent5">
                <a:lumMod val="75000"/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Symbol</a:t>
              </a:r>
            </a:p>
          </p:txBody>
        </p:sp>
        <p:sp>
          <p:nvSpPr>
            <p:cNvPr id="925737" name="Rectangle 41"/>
            <p:cNvSpPr>
              <a:spLocks noChangeArrowheads="1"/>
            </p:cNvSpPr>
            <p:nvPr/>
          </p:nvSpPr>
          <p:spPr bwMode="auto">
            <a:xfrm>
              <a:off x="2881" y="984"/>
              <a:ext cx="1270" cy="230"/>
            </a:xfrm>
            <a:prstGeom prst="rect">
              <a:avLst/>
            </a:prstGeom>
            <a:solidFill>
              <a:schemeClr val="accent5">
                <a:lumMod val="75000"/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HTML Entity</a:t>
              </a:r>
            </a:p>
          </p:txBody>
        </p:sp>
        <p:sp>
          <p:nvSpPr>
            <p:cNvPr id="925738" name="Rectangle 42"/>
            <p:cNvSpPr>
              <a:spLocks noChangeArrowheads="1"/>
            </p:cNvSpPr>
            <p:nvPr/>
          </p:nvSpPr>
          <p:spPr bwMode="auto">
            <a:xfrm>
              <a:off x="518" y="984"/>
              <a:ext cx="2363" cy="230"/>
            </a:xfrm>
            <a:prstGeom prst="rect">
              <a:avLst/>
            </a:prstGeom>
            <a:solidFill>
              <a:schemeClr val="accent5">
                <a:lumMod val="75000"/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Symbol Name</a:t>
              </a:r>
            </a:p>
          </p:txBody>
        </p:sp>
        <p:sp>
          <p:nvSpPr>
            <p:cNvPr id="925739" name="Line 43"/>
            <p:cNvSpPr>
              <a:spLocks noChangeShapeType="1"/>
            </p:cNvSpPr>
            <p:nvPr/>
          </p:nvSpPr>
          <p:spPr bwMode="auto">
            <a:xfrm>
              <a:off x="518" y="984"/>
              <a:ext cx="4721" cy="0"/>
            </a:xfrm>
            <a:prstGeom prst="line">
              <a:avLst/>
            </a:prstGeom>
            <a:noFill/>
            <a:ln w="25400" cap="sq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40" name="Line 44"/>
            <p:cNvSpPr>
              <a:spLocks noChangeShapeType="1"/>
            </p:cNvSpPr>
            <p:nvPr/>
          </p:nvSpPr>
          <p:spPr bwMode="auto">
            <a:xfrm>
              <a:off x="518" y="3974"/>
              <a:ext cx="4721" cy="0"/>
            </a:xfrm>
            <a:prstGeom prst="line">
              <a:avLst/>
            </a:prstGeom>
            <a:noFill/>
            <a:ln w="25400" cap="sq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41" name="Line 45"/>
            <p:cNvSpPr>
              <a:spLocks noChangeShapeType="1"/>
            </p:cNvSpPr>
            <p:nvPr/>
          </p:nvSpPr>
          <p:spPr bwMode="auto">
            <a:xfrm>
              <a:off x="518" y="984"/>
              <a:ext cx="0" cy="2990"/>
            </a:xfrm>
            <a:prstGeom prst="line">
              <a:avLst/>
            </a:prstGeom>
            <a:noFill/>
            <a:ln w="25400" cap="sq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42" name="Line 46"/>
            <p:cNvSpPr>
              <a:spLocks noChangeShapeType="1"/>
            </p:cNvSpPr>
            <p:nvPr/>
          </p:nvSpPr>
          <p:spPr bwMode="auto">
            <a:xfrm>
              <a:off x="5239" y="984"/>
              <a:ext cx="0" cy="2990"/>
            </a:xfrm>
            <a:prstGeom prst="line">
              <a:avLst/>
            </a:prstGeom>
            <a:noFill/>
            <a:ln w="25400" cap="sq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63" name="Line 67"/>
            <p:cNvSpPr>
              <a:spLocks noChangeShapeType="1"/>
            </p:cNvSpPr>
            <p:nvPr/>
          </p:nvSpPr>
          <p:spPr bwMode="auto">
            <a:xfrm>
              <a:off x="2881" y="984"/>
              <a:ext cx="0" cy="299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64" name="Line 68"/>
            <p:cNvSpPr>
              <a:spLocks noChangeShapeType="1"/>
            </p:cNvSpPr>
            <p:nvPr/>
          </p:nvSpPr>
          <p:spPr bwMode="auto">
            <a:xfrm>
              <a:off x="4151" y="984"/>
              <a:ext cx="0" cy="299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65" name="Line 69"/>
            <p:cNvSpPr>
              <a:spLocks noChangeShapeType="1"/>
            </p:cNvSpPr>
            <p:nvPr/>
          </p:nvSpPr>
          <p:spPr bwMode="auto">
            <a:xfrm>
              <a:off x="518" y="121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70" name="Line 74"/>
            <p:cNvSpPr>
              <a:spLocks noChangeShapeType="1"/>
            </p:cNvSpPr>
            <p:nvPr/>
          </p:nvSpPr>
          <p:spPr bwMode="auto">
            <a:xfrm>
              <a:off x="518" y="144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75" name="Line 79"/>
            <p:cNvSpPr>
              <a:spLocks noChangeShapeType="1"/>
            </p:cNvSpPr>
            <p:nvPr/>
          </p:nvSpPr>
          <p:spPr bwMode="auto">
            <a:xfrm>
              <a:off x="518" y="167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80" name="Line 84"/>
            <p:cNvSpPr>
              <a:spLocks noChangeShapeType="1"/>
            </p:cNvSpPr>
            <p:nvPr/>
          </p:nvSpPr>
          <p:spPr bwMode="auto">
            <a:xfrm>
              <a:off x="518" y="190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85" name="Line 89"/>
            <p:cNvSpPr>
              <a:spLocks noChangeShapeType="1"/>
            </p:cNvSpPr>
            <p:nvPr/>
          </p:nvSpPr>
          <p:spPr bwMode="auto">
            <a:xfrm>
              <a:off x="518" y="213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90" name="Line 94"/>
            <p:cNvSpPr>
              <a:spLocks noChangeShapeType="1"/>
            </p:cNvSpPr>
            <p:nvPr/>
          </p:nvSpPr>
          <p:spPr bwMode="auto">
            <a:xfrm>
              <a:off x="518" y="236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95" name="Line 99"/>
            <p:cNvSpPr>
              <a:spLocks noChangeShapeType="1"/>
            </p:cNvSpPr>
            <p:nvPr/>
          </p:nvSpPr>
          <p:spPr bwMode="auto">
            <a:xfrm>
              <a:off x="518" y="259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5800" name="Line 104"/>
            <p:cNvSpPr>
              <a:spLocks noChangeShapeType="1"/>
            </p:cNvSpPr>
            <p:nvPr/>
          </p:nvSpPr>
          <p:spPr bwMode="auto">
            <a:xfrm>
              <a:off x="518" y="282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5805" name="Line 109"/>
            <p:cNvSpPr>
              <a:spLocks noChangeShapeType="1"/>
            </p:cNvSpPr>
            <p:nvPr/>
          </p:nvSpPr>
          <p:spPr bwMode="auto">
            <a:xfrm>
              <a:off x="518" y="305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812" name="Line 116"/>
            <p:cNvSpPr>
              <a:spLocks noChangeShapeType="1"/>
            </p:cNvSpPr>
            <p:nvPr/>
          </p:nvSpPr>
          <p:spPr bwMode="auto">
            <a:xfrm>
              <a:off x="518" y="328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819" name="Line 123"/>
            <p:cNvSpPr>
              <a:spLocks noChangeShapeType="1"/>
            </p:cNvSpPr>
            <p:nvPr/>
          </p:nvSpPr>
          <p:spPr bwMode="auto">
            <a:xfrm>
              <a:off x="518" y="351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826" name="Line 130"/>
            <p:cNvSpPr>
              <a:spLocks noChangeShapeType="1"/>
            </p:cNvSpPr>
            <p:nvPr/>
          </p:nvSpPr>
          <p:spPr bwMode="auto">
            <a:xfrm>
              <a:off x="518" y="374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1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58452FF4-89E3-4D1B-9927-2DBDC00E58D7}" type="slidenum">
              <a:rPr lang="en-US" sz="1100"/>
              <a:pPr lvl="0">
                <a:defRPr/>
              </a:pPr>
              <a:t>52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Special Characters – Example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1015811" name="Rectangle 3"/>
          <p:cNvSpPr>
            <a:spLocks noChangeArrowheads="1"/>
          </p:cNvSpPr>
          <p:nvPr/>
        </p:nvSpPr>
        <p:spPr bwMode="auto">
          <a:xfrm>
            <a:off x="608014" y="1153954"/>
            <a:ext cx="7926386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&lt;p&gt;[&amp;gt;&amp;gt;&amp;nbsp;&amp;nbsp;Welcome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&amp;nbsp;&amp;nbsp;&amp;lt;&amp;lt;]&lt;/p&gt;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&lt;p&gt;&amp;#9658;I have following cards: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A&amp;#9827;, K&amp;#9830; and 9&amp;#9829;.&lt;/p&gt;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&lt;p&gt;&amp;#9658;I prefer hard rock &amp;#9835;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music &amp;#9835;&lt;/p&gt;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&lt;p&gt;&amp;copy; 2006 by Svetlin Nakov &amp;amp; his team&lt;/p&gt;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&lt;p&gt;Telerik Academy™&lt;/p&gt;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5152911" y="106680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special-chars.html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Special Chars – Example (2)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1015811" name="Rectangle 3"/>
          <p:cNvSpPr>
            <a:spLocks noChangeArrowheads="1"/>
          </p:cNvSpPr>
          <p:nvPr/>
        </p:nvSpPr>
        <p:spPr bwMode="auto">
          <a:xfrm>
            <a:off x="608014" y="1153954"/>
            <a:ext cx="7926386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&lt;p&gt;[&amp;gt;&amp;gt;&amp;nbsp;&amp;nbsp;Welcome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&amp;nbsp;&amp;nbsp;&amp;lt;&amp;lt;]&lt;/p&gt;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&lt;p&gt;&amp;#9658;I have following cards: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A&amp;#9827;, K&amp;#9830; and 9&amp;#9829;.&lt;/p&gt;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&lt;p&gt;&amp;#9658;I prefer hard rock &amp;#9835;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music &amp;#9835;&lt;/p&gt;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&lt;p&gt;&amp;copy; 2006 by Svetlin Nakov &amp;amp; his team&lt;/p&gt;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&lt;p&gt;Telerik Academy™&lt;/p&gt;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5152911" y="106680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special-chars.html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623" y="1828800"/>
            <a:ext cx="6501355" cy="4343400"/>
          </a:xfrm>
          <a:prstGeom prst="roundRect">
            <a:avLst>
              <a:gd name="adj" fmla="val 2404"/>
            </a:avLst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495802"/>
            <a:ext cx="8229600" cy="1447798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latin typeface="Consolas" pitchFamily="49" charset="0"/>
              </a:rPr>
              <a:t>&lt;DIV&gt;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</a:rPr>
              <a:t>&lt;SPAN&gt;</a:t>
            </a:r>
            <a:r>
              <a:rPr lang="en-US" dirty="0"/>
              <a:t> Block and Inline Elements</a:t>
            </a:r>
            <a:endParaRPr lang="bg-BG" dirty="0"/>
          </a:p>
        </p:txBody>
      </p:sp>
      <p:pic>
        <p:nvPicPr>
          <p:cNvPr id="13314" name="Picture 2" descr="http://www.instantshift.com/wp-content/uploads/2009/11/cssbm-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8321">
            <a:off x="4773825" y="1210905"/>
            <a:ext cx="3657600" cy="2585498"/>
          </a:xfrm>
          <a:prstGeom prst="roundRect">
            <a:avLst>
              <a:gd name="adj" fmla="val 12629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14338" name="Picture 2" descr="http://i.expression.microsoft.com/dd326790.PixieMill03_09(en-us,MSDN.10)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8508">
            <a:off x="699797" y="1212846"/>
            <a:ext cx="3532943" cy="2625398"/>
          </a:xfrm>
          <a:prstGeom prst="roundRect">
            <a:avLst>
              <a:gd name="adj" fmla="val 12629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Block and Inline Elements</a:t>
            </a:r>
            <a:endParaRPr lang="bg-BG" dirty="0"/>
          </a:p>
        </p:txBody>
      </p:sp>
      <p:sp>
        <p:nvSpPr>
          <p:cNvPr id="1062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Block elements </a:t>
            </a:r>
            <a:r>
              <a:rPr lang="en-US" dirty="0"/>
              <a:t>add a line break before and after them</a:t>
            </a:r>
          </a:p>
          <a:p>
            <a:pPr lvl="1"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/>
              <a:t> is a block element</a:t>
            </a:r>
          </a:p>
          <a:p>
            <a:pPr lvl="1">
              <a:defRPr/>
            </a:pPr>
            <a:r>
              <a:rPr lang="en-US" dirty="0"/>
              <a:t>Other block elements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&lt;table&gt;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&lt;hr&gt;</a:t>
            </a:r>
            <a:r>
              <a:rPr lang="en-US" dirty="0"/>
              <a:t>, headings, lists,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dirty="0"/>
              <a:t> and etc.</a:t>
            </a:r>
          </a:p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 elements </a:t>
            </a:r>
            <a:r>
              <a:rPr lang="en-US" dirty="0"/>
              <a:t>don’t break the text before and after them</a:t>
            </a:r>
          </a:p>
          <a:p>
            <a:pPr lvl="1"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&lt;span&gt;</a:t>
            </a:r>
            <a:r>
              <a:rPr lang="en-US" dirty="0"/>
              <a:t> is an inline element</a:t>
            </a:r>
          </a:p>
          <a:p>
            <a:pPr lvl="1">
              <a:defRPr/>
            </a:pPr>
            <a:r>
              <a:rPr lang="en-US" dirty="0"/>
              <a:t>Most HTML elements are inline, 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&lt;a&gt;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&lt;div&gt; Tag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/>
              <a:t> creates logical divisions within a page</a:t>
            </a:r>
          </a:p>
          <a:p>
            <a:pPr>
              <a:spcBef>
                <a:spcPct val="30000"/>
              </a:spcBef>
              <a:defRPr/>
            </a:pPr>
            <a:r>
              <a:rPr lang="en-US" dirty="0"/>
              <a:t>Block style element</a:t>
            </a:r>
          </a:p>
          <a:p>
            <a:pPr>
              <a:spcBef>
                <a:spcPct val="30000"/>
              </a:spcBef>
              <a:defRPr/>
            </a:pPr>
            <a:r>
              <a:rPr lang="en-US" dirty="0"/>
              <a:t>Used with CSS</a:t>
            </a:r>
          </a:p>
          <a:p>
            <a:pPr>
              <a:spcBef>
                <a:spcPct val="30000"/>
              </a:spcBef>
              <a:defRPr/>
            </a:pPr>
            <a:r>
              <a:rPr lang="en-US" dirty="0"/>
              <a:t>Example: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944132" name="Rectangle 4"/>
          <p:cNvSpPr>
            <a:spLocks noChangeArrowheads="1"/>
          </p:cNvSpPr>
          <p:nvPr/>
        </p:nvSpPr>
        <p:spPr bwMode="auto">
          <a:xfrm>
            <a:off x="612775" y="4800600"/>
            <a:ext cx="7847013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style="font-size:24px; color:red"&gt;DIV example&lt;/div&gt;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&lt;span style="color:red; font-weight:bold"&gt;only a test&lt;/span&gt;.&lt;/p&gt;</a:t>
            </a:r>
          </a:p>
        </p:txBody>
      </p:sp>
      <p:pic>
        <p:nvPicPr>
          <p:cNvPr id="73734" name="Picture 6" descr="div-and-spa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739" y="1882775"/>
            <a:ext cx="4251325" cy="262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80911" y="419100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div-and-span.html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&lt;span&gt; Tag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Inline style element</a:t>
            </a:r>
          </a:p>
          <a:p>
            <a:pPr>
              <a:defRPr/>
            </a:pPr>
            <a:r>
              <a:rPr lang="en-US" dirty="0"/>
              <a:t>Useful for modifying a specific portion of text </a:t>
            </a:r>
          </a:p>
          <a:p>
            <a:pPr lvl="1">
              <a:defRPr/>
            </a:pPr>
            <a:r>
              <a:rPr lang="en-US" dirty="0"/>
              <a:t>Don't create a separate area			 (paragraph) in the document</a:t>
            </a:r>
          </a:p>
          <a:p>
            <a:pPr>
              <a:defRPr/>
            </a:pPr>
            <a:r>
              <a:rPr lang="en-US" dirty="0"/>
              <a:t>Very useful with CSS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946180" name="Rectangle 4"/>
          <p:cNvSpPr>
            <a:spLocks noChangeArrowheads="1"/>
          </p:cNvSpPr>
          <p:nvPr/>
        </p:nvSpPr>
        <p:spPr bwMode="auto">
          <a:xfrm>
            <a:off x="466725" y="4800362"/>
            <a:ext cx="8208963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&lt;span style="color:red; font-weight:bold"&gt;only a test&lt;/span&gt;.&lt;/p&gt;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another &lt;span style="font-size:32px; font-weight:bold"&gt;TEST&lt;/span&gt;.&lt;/p&gt;</a:t>
            </a:r>
          </a:p>
        </p:txBody>
      </p:sp>
      <p:pic>
        <p:nvPicPr>
          <p:cNvPr id="7578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814" y="2362200"/>
            <a:ext cx="2621170" cy="2383660"/>
          </a:xfrm>
          <a:prstGeom prst="roundRect">
            <a:avLst>
              <a:gd name="adj" fmla="val 428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sp>
        <p:nvSpPr>
          <p:cNvPr id="7" name="Rectangle 6"/>
          <p:cNvSpPr/>
          <p:nvPr/>
        </p:nvSpPr>
        <p:spPr>
          <a:xfrm>
            <a:off x="381000" y="419100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span.html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124200" y="3429000"/>
            <a:ext cx="4876800" cy="685800"/>
          </a:xfrm>
        </p:spPr>
        <p:txBody>
          <a:bodyPr/>
          <a:lstStyle/>
          <a:p>
            <a:r>
              <a:rPr lang="en-US" dirty="0"/>
              <a:t>HTML Tables</a:t>
            </a:r>
          </a:p>
        </p:txBody>
      </p:sp>
      <p:pic>
        <p:nvPicPr>
          <p:cNvPr id="57346" name="Picture 2" descr="http://webscripts.softpedia.com/screenshots/Javascript-for-sorting-HTML-tables-21109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1143000"/>
            <a:ext cx="5538154" cy="1184512"/>
          </a:xfrm>
          <a:prstGeom prst="roundRect">
            <a:avLst>
              <a:gd name="adj" fmla="val 627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Left"/>
            <a:lightRig rig="threePt" dir="t"/>
          </a:scene3d>
        </p:spPr>
      </p:pic>
      <p:pic>
        <p:nvPicPr>
          <p:cNvPr id="57348" name="Picture 4" descr="http://www.create-a-website-adviser.com/images/htmltable1code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445291">
            <a:off x="737435" y="2866099"/>
            <a:ext cx="2167800" cy="33813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http://puna.net.nz/archives/Design/css-tables_files/c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7001">
            <a:off x="5216420" y="4908247"/>
            <a:ext cx="3200400" cy="1330934"/>
          </a:xfrm>
          <a:prstGeom prst="roundRect">
            <a:avLst>
              <a:gd name="adj" fmla="val 187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446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Creating HTML Pages</a:t>
            </a:r>
          </a:p>
        </p:txBody>
      </p:sp>
      <p:sp>
        <p:nvSpPr>
          <p:cNvPr id="8785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95000"/>
              </a:lnSpc>
              <a:defRPr/>
            </a:pPr>
            <a:r>
              <a:rPr lang="en-US" dirty="0"/>
              <a:t>An HTML file must have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htm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.html</a:t>
            </a:r>
            <a:r>
              <a:rPr lang="en-US" dirty="0"/>
              <a:t> file extension</a:t>
            </a:r>
          </a:p>
          <a:p>
            <a:pPr>
              <a:lnSpc>
                <a:spcPct val="95000"/>
              </a:lnSpc>
              <a:defRPr/>
            </a:pPr>
            <a:r>
              <a:rPr lang="en-US" dirty="0"/>
              <a:t>HTML files can be created with text editors:</a:t>
            </a:r>
          </a:p>
          <a:p>
            <a:pPr lvl="1">
              <a:lnSpc>
                <a:spcPct val="95000"/>
              </a:lnSpc>
              <a:defRPr/>
            </a:pPr>
            <a:r>
              <a:rPr lang="en-US" noProof="1"/>
              <a:t>NotePad, NotePad ++, PSPad</a:t>
            </a:r>
          </a:p>
          <a:p>
            <a:pPr>
              <a:lnSpc>
                <a:spcPct val="95000"/>
              </a:lnSpc>
              <a:defRPr/>
            </a:pPr>
            <a:r>
              <a:rPr lang="en-US" dirty="0"/>
              <a:t>Or HTML editors (WYSIWYG Editors):</a:t>
            </a:r>
          </a:p>
          <a:p>
            <a:pPr lvl="1">
              <a:lnSpc>
                <a:spcPct val="95000"/>
              </a:lnSpc>
              <a:defRPr/>
            </a:pPr>
            <a:r>
              <a:rPr lang="en-US" dirty="0"/>
              <a:t>Microsoft FrontPage, sublime text, notepad++</a:t>
            </a:r>
          </a:p>
          <a:p>
            <a:pPr lvl="1">
              <a:lnSpc>
                <a:spcPct val="95000"/>
              </a:lnSpc>
              <a:defRPr/>
            </a:pPr>
            <a:r>
              <a:rPr lang="en-US" dirty="0"/>
              <a:t>Macromedia Dreamweaver, Brackets, </a:t>
            </a:r>
            <a:r>
              <a:rPr lang="en-US" dirty="0" err="1"/>
              <a:t>Netbeans</a:t>
            </a:r>
            <a:endParaRPr lang="en-US" dirty="0"/>
          </a:p>
          <a:p>
            <a:pPr lvl="1">
              <a:lnSpc>
                <a:spcPct val="95000"/>
              </a:lnSpc>
              <a:defRPr/>
            </a:pPr>
            <a:r>
              <a:rPr lang="en-US" dirty="0"/>
              <a:t>Netscape Composer, atom,</a:t>
            </a:r>
          </a:p>
          <a:p>
            <a:pPr lvl="1">
              <a:lnSpc>
                <a:spcPct val="95000"/>
              </a:lnSpc>
              <a:defRPr/>
            </a:pPr>
            <a:r>
              <a:rPr lang="en-US" dirty="0"/>
              <a:t>Visual Studio editor,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HTML Tables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Tables represent tabular data</a:t>
            </a:r>
          </a:p>
          <a:p>
            <a:pPr lvl="1">
              <a:lnSpc>
                <a:spcPts val="4000"/>
              </a:lnSpc>
              <a:defRPr/>
            </a:pPr>
            <a:r>
              <a:rPr lang="en-US" dirty="0"/>
              <a:t>A table consists of one or several rows</a:t>
            </a:r>
          </a:p>
          <a:p>
            <a:pPr lvl="1">
              <a:lnSpc>
                <a:spcPts val="4000"/>
              </a:lnSpc>
              <a:defRPr/>
            </a:pPr>
            <a:r>
              <a:rPr lang="en-US" dirty="0"/>
              <a:t>Each row has one or more columns</a:t>
            </a:r>
          </a:p>
          <a:p>
            <a:pPr>
              <a:lnSpc>
                <a:spcPts val="4000"/>
              </a:lnSpc>
              <a:defRPr/>
            </a:pPr>
            <a:r>
              <a:rPr lang="en-US" dirty="0"/>
              <a:t>Tables comprised of several core tags: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&lt;table&gt;&lt;/table&gt;</a:t>
            </a:r>
            <a:r>
              <a:rPr lang="en-US" dirty="0"/>
              <a:t>: begin / end the table</a:t>
            </a:r>
            <a:br>
              <a:rPr lang="en-US" dirty="0"/>
            </a:b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&lt;tr&gt;&lt;/tr&gt;</a:t>
            </a:r>
            <a:r>
              <a:rPr lang="en-US" noProof="1"/>
              <a:t>: </a:t>
            </a:r>
            <a:r>
              <a:rPr lang="en-US" dirty="0"/>
              <a:t>create a table row</a:t>
            </a:r>
            <a:br>
              <a:rPr lang="en-US" dirty="0"/>
            </a:b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&lt;td&gt;&lt;/td&gt;</a:t>
            </a:r>
            <a:r>
              <a:rPr lang="en-US" dirty="0"/>
              <a:t>: create tabular data (cell)</a:t>
            </a:r>
          </a:p>
          <a:p>
            <a:pPr>
              <a:lnSpc>
                <a:spcPts val="4000"/>
              </a:lnSpc>
              <a:defRPr/>
            </a:pPr>
            <a:r>
              <a:rPr lang="en-US" dirty="0"/>
              <a:t>Tables should not be used for layout. Use CSS floats and positioning styles instead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8611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HTML Tables (2)</a:t>
            </a:r>
            <a:endParaRPr lang="bg-BG"/>
          </a:p>
        </p:txBody>
      </p:sp>
      <p:sp>
        <p:nvSpPr>
          <p:cNvPr id="1010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en-ZA" dirty="0">
                <a:sym typeface="Wingdings" pitchFamily="2" charset="2"/>
              </a:rPr>
              <a:t>Start and end of a table</a:t>
            </a:r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endParaRPr lang="en-ZA" dirty="0">
              <a:sym typeface="Wingdings" pitchFamily="2" charset="2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en-ZA" dirty="0">
                <a:sym typeface="Wingdings" pitchFamily="2" charset="2"/>
              </a:rPr>
              <a:t>Start and end of a row</a:t>
            </a:r>
            <a:endParaRPr lang="en-ZA" dirty="0"/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endParaRPr lang="en-ZA" dirty="0"/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en-ZA" dirty="0">
                <a:sym typeface="Wingdings" pitchFamily="2" charset="2"/>
              </a:rPr>
              <a:t>Start and end of a cell in a row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1010692" name="Rectangle 4"/>
          <p:cNvSpPr>
            <a:spLocks noChangeArrowheads="1"/>
          </p:cNvSpPr>
          <p:nvPr/>
        </p:nvSpPr>
        <p:spPr bwMode="auto">
          <a:xfrm>
            <a:off x="755651" y="1905000"/>
            <a:ext cx="762634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 ... &lt;/table&gt;</a:t>
            </a:r>
          </a:p>
        </p:txBody>
      </p:sp>
      <p:sp>
        <p:nvSpPr>
          <p:cNvPr id="1010693" name="Rectangle 5"/>
          <p:cNvSpPr>
            <a:spLocks noChangeArrowheads="1"/>
          </p:cNvSpPr>
          <p:nvPr/>
        </p:nvSpPr>
        <p:spPr bwMode="auto">
          <a:xfrm>
            <a:off x="755651" y="3500438"/>
            <a:ext cx="762634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&lt;tr&gt; ... &lt;/tr&gt;</a:t>
            </a:r>
          </a:p>
        </p:txBody>
      </p:sp>
      <p:sp>
        <p:nvSpPr>
          <p:cNvPr id="1010694" name="Rectangle 6"/>
          <p:cNvSpPr>
            <a:spLocks noChangeArrowheads="1"/>
          </p:cNvSpPr>
          <p:nvPr/>
        </p:nvSpPr>
        <p:spPr bwMode="auto">
          <a:xfrm>
            <a:off x="755651" y="5100935"/>
            <a:ext cx="762634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 ... &lt;/td&gt;</a:t>
            </a:r>
          </a:p>
        </p:txBody>
      </p:sp>
    </p:spTree>
    <p:extLst>
      <p:ext uri="{BB962C8B-B14F-4D97-AF65-F5344CB8AC3E}">
        <p14:creationId xmlns:p14="http://schemas.microsoft.com/office/powerpoint/2010/main" val="390704074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Simple HTML Tables 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1011715" name="Rectangle 3"/>
          <p:cNvSpPr>
            <a:spLocks noChangeArrowheads="1"/>
          </p:cNvSpPr>
          <p:nvPr/>
        </p:nvSpPr>
        <p:spPr bwMode="auto">
          <a:xfrm>
            <a:off x="608014" y="1230154"/>
            <a:ext cx="792638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cellspacing="0" cellpadding="5"&gt;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src="ppt.gif"&gt;&lt;/td&gt;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href="lecture1.ppt"&gt;Lecture 1&lt;/a&gt;&lt;/td&gt;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src="ppt.gif"&gt;&lt;/td&gt;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href="lecture2.ppt"&gt;Lecture 2&lt;/a&gt;&lt;/td&gt;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src="zip.gif"&gt;&lt;/td&gt;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href="lecture2-demos.zip"&gt;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Lecture 2 - Demos&lt;/a&gt;&lt;/td&gt;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2582117648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8014" y="1230154"/>
            <a:ext cx="792638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cellspacing="0" cellpadding="5"&gt;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src="ppt.gif"&gt;&lt;/td&gt;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href="lecture1.ppt"&gt;Lecture 1&lt;/a&gt;&lt;/td&gt;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src="ppt.gif"&gt;&lt;/td&gt;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href="lecture2.ppt"&gt;Lecture 2&lt;/a&gt;&lt;/td&gt;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src="zip.gif"&gt;&lt;/td&gt;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href="lecture2-demos.zip"&gt;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Lecture 2 - Demos&lt;/a&gt;&lt;/td&gt;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1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Simple HTML Tables – Example (2)</a:t>
            </a:r>
            <a:endParaRPr lang="bg-BG" sz="36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3914775"/>
            <a:ext cx="28003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473858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Complete HTML Tables</a:t>
            </a:r>
            <a:endParaRPr lang="bg-BG" dirty="0"/>
          </a:p>
        </p:txBody>
      </p:sp>
      <p:sp>
        <p:nvSpPr>
          <p:cNvPr id="1056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Table rows split into three semantic sections: header, body and footer</a:t>
            </a:r>
          </a:p>
          <a:p>
            <a:pPr lvl="1">
              <a:defRPr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&lt;thead&gt;</a:t>
            </a:r>
            <a:r>
              <a:rPr lang="en-US" dirty="0"/>
              <a:t> denotes table header and contains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&lt;th&gt;</a:t>
            </a:r>
            <a:r>
              <a:rPr lang="en-US" dirty="0"/>
              <a:t> elements, instead of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dirty="0"/>
              <a:t> elements</a:t>
            </a:r>
          </a:p>
          <a:p>
            <a:pPr lvl="1">
              <a:defRPr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&lt;tbody&gt;</a:t>
            </a:r>
            <a:r>
              <a:rPr lang="en-US" dirty="0"/>
              <a:t> denotes collection of table rows that contain the very data</a:t>
            </a:r>
          </a:p>
          <a:p>
            <a:pPr lvl="1">
              <a:defRPr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&lt;tfoot&gt;</a:t>
            </a:r>
            <a:r>
              <a:rPr lang="en-US" dirty="0"/>
              <a:t> denotes table footer but comes BEFORE 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&lt;tbody&gt;</a:t>
            </a:r>
            <a:r>
              <a:rPr lang="en-US" dirty="0"/>
              <a:t> tag</a:t>
            </a:r>
          </a:p>
          <a:p>
            <a:pPr lvl="1">
              <a:defRPr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&lt;colgroup&gt;</a:t>
            </a:r>
            <a:r>
              <a:rPr lang="en-US" dirty="0"/>
              <a:t>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&lt;col&gt;</a:t>
            </a:r>
            <a:r>
              <a:rPr lang="en-US" dirty="0"/>
              <a:t> define columns (most often used to set column widths)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95417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/>
              <a:t>Complete HTML Table: Example</a:t>
            </a:r>
            <a:endParaRPr lang="bg-BG" sz="3800" dirty="0"/>
          </a:p>
        </p:txBody>
      </p:sp>
      <p:sp>
        <p:nvSpPr>
          <p:cNvPr id="1057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/>
              <a:t> 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1057796" name="Rectangle 4"/>
          <p:cNvSpPr>
            <a:spLocks noChangeArrowheads="1"/>
          </p:cNvSpPr>
          <p:nvPr/>
        </p:nvSpPr>
        <p:spPr bwMode="auto">
          <a:xfrm>
            <a:off x="611188" y="1066800"/>
            <a:ext cx="7847012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&lt;colgroup&gt;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&lt;col style="width:100px" /&gt;&lt;col /&gt;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&lt;/colgroup&gt;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&lt;thead&gt;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&lt;tr&gt;&lt;th&gt;Column 1&lt;/th&gt;&lt;th&gt;Column 2&lt;/th&gt;&lt;/tr&gt;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&lt;/thead&gt;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&lt;tr&gt;&lt;td&gt;Footer 1&lt;/td&gt;&lt;td&gt;Footer 2&lt;/td&gt;&lt;/tr&gt;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&lt;/tfoot&gt;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&lt;tr&gt;&lt;td&gt;Cell 1.1&lt;/td&gt;&lt;td&gt;Cell 1.2&lt;/td&gt;&lt;/tr&gt;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&lt;tr&gt;&lt;td&gt;Cell 2.1&lt;/td&gt;&lt;td&gt;Cell 2.2&lt;/td&gt;&lt;/tr&gt;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819400" y="2291596"/>
            <a:ext cx="2514600" cy="527804"/>
          </a:xfrm>
          <a:prstGeom prst="wedgeRoundRectCallout">
            <a:avLst>
              <a:gd name="adj1" fmla="val -90772"/>
              <a:gd name="adj2" fmla="val 4788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header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514600" y="3358396"/>
            <a:ext cx="2209800" cy="527804"/>
          </a:xfrm>
          <a:prstGeom prst="wedgeRoundRectCallout">
            <a:avLst>
              <a:gd name="adj1" fmla="val -82311"/>
              <a:gd name="adj2" fmla="val 5258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footer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581400" y="4425196"/>
            <a:ext cx="4419600" cy="527804"/>
          </a:xfrm>
          <a:prstGeom prst="wedgeRoundRectCallout">
            <a:avLst>
              <a:gd name="adj1" fmla="val -90128"/>
              <a:gd name="adj2" fmla="val 5548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Last comes the body (data)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934200" y="2209800"/>
            <a:ext cx="990600" cy="527804"/>
          </a:xfrm>
          <a:prstGeom prst="wedgeRoundRectCallout">
            <a:avLst>
              <a:gd name="adj1" fmla="val -88658"/>
              <a:gd name="adj2" fmla="val 7407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352800" y="1224796"/>
            <a:ext cx="2514600" cy="527804"/>
          </a:xfrm>
          <a:prstGeom prst="wedgeRoundRectCallout">
            <a:avLst>
              <a:gd name="adj1" fmla="val -90772"/>
              <a:gd name="adj2" fmla="val 4788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columns</a:t>
            </a:r>
          </a:p>
        </p:txBody>
      </p:sp>
    </p:spTree>
    <p:extLst>
      <p:ext uri="{BB962C8B-B14F-4D97-AF65-F5344CB8AC3E}">
        <p14:creationId xmlns:p14="http://schemas.microsoft.com/office/powerpoint/2010/main" val="7971418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9" grpId="0" animBg="1"/>
      <p:bldP spid="1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11188" y="1219200"/>
            <a:ext cx="7847012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&lt;colgroup&gt;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&lt;col style="width:200px" /&gt;&lt;col /&gt;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&lt;/colgroup&gt;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&lt;thead&gt;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&lt;tr&gt;&lt;th&gt;Column 1&lt;/th&gt;&lt;th&gt;Column 2&lt;/th&gt;&lt;/tr&gt;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&lt;/thead&gt;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&lt;tr&gt;&lt;td&gt;Footer 1&lt;/td&gt;&lt;td&gt;Footer 2&lt;/td&gt;&lt;/tr&gt;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&lt;/tfoot&gt;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&lt;tr&gt;&lt;td&gt;Cell 1.1&lt;/td&gt;&lt;td&gt;Cell 1.2&lt;/td&gt;&lt;/tr&gt;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&lt;tr&gt;&lt;td&gt;Cell 2.1&lt;/td&gt;&lt;td&gt;Cell 2.2&lt;/td&gt;&lt;/tr&gt;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/>
              <a:t>Complete HTML Table:</a:t>
            </a:r>
            <a:br>
              <a:rPr lang="en-US" sz="3800" dirty="0"/>
            </a:br>
            <a:r>
              <a:rPr lang="en-US" sz="3800" dirty="0"/>
              <a:t>Example (2)</a:t>
            </a:r>
            <a:endParaRPr lang="bg-BG" sz="38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05400" y="113061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table-full.html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514600" y="5029200"/>
            <a:ext cx="4038600" cy="1379101"/>
          </a:xfrm>
          <a:prstGeom prst="wedgeRoundRectCallout">
            <a:avLst>
              <a:gd name="adj1" fmla="val -63389"/>
              <a:gd name="adj2" fmla="val -8875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Although the footer is before the data in the code, it is displayed last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752600"/>
            <a:ext cx="53054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752600" y="685800"/>
            <a:ext cx="4038600" cy="953453"/>
          </a:xfrm>
          <a:prstGeom prst="wedgeRoundRectCallout">
            <a:avLst>
              <a:gd name="adj1" fmla="val 72723"/>
              <a:gd name="adj2" fmla="val 16550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By default, header text is bold and centered.</a:t>
            </a:r>
          </a:p>
        </p:txBody>
      </p:sp>
    </p:spTree>
    <p:extLst>
      <p:ext uri="{BB962C8B-B14F-4D97-AF65-F5344CB8AC3E}">
        <p14:creationId xmlns:p14="http://schemas.microsoft.com/office/powerpoint/2010/main" val="14787256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Nested Tables</a:t>
            </a:r>
          </a:p>
        </p:txBody>
      </p:sp>
      <p:sp>
        <p:nvSpPr>
          <p:cNvPr id="9318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5329238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/>
              <a:t>Table data “cells” (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sz="3000" dirty="0"/>
              <a:t>) can contain nested tables (tables within tables):</a:t>
            </a:r>
            <a:endParaRPr lang="en-US" sz="3000" dirty="0">
              <a:latin typeface="Courier New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931846" name="Rectangle 6"/>
          <p:cNvSpPr>
            <a:spLocks noChangeArrowheads="1"/>
          </p:cNvSpPr>
          <p:nvPr/>
        </p:nvSpPr>
        <p:spPr bwMode="auto">
          <a:xfrm>
            <a:off x="539750" y="2057400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&lt;td&gt;Contact:&lt;/td&gt;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&lt;td&gt;First Name&lt;/td&gt;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&lt;td&gt;Last Name&lt;/td&gt;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5152911" y="196881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nested-tables.html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0175" y="3905250"/>
            <a:ext cx="3095625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299982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4343400" y="1981200"/>
            <a:ext cx="4267200" cy="44196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cellpadding</a:t>
            </a: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the empty space around the cell content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457200" y="1981200"/>
            <a:ext cx="3352800" cy="45720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</a:t>
            </a: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the empty space between cells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/>
              <a:t>Cell Spacing and Padding</a:t>
            </a:r>
          </a:p>
        </p:txBody>
      </p:sp>
      <p:sp>
        <p:nvSpPr>
          <p:cNvPr id="10240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33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Tables have two important attributes:</a:t>
            </a:r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969963" y="3055938"/>
            <a:ext cx="2233612" cy="1439862"/>
            <a:chOff x="838" y="1933"/>
            <a:chExt cx="1407" cy="907"/>
          </a:xfrm>
        </p:grpSpPr>
        <p:sp>
          <p:nvSpPr>
            <p:cNvPr id="1024007" name="Rectangle 7"/>
            <p:cNvSpPr>
              <a:spLocks noChangeArrowheads="1"/>
            </p:cNvSpPr>
            <p:nvPr/>
          </p:nvSpPr>
          <p:spPr bwMode="auto">
            <a:xfrm>
              <a:off x="838" y="1933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08" name="Rectangle 8"/>
            <p:cNvSpPr>
              <a:spLocks noChangeArrowheads="1"/>
            </p:cNvSpPr>
            <p:nvPr/>
          </p:nvSpPr>
          <p:spPr bwMode="auto">
            <a:xfrm>
              <a:off x="1746" y="1933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09" name="Rectangle 9"/>
            <p:cNvSpPr>
              <a:spLocks noChangeArrowheads="1"/>
            </p:cNvSpPr>
            <p:nvPr/>
          </p:nvSpPr>
          <p:spPr bwMode="auto">
            <a:xfrm>
              <a:off x="838" y="2568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10" name="Rectangle 10"/>
            <p:cNvSpPr>
              <a:spLocks noChangeArrowheads="1"/>
            </p:cNvSpPr>
            <p:nvPr/>
          </p:nvSpPr>
          <p:spPr bwMode="auto">
            <a:xfrm>
              <a:off x="1746" y="2568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11" name="Line 11"/>
            <p:cNvSpPr>
              <a:spLocks noChangeShapeType="1"/>
            </p:cNvSpPr>
            <p:nvPr/>
          </p:nvSpPr>
          <p:spPr bwMode="auto">
            <a:xfrm>
              <a:off x="1336" y="2069"/>
              <a:ext cx="41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14" name="Line 14"/>
            <p:cNvSpPr>
              <a:spLocks noChangeShapeType="1"/>
            </p:cNvSpPr>
            <p:nvPr/>
          </p:nvSpPr>
          <p:spPr bwMode="auto">
            <a:xfrm flipH="1">
              <a:off x="1988" y="2197"/>
              <a:ext cx="0" cy="371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29" name="Line 29"/>
            <p:cNvSpPr>
              <a:spLocks noChangeShapeType="1"/>
            </p:cNvSpPr>
            <p:nvPr/>
          </p:nvSpPr>
          <p:spPr bwMode="auto">
            <a:xfrm>
              <a:off x="1337" y="2704"/>
              <a:ext cx="41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30" name="Line 30"/>
            <p:cNvSpPr>
              <a:spLocks noChangeShapeType="1"/>
            </p:cNvSpPr>
            <p:nvPr/>
          </p:nvSpPr>
          <p:spPr bwMode="auto">
            <a:xfrm flipH="1">
              <a:off x="1087" y="2197"/>
              <a:ext cx="0" cy="371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5224463" y="2819400"/>
            <a:ext cx="2501900" cy="1887538"/>
            <a:chOff x="3345" y="1688"/>
            <a:chExt cx="1576" cy="1189"/>
          </a:xfrm>
          <a:effectLst/>
        </p:grpSpPr>
        <p:sp>
          <p:nvSpPr>
            <p:cNvPr id="1024025" name="Rectangle 25"/>
            <p:cNvSpPr>
              <a:spLocks noChangeArrowheads="1"/>
            </p:cNvSpPr>
            <p:nvPr/>
          </p:nvSpPr>
          <p:spPr bwMode="auto">
            <a:xfrm>
              <a:off x="3355" y="168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31" name="Line 31"/>
            <p:cNvSpPr>
              <a:spLocks noChangeShapeType="1"/>
            </p:cNvSpPr>
            <p:nvPr/>
          </p:nvSpPr>
          <p:spPr bwMode="auto">
            <a:xfrm flipH="1">
              <a:off x="3718" y="205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3" name="Line 33"/>
            <p:cNvSpPr>
              <a:spLocks noChangeShapeType="1"/>
            </p:cNvSpPr>
            <p:nvPr/>
          </p:nvSpPr>
          <p:spPr bwMode="auto">
            <a:xfrm>
              <a:off x="3345" y="199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4" name="Line 34"/>
            <p:cNvSpPr>
              <a:spLocks noChangeShapeType="1"/>
            </p:cNvSpPr>
            <p:nvPr/>
          </p:nvSpPr>
          <p:spPr bwMode="auto">
            <a:xfrm>
              <a:off x="3884" y="199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5" name="Line 35"/>
            <p:cNvSpPr>
              <a:spLocks noChangeShapeType="1"/>
            </p:cNvSpPr>
            <p:nvPr/>
          </p:nvSpPr>
          <p:spPr bwMode="auto">
            <a:xfrm flipH="1">
              <a:off x="3718" y="171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6" name="Rectangle 36"/>
            <p:cNvSpPr>
              <a:spLocks noChangeArrowheads="1"/>
            </p:cNvSpPr>
            <p:nvPr/>
          </p:nvSpPr>
          <p:spPr bwMode="auto">
            <a:xfrm>
              <a:off x="3355" y="227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37" name="Line 37"/>
            <p:cNvSpPr>
              <a:spLocks noChangeShapeType="1"/>
            </p:cNvSpPr>
            <p:nvPr/>
          </p:nvSpPr>
          <p:spPr bwMode="auto">
            <a:xfrm flipH="1">
              <a:off x="3718" y="264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8" name="Line 38"/>
            <p:cNvSpPr>
              <a:spLocks noChangeShapeType="1"/>
            </p:cNvSpPr>
            <p:nvPr/>
          </p:nvSpPr>
          <p:spPr bwMode="auto">
            <a:xfrm>
              <a:off x="3345" y="258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9" name="Line 39"/>
            <p:cNvSpPr>
              <a:spLocks noChangeShapeType="1"/>
            </p:cNvSpPr>
            <p:nvPr/>
          </p:nvSpPr>
          <p:spPr bwMode="auto">
            <a:xfrm>
              <a:off x="3884" y="258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0" name="Line 40"/>
            <p:cNvSpPr>
              <a:spLocks noChangeShapeType="1"/>
            </p:cNvSpPr>
            <p:nvPr/>
          </p:nvSpPr>
          <p:spPr bwMode="auto">
            <a:xfrm flipH="1">
              <a:off x="3718" y="230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1" name="Rectangle 41"/>
            <p:cNvSpPr>
              <a:spLocks noChangeArrowheads="1"/>
            </p:cNvSpPr>
            <p:nvPr/>
          </p:nvSpPr>
          <p:spPr bwMode="auto">
            <a:xfrm>
              <a:off x="4171" y="168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42" name="Line 42"/>
            <p:cNvSpPr>
              <a:spLocks noChangeShapeType="1"/>
            </p:cNvSpPr>
            <p:nvPr/>
          </p:nvSpPr>
          <p:spPr bwMode="auto">
            <a:xfrm flipH="1">
              <a:off x="4534" y="205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3" name="Line 43"/>
            <p:cNvSpPr>
              <a:spLocks noChangeShapeType="1"/>
            </p:cNvSpPr>
            <p:nvPr/>
          </p:nvSpPr>
          <p:spPr bwMode="auto">
            <a:xfrm>
              <a:off x="4161" y="199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4" name="Line 44"/>
            <p:cNvSpPr>
              <a:spLocks noChangeShapeType="1"/>
            </p:cNvSpPr>
            <p:nvPr/>
          </p:nvSpPr>
          <p:spPr bwMode="auto">
            <a:xfrm>
              <a:off x="4700" y="199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5" name="Line 45"/>
            <p:cNvSpPr>
              <a:spLocks noChangeShapeType="1"/>
            </p:cNvSpPr>
            <p:nvPr/>
          </p:nvSpPr>
          <p:spPr bwMode="auto">
            <a:xfrm flipH="1">
              <a:off x="4534" y="171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6" name="Rectangle 46"/>
            <p:cNvSpPr>
              <a:spLocks noChangeArrowheads="1"/>
            </p:cNvSpPr>
            <p:nvPr/>
          </p:nvSpPr>
          <p:spPr bwMode="auto">
            <a:xfrm>
              <a:off x="4171" y="227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47" name="Line 47"/>
            <p:cNvSpPr>
              <a:spLocks noChangeShapeType="1"/>
            </p:cNvSpPr>
            <p:nvPr/>
          </p:nvSpPr>
          <p:spPr bwMode="auto">
            <a:xfrm flipH="1">
              <a:off x="4534" y="264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8" name="Line 48"/>
            <p:cNvSpPr>
              <a:spLocks noChangeShapeType="1"/>
            </p:cNvSpPr>
            <p:nvPr/>
          </p:nvSpPr>
          <p:spPr bwMode="auto">
            <a:xfrm>
              <a:off x="4161" y="258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9" name="Line 49"/>
            <p:cNvSpPr>
              <a:spLocks noChangeShapeType="1"/>
            </p:cNvSpPr>
            <p:nvPr/>
          </p:nvSpPr>
          <p:spPr bwMode="auto">
            <a:xfrm>
              <a:off x="4700" y="258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50" name="Line 50"/>
            <p:cNvSpPr>
              <a:spLocks noChangeShapeType="1"/>
            </p:cNvSpPr>
            <p:nvPr/>
          </p:nvSpPr>
          <p:spPr bwMode="auto">
            <a:xfrm flipH="1">
              <a:off x="4534" y="230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318204817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Cell Spacing and Padding – Example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1026052" name="Rectangle 4"/>
          <p:cNvSpPr>
            <a:spLocks noChangeArrowheads="1"/>
          </p:cNvSpPr>
          <p:nvPr/>
        </p:nvSpPr>
        <p:spPr bwMode="auto">
          <a:xfrm>
            <a:off x="565150" y="1400175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&lt;head&gt;&lt;title&gt;Table Cells&lt;/title&gt;&lt;/head&gt;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</a:t>
            </a:r>
            <a:r>
              <a:rPr lang="en-US" sz="22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cellspacing="15" cellpadding="0"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&lt;br/&gt;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cellspacing="0" cellpadding="10"&gt;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26054" name="Rectangle 6"/>
          <p:cNvSpPr>
            <a:spLocks noChangeArrowheads="1"/>
          </p:cNvSpPr>
          <p:nvPr/>
        </p:nvSpPr>
        <p:spPr bwMode="auto">
          <a:xfrm>
            <a:off x="457200" y="868154"/>
            <a:ext cx="24449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bg-BG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cells</a:t>
            </a:r>
            <a:r>
              <a:rPr lang="bg-BG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.html</a:t>
            </a:r>
          </a:p>
        </p:txBody>
      </p:sp>
    </p:spTree>
    <p:extLst>
      <p:ext uri="{BB962C8B-B14F-4D97-AF65-F5344CB8AC3E}">
        <p14:creationId xmlns:p14="http://schemas.microsoft.com/office/powerpoint/2010/main" val="3531107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057400" y="3048000"/>
            <a:ext cx="5029200" cy="685800"/>
          </a:xfrm>
        </p:spPr>
        <p:txBody>
          <a:bodyPr/>
          <a:lstStyle/>
          <a:p>
            <a:r>
              <a:rPr lang="en-US" dirty="0"/>
              <a:t>HTML Basics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57400" y="3774280"/>
            <a:ext cx="5029200" cy="569120"/>
          </a:xfrm>
        </p:spPr>
        <p:txBody>
          <a:bodyPr/>
          <a:lstStyle/>
          <a:p>
            <a:r>
              <a:rPr lang="en-US" dirty="0"/>
              <a:t>Text, Images, Tables, Forms</a:t>
            </a:r>
          </a:p>
        </p:txBody>
      </p:sp>
      <p:pic>
        <p:nvPicPr>
          <p:cNvPr id="4" name="Picture 3" descr="C:\downloads\NASA Space Wallpapers\NASA Space Wallpaper 0037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41597">
            <a:off x="3201386" y="4561481"/>
            <a:ext cx="2970900" cy="2111749"/>
          </a:xfrm>
          <a:prstGeom prst="roundRect">
            <a:avLst>
              <a:gd name="adj" fmla="val 50000"/>
            </a:avLst>
          </a:prstGeom>
          <a:noFill/>
          <a:effectLst>
            <a:softEdge rad="635000"/>
          </a:effectLst>
        </p:spPr>
      </p:pic>
      <p:pic>
        <p:nvPicPr>
          <p:cNvPr id="7" name="Picture 8" descr="http://www.transcode.org/images/greenHTM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685800"/>
            <a:ext cx="3962400" cy="2057400"/>
          </a:xfrm>
          <a:prstGeom prst="roundRect">
            <a:avLst>
              <a:gd name="adj" fmla="val 336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123908" name="Picture 4" descr="http://www.artistsvalley.com/images/freeIcon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850772"/>
            <a:ext cx="4000500" cy="1816228"/>
          </a:xfrm>
          <a:prstGeom prst="roundRect">
            <a:avLst>
              <a:gd name="adj" fmla="val 436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  <p:pic>
        <p:nvPicPr>
          <p:cNvPr id="123910" name="Picture 6" descr="http://media02.hongkiat.com/table_design/html-table-desig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41"/>
          <a:stretch>
            <a:fillRect/>
          </a:stretch>
        </p:blipFill>
        <p:spPr bwMode="auto">
          <a:xfrm rot="13352195">
            <a:off x="440769" y="4634677"/>
            <a:ext cx="2576488" cy="13818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3912" name="Picture 8" descr="http://www.ladybirdcms.com/Sites/1/userFiles/1261/image/icon_UnderConstruction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418" y="4267200"/>
            <a:ext cx="1661582" cy="228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Cell Spacing and Padding </a:t>
            </a:r>
            <a:r>
              <a:rPr lang="en-US" sz="3600"/>
              <a:t>– Example (2)</a:t>
            </a:r>
            <a:endParaRPr lang="en-US" sz="36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1026052" name="Rectangle 4"/>
          <p:cNvSpPr>
            <a:spLocks noChangeArrowheads="1"/>
          </p:cNvSpPr>
          <p:nvPr/>
        </p:nvSpPr>
        <p:spPr bwMode="auto">
          <a:xfrm>
            <a:off x="565150" y="1400175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&lt;head&gt;&lt;title&gt;Table Cells&lt;/title&gt;&lt;/head&gt;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</a:t>
            </a:r>
            <a:r>
              <a:rPr lang="en-US" sz="22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cellspacing="15" cellpadding="0"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&lt;br/&gt;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cellspacing="0" cellpadding="10"&gt;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26054" name="Rectangle 6"/>
          <p:cNvSpPr>
            <a:spLocks noChangeArrowheads="1"/>
          </p:cNvSpPr>
          <p:nvPr/>
        </p:nvSpPr>
        <p:spPr bwMode="auto">
          <a:xfrm>
            <a:off x="457200" y="868154"/>
            <a:ext cx="24449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bg-BG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cells</a:t>
            </a:r>
            <a:r>
              <a:rPr lang="bg-BG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.html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876550"/>
            <a:ext cx="368617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975571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5334000" y="1676400"/>
            <a:ext cx="3352800" cy="48768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</a:t>
            </a: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how many rows the cell occupies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457200" y="1676400"/>
            <a:ext cx="3352800" cy="48768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</a:t>
            </a: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how many columns the cell occupies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6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Column and Row Span</a:t>
            </a:r>
          </a:p>
        </p:txBody>
      </p:sp>
      <p:sp>
        <p:nvSpPr>
          <p:cNvPr id="1036293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609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Table cells have two important attributes:</a:t>
            </a: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  <p:sp>
        <p:nvSpPr>
          <p:cNvPr id="1036304" name="Rectangle 16"/>
          <p:cNvSpPr>
            <a:spLocks noChangeArrowheads="1"/>
          </p:cNvSpPr>
          <p:nvPr/>
        </p:nvSpPr>
        <p:spPr bwMode="auto">
          <a:xfrm>
            <a:off x="990599" y="3240832"/>
            <a:ext cx="1447801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cell[1,1]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4" name="Rectangle 36"/>
          <p:cNvSpPr>
            <a:spLocks noChangeArrowheads="1"/>
          </p:cNvSpPr>
          <p:nvPr/>
        </p:nvSpPr>
        <p:spPr bwMode="auto">
          <a:xfrm>
            <a:off x="2538918" y="3240832"/>
            <a:ext cx="1499682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cell[1,2]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5" name="Rectangle 37"/>
          <p:cNvSpPr>
            <a:spLocks noChangeArrowheads="1"/>
          </p:cNvSpPr>
          <p:nvPr/>
        </p:nvSpPr>
        <p:spPr bwMode="auto">
          <a:xfrm>
            <a:off x="990600" y="3908359"/>
            <a:ext cx="3048000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cell[2,1]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6" name="AutoShape 38"/>
          <p:cNvSpPr>
            <a:spLocks noChangeArrowheads="1"/>
          </p:cNvSpPr>
          <p:nvPr/>
        </p:nvSpPr>
        <p:spPr bwMode="auto">
          <a:xfrm>
            <a:off x="2555875" y="2492375"/>
            <a:ext cx="1871663" cy="527804"/>
          </a:xfrm>
          <a:prstGeom prst="wedgeRoundRectCallout">
            <a:avLst>
              <a:gd name="adj1" fmla="val -46269"/>
              <a:gd name="adj2" fmla="val 15514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colspan="1"</a:t>
            </a:r>
          </a:p>
        </p:txBody>
      </p:sp>
      <p:sp>
        <p:nvSpPr>
          <p:cNvPr id="1036327" name="AutoShape 39"/>
          <p:cNvSpPr>
            <a:spLocks noChangeArrowheads="1"/>
          </p:cNvSpPr>
          <p:nvPr/>
        </p:nvSpPr>
        <p:spPr bwMode="auto">
          <a:xfrm>
            <a:off x="539750" y="2492375"/>
            <a:ext cx="1871663" cy="511275"/>
          </a:xfrm>
          <a:prstGeom prst="wedgeRoundRectCallout">
            <a:avLst>
              <a:gd name="adj1" fmla="val 41519"/>
              <a:gd name="adj2" fmla="val 14595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colspan="1"</a:t>
            </a:r>
          </a:p>
        </p:txBody>
      </p:sp>
      <p:sp>
        <p:nvSpPr>
          <p:cNvPr id="1036328" name="AutoShape 40"/>
          <p:cNvSpPr>
            <a:spLocks noChangeArrowheads="1"/>
          </p:cNvSpPr>
          <p:nvPr/>
        </p:nvSpPr>
        <p:spPr bwMode="auto">
          <a:xfrm>
            <a:off x="2971800" y="4648200"/>
            <a:ext cx="1871662" cy="527804"/>
          </a:xfrm>
          <a:prstGeom prst="wedgeRoundRectCallout">
            <a:avLst>
              <a:gd name="adj1" fmla="val -39747"/>
              <a:gd name="adj2" fmla="val -11255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colspan="2"</a:t>
            </a:r>
          </a:p>
        </p:txBody>
      </p:sp>
      <p:sp>
        <p:nvSpPr>
          <p:cNvPr id="1036329" name="Rectangle 41"/>
          <p:cNvSpPr>
            <a:spLocks noChangeArrowheads="1"/>
          </p:cNvSpPr>
          <p:nvPr/>
        </p:nvSpPr>
        <p:spPr bwMode="auto">
          <a:xfrm>
            <a:off x="5291138" y="3200400"/>
            <a:ext cx="1503362" cy="1295400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lIns="180000" tIns="108000" rIns="180000" bIns="108000" anchor="ctr"/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cell[1,1]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0" name="Rectangle 42"/>
          <p:cNvSpPr>
            <a:spLocks noChangeArrowheads="1"/>
          </p:cNvSpPr>
          <p:nvPr/>
        </p:nvSpPr>
        <p:spPr bwMode="auto">
          <a:xfrm>
            <a:off x="6917243" y="3200400"/>
            <a:ext cx="1410277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cell[1,2]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2" name="Rectangle 44"/>
          <p:cNvSpPr>
            <a:spLocks noChangeArrowheads="1"/>
          </p:cNvSpPr>
          <p:nvPr/>
        </p:nvSpPr>
        <p:spPr bwMode="auto">
          <a:xfrm>
            <a:off x="6917243" y="3886200"/>
            <a:ext cx="1410277" cy="609600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cell[2,1]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3" name="AutoShape 45"/>
          <p:cNvSpPr>
            <a:spLocks noChangeArrowheads="1"/>
          </p:cNvSpPr>
          <p:nvPr/>
        </p:nvSpPr>
        <p:spPr bwMode="auto">
          <a:xfrm>
            <a:off x="4716463" y="2492375"/>
            <a:ext cx="1943100" cy="527804"/>
          </a:xfrm>
          <a:prstGeom prst="wedgeRoundRectCallout">
            <a:avLst>
              <a:gd name="adj1" fmla="val 38074"/>
              <a:gd name="adj2" fmla="val 1500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rowspan="2"</a:t>
            </a:r>
          </a:p>
        </p:txBody>
      </p:sp>
      <p:sp>
        <p:nvSpPr>
          <p:cNvPr id="1036334" name="AutoShape 46"/>
          <p:cNvSpPr>
            <a:spLocks noChangeArrowheads="1"/>
          </p:cNvSpPr>
          <p:nvPr/>
        </p:nvSpPr>
        <p:spPr bwMode="auto">
          <a:xfrm>
            <a:off x="6804025" y="2492375"/>
            <a:ext cx="1944688" cy="527804"/>
          </a:xfrm>
          <a:prstGeom prst="wedgeRoundRectCallout">
            <a:avLst>
              <a:gd name="adj1" fmla="val -39389"/>
              <a:gd name="adj2" fmla="val 15073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rowspan="1"</a:t>
            </a:r>
          </a:p>
        </p:txBody>
      </p:sp>
      <p:sp>
        <p:nvSpPr>
          <p:cNvPr id="20" name="AutoShape 46"/>
          <p:cNvSpPr>
            <a:spLocks noChangeArrowheads="1"/>
          </p:cNvSpPr>
          <p:nvPr/>
        </p:nvSpPr>
        <p:spPr bwMode="auto">
          <a:xfrm>
            <a:off x="6781800" y="4572000"/>
            <a:ext cx="1944688" cy="527804"/>
          </a:xfrm>
          <a:prstGeom prst="wedgeRoundRectCallout">
            <a:avLst>
              <a:gd name="adj1" fmla="val -36289"/>
              <a:gd name="adj2" fmla="val -8914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rowspan="1"</a:t>
            </a:r>
          </a:p>
        </p:txBody>
      </p:sp>
    </p:spTree>
    <p:extLst>
      <p:ext uri="{BB962C8B-B14F-4D97-AF65-F5344CB8AC3E}">
        <p14:creationId xmlns:p14="http://schemas.microsoft.com/office/powerpoint/2010/main" val="398820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326" grpId="0" animBg="1"/>
      <p:bldP spid="1036327" grpId="0" animBg="1"/>
      <p:bldP spid="1036328" grpId="0" animBg="1"/>
      <p:bldP spid="1036333" grpId="0" animBg="1"/>
      <p:bldP spid="1036334" grpId="0" animBg="1"/>
      <p:bldP spid="2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Column and Row Span – Example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  <p:sp>
        <p:nvSpPr>
          <p:cNvPr id="1038339" name="Rectangle 3"/>
          <p:cNvSpPr>
            <a:spLocks noChangeArrowheads="1"/>
          </p:cNvSpPr>
          <p:nvPr/>
        </p:nvSpPr>
        <p:spPr bwMode="auto">
          <a:xfrm>
            <a:off x="539750" y="1554301"/>
            <a:ext cx="7993063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cellspacing="0"&gt;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 class="1"&gt;&lt;td&gt;Cell[1,1]&lt;/td&gt;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colspan="2"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&gt;Cell[2,1]&lt;/td&gt;&lt;/tr&gt;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 class=“2"&gt;&lt;td&gt;Cell[1,2]&lt;/td&gt;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rowspan="2"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&gt;Cell[2,2]&lt;/td&gt;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&lt;td&gt;Cell[3,2]&lt;/td&gt;&lt;/tr&gt;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 class=“3"&gt;&lt;td&gt;Cell[1,3]&lt;/td&gt;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&lt;td&gt;Cell[2,3]&lt;/td&gt;&lt;/tr&gt;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38341" name="Rectangle 5"/>
          <p:cNvSpPr>
            <a:spLocks noChangeArrowheads="1"/>
          </p:cNvSpPr>
          <p:nvPr/>
        </p:nvSpPr>
        <p:spPr bwMode="auto">
          <a:xfrm>
            <a:off x="2617788" y="2332038"/>
            <a:ext cx="184150" cy="822325"/>
          </a:xfrm>
          <a:prstGeom prst="rect">
            <a:avLst/>
          </a:prstGeom>
          <a:noFill/>
          <a:ln w="25400" algn="ctr">
            <a:noFill/>
            <a:miter lim="800000"/>
            <a:headEnd type="none" w="lg" len="med"/>
            <a:tailEnd type="none" w="lg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defRPr/>
            </a:pPr>
            <a:br>
              <a:rPr lang="en-US" sz="2400" b="0">
                <a:solidFill>
                  <a:schemeClr val="tx1"/>
                </a:solidFill>
              </a:rPr>
            </a:br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7392" y="785618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table-colspan-rowspan.html</a:t>
            </a:r>
            <a:endParaRPr lang="bg-BG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342430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9" name="Rectangle 3"/>
          <p:cNvSpPr>
            <a:spLocks noChangeArrowheads="1"/>
          </p:cNvSpPr>
          <p:nvPr/>
        </p:nvSpPr>
        <p:spPr bwMode="auto">
          <a:xfrm>
            <a:off x="539750" y="1371600"/>
            <a:ext cx="7993063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cellspacing="0"&gt;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 class="1"&gt;&lt;td&gt;Cell[1,1]&lt;/td&gt;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colspan="2"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&gt;Cell[2,1]&lt;/td&gt;&lt;/tr&gt;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 class=“2"&gt;&lt;td&gt;Cell[1,2]&lt;/td&gt;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rowspan="2"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&gt;Cell[2,2]&lt;/td&gt;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&lt;td&gt;Cell[3,2]&lt;/td&gt;&lt;/tr&gt;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 class=“3"&gt;&lt;td&gt;Cell[1,3]&lt;/td&gt;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&lt;td&gt;Cell[2,3]&lt;/td&gt;&lt;/tr&gt;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491991" y="3220496"/>
            <a:ext cx="5737609" cy="28587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Column and Row Span –</a:t>
            </a:r>
            <a:br>
              <a:rPr lang="en-US" sz="3600" dirty="0"/>
            </a:br>
            <a:r>
              <a:rPr lang="en-US" sz="3600" dirty="0"/>
              <a:t>Example (2)</a:t>
            </a:r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sp>
        <p:nvSpPr>
          <p:cNvPr id="1038341" name="Rectangle 5"/>
          <p:cNvSpPr>
            <a:spLocks noChangeArrowheads="1"/>
          </p:cNvSpPr>
          <p:nvPr/>
        </p:nvSpPr>
        <p:spPr bwMode="auto">
          <a:xfrm>
            <a:off x="2617788" y="2332038"/>
            <a:ext cx="184150" cy="822325"/>
          </a:xfrm>
          <a:prstGeom prst="rect">
            <a:avLst/>
          </a:prstGeom>
          <a:noFill/>
          <a:ln w="25400" algn="ctr">
            <a:noFill/>
            <a:miter lim="800000"/>
            <a:headEnd type="none" w="lg" len="med"/>
            <a:tailEnd type="none" w="lg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defRPr/>
            </a:pPr>
            <a:br>
              <a:rPr lang="en-US" sz="2400" b="0">
                <a:solidFill>
                  <a:schemeClr val="tx1"/>
                </a:solidFill>
              </a:rPr>
            </a:br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7392" y="785618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table-colspan-rowspan.html</a:t>
            </a:r>
            <a:endParaRPr lang="bg-BG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627313" y="3351213"/>
            <a:ext cx="5472112" cy="2592387"/>
            <a:chOff x="1649" y="1987"/>
            <a:chExt cx="2463" cy="864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291" y="2563"/>
              <a:ext cx="821" cy="288"/>
            </a:xfrm>
            <a:prstGeom prst="rect">
              <a:avLst/>
            </a:prstGeom>
            <a:solidFill>
              <a:srgbClr val="CCCCFF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Cell[2,3]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649" y="2563"/>
              <a:ext cx="821" cy="288"/>
            </a:xfrm>
            <a:prstGeom prst="rect">
              <a:avLst/>
            </a:prstGeom>
            <a:solidFill>
              <a:srgbClr val="CCCCFF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Cell[1,3]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291" y="2275"/>
              <a:ext cx="821" cy="288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Cell[3,2]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470" y="2275"/>
              <a:ext cx="821" cy="576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Cell[2,2]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649" y="2275"/>
              <a:ext cx="821" cy="288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Cell[1,2]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470" y="1987"/>
              <a:ext cx="1642" cy="288"/>
            </a:xfrm>
            <a:prstGeom prst="rect">
              <a:avLst/>
            </a:prstGeom>
            <a:solidFill>
              <a:srgbClr val="FFFF00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Cell[2,1]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649" y="1987"/>
              <a:ext cx="821" cy="288"/>
            </a:xfrm>
            <a:prstGeom prst="rect">
              <a:avLst/>
            </a:prstGeom>
            <a:solidFill>
              <a:srgbClr val="FFFF00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Cell[1,1]</a:t>
              </a: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1649" y="1987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649" y="2851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649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4112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1649" y="2275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2470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649" y="2563"/>
              <a:ext cx="821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291" y="2275"/>
              <a:ext cx="0" cy="576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3291" y="2563"/>
              <a:ext cx="821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376793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2566988"/>
            <a:ext cx="5761038" cy="636587"/>
          </a:xfrm>
        </p:spPr>
        <p:txBody>
          <a:bodyPr/>
          <a:lstStyle/>
          <a:p>
            <a:pPr>
              <a:defRPr/>
            </a:pPr>
            <a:r>
              <a:rPr lang="en-US" dirty="0"/>
              <a:t>HTML Forms</a:t>
            </a:r>
            <a:endParaRPr lang="bg-BG" dirty="0"/>
          </a:p>
        </p:txBody>
      </p:sp>
      <p:sp>
        <p:nvSpPr>
          <p:cNvPr id="1021955" name="Rectangle 3"/>
          <p:cNvSpPr>
            <a:spLocks noChangeArrowheads="1"/>
          </p:cNvSpPr>
          <p:nvPr/>
        </p:nvSpPr>
        <p:spPr bwMode="auto">
          <a:xfrm>
            <a:off x="1619250" y="3380020"/>
            <a:ext cx="5761038" cy="40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95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Entering User Data from a Web Page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31746" name="Picture 2" descr="http://cdn-www.soyouwanna.com/images/lessons/WebProgAOL01fg01-ne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701251">
            <a:off x="3306833" y="3714294"/>
            <a:ext cx="2247900" cy="3067722"/>
          </a:xfrm>
          <a:prstGeom prst="roundRect">
            <a:avLst>
              <a:gd name="adj" fmla="val 564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isometricOffAxis1Right"/>
            <a:lightRig rig="threePt" dir="t"/>
          </a:scene3d>
        </p:spPr>
      </p:pic>
      <p:pic>
        <p:nvPicPr>
          <p:cNvPr id="31748" name="Picture 4" descr="http://www.learn-html-tutorial.com/Images/sol-reg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57900" y="426718"/>
            <a:ext cx="2171700" cy="2316482"/>
          </a:xfrm>
          <a:prstGeom prst="roundRect">
            <a:avLst>
              <a:gd name="adj" fmla="val 60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31750" name="Picture 6" descr="http://icons2.iconarchive.com/icons/dryicons/aesthetica-2/48/html-page-accept-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43800" y="2590800"/>
            <a:ext cx="457200" cy="457200"/>
          </a:xfrm>
          <a:prstGeom prst="rect">
            <a:avLst/>
          </a:prstGeom>
          <a:noFill/>
        </p:spPr>
      </p:pic>
      <p:pic>
        <p:nvPicPr>
          <p:cNvPr id="31752" name="Picture 8" descr="http://www.iconarchive.com/icons/mart/glaze/128/html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683012">
            <a:off x="709695" y="1319294"/>
            <a:ext cx="1219200" cy="12192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91136720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HTML Forms</a:t>
            </a:r>
          </a:p>
        </p:txBody>
      </p:sp>
      <p:sp>
        <p:nvSpPr>
          <p:cNvPr id="933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dirty="0"/>
              <a:t>Forms are the primary method for gathering data from site visitors</a:t>
            </a:r>
          </a:p>
          <a:p>
            <a:pPr>
              <a:spcBef>
                <a:spcPts val="1200"/>
              </a:spcBef>
              <a:defRPr/>
            </a:pPr>
            <a:r>
              <a:rPr lang="en-US" dirty="0"/>
              <a:t>Create a form block with</a:t>
            </a:r>
          </a:p>
          <a:p>
            <a:pPr>
              <a:spcBef>
                <a:spcPts val="1200"/>
              </a:spcBef>
              <a:defRPr/>
            </a:pPr>
            <a:endParaRPr lang="en-US" dirty="0"/>
          </a:p>
          <a:p>
            <a:pPr>
              <a:spcBef>
                <a:spcPts val="1200"/>
              </a:spcBef>
              <a:defRPr/>
            </a:pPr>
            <a:r>
              <a:rPr lang="en-US" dirty="0"/>
              <a:t>Example: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  <p:sp>
        <p:nvSpPr>
          <p:cNvPr id="933892" name="Rectangle 4"/>
          <p:cNvSpPr>
            <a:spLocks noChangeArrowheads="1"/>
          </p:cNvSpPr>
          <p:nvPr/>
        </p:nvSpPr>
        <p:spPr bwMode="auto">
          <a:xfrm>
            <a:off x="755650" y="3105090"/>
            <a:ext cx="74882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&lt;form&gt;&lt;/form&gt;</a:t>
            </a:r>
          </a:p>
        </p:txBody>
      </p:sp>
      <p:sp>
        <p:nvSpPr>
          <p:cNvPr id="933893" name="Rectangle 5"/>
          <p:cNvSpPr>
            <a:spLocks noChangeArrowheads="1"/>
          </p:cNvSpPr>
          <p:nvPr/>
        </p:nvSpPr>
        <p:spPr bwMode="auto">
          <a:xfrm>
            <a:off x="755650" y="4495800"/>
            <a:ext cx="74882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name="myForm" method="post" action="path/to/some-script.php"&gt;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...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933894" name="AutoShape 6"/>
          <p:cNvSpPr>
            <a:spLocks noChangeArrowheads="1"/>
          </p:cNvSpPr>
          <p:nvPr/>
        </p:nvSpPr>
        <p:spPr bwMode="auto">
          <a:xfrm>
            <a:off x="1981200" y="5562600"/>
            <a:ext cx="5513388" cy="953453"/>
          </a:xfrm>
          <a:prstGeom prst="wedgeRoundRectCallout">
            <a:avLst>
              <a:gd name="adj1" fmla="val -43068"/>
              <a:gd name="adj2" fmla="val -904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"action" attribute tells where the form data should be sent</a:t>
            </a:r>
          </a:p>
        </p:txBody>
      </p:sp>
      <p:sp>
        <p:nvSpPr>
          <p:cNvPr id="933895" name="AutoShape 7"/>
          <p:cNvSpPr>
            <a:spLocks noChangeArrowheads="1"/>
          </p:cNvSpPr>
          <p:nvPr/>
        </p:nvSpPr>
        <p:spPr bwMode="auto">
          <a:xfrm>
            <a:off x="3581400" y="2819400"/>
            <a:ext cx="5065712" cy="1379101"/>
          </a:xfrm>
          <a:prstGeom prst="wedgeRoundRectCallout">
            <a:avLst>
              <a:gd name="adj1" fmla="val -37849"/>
              <a:gd name="adj2" fmla="val 7708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“method" attribute tells how the form data should be sent – via GET or POST request</a:t>
            </a:r>
          </a:p>
        </p:txBody>
      </p:sp>
    </p:spTree>
    <p:extLst>
      <p:ext uri="{BB962C8B-B14F-4D97-AF65-F5344CB8AC3E}">
        <p14:creationId xmlns:p14="http://schemas.microsoft.com/office/powerpoint/2010/main" val="305480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894" grpId="0" animBg="1"/>
      <p:bldP spid="93389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Form Fields</a:t>
            </a:r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/>
              <a:t>Single-line text input fields:</a:t>
            </a:r>
          </a:p>
          <a:p>
            <a:pPr>
              <a:lnSpc>
                <a:spcPct val="90000"/>
              </a:lnSpc>
              <a:defRPr/>
            </a:pPr>
            <a:endParaRPr lang="en-US" sz="2400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endParaRPr lang="en-US" sz="2400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3000" dirty="0"/>
              <a:t>Multi-line textarea fields:</a:t>
            </a:r>
          </a:p>
          <a:p>
            <a:pPr>
              <a:lnSpc>
                <a:spcPct val="90000"/>
              </a:lnSpc>
              <a:defRPr/>
            </a:pPr>
            <a:endParaRPr lang="en-US" sz="2800" dirty="0"/>
          </a:p>
          <a:p>
            <a:pPr>
              <a:lnSpc>
                <a:spcPct val="90000"/>
              </a:lnSpc>
              <a:defRPr/>
            </a:pPr>
            <a:endParaRPr lang="en-US" sz="2800" dirty="0"/>
          </a:p>
          <a:p>
            <a:pPr>
              <a:lnSpc>
                <a:spcPct val="90000"/>
              </a:lnSpc>
              <a:defRPr/>
            </a:pPr>
            <a:r>
              <a:rPr lang="en-US" sz="3000" dirty="0"/>
              <a:t>Hidden fields contain data not shown to the user:</a:t>
            </a:r>
          </a:p>
          <a:p>
            <a:pPr>
              <a:lnSpc>
                <a:spcPct val="90000"/>
              </a:lnSpc>
              <a:defRPr/>
            </a:pPr>
            <a:endParaRPr lang="en-US" sz="2800" dirty="0"/>
          </a:p>
          <a:p>
            <a:pPr>
              <a:lnSpc>
                <a:spcPct val="90000"/>
              </a:lnSpc>
              <a:defRPr/>
            </a:pPr>
            <a:endParaRPr lang="en-US" sz="2800" dirty="0"/>
          </a:p>
          <a:p>
            <a:pPr lvl="1">
              <a:lnSpc>
                <a:spcPct val="90000"/>
              </a:lnSpc>
              <a:defRPr/>
            </a:pPr>
            <a:r>
              <a:rPr lang="en-US" sz="2800" dirty="0"/>
              <a:t>Often used by JavaScript code</a:t>
            </a:r>
            <a:endParaRPr lang="en-US" sz="2800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755650" y="1730514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name="FirstName" value="This is a text field" /&gt;</a:t>
            </a:r>
          </a:p>
        </p:txBody>
      </p:sp>
      <p:sp>
        <p:nvSpPr>
          <p:cNvPr id="935941" name="Rectangle 5"/>
          <p:cNvSpPr>
            <a:spLocks noChangeArrowheads="1"/>
          </p:cNvSpPr>
          <p:nvPr/>
        </p:nvSpPr>
        <p:spPr bwMode="auto">
          <a:xfrm>
            <a:off x="755650" y="3276600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&lt;textarea name="Comments"&gt;This is a multi-line text field&lt;/textarea&gt;</a:t>
            </a:r>
          </a:p>
        </p:txBody>
      </p:sp>
      <p:sp>
        <p:nvSpPr>
          <p:cNvPr id="935942" name="Rectangle 6"/>
          <p:cNvSpPr>
            <a:spLocks noChangeArrowheads="1"/>
          </p:cNvSpPr>
          <p:nvPr/>
        </p:nvSpPr>
        <p:spPr bwMode="auto">
          <a:xfrm>
            <a:off x="755650" y="4930914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type="hidden" name="Account" value="This is a hidden text field" /&gt;</a:t>
            </a:r>
          </a:p>
        </p:txBody>
      </p:sp>
    </p:spTree>
    <p:extLst>
      <p:ext uri="{BB962C8B-B14F-4D97-AF65-F5344CB8AC3E}">
        <p14:creationId xmlns:p14="http://schemas.microsoft.com/office/powerpoint/2010/main" val="365057543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Fieldsets</a:t>
            </a:r>
            <a:endParaRPr lang="en-US" dirty="0"/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Fieldsets</a:t>
            </a:r>
            <a:r>
              <a:rPr lang="en-US" sz="3000" dirty="0"/>
              <a:t> are used to enclose a group of related form fields:</a:t>
            </a:r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r>
              <a:rPr lang="en-US" sz="3000" dirty="0"/>
              <a:t>The </a:t>
            </a:r>
            <a:r>
              <a:rPr lang="en-US" sz="3000" dirty="0">
                <a:solidFill>
                  <a:srgbClr val="FFFFFF"/>
                </a:solidFill>
              </a:rPr>
              <a:t>&lt;legend&gt;</a:t>
            </a:r>
            <a:r>
              <a:rPr lang="en-US" sz="3000" dirty="0"/>
              <a:t> is 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fieldset</a:t>
            </a:r>
            <a:r>
              <a:rPr lang="en-US" sz="3000" dirty="0"/>
              <a:t>'s title.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755650" y="1926372"/>
            <a:ext cx="7488238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method="post" action="form.aspx"&gt;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&lt;legend&gt;Client Details&lt;/legend&gt;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id="Name"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id="Phone"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&lt;/fieldset&gt;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&lt;legend&gt;Order Details&lt;/legend&gt;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id="Quantity"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&lt;textarea cols="40" rows="10"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id="Remarks"&gt;&lt;/textarea&gt;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&lt;/fieldset&gt;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41879998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Form Input Controls</a:t>
            </a:r>
          </a:p>
        </p:txBody>
      </p:sp>
      <p:sp>
        <p:nvSpPr>
          <p:cNvPr id="937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/>
              <a:t>Checkboxes:</a:t>
            </a:r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3000" dirty="0"/>
              <a:t>Radio buttons:</a:t>
            </a:r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spcBef>
                <a:spcPts val="3000"/>
              </a:spcBef>
              <a:defRPr/>
            </a:pPr>
            <a:r>
              <a:rPr lang="en-US" sz="3000" dirty="0"/>
              <a:t>Radio buttons can be grouped, allowing only one to be selected from a group: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  <p:sp>
        <p:nvSpPr>
          <p:cNvPr id="937988" name="Rectangle 4"/>
          <p:cNvSpPr>
            <a:spLocks noChangeArrowheads="1"/>
          </p:cNvSpPr>
          <p:nvPr/>
        </p:nvSpPr>
        <p:spPr bwMode="auto">
          <a:xfrm>
            <a:off x="755650" y="1806714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type="checkbox" name="fruit" value="apple" /&gt;</a:t>
            </a:r>
          </a:p>
        </p:txBody>
      </p:sp>
      <p:sp>
        <p:nvSpPr>
          <p:cNvPr id="937989" name="Rectangle 5"/>
          <p:cNvSpPr>
            <a:spLocks noChangeArrowheads="1"/>
          </p:cNvSpPr>
          <p:nvPr/>
        </p:nvSpPr>
        <p:spPr bwMode="auto">
          <a:xfrm>
            <a:off x="755650" y="3486090"/>
            <a:ext cx="74882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type="radio" name="title" value="Mr." /&gt;</a:t>
            </a:r>
          </a:p>
        </p:txBody>
      </p:sp>
      <p:sp>
        <p:nvSpPr>
          <p:cNvPr id="937990" name="Rectangle 6"/>
          <p:cNvSpPr>
            <a:spLocks noChangeArrowheads="1"/>
          </p:cNvSpPr>
          <p:nvPr/>
        </p:nvSpPr>
        <p:spPr bwMode="auto">
          <a:xfrm>
            <a:off x="762000" y="5445125"/>
            <a:ext cx="74676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type="radio" name="</a:t>
            </a:r>
            <a:r>
              <a:rPr lang="en-US" sz="2200" b="1" noProof="1">
                <a:solidFill>
                  <a:srgbClr val="FAF8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value="Lom"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type="radio" name="</a:t>
            </a:r>
            <a:r>
              <a:rPr lang="en-US" sz="2200" b="1" noProof="1">
                <a:solidFill>
                  <a:srgbClr val="FAF8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value="Ruse" /&gt;</a:t>
            </a:r>
          </a:p>
        </p:txBody>
      </p:sp>
    </p:spTree>
    <p:extLst>
      <p:ext uri="{BB962C8B-B14F-4D97-AF65-F5344CB8AC3E}">
        <p14:creationId xmlns:p14="http://schemas.microsoft.com/office/powerpoint/2010/main" val="291745914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Other Form Controls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Dropdown menus:</a:t>
            </a:r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endParaRPr lang="en-US" sz="2800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3000"/>
              </a:spcBef>
              <a:defRPr/>
            </a:pPr>
            <a:r>
              <a:rPr lang="en-US" dirty="0"/>
              <a:t>Submit button: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  <p:sp>
        <p:nvSpPr>
          <p:cNvPr id="940036" name="Rectangle 4"/>
          <p:cNvSpPr>
            <a:spLocks noChangeArrowheads="1"/>
          </p:cNvSpPr>
          <p:nvPr/>
        </p:nvSpPr>
        <p:spPr bwMode="auto">
          <a:xfrm>
            <a:off x="611188" y="1752600"/>
            <a:ext cx="78486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&lt;select name="gender"&gt;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1"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selected="selected"&gt;Male&lt;/option&gt;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2"&gt;Female&lt;/option&gt;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3"&gt;Other&lt;/option&gt;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&lt;/select&gt;</a:t>
            </a:r>
          </a:p>
        </p:txBody>
      </p:sp>
      <p:sp>
        <p:nvSpPr>
          <p:cNvPr id="940037" name="Rectangle 5"/>
          <p:cNvSpPr>
            <a:spLocks noChangeArrowheads="1"/>
          </p:cNvSpPr>
          <p:nvPr/>
        </p:nvSpPr>
        <p:spPr bwMode="auto">
          <a:xfrm>
            <a:off x="611188" y="5036403"/>
            <a:ext cx="7848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type="submit" name="submitBtn" value="Apply Now" /&gt;</a:t>
            </a:r>
          </a:p>
        </p:txBody>
      </p:sp>
    </p:spTree>
    <p:extLst>
      <p:ext uri="{BB962C8B-B14F-4D97-AF65-F5344CB8AC3E}">
        <p14:creationId xmlns:p14="http://schemas.microsoft.com/office/powerpoint/2010/main" val="1953558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HTML Structure</a:t>
            </a:r>
          </a:p>
        </p:txBody>
      </p:sp>
      <p:sp>
        <p:nvSpPr>
          <p:cNvPr id="8826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4800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/>
              <a:t>HTML is comprised of “elements” and “tags”</a:t>
            </a:r>
            <a:endParaRPr lang="en-US" sz="3000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Begins with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&lt;html&gt;</a:t>
            </a:r>
            <a:r>
              <a:rPr lang="en-US" sz="2800" dirty="0"/>
              <a:t> and ends with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&lt;/html&gt;</a:t>
            </a:r>
          </a:p>
          <a:p>
            <a:pPr>
              <a:lnSpc>
                <a:spcPct val="100000"/>
              </a:lnSpc>
              <a:defRPr/>
            </a:pPr>
            <a:r>
              <a:rPr lang="en-US" sz="2800" dirty="0"/>
              <a:t>Elements (tags) are nested one inside another:</a:t>
            </a:r>
          </a:p>
          <a:p>
            <a:pPr>
              <a:lnSpc>
                <a:spcPct val="100000"/>
              </a:lnSpc>
              <a:defRPr/>
            </a:pPr>
            <a:endParaRPr lang="en-US" sz="2800" dirty="0"/>
          </a:p>
          <a:p>
            <a:pPr>
              <a:lnSpc>
                <a:spcPct val="100000"/>
              </a:lnSpc>
              <a:defRPr/>
            </a:pPr>
            <a:r>
              <a:rPr lang="en-US" sz="2800" dirty="0"/>
              <a:t>Tags have attributes:</a:t>
            </a:r>
          </a:p>
          <a:p>
            <a:pPr>
              <a:lnSpc>
                <a:spcPct val="100000"/>
              </a:lnSpc>
              <a:defRPr/>
            </a:pPr>
            <a:endParaRPr lang="en-US" sz="2800" dirty="0"/>
          </a:p>
          <a:p>
            <a:pPr>
              <a:lnSpc>
                <a:spcPct val="100000"/>
              </a:lnSpc>
              <a:defRPr/>
            </a:pPr>
            <a:r>
              <a:rPr lang="en-US" sz="2800" dirty="0"/>
              <a:t>HTML describes structure using two main sections: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882693" name="Rectangle 5"/>
          <p:cNvSpPr>
            <a:spLocks noChangeArrowheads="1"/>
          </p:cNvSpPr>
          <p:nvPr/>
        </p:nvSpPr>
        <p:spPr bwMode="auto">
          <a:xfrm>
            <a:off x="615952" y="3156668"/>
            <a:ext cx="7918448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 &lt;head&gt;&lt;/head&gt; &lt;body&gt;&lt;/body&gt; &lt;/html&gt;</a:t>
            </a:r>
          </a:p>
        </p:txBody>
      </p:sp>
      <p:sp>
        <p:nvSpPr>
          <p:cNvPr id="882694" name="Rectangle 6"/>
          <p:cNvSpPr>
            <a:spLocks noChangeArrowheads="1"/>
          </p:cNvSpPr>
          <p:nvPr/>
        </p:nvSpPr>
        <p:spPr bwMode="auto">
          <a:xfrm>
            <a:off x="615952" y="4299668"/>
            <a:ext cx="7918448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src="logo.jpg" alt="logo" /&gt;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Other Form Controls (2)</a:t>
            </a:r>
            <a:endParaRPr lang="bg-BG"/>
          </a:p>
        </p:txBody>
      </p:sp>
      <p:sp>
        <p:nvSpPr>
          <p:cNvPr id="1059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US" sz="3000" dirty="0"/>
              <a:t>Reset button – brings the form to its initial state</a:t>
            </a:r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/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US" sz="3000" dirty="0"/>
              <a:t>Image button – acts like submit but image is displayed and click coordinates are sent</a:t>
            </a:r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/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US" sz="3000" dirty="0"/>
              <a:t>Ordinary button – used for </a:t>
            </a:r>
            <a:r>
              <a:rPr lang="en-US" sz="3000" dirty="0" err="1"/>
              <a:t>Javascript</a:t>
            </a:r>
            <a:r>
              <a:rPr lang="en-US" sz="3000" dirty="0"/>
              <a:t>, no default action</a:t>
            </a:r>
            <a:endParaRPr lang="bg-BG" sz="30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  <p:sp>
        <p:nvSpPr>
          <p:cNvPr id="1059844" name="Rectangle 4"/>
          <p:cNvSpPr>
            <a:spLocks noChangeArrowheads="1"/>
          </p:cNvSpPr>
          <p:nvPr/>
        </p:nvSpPr>
        <p:spPr bwMode="auto">
          <a:xfrm>
            <a:off x="755650" y="1752600"/>
            <a:ext cx="76327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type="reset" name="resetBtn" value="Reset the form" /&gt;</a:t>
            </a:r>
          </a:p>
        </p:txBody>
      </p:sp>
      <p:sp>
        <p:nvSpPr>
          <p:cNvPr id="1059845" name="Rectangle 5"/>
          <p:cNvSpPr>
            <a:spLocks noChangeArrowheads="1"/>
          </p:cNvSpPr>
          <p:nvPr/>
        </p:nvSpPr>
        <p:spPr bwMode="auto">
          <a:xfrm>
            <a:off x="755650" y="3808413"/>
            <a:ext cx="76327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type="image" src="submit.gif" name="submitBtn" alt="Submit" /&gt;</a:t>
            </a:r>
          </a:p>
        </p:txBody>
      </p:sp>
      <p:sp>
        <p:nvSpPr>
          <p:cNvPr id="1059846" name="Rectangle 6"/>
          <p:cNvSpPr>
            <a:spLocks noChangeArrowheads="1"/>
          </p:cNvSpPr>
          <p:nvPr/>
        </p:nvSpPr>
        <p:spPr bwMode="auto">
          <a:xfrm>
            <a:off x="755650" y="5862935"/>
            <a:ext cx="76327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type="button" value="click me" /&gt;</a:t>
            </a:r>
          </a:p>
        </p:txBody>
      </p:sp>
    </p:spTree>
    <p:extLst>
      <p:ext uri="{BB962C8B-B14F-4D97-AF65-F5344CB8AC3E}">
        <p14:creationId xmlns:p14="http://schemas.microsoft.com/office/powerpoint/2010/main" val="3021945953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Other Form Controls (3)</a:t>
            </a:r>
            <a:endParaRPr lang="bg-BG"/>
          </a:p>
        </p:txBody>
      </p:sp>
      <p:sp>
        <p:nvSpPr>
          <p:cNvPr id="1060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000" dirty="0"/>
              <a:t>Password input – a text field which masks the entered text with * signs</a:t>
            </a:r>
          </a:p>
          <a:p>
            <a:pPr>
              <a:defRPr/>
            </a:pPr>
            <a:endParaRPr lang="en-US" sz="3000" dirty="0"/>
          </a:p>
          <a:p>
            <a:pPr>
              <a:defRPr/>
            </a:pPr>
            <a:r>
              <a:rPr lang="en-US" sz="3000" dirty="0"/>
              <a:t>Multiple select field – displays the list of items in multiple lines, instead of one</a:t>
            </a:r>
            <a:endParaRPr lang="bg-BG" sz="30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  <p:sp>
        <p:nvSpPr>
          <p:cNvPr id="1060868" name="Rectangle 4"/>
          <p:cNvSpPr>
            <a:spLocks noChangeArrowheads="1"/>
          </p:cNvSpPr>
          <p:nvPr/>
        </p:nvSpPr>
        <p:spPr bwMode="auto">
          <a:xfrm>
            <a:off x="684213" y="2209800"/>
            <a:ext cx="7848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type="password" name="pass" /&gt;</a:t>
            </a:r>
          </a:p>
        </p:txBody>
      </p:sp>
      <p:sp>
        <p:nvSpPr>
          <p:cNvPr id="1060869" name="Rectangle 5"/>
          <p:cNvSpPr>
            <a:spLocks noChangeArrowheads="1"/>
          </p:cNvSpPr>
          <p:nvPr/>
        </p:nvSpPr>
        <p:spPr bwMode="auto">
          <a:xfrm>
            <a:off x="684213" y="4038600"/>
            <a:ext cx="78486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&lt;select name="products" multiple="multiple"&gt;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1"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selected="selected"&gt;keyboard&lt;/option&gt;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2"&gt;mouse&lt;/option&gt;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3"&gt;speakers&lt;/option&gt;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451510396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Other Form Controls (4)</a:t>
            </a:r>
            <a:endParaRPr lang="bg-BG" dirty="0"/>
          </a:p>
        </p:txBody>
      </p:sp>
      <p:sp>
        <p:nvSpPr>
          <p:cNvPr id="1060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000" dirty="0"/>
              <a:t>File input – a field used for uploading files</a:t>
            </a:r>
          </a:p>
          <a:p>
            <a:pPr>
              <a:defRPr/>
            </a:pPr>
            <a:endParaRPr lang="en-US" sz="3000" dirty="0"/>
          </a:p>
          <a:p>
            <a:pPr lvl="1">
              <a:defRPr/>
            </a:pPr>
            <a:r>
              <a:rPr lang="en-US" sz="2800" dirty="0"/>
              <a:t>When used, it requires the form element to have a specific attribute:</a:t>
            </a:r>
            <a:endParaRPr lang="bg-BG" sz="28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  <p:sp>
        <p:nvSpPr>
          <p:cNvPr id="1060868" name="Rectangle 4"/>
          <p:cNvSpPr>
            <a:spLocks noChangeArrowheads="1"/>
          </p:cNvSpPr>
          <p:nvPr/>
        </p:nvSpPr>
        <p:spPr bwMode="auto">
          <a:xfrm>
            <a:off x="684213" y="1752600"/>
            <a:ext cx="7848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type="file" name="photo" /&gt;</a:t>
            </a:r>
          </a:p>
        </p:txBody>
      </p:sp>
      <p:sp>
        <p:nvSpPr>
          <p:cNvPr id="1060869" name="Rectangle 5"/>
          <p:cNvSpPr>
            <a:spLocks noChangeArrowheads="1"/>
          </p:cNvSpPr>
          <p:nvPr/>
        </p:nvSpPr>
        <p:spPr bwMode="auto">
          <a:xfrm>
            <a:off x="684213" y="3581400"/>
            <a:ext cx="78486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enctype="multipart/form-data"&gt;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&lt;input type="file" name="photo"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199069075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Labels</a:t>
            </a:r>
            <a:endParaRPr lang="bg-BG" dirty="0"/>
          </a:p>
        </p:txBody>
      </p:sp>
      <p:sp>
        <p:nvSpPr>
          <p:cNvPr id="1060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000" dirty="0"/>
              <a:t>Form labels are used to associate an explanatory text to a form field using the field's ID.</a:t>
            </a:r>
          </a:p>
          <a:p>
            <a:pPr>
              <a:defRPr/>
            </a:pPr>
            <a:endParaRPr lang="en-US" sz="3000" dirty="0"/>
          </a:p>
          <a:p>
            <a:pPr>
              <a:defRPr/>
            </a:pPr>
            <a:endParaRPr lang="en-US" sz="3000" dirty="0"/>
          </a:p>
          <a:p>
            <a:pPr>
              <a:defRPr/>
            </a:pPr>
            <a:r>
              <a:rPr lang="en-US" sz="3000" dirty="0"/>
              <a:t>Clicking on a label focuses its associated field (checkboxes are toggled, radio buttons are checked)</a:t>
            </a:r>
          </a:p>
          <a:p>
            <a:pPr>
              <a:defRPr/>
            </a:pPr>
            <a:r>
              <a:rPr lang="en-US" sz="3000" dirty="0"/>
              <a:t>Labels are both a usability and accessibility feature and are required in order to pass accessibility validation.</a:t>
            </a:r>
            <a:endParaRPr lang="bg-BG" sz="30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  <p:sp>
        <p:nvSpPr>
          <p:cNvPr id="1060868" name="Rectangle 4"/>
          <p:cNvSpPr>
            <a:spLocks noChangeArrowheads="1"/>
          </p:cNvSpPr>
          <p:nvPr/>
        </p:nvSpPr>
        <p:spPr bwMode="auto">
          <a:xfrm>
            <a:off x="684213" y="2209800"/>
            <a:ext cx="7848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&lt;label for="fn"&gt;First Name&lt;/label&gt;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id="fn" /&gt;</a:t>
            </a:r>
          </a:p>
        </p:txBody>
      </p:sp>
    </p:spTree>
    <p:extLst>
      <p:ext uri="{BB962C8B-B14F-4D97-AF65-F5344CB8AC3E}">
        <p14:creationId xmlns:p14="http://schemas.microsoft.com/office/powerpoint/2010/main" val="1670814506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HTML Forms – 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84</a:t>
            </a:fld>
            <a:endParaRPr lang="en-US" dirty="0"/>
          </a:p>
        </p:txBody>
      </p:sp>
      <p:sp>
        <p:nvSpPr>
          <p:cNvPr id="942085" name="Rectangle 5"/>
          <p:cNvSpPr>
            <a:spLocks noChangeArrowheads="1"/>
          </p:cNvSpPr>
          <p:nvPr/>
        </p:nvSpPr>
        <p:spPr bwMode="auto">
          <a:xfrm>
            <a:off x="555626" y="1143000"/>
            <a:ext cx="8054974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method="post" action="apply-now.php"&gt;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&lt;input name="subject" type="hidden" value="Class"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&lt;fieldset&gt;&lt;legend&gt;Academic information&lt;/legend&gt;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&lt;label for="degree"&gt;Degree&lt;/label&gt;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&lt;select name="degree" id="degree"&gt;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&lt;option value="BA"&gt;Bachelor of Art&lt;/option&gt;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&lt;option value="BS"&gt;Bachelor of Science&lt;/option&gt;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&lt;option value="MBA" selected="selected"&gt;Master of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Business Administration&lt;/option&gt;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&lt;/select&gt;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&lt;label for="studentid"&gt;Student ID&lt;/label&gt;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type="password" name="studentid"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&lt;/fieldset&gt;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&lt;fieldset&gt;&lt;legend&gt;Personal Details&lt;/legend&gt;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&lt;label for="fname"&gt;First Name&lt;/label&gt;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type="text" name="fname" id="fname"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&lt;label for="lname"&gt;Last Name&lt;/label&gt;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type="text" name="lname" id="lname" /&gt;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3400" y="649792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form.html</a:t>
            </a:r>
            <a:endParaRPr lang="bg-BG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05029846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HTML Forms – Example (2)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  <p:sp>
        <p:nvSpPr>
          <p:cNvPr id="967683" name="Rectangle 3"/>
          <p:cNvSpPr>
            <a:spLocks noChangeArrowheads="1"/>
          </p:cNvSpPr>
          <p:nvPr/>
        </p:nvSpPr>
        <p:spPr bwMode="auto">
          <a:xfrm>
            <a:off x="534988" y="1255058"/>
            <a:ext cx="8075612" cy="49654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&lt;br /&gt;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Gender: 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&lt;input name="gender" type="radio" id="gm" value="m" /&gt;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&lt;label for="gm"&gt;Male&lt;/label&gt;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&lt;input name="gender" type="radio" id="gf" value="f" /&gt;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&lt;label for="gf"&gt;Female&lt;/label&gt;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&lt;br /&gt;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&lt;label for="email"&gt;Email&lt;/label&gt;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type="text" name="email" id="email" /&gt;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&lt;/fieldset&gt;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&lt;p&gt;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&lt;textarea name="terms" cols="30" rows="4"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readonly="readonly"&gt;TERMS AND CONDITIONS...&lt;/textarea&gt;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&lt;/p&gt;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type="submit" name="submit" value="Send Form" /&gt;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type="reset" value="Clear Form" /&gt;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&lt;/p&gt;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3400" y="713761"/>
            <a:ext cx="54864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form.html (continued)</a:t>
            </a:r>
            <a:endParaRPr lang="bg-BG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8827206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33400" y="713761"/>
            <a:ext cx="54864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form.html (continued)</a:t>
            </a:r>
            <a:endParaRPr lang="bg-BG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HTML Forms – Example (3)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86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5063" y="1295400"/>
            <a:ext cx="433387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2388942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TabIndex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tabindex</a:t>
            </a:r>
            <a:r>
              <a:rPr lang="en-US" dirty="0"/>
              <a:t> HTML attribute controls the order in which form fields and hyperlinks are focused when repeatedly pressing the TAB key</a:t>
            </a:r>
          </a:p>
          <a:p>
            <a:pPr lvl="1"/>
            <a:r>
              <a:rPr lang="en-US" dirty="0" err="1"/>
              <a:t>tabindex</a:t>
            </a:r>
            <a:r>
              <a:rPr lang="en-US" dirty="0"/>
              <a:t>="0" (zero) - "natural" order</a:t>
            </a:r>
          </a:p>
          <a:p>
            <a:pPr lvl="1"/>
            <a:r>
              <a:rPr lang="en-US" dirty="0"/>
              <a:t>If X &gt; Y, then elements with </a:t>
            </a:r>
            <a:r>
              <a:rPr lang="en-US" dirty="0" err="1"/>
              <a:t>tabindex</a:t>
            </a:r>
            <a:r>
              <a:rPr lang="en-US" dirty="0"/>
              <a:t>="X" are iterated before elements with </a:t>
            </a:r>
            <a:r>
              <a:rPr lang="en-US" dirty="0" err="1"/>
              <a:t>tabindex</a:t>
            </a:r>
            <a:r>
              <a:rPr lang="en-US" dirty="0"/>
              <a:t>="Y"</a:t>
            </a:r>
          </a:p>
          <a:p>
            <a:pPr lvl="1"/>
            <a:r>
              <a:rPr lang="en-US" dirty="0"/>
              <a:t>Elements with negative </a:t>
            </a:r>
            <a:r>
              <a:rPr lang="en-US" dirty="0" err="1"/>
              <a:t>tabindex</a:t>
            </a:r>
            <a:r>
              <a:rPr lang="en-US" dirty="0"/>
              <a:t> are skipped, however, this is not defined in the standard</a:t>
            </a:r>
          </a:p>
          <a:p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87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4213" y="5715000"/>
            <a:ext cx="7848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tabindex="10" /&gt;</a:t>
            </a:r>
          </a:p>
        </p:txBody>
      </p:sp>
    </p:spTree>
    <p:extLst>
      <p:ext uri="{BB962C8B-B14F-4D97-AF65-F5344CB8AC3E}">
        <p14:creationId xmlns:p14="http://schemas.microsoft.com/office/powerpoint/2010/main" val="191287499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572001"/>
            <a:ext cx="7924800" cy="685800"/>
          </a:xfrm>
        </p:spPr>
        <p:txBody>
          <a:bodyPr/>
          <a:lstStyle/>
          <a:p>
            <a:r>
              <a:rPr lang="en-US" dirty="0"/>
              <a:t>HTML Frames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298280"/>
            <a:ext cx="7924800" cy="569120"/>
          </a:xfrm>
        </p:spPr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&lt;frameset&gt;</a:t>
            </a:r>
            <a:r>
              <a:rPr lang="en-US" noProof="1"/>
              <a:t>,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&lt;frame&gt;</a:t>
            </a:r>
            <a:r>
              <a:rPr lang="en-US" noProof="1"/>
              <a:t> and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&lt;iframe&gt;</a:t>
            </a:r>
          </a:p>
        </p:txBody>
      </p:sp>
      <p:pic>
        <p:nvPicPr>
          <p:cNvPr id="1026" name="Picture 2" descr="http://www.webdevelopersnotes.com/tutorials/adhtml/nframe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3657600" cy="24384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geosignal.org/wmsclient/viewer/doc/img/framese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425448"/>
            <a:ext cx="3790950" cy="243898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123740" lon="1804826" rev="2156107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30185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Frames</a:t>
            </a:r>
            <a:r>
              <a:rPr lang="en-US" dirty="0"/>
              <a:t> provide a way to show multiple HTML documents in a single Web page</a:t>
            </a:r>
          </a:p>
          <a:p>
            <a:r>
              <a:rPr lang="en-US" dirty="0"/>
              <a:t>The page can be split into separate views (frames) horizontally and vertically</a:t>
            </a:r>
          </a:p>
          <a:p>
            <a:r>
              <a:rPr lang="en-US" dirty="0"/>
              <a:t>Frames were popular in the early ages of HTML development, but now their usage is rejected</a:t>
            </a:r>
          </a:p>
          <a:p>
            <a:r>
              <a:rPr lang="en-US" dirty="0"/>
              <a:t>Frames are not supported by all user agents (browsers, search engines, etc.)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noframes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 </a:t>
            </a:r>
            <a:r>
              <a:rPr lang="en-US" dirty="0"/>
              <a:t>element is used to provide content for non-compatible agents.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352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HTML Code Formatting</a:t>
            </a:r>
          </a:p>
        </p:txBody>
      </p:sp>
      <p:sp>
        <p:nvSpPr>
          <p:cNvPr id="8826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/>
              <a:t>The HTML source code should be formatted to increase readability and facilitate debugging.</a:t>
            </a:r>
            <a:endParaRPr lang="en-US" sz="3000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Every block element should start on a new line.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Every nested (block) element should be indented.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Browsers ignore multiple whitespaces in the page source, so formatting is harmless.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For performance reasons, formatting can be sacrificed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Frames –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7388" y="1712893"/>
            <a:ext cx="7770812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&lt;head&gt;&lt;title&gt;Frames Example&lt;/title&gt;&lt;/head&gt;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&lt;frameset cols="180px,*,150px"&gt;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&lt;frame src="left.html"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&lt;frame src="middle.html"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&lt;frame src="right.html"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&lt;/frameset&gt;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428874" y="1094872"/>
            <a:ext cx="2057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frames.html</a:t>
            </a:r>
            <a:endParaRPr lang="bg-BG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5218093"/>
            <a:ext cx="8077200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</a:pP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Note the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target</a:t>
            </a: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attribute applied to the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elements in the left frame.</a:t>
            </a:r>
          </a:p>
        </p:txBody>
      </p:sp>
    </p:spTree>
    <p:extLst>
      <p:ext uri="{BB962C8B-B14F-4D97-AF65-F5344CB8AC3E}">
        <p14:creationId xmlns:p14="http://schemas.microsoft.com/office/powerpoint/2010/main" val="259210850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Frames: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&lt;iframe&gt;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 frames</a:t>
            </a:r>
            <a:r>
              <a:rPr lang="en-US" dirty="0"/>
              <a:t> provide a way to show one website inside another website: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91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7388" y="3099137"/>
            <a:ext cx="7770812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&lt;iframe name="iframeGoogle" width="600" height="400" src="http://www.google.com" frameborder="yes" scrolling="yes"&gt;&lt;/iframe&gt;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257799" y="2514600"/>
            <a:ext cx="3179135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iframe-demo.html</a:t>
            </a:r>
            <a:endParaRPr lang="bg-BG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58726808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9800"/>
            <a:ext cx="8229600" cy="1524000"/>
          </a:xfrm>
        </p:spPr>
        <p:txBody>
          <a:bodyPr/>
          <a:lstStyle/>
          <a:p>
            <a:r>
              <a:rPr lang="en-US" dirty="0"/>
              <a:t>Cascading Style Sheets (CSS)</a:t>
            </a:r>
          </a:p>
        </p:txBody>
      </p:sp>
      <p:pic>
        <p:nvPicPr>
          <p:cNvPr id="80898" name="Picture 2" descr="http://www.dlocc.com/articles/wp-content/uploads/2009/12/css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3367">
            <a:off x="6461331" y="560673"/>
            <a:ext cx="1338789" cy="1338790"/>
          </a:xfrm>
          <a:prstGeom prst="rect">
            <a:avLst/>
          </a:prstGeom>
          <a:noFill/>
        </p:spPr>
      </p:pic>
      <p:pic>
        <p:nvPicPr>
          <p:cNvPr id="80900" name="Picture 4" descr="http://www.iconspedia.com/uploads/1238117267184726349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8391">
            <a:off x="2702318" y="385160"/>
            <a:ext cx="1748902" cy="1748902"/>
          </a:xfrm>
          <a:prstGeom prst="rect">
            <a:avLst/>
          </a:prstGeom>
          <a:noFill/>
        </p:spPr>
      </p:pic>
      <p:pic>
        <p:nvPicPr>
          <p:cNvPr id="80902" name="Picture 6" descr="http://www.cssnewbie.com/wp-content/uploads/2008/02/css-example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419" y="4724400"/>
            <a:ext cx="3657600" cy="1636776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72301161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What is CSS?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Styling with Cascading Stylesheets (CSS)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Selectors and style definitions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Linking HTML and CSS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Fonts, Backgrounds, Borders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The Box Model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Alignment, Z-Index, Margin, Padding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Positioning and Floating Elements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Visibility, Display, Overflow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CSS Development Tools</a:t>
            </a:r>
          </a:p>
          <a:p>
            <a:pPr marL="541338" indent="-541338">
              <a:tabLst/>
            </a:pPr>
            <a:endParaRPr lang="en-US" dirty="0">
              <a:solidFill>
                <a:srgbClr val="FAF7C8"/>
              </a:solidFill>
            </a:endParaRPr>
          </a:p>
          <a:p>
            <a:endParaRPr lang="en-US" dirty="0">
              <a:solidFill>
                <a:srgbClr val="FAF7C8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7842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CSS</a:t>
            </a:r>
            <a:r>
              <a:rPr lang="en-US"/>
              <a:t>: A </a:t>
            </a:r>
            <a:r>
              <a:rPr lang="en-US" dirty="0"/>
              <a:t>New Philosophy</a:t>
            </a:r>
          </a:p>
        </p:txBody>
      </p:sp>
      <p:sp>
        <p:nvSpPr>
          <p:cNvPr id="976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Separate content from presentation!</a:t>
            </a: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94</a:t>
            </a:fld>
            <a:endParaRPr lang="en-US" dirty="0"/>
          </a:p>
        </p:txBody>
      </p:sp>
      <p:sp>
        <p:nvSpPr>
          <p:cNvPr id="976900" name="Rectangle 4"/>
          <p:cNvSpPr>
            <a:spLocks noChangeArrowheads="1"/>
          </p:cNvSpPr>
          <p:nvPr/>
        </p:nvSpPr>
        <p:spPr bwMode="auto">
          <a:xfrm>
            <a:off x="1600200" y="3505200"/>
            <a:ext cx="1828800" cy="259080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bg-BG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976901" name="Text Box 5"/>
          <p:cNvSpPr txBox="1">
            <a:spLocks noChangeArrowheads="1"/>
          </p:cNvSpPr>
          <p:nvPr/>
        </p:nvSpPr>
        <p:spPr bwMode="auto">
          <a:xfrm>
            <a:off x="1676400" y="3581400"/>
            <a:ext cx="1676400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 dolor sit amet, consectetuer adipiscing elit. Suspendisse at pede ut purus malesuada dictum. Donec vitae neque non magna aliquam dictum.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Vestibulum et odio et ipsum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accumsan accumsan. Morbi at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arcu vel elit ultricies porta. Proin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tortor purus, luctus non, aliquam nec, interdum vel, mi. Sed nec quam nec odio lacinia molestie. Praesent augue tortor, convallis eget, euismod nonummy, lacinia ut, risus. </a:t>
            </a:r>
          </a:p>
        </p:txBody>
      </p:sp>
      <p:sp>
        <p:nvSpPr>
          <p:cNvPr id="976902" name="Rectangle 6"/>
          <p:cNvSpPr>
            <a:spLocks noChangeArrowheads="1"/>
          </p:cNvSpPr>
          <p:nvPr/>
        </p:nvSpPr>
        <p:spPr bwMode="auto">
          <a:xfrm>
            <a:off x="5334000" y="3505200"/>
            <a:ext cx="1828800" cy="259080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76903" name="Rectangle 7"/>
          <p:cNvSpPr>
            <a:spLocks noChangeArrowheads="1"/>
          </p:cNvSpPr>
          <p:nvPr/>
        </p:nvSpPr>
        <p:spPr bwMode="auto">
          <a:xfrm>
            <a:off x="5486400" y="4738688"/>
            <a:ext cx="15240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4" name="Rectangle 8"/>
          <p:cNvSpPr>
            <a:spLocks noChangeArrowheads="1"/>
          </p:cNvSpPr>
          <p:nvPr/>
        </p:nvSpPr>
        <p:spPr bwMode="auto">
          <a:xfrm>
            <a:off x="5486400" y="5195888"/>
            <a:ext cx="1524000" cy="228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5" name="Rectangle 9"/>
          <p:cNvSpPr>
            <a:spLocks noChangeArrowheads="1"/>
          </p:cNvSpPr>
          <p:nvPr/>
        </p:nvSpPr>
        <p:spPr bwMode="auto">
          <a:xfrm>
            <a:off x="5486400" y="5653088"/>
            <a:ext cx="1524000" cy="228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6" name="Text Box 10"/>
          <p:cNvSpPr txBox="1">
            <a:spLocks noChangeArrowheads="1"/>
          </p:cNvSpPr>
          <p:nvPr/>
        </p:nvSpPr>
        <p:spPr bwMode="auto">
          <a:xfrm>
            <a:off x="5403850" y="3609975"/>
            <a:ext cx="539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Bold</a:t>
            </a:r>
          </a:p>
        </p:txBody>
      </p:sp>
      <p:sp>
        <p:nvSpPr>
          <p:cNvPr id="976907" name="Text Box 11"/>
          <p:cNvSpPr txBox="1">
            <a:spLocks noChangeArrowheads="1"/>
          </p:cNvSpPr>
          <p:nvPr/>
        </p:nvSpPr>
        <p:spPr bwMode="auto">
          <a:xfrm>
            <a:off x="5410200" y="3914775"/>
            <a:ext cx="638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Italics</a:t>
            </a:r>
          </a:p>
        </p:txBody>
      </p:sp>
      <p:sp>
        <p:nvSpPr>
          <p:cNvPr id="976908" name="Text Box 12"/>
          <p:cNvSpPr txBox="1">
            <a:spLocks noChangeArrowheads="1"/>
          </p:cNvSpPr>
          <p:nvPr/>
        </p:nvSpPr>
        <p:spPr bwMode="auto">
          <a:xfrm>
            <a:off x="5410200" y="4248150"/>
            <a:ext cx="6912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Indent</a:t>
            </a:r>
          </a:p>
        </p:txBody>
      </p:sp>
      <p:sp>
        <p:nvSpPr>
          <p:cNvPr id="976909" name="Text Box 13"/>
          <p:cNvSpPr txBox="1">
            <a:spLocks noChangeArrowheads="1"/>
          </p:cNvSpPr>
          <p:nvPr/>
        </p:nvSpPr>
        <p:spPr bwMode="auto">
          <a:xfrm>
            <a:off x="1160030" y="2127250"/>
            <a:ext cx="280237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(HTML document)</a:t>
            </a:r>
          </a:p>
        </p:txBody>
      </p:sp>
      <p:sp>
        <p:nvSpPr>
          <p:cNvPr id="976910" name="Text Box 14"/>
          <p:cNvSpPr txBox="1">
            <a:spLocks noChangeArrowheads="1"/>
          </p:cNvSpPr>
          <p:nvPr/>
        </p:nvSpPr>
        <p:spPr bwMode="auto">
          <a:xfrm>
            <a:off x="5009324" y="2127250"/>
            <a:ext cx="2534476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(CSS Document)</a:t>
            </a:r>
          </a:p>
        </p:txBody>
      </p:sp>
      <p:sp>
        <p:nvSpPr>
          <p:cNvPr id="976911" name="Line 15"/>
          <p:cNvSpPr>
            <a:spLocks noChangeShapeType="1"/>
          </p:cNvSpPr>
          <p:nvPr/>
        </p:nvSpPr>
        <p:spPr bwMode="auto">
          <a:xfrm flipH="1" flipV="1">
            <a:off x="2057400" y="3657600"/>
            <a:ext cx="3352800" cy="762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2" name="Line 16"/>
          <p:cNvSpPr>
            <a:spLocks noChangeShapeType="1"/>
          </p:cNvSpPr>
          <p:nvPr/>
        </p:nvSpPr>
        <p:spPr bwMode="auto">
          <a:xfrm flipH="1">
            <a:off x="3124200" y="4038600"/>
            <a:ext cx="2286000" cy="6096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3" name="Line 17"/>
          <p:cNvSpPr>
            <a:spLocks noChangeShapeType="1"/>
          </p:cNvSpPr>
          <p:nvPr/>
        </p:nvSpPr>
        <p:spPr bwMode="auto">
          <a:xfrm flipH="1">
            <a:off x="3200400" y="4419600"/>
            <a:ext cx="2286000" cy="3048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4" name="Line 18"/>
          <p:cNvSpPr>
            <a:spLocks noChangeShapeType="1"/>
          </p:cNvSpPr>
          <p:nvPr/>
        </p:nvSpPr>
        <p:spPr bwMode="auto">
          <a:xfrm flipH="1" flipV="1">
            <a:off x="2057400" y="3733800"/>
            <a:ext cx="3352800" cy="10668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5" name="Line 19"/>
          <p:cNvSpPr>
            <a:spLocks noChangeShapeType="1"/>
          </p:cNvSpPr>
          <p:nvPr/>
        </p:nvSpPr>
        <p:spPr bwMode="auto">
          <a:xfrm flipH="1" flipV="1">
            <a:off x="3276600" y="4876800"/>
            <a:ext cx="2133600" cy="4572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6" name="Line 20"/>
          <p:cNvSpPr>
            <a:spLocks noChangeShapeType="1"/>
          </p:cNvSpPr>
          <p:nvPr/>
        </p:nvSpPr>
        <p:spPr bwMode="auto">
          <a:xfrm flipH="1" flipV="1">
            <a:off x="3352800" y="5638800"/>
            <a:ext cx="2057400" cy="762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86937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7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7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7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7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7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76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76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7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7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7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7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7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7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7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6900" grpId="0" animBg="1"/>
      <p:bldP spid="976901" grpId="0"/>
      <p:bldP spid="976902" grpId="0" animBg="1"/>
      <p:bldP spid="976903" grpId="0" animBg="1"/>
      <p:bldP spid="976904" grpId="0" animBg="1"/>
      <p:bldP spid="976905" grpId="0" animBg="1"/>
      <p:bldP spid="976906" grpId="0"/>
      <p:bldP spid="976907" grpId="0"/>
      <p:bldP spid="976908" grpId="0"/>
      <p:bldP spid="976909" grpId="0"/>
      <p:bldP spid="976910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Resulting Page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95</a:t>
            </a:fld>
            <a:endParaRPr lang="en-US" dirty="0"/>
          </a:p>
        </p:txBody>
      </p:sp>
      <p:sp>
        <p:nvSpPr>
          <p:cNvPr id="977923" name="Rectangle 3"/>
          <p:cNvSpPr>
            <a:spLocks noChangeArrowheads="1"/>
          </p:cNvSpPr>
          <p:nvPr/>
        </p:nvSpPr>
        <p:spPr bwMode="auto">
          <a:xfrm>
            <a:off x="2133600" y="1066800"/>
            <a:ext cx="4681537" cy="533400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7924" name="Text Box 4"/>
          <p:cNvSpPr txBox="1">
            <a:spLocks noChangeArrowheads="1"/>
          </p:cNvSpPr>
          <p:nvPr/>
        </p:nvSpPr>
        <p:spPr bwMode="auto">
          <a:xfrm>
            <a:off x="2339975" y="1196975"/>
            <a:ext cx="436245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kumimoji="0"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kumimoji="0" lang="en-US" sz="20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Lorem ipsum dolor sit amet, consectetuer adipiscing elit. Suspendisse at pede ut purus malesuada dictum. Donec vitae neque non magna aliquam dictum.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kumimoji="0" lang="en-US" sz="2000" b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0" lang="en-US" sz="2000" b="1" i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Vestibulum et odio et ipsum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kumimoji="0" lang="en-US" sz="2000" b="1" i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accumsan accumsan. Morbi at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kumimoji="0" lang="en-US" sz="2000" b="1" i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arcu vel elit ultricies porta. Proin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kumimoji="0" lang="en-US" sz="20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Tortor purus, luctus non, aliquam nec, interdum vel, mi. Sed nec quam nec odio lacinia molestie. Praesent augue tortor, convallis eget, euismod nonummy, lacinia ut, risus. </a:t>
            </a:r>
          </a:p>
        </p:txBody>
      </p:sp>
    </p:spTree>
    <p:extLst>
      <p:ext uri="{BB962C8B-B14F-4D97-AF65-F5344CB8AC3E}">
        <p14:creationId xmlns:p14="http://schemas.microsoft.com/office/powerpoint/2010/main" val="47768773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5929" y="4467457"/>
            <a:ext cx="5752142" cy="685800"/>
          </a:xfrm>
        </p:spPr>
        <p:txBody>
          <a:bodyPr/>
          <a:lstStyle/>
          <a:p>
            <a:pPr>
              <a:defRPr/>
            </a:pPr>
            <a:r>
              <a:rPr lang="en-US"/>
              <a:t>CSS Intro</a:t>
            </a:r>
            <a:endParaRPr lang="bg-BG" dirty="0"/>
          </a:p>
        </p:txBody>
      </p:sp>
      <p:sp>
        <p:nvSpPr>
          <p:cNvPr id="1021955" name="Rectangle 3"/>
          <p:cNvSpPr>
            <a:spLocks noChangeArrowheads="1"/>
          </p:cNvSpPr>
          <p:nvPr/>
        </p:nvSpPr>
        <p:spPr bwMode="auto">
          <a:xfrm>
            <a:off x="1687033" y="5381857"/>
            <a:ext cx="5761038" cy="40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95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Styling with Cascading Stylesheets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455" y="1743307"/>
            <a:ext cx="3253590" cy="2190750"/>
          </a:xfrm>
          <a:prstGeom prst="roundRect">
            <a:avLst>
              <a:gd name="adj" fmla="val 4783"/>
            </a:avLst>
          </a:prstGeom>
          <a:noFill/>
          <a:ln>
            <a:noFill/>
          </a:ln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blog.arcane-graphics.com/wp-content/uploads/2009/01/1083339_computer_abbreviations_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1743307"/>
            <a:ext cx="2921000" cy="2190750"/>
          </a:xfrm>
          <a:prstGeom prst="roundRect">
            <a:avLst>
              <a:gd name="adj" fmla="val 4783"/>
            </a:avLst>
          </a:prstGeom>
          <a:noFill/>
          <a:ln>
            <a:noFill/>
          </a:ln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conarchive.com/icons/enhancedlabs/lha-objects/128/Filetype-CSS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3370">
            <a:off x="3641471" y="1175433"/>
            <a:ext cx="1654152" cy="1654152"/>
          </a:xfrm>
          <a:prstGeom prst="rect">
            <a:avLst/>
          </a:prstGeom>
          <a:noFill/>
          <a:effectLst>
            <a:outerShdw blurRad="127000" dist="38100" dir="2700000" sx="104000" sy="104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48321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CSS Introduction</a:t>
            </a:r>
            <a:endParaRPr lang="bg-BG" dirty="0"/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000" dirty="0"/>
              <a:t>Cascading Style Sheets (CSS)</a:t>
            </a:r>
          </a:p>
          <a:p>
            <a:pPr lvl="1">
              <a:defRPr/>
            </a:pPr>
            <a:r>
              <a:rPr lang="en-US" sz="2800" dirty="0"/>
              <a:t>Used to describe the presentation of documents</a:t>
            </a:r>
          </a:p>
          <a:p>
            <a:pPr lvl="1">
              <a:defRPr/>
            </a:pPr>
            <a:r>
              <a:rPr lang="en-US" sz="2800" dirty="0"/>
              <a:t>Define sizes, spacing, fonts, colors, layout, etc.</a:t>
            </a:r>
          </a:p>
          <a:p>
            <a:pPr lvl="1">
              <a:defRPr/>
            </a:pPr>
            <a:r>
              <a:rPr lang="en-US" sz="2800" dirty="0"/>
              <a:t>Improve content accessibility</a:t>
            </a:r>
          </a:p>
          <a:p>
            <a:pPr lvl="1">
              <a:defRPr/>
            </a:pPr>
            <a:r>
              <a:rPr lang="en-US" sz="2800" dirty="0"/>
              <a:t>Improve flexibility</a:t>
            </a:r>
          </a:p>
          <a:p>
            <a:pPr>
              <a:defRPr/>
            </a:pPr>
            <a:r>
              <a:rPr lang="en-US" sz="3000" dirty="0"/>
              <a:t>Designed to separate presentation from content</a:t>
            </a:r>
          </a:p>
          <a:p>
            <a:pPr>
              <a:defRPr/>
            </a:pPr>
            <a:r>
              <a:rPr lang="en-US" sz="3000" dirty="0"/>
              <a:t>Due to CSS, all HTML presentation tags and attributes are deprecated, e.g.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center</a:t>
            </a:r>
            <a:r>
              <a:rPr lang="en-US" sz="3000" dirty="0"/>
              <a:t>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195953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CSS Introduction (2)</a:t>
            </a:r>
            <a:endParaRPr lang="bg-BG" dirty="0"/>
          </a:p>
        </p:txBody>
      </p:sp>
      <p:sp>
        <p:nvSpPr>
          <p:cNvPr id="999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CSS can be applied to any XML document</a:t>
            </a:r>
          </a:p>
          <a:p>
            <a:pPr lvl="1">
              <a:defRPr/>
            </a:pPr>
            <a:r>
              <a:rPr lang="en-US" dirty="0"/>
              <a:t>Not just to HTML / XHTML</a:t>
            </a:r>
          </a:p>
          <a:p>
            <a:pPr>
              <a:defRPr/>
            </a:pPr>
            <a:r>
              <a:rPr lang="en-US" dirty="0"/>
              <a:t>CSS can specify different styles for different media</a:t>
            </a:r>
          </a:p>
          <a:p>
            <a:pPr lvl="1">
              <a:defRPr/>
            </a:pPr>
            <a:r>
              <a:rPr lang="en-US" dirty="0"/>
              <a:t>On-screen</a:t>
            </a:r>
          </a:p>
          <a:p>
            <a:pPr lvl="1">
              <a:defRPr/>
            </a:pPr>
            <a:r>
              <a:rPr lang="en-US" dirty="0"/>
              <a:t>In print</a:t>
            </a:r>
          </a:p>
          <a:p>
            <a:pPr lvl="1">
              <a:defRPr/>
            </a:pPr>
            <a:r>
              <a:rPr lang="en-US" dirty="0"/>
              <a:t>Handheld, projection, etc.</a:t>
            </a:r>
          </a:p>
          <a:p>
            <a:pPr lvl="1">
              <a:defRPr/>
            </a:pPr>
            <a:r>
              <a:rPr lang="en-US" dirty="0"/>
              <a:t>… even by voice or Braille-based reader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860208"/>
      </p:ext>
    </p:extLst>
  </p:cSld>
  <p:clrMapOvr>
    <a:masterClrMapping/>
  </p:clrMapOvr>
  <p:transition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Why “Cascading”?</a:t>
            </a:r>
            <a:endParaRPr lang="bg-BG" dirty="0"/>
          </a:p>
        </p:txBody>
      </p:sp>
      <p:sp>
        <p:nvSpPr>
          <p:cNvPr id="998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Priority scheme determining which style rules apply to element</a:t>
            </a:r>
          </a:p>
          <a:p>
            <a:pPr lvl="1"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Cascade priorities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specificity (weight)</a:t>
            </a:r>
            <a:r>
              <a:rPr lang="en-US" dirty="0"/>
              <a:t> are calculated and assigned to the rules</a:t>
            </a:r>
          </a:p>
          <a:p>
            <a:pPr lvl="1">
              <a:defRPr/>
            </a:pPr>
            <a:r>
              <a:rPr lang="en-US" dirty="0"/>
              <a:t>Child elements in the HTML DOM tree inherit styles from their parent</a:t>
            </a:r>
          </a:p>
          <a:p>
            <a:pPr lvl="2">
              <a:defRPr/>
            </a:pPr>
            <a:r>
              <a:rPr lang="en-US" dirty="0"/>
              <a:t>Can override them</a:t>
            </a:r>
          </a:p>
          <a:p>
            <a:pPr lvl="2">
              <a:defRPr/>
            </a:pPr>
            <a:r>
              <a:rPr lang="en-US" dirty="0"/>
              <a:t>Control via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!important</a:t>
            </a:r>
            <a:r>
              <a:rPr lang="en-US" dirty="0"/>
              <a:t> rule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46343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8338</TotalTime>
  <Words>14694</Words>
  <Application>Microsoft Office PowerPoint</Application>
  <PresentationFormat>On-screen Show (4:3)</PresentationFormat>
  <Paragraphs>2118</Paragraphs>
  <Slides>156</Slides>
  <Notes>56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156</vt:i4>
      </vt:variant>
    </vt:vector>
  </HeadingPairs>
  <TitlesOfParts>
    <vt:vector size="165" baseType="lpstr">
      <vt:lpstr>Arial</vt:lpstr>
      <vt:lpstr>Calibri</vt:lpstr>
      <vt:lpstr>Consolas</vt:lpstr>
      <vt:lpstr>Corbel</vt:lpstr>
      <vt:lpstr>Courier New</vt:lpstr>
      <vt:lpstr>Wingdings</vt:lpstr>
      <vt:lpstr>Wingdings 2</vt:lpstr>
      <vt:lpstr>Telerik-PowerPoint-Theme</vt:lpstr>
      <vt:lpstr>Image</vt:lpstr>
      <vt:lpstr>HTML Basics</vt:lpstr>
      <vt:lpstr>Table of Contents</vt:lpstr>
      <vt:lpstr>Table of Contents (2)</vt:lpstr>
      <vt:lpstr>How the Web Works?</vt:lpstr>
      <vt:lpstr>What is a Web Page?</vt:lpstr>
      <vt:lpstr>Creating HTML Pages</vt:lpstr>
      <vt:lpstr>HTML Basics</vt:lpstr>
      <vt:lpstr>HTML Structure</vt:lpstr>
      <vt:lpstr>HTML Code Formatting</vt:lpstr>
      <vt:lpstr>First HTML Page</vt:lpstr>
      <vt:lpstr>First HTML Page: Tags</vt:lpstr>
      <vt:lpstr>First HTML Page: Header</vt:lpstr>
      <vt:lpstr>First HTML Page: Body</vt:lpstr>
      <vt:lpstr>Some Simple Tags</vt:lpstr>
      <vt:lpstr>Some Simple Tags – Example</vt:lpstr>
      <vt:lpstr>Some Simple Tags – Example (2)</vt:lpstr>
      <vt:lpstr>Tags Attributes</vt:lpstr>
      <vt:lpstr>Headings and Paragraphs</vt:lpstr>
      <vt:lpstr>Headings and Paragraphs – Example </vt:lpstr>
      <vt:lpstr>Headings and Paragraphs – Example (2)</vt:lpstr>
      <vt:lpstr>Introduction to HTML</vt:lpstr>
      <vt:lpstr>Preface</vt:lpstr>
      <vt:lpstr>The &lt;!DOCTYPE&gt; Declaration</vt:lpstr>
      <vt:lpstr>HTML vs. XHTML</vt:lpstr>
      <vt:lpstr>XHTML vs. HTML (2)</vt:lpstr>
      <vt:lpstr>The &lt;head&gt; Section</vt:lpstr>
      <vt:lpstr>&lt;head&gt; Section: &lt;title&gt; tag</vt:lpstr>
      <vt:lpstr>&lt;head&gt; Section: &lt;meta&gt;</vt:lpstr>
      <vt:lpstr>&lt;head&gt; Section: &lt;script&gt;</vt:lpstr>
      <vt:lpstr>The &lt;script&gt; Tag – Example</vt:lpstr>
      <vt:lpstr>&lt;head&gt; Section: &lt;style&gt;</vt:lpstr>
      <vt:lpstr>Comments: &lt;!-- --&gt; Tag</vt:lpstr>
      <vt:lpstr>&lt;body&gt; Section: Introduction</vt:lpstr>
      <vt:lpstr>Text Formatting</vt:lpstr>
      <vt:lpstr>Text Formatting – Example</vt:lpstr>
      <vt:lpstr>Text Formatting – Example (2)</vt:lpstr>
      <vt:lpstr>Hyperlinks: &lt;a&gt; Tag</vt:lpstr>
      <vt:lpstr>Hyperlinks: &lt;a&gt; Tag (2)</vt:lpstr>
      <vt:lpstr>Hyperlinks: &lt;a&gt; Tag (3)</vt:lpstr>
      <vt:lpstr>Hyperlinks and Sections</vt:lpstr>
      <vt:lpstr>Hyperlinks – Example</vt:lpstr>
      <vt:lpstr>Hyperlinks – Example (2)</vt:lpstr>
      <vt:lpstr>Links to the Same Document – Example </vt:lpstr>
      <vt:lpstr>Links to the Same Document – Example (2) </vt:lpstr>
      <vt:lpstr>Images: &lt;img&gt; tag</vt:lpstr>
      <vt:lpstr>Miscellaneous Tags</vt:lpstr>
      <vt:lpstr>Miscellaneous Tags – Example</vt:lpstr>
      <vt:lpstr>Ordered Lists: &lt;ol&gt; Tag</vt:lpstr>
      <vt:lpstr>Unordered Lists: &lt;ul&gt; Tag</vt:lpstr>
      <vt:lpstr>Definition lists: &lt;dl&gt; tag</vt:lpstr>
      <vt:lpstr>Lists – Example</vt:lpstr>
      <vt:lpstr>HTML Special Characters</vt:lpstr>
      <vt:lpstr>Special Characters – Example</vt:lpstr>
      <vt:lpstr>Special Chars – Example (2)</vt:lpstr>
      <vt:lpstr>Using &lt;DIV&gt; and &lt;SPAN&gt; Block and Inline Elements</vt:lpstr>
      <vt:lpstr>Block and Inline Elements</vt:lpstr>
      <vt:lpstr>The &lt;div&gt; Tag</vt:lpstr>
      <vt:lpstr>The &lt;span&gt; Tag</vt:lpstr>
      <vt:lpstr>HTML Tables</vt:lpstr>
      <vt:lpstr>HTML Tables</vt:lpstr>
      <vt:lpstr>HTML Tables (2)</vt:lpstr>
      <vt:lpstr>Simple HTML Tables – Example</vt:lpstr>
      <vt:lpstr>Simple HTML Tables – Example (2)</vt:lpstr>
      <vt:lpstr>Complete HTML Tables</vt:lpstr>
      <vt:lpstr>Complete HTML Table: Example</vt:lpstr>
      <vt:lpstr>Complete HTML Table: Example (2)</vt:lpstr>
      <vt:lpstr>Nested Tables</vt:lpstr>
      <vt:lpstr>Cell Spacing and Padding</vt:lpstr>
      <vt:lpstr>Cell Spacing and Padding – Example</vt:lpstr>
      <vt:lpstr>Cell Spacing and Padding – Example (2)</vt:lpstr>
      <vt:lpstr>Column and Row Span</vt:lpstr>
      <vt:lpstr>Column and Row Span – Example</vt:lpstr>
      <vt:lpstr>Column and Row Span – Example (2)</vt:lpstr>
      <vt:lpstr>HTML Forms</vt:lpstr>
      <vt:lpstr>HTML Forms</vt:lpstr>
      <vt:lpstr>Form Fields</vt:lpstr>
      <vt:lpstr>Fieldsets</vt:lpstr>
      <vt:lpstr>Form Input Controls</vt:lpstr>
      <vt:lpstr>Other Form Controls</vt:lpstr>
      <vt:lpstr>Other Form Controls (2)</vt:lpstr>
      <vt:lpstr>Other Form Controls (3)</vt:lpstr>
      <vt:lpstr>Other Form Controls (4)</vt:lpstr>
      <vt:lpstr>Labels</vt:lpstr>
      <vt:lpstr>HTML Forms – Example</vt:lpstr>
      <vt:lpstr>HTML Forms – Example (2)</vt:lpstr>
      <vt:lpstr>HTML Forms – Example (3)</vt:lpstr>
      <vt:lpstr>TabIndex</vt:lpstr>
      <vt:lpstr>HTML Frames</vt:lpstr>
      <vt:lpstr>HTML Frames</vt:lpstr>
      <vt:lpstr>HTML Frames – Demo</vt:lpstr>
      <vt:lpstr>Inline Frames: &lt;iframe&gt;</vt:lpstr>
      <vt:lpstr>Cascading Style Sheets (CSS)</vt:lpstr>
      <vt:lpstr>Table of Contents</vt:lpstr>
      <vt:lpstr>CSS: A New Philosophy</vt:lpstr>
      <vt:lpstr>The Resulting Page</vt:lpstr>
      <vt:lpstr>CSS Intro</vt:lpstr>
      <vt:lpstr>CSS Introduction</vt:lpstr>
      <vt:lpstr>CSS Introduction (2)</vt:lpstr>
      <vt:lpstr>Why “Cascading”?</vt:lpstr>
      <vt:lpstr>Why “Cascading”? (2)</vt:lpstr>
      <vt:lpstr>Why “Cascading”? (3)</vt:lpstr>
      <vt:lpstr>Style Sheets Syntax</vt:lpstr>
      <vt:lpstr>Selectors</vt:lpstr>
      <vt:lpstr>Selectors (2)</vt:lpstr>
      <vt:lpstr>Selectors (3)</vt:lpstr>
      <vt:lpstr>Selectors (4)</vt:lpstr>
      <vt:lpstr>Selectors (5)</vt:lpstr>
      <vt:lpstr>Values in the CSS Rules</vt:lpstr>
      <vt:lpstr>Default Browser Styles</vt:lpstr>
      <vt:lpstr>Linking HTML and CSS</vt:lpstr>
      <vt:lpstr>Linking HTML and CSS (2)</vt:lpstr>
      <vt:lpstr>Inline Styles: Example</vt:lpstr>
      <vt:lpstr>Inline Styles: Example</vt:lpstr>
      <vt:lpstr>CSS Cascade (Precedence)</vt:lpstr>
      <vt:lpstr>CSS Specificity</vt:lpstr>
      <vt:lpstr>Embedded Styles</vt:lpstr>
      <vt:lpstr>Embedded Styles: Example</vt:lpstr>
      <vt:lpstr>Embedded Styles: Example (2)</vt:lpstr>
      <vt:lpstr>Embedded Styles: Example (3)</vt:lpstr>
      <vt:lpstr>External CSS Styles</vt:lpstr>
      <vt:lpstr>External CSS Styles (2)</vt:lpstr>
      <vt:lpstr>External Styles: Example</vt:lpstr>
      <vt:lpstr>External Styles: Example (2)</vt:lpstr>
      <vt:lpstr>External Styles: Example (3)</vt:lpstr>
      <vt:lpstr>External Styles: Example (4)</vt:lpstr>
      <vt:lpstr>Text-related CSS Properties</vt:lpstr>
      <vt:lpstr>CSS Rules for Fonts (2)</vt:lpstr>
      <vt:lpstr>Shorthand Font Property</vt:lpstr>
      <vt:lpstr>Backgrounds</vt:lpstr>
      <vt:lpstr>Backgrounds (2)</vt:lpstr>
      <vt:lpstr>Background Shorthand Property</vt:lpstr>
      <vt:lpstr>Background-image or &lt;img&gt;?</vt:lpstr>
      <vt:lpstr>Borders</vt:lpstr>
      <vt:lpstr>Border Shorthand Property</vt:lpstr>
      <vt:lpstr>Width and Height</vt:lpstr>
      <vt:lpstr>Margin and Padding</vt:lpstr>
      <vt:lpstr>Margin and Padding: Short Rules</vt:lpstr>
      <vt:lpstr>The Box Model</vt:lpstr>
      <vt:lpstr>IE Quirks Mode</vt:lpstr>
      <vt:lpstr>Positioning</vt:lpstr>
      <vt:lpstr>Positioning (2)</vt:lpstr>
      <vt:lpstr>Positioning (3)</vt:lpstr>
      <vt:lpstr>Inline element positioning</vt:lpstr>
      <vt:lpstr>Float</vt:lpstr>
      <vt:lpstr>Float (2)</vt:lpstr>
      <vt:lpstr>Clear</vt:lpstr>
      <vt:lpstr>Clear (2)</vt:lpstr>
      <vt:lpstr>Opacity</vt:lpstr>
      <vt:lpstr>Visibility</vt:lpstr>
      <vt:lpstr>Display</vt:lpstr>
      <vt:lpstr>Display (2)</vt:lpstr>
      <vt:lpstr>Overflow</vt:lpstr>
      <vt:lpstr>Other CSS Properties</vt:lpstr>
      <vt:lpstr>Benefits of using CSS</vt:lpstr>
      <vt:lpstr>Maintenance Example</vt:lpstr>
      <vt:lpstr>CSS Development Tools (3)</vt:lpstr>
    </vt:vector>
  </TitlesOfParts>
  <Company>Telerik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Basics - HTML, Text, Images, Tables, Forms</dc:title>
  <dc:creator>Svetlin Nakov</dc:creator>
  <cp:lastModifiedBy>Guled Odowa</cp:lastModifiedBy>
  <cp:revision>739</cp:revision>
  <dcterms:created xsi:type="dcterms:W3CDTF">2007-12-08T16:03:35Z</dcterms:created>
  <dcterms:modified xsi:type="dcterms:W3CDTF">2019-07-09T06:38:25Z</dcterms:modified>
</cp:coreProperties>
</file>