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60" r:id="rId6"/>
    <p:sldId id="263" r:id="rId7"/>
    <p:sldId id="264" r:id="rId8"/>
    <p:sldId id="261" r:id="rId9"/>
    <p:sldId id="265" r:id="rId10"/>
    <p:sldId id="267" r:id="rId11"/>
    <p:sldId id="268" r:id="rId12"/>
    <p:sldId id="269" r:id="rId13"/>
    <p:sldId id="262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D6A72-A4E9-4526-AA14-73FB05EA9691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64A5B-59C3-4E21-8239-B340C2DA47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Explore Square. ID its</a:t>
            </a:r>
            <a:r>
              <a:rPr lang="en-US" baseline="0" dirty="0" smtClean="0"/>
              <a:t> strengths and weaknesses. Identify at least one competing system. Find and cite a review article that compares Square with one of it’s competitors.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64A5B-59C3-4E21-8239-B340C2DA47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64A5B-59C3-4E21-8239-B340C2DA47C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Adam Laurie (aka Major Malfunction)</a:t>
            </a:r>
            <a:r>
              <a:rPr lang="en-US" baseline="0" dirty="0" smtClean="0"/>
              <a:t> </a:t>
            </a:r>
            <a:r>
              <a:rPr lang="en-US" dirty="0" smtClean="0"/>
              <a:t>is a security researcher from Aperture Labs.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64A5B-59C3-4E21-8239-B340C2DA47C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314D272-1DF9-4E19-9267-0B4FD288BF0F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1C36E1F-4F84-4F8E-9C8F-D571D3259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272-1DF9-4E19-9267-0B4FD288BF0F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6E1F-4F84-4F8E-9C8F-D571D3259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272-1DF9-4E19-9267-0B4FD288BF0F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6E1F-4F84-4F8E-9C8F-D571D3259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314D272-1DF9-4E19-9267-0B4FD288BF0F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6E1F-4F84-4F8E-9C8F-D571D3259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314D272-1DF9-4E19-9267-0B4FD288BF0F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1C36E1F-4F84-4F8E-9C8F-D571D325978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314D272-1DF9-4E19-9267-0B4FD288BF0F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1C36E1F-4F84-4F8E-9C8F-D571D3259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314D272-1DF9-4E19-9267-0B4FD288BF0F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1C36E1F-4F84-4F8E-9C8F-D571D3259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D272-1DF9-4E19-9267-0B4FD288BF0F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6E1F-4F84-4F8E-9C8F-D571D3259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314D272-1DF9-4E19-9267-0B4FD288BF0F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1C36E1F-4F84-4F8E-9C8F-D571D3259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314D272-1DF9-4E19-9267-0B4FD288BF0F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1C36E1F-4F84-4F8E-9C8F-D571D3259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314D272-1DF9-4E19-9267-0B4FD288BF0F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1C36E1F-4F84-4F8E-9C8F-D571D3259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314D272-1DF9-4E19-9267-0B4FD288BF0F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1C36E1F-4F84-4F8E-9C8F-D571D3259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cworld.com/businesscenter/article/239250/square_vs_intuit_gopayment_mobile_credit_card_systems_compared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world.com/businesscenter/article/239250/square_vs_intuit_gopayment_mobile_credit_card_systems_compared.html" TargetMode="External"/><Relationship Id="rId2" Type="http://schemas.openxmlformats.org/officeDocument/2006/relationships/hyperlink" Target="https://squareup.com/?gclid=COai2Yi39a4CFYqc7QodcmaLL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gopayment.com" TargetMode="External"/><Relationship Id="rId4" Type="http://schemas.openxmlformats.org/officeDocument/2006/relationships/hyperlink" Target="http://www.theverge.com/2012/3/28/2909699/square-dongle-hardware-encryptio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cally.com/en/product/ArticleShow.asp?ArticleID=330" TargetMode="External"/><Relationship Id="rId2" Type="http://schemas.openxmlformats.org/officeDocument/2006/relationships/hyperlink" Target="https://www.paypal.com/us/webapps/mpp/credit-card-reader?kw=AGID_US_GSR1_TM_PPKBGen_EX_Head_KWID_EX_paypal+here_ADID_11270305448&amp;mplx=3484-98128-2056-443_AGID_US_GSR1_TM_PPKBGen_EX_Head_KWID_EX_paypal+here_ADID_11270305448&amp;mpch=ads&amp;mplx=3484-98128-2056-4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ophie.com/" TargetMode="External"/><Relationship Id="rId4" Type="http://schemas.openxmlformats.org/officeDocument/2006/relationships/hyperlink" Target="http://www.merchantanywhere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zapp3.staticworld.net/reviews/graphics/products/uploaded/square_card_reader_693414_g1.jpg" TargetMode="External"/><Relationship Id="rId2" Type="http://schemas.openxmlformats.org/officeDocument/2006/relationships/hyperlink" Target="http://www.geekalerts.com/u/Square-Credit-Card-Reader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hotos.tracywongphoto.com/2011/01/11-square/square-004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ationweek.com/news/security/vulnerabilities/23130028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Square Card Reader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DIY Lecture 10</a:t>
            </a:r>
          </a:p>
          <a:p>
            <a:r>
              <a:rPr lang="en-US" dirty="0" smtClean="0"/>
              <a:t>Kyle </a:t>
            </a:r>
            <a:r>
              <a:rPr lang="en-US" dirty="0" err="1" smtClean="0"/>
              <a:t>Cartechine</a:t>
            </a:r>
            <a:endParaRPr lang="en-US" dirty="0"/>
          </a:p>
        </p:txBody>
      </p:sp>
      <p:pic>
        <p:nvPicPr>
          <p:cNvPr id="5" name="Picture 4" descr="black squa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1295400"/>
            <a:ext cx="2411794" cy="2411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Square’s Competition</a:t>
            </a:r>
            <a:endParaRPr lang="en-US" dirty="0"/>
          </a:p>
        </p:txBody>
      </p:sp>
      <p:pic>
        <p:nvPicPr>
          <p:cNvPr id="7" name="Content Placeholder 6" descr="inuit gopayment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709834"/>
            <a:ext cx="4038600" cy="2551169"/>
          </a:xfrm>
        </p:spPr>
      </p:pic>
      <p:pic>
        <p:nvPicPr>
          <p:cNvPr id="8" name="Content Placeholder 7" descr="paypal here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710821" y="1722438"/>
            <a:ext cx="3913357" cy="452596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Square’s Competition</a:t>
            </a:r>
            <a:endParaRPr lang="en-US" dirty="0"/>
          </a:p>
        </p:txBody>
      </p:sp>
      <p:pic>
        <p:nvPicPr>
          <p:cNvPr id="5" name="Content Placeholder 4" descr="swipe it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77441"/>
            <a:ext cx="4038600" cy="3615956"/>
          </a:xfrm>
        </p:spPr>
      </p:pic>
      <p:pic>
        <p:nvPicPr>
          <p:cNvPr id="6" name="Content Placeholder 5" descr="pocket verifier droid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353872"/>
            <a:ext cx="4038600" cy="326309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Square’s Competition</a:t>
            </a:r>
            <a:endParaRPr lang="en-US" dirty="0"/>
          </a:p>
        </p:txBody>
      </p:sp>
      <p:pic>
        <p:nvPicPr>
          <p:cNvPr id="9" name="Content Placeholder 8" descr="mophie norm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397000" y="1978819"/>
            <a:ext cx="2159000" cy="4013200"/>
          </a:xfrm>
        </p:spPr>
      </p:pic>
      <p:pic>
        <p:nvPicPr>
          <p:cNvPr id="10" name="Content Placeholder 9" descr="mophie angle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492750" y="1978819"/>
            <a:ext cx="2349500" cy="40132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txBody>
          <a:bodyPr/>
          <a:lstStyle/>
          <a:p>
            <a:r>
              <a:rPr lang="en-US" dirty="0" smtClean="0"/>
              <a:t>Square vs. Intuit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3840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Square</a:t>
            </a:r>
          </a:p>
          <a:p>
            <a:pPr lvl="1"/>
            <a:r>
              <a:rPr lang="en-US" dirty="0" smtClean="0"/>
              <a:t>Sign up, get free scanner</a:t>
            </a:r>
          </a:p>
          <a:p>
            <a:pPr lvl="1"/>
            <a:r>
              <a:rPr lang="en-US" dirty="0" smtClean="0"/>
              <a:t>Has multiple apps for Android and </a:t>
            </a:r>
            <a:r>
              <a:rPr lang="en-US" dirty="0" err="1" smtClean="0"/>
              <a:t>iOS</a:t>
            </a:r>
            <a:endParaRPr lang="en-US" dirty="0" smtClean="0"/>
          </a:p>
          <a:p>
            <a:pPr lvl="1"/>
            <a:r>
              <a:rPr lang="en-US" dirty="0" smtClean="0"/>
              <a:t>Small reader</a:t>
            </a:r>
          </a:p>
          <a:p>
            <a:pPr lvl="1"/>
            <a:r>
              <a:rPr lang="en-US" dirty="0" smtClean="0"/>
              <a:t>No lanyard</a:t>
            </a:r>
          </a:p>
          <a:p>
            <a:pPr lvl="1"/>
            <a:r>
              <a:rPr lang="en-US" dirty="0" smtClean="0"/>
              <a:t>Multiple hardware support</a:t>
            </a:r>
          </a:p>
          <a:p>
            <a:pPr lvl="1"/>
            <a:r>
              <a:rPr lang="en-US" dirty="0" smtClean="0"/>
              <a:t>Apps only work with Square unit</a:t>
            </a:r>
          </a:p>
          <a:p>
            <a:pPr lvl="1"/>
            <a:r>
              <a:rPr lang="en-US" dirty="0" smtClean="0"/>
              <a:t>Hard to swipe, rotates easily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2211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Inituit</a:t>
            </a:r>
            <a:endParaRPr lang="en-US" dirty="0" smtClean="0"/>
          </a:p>
          <a:p>
            <a:pPr lvl="1"/>
            <a:r>
              <a:rPr lang="en-US" dirty="0" smtClean="0"/>
              <a:t>Sign up, get free scanner</a:t>
            </a:r>
          </a:p>
          <a:p>
            <a:pPr lvl="1"/>
            <a:r>
              <a:rPr lang="en-US" dirty="0" smtClean="0"/>
              <a:t>Has multiple apps for Android and </a:t>
            </a:r>
            <a:r>
              <a:rPr lang="en-US" dirty="0" err="1" smtClean="0"/>
              <a:t>iOS</a:t>
            </a:r>
            <a:endParaRPr lang="en-US" dirty="0" smtClean="0"/>
          </a:p>
          <a:p>
            <a:pPr lvl="1"/>
            <a:r>
              <a:rPr lang="en-US" dirty="0" smtClean="0"/>
              <a:t>Medium size reader</a:t>
            </a:r>
          </a:p>
          <a:p>
            <a:pPr lvl="1"/>
            <a:r>
              <a:rPr lang="en-US" dirty="0" smtClean="0"/>
              <a:t>Comes with lanyard</a:t>
            </a:r>
          </a:p>
          <a:p>
            <a:pPr lvl="1"/>
            <a:r>
              <a:rPr lang="en-US" dirty="0" smtClean="0"/>
              <a:t>Supports much less hardware </a:t>
            </a:r>
          </a:p>
          <a:p>
            <a:pPr lvl="1"/>
            <a:r>
              <a:rPr lang="en-US" dirty="0" smtClean="0"/>
              <a:t>Apps work with other scanners (</a:t>
            </a:r>
            <a:r>
              <a:rPr lang="en-US" dirty="0" err="1" smtClean="0"/>
              <a:t>mophie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Reviews say </a:t>
            </a:r>
            <a:r>
              <a:rPr lang="en-US" dirty="0" err="1" smtClean="0"/>
              <a:t>mophie</a:t>
            </a:r>
            <a:r>
              <a:rPr lang="en-US" dirty="0" smtClean="0"/>
              <a:t> case works best; it’s sturdy and has most reliable swipe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7150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http://www.pcworld.com/businesscenter/article/239250/square_vs_intuit_gopayment_mobile_credit_card_systems_compared.html#tk.mod_stln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5506"/>
          </a:xfrm>
        </p:spPr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16608"/>
          </a:xfrm>
        </p:spPr>
        <p:txBody>
          <a:bodyPr>
            <a:normAutofit fontScale="92500" lnSpcReduction="10000"/>
          </a:bodyPr>
          <a:lstStyle/>
          <a:p>
            <a:r>
              <a:rPr lang="sv-SE" dirty="0" smtClean="0"/>
              <a:t>Square</a:t>
            </a:r>
          </a:p>
          <a:p>
            <a:pPr lvl="1"/>
            <a:r>
              <a:rPr lang="sv-SE" dirty="0" smtClean="0">
                <a:hlinkClick r:id="rId2"/>
              </a:rPr>
              <a:t>https://squareup.com/?gclid=COai2Yi39a4CFYqc7QodcmaLLw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Square Vs Intuit</a:t>
            </a:r>
          </a:p>
          <a:p>
            <a:pPr lvl="1"/>
            <a:r>
              <a:rPr lang="sv-SE" dirty="0" smtClean="0">
                <a:hlinkClick r:id="rId3"/>
              </a:rPr>
              <a:t>PCWorld Card Reader Comparison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Sqaure Gets Encryption</a:t>
            </a:r>
          </a:p>
          <a:p>
            <a:pPr lvl="1"/>
            <a:r>
              <a:rPr lang="sv-SE" dirty="0" smtClean="0">
                <a:hlinkClick r:id="rId4"/>
              </a:rPr>
              <a:t>http://www.theverge.com/2012/3/28/2909699/square-dongle-hardware-encryption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Inuit</a:t>
            </a:r>
          </a:p>
          <a:p>
            <a:pPr lvl="1"/>
            <a:r>
              <a:rPr lang="sv-SE" smtClean="0">
                <a:hlinkClick r:id="rId5" action="ppaction://hlinkfile"/>
              </a:rPr>
              <a:t>gopayment.com</a:t>
            </a:r>
            <a:endParaRPr lang="sv-SE" dirty="0" smtClean="0"/>
          </a:p>
          <a:p>
            <a:pPr lvl="1"/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27906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64208"/>
          </a:xfrm>
        </p:spPr>
        <p:txBody>
          <a:bodyPr>
            <a:normAutofit fontScale="92500" lnSpcReduction="10000"/>
          </a:bodyPr>
          <a:lstStyle/>
          <a:p>
            <a:r>
              <a:rPr lang="sv-SE" dirty="0" smtClean="0"/>
              <a:t>Paypal Here</a:t>
            </a:r>
          </a:p>
          <a:p>
            <a:pPr lvl="1"/>
            <a:r>
              <a:rPr lang="sv-SE" dirty="0" smtClean="0">
                <a:hlinkClick r:id="rId2"/>
              </a:rPr>
              <a:t>PayPal Here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SwipeIt</a:t>
            </a:r>
          </a:p>
          <a:p>
            <a:pPr lvl="1"/>
            <a:r>
              <a:rPr lang="sv-SE" dirty="0" smtClean="0">
                <a:hlinkClick r:id="rId3"/>
              </a:rPr>
              <a:t>http://www.macally.com/en/product/ArticleShow.asp?ArticleID=330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Merchant Anywhere</a:t>
            </a:r>
          </a:p>
          <a:p>
            <a:pPr lvl="1"/>
            <a:r>
              <a:rPr lang="sv-SE" dirty="0" smtClean="0">
                <a:hlinkClick r:id="rId4"/>
              </a:rPr>
              <a:t>http://www.merchantanywhere.com/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Mophie </a:t>
            </a:r>
          </a:p>
          <a:p>
            <a:pPr lvl="1"/>
            <a:r>
              <a:rPr lang="sv-SE" dirty="0" smtClean="0">
                <a:hlinkClick r:id="rId5"/>
              </a:rPr>
              <a:t>www.mophie.com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Resources: Additional Images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Black Square</a:t>
            </a:r>
          </a:p>
          <a:p>
            <a:pPr lvl="1"/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www.geekalerts.com/u/Square-Credit-Card-Reader.jpg</a:t>
            </a:r>
            <a:endParaRPr lang="en-US" dirty="0" smtClean="0"/>
          </a:p>
          <a:p>
            <a:r>
              <a:rPr lang="en-US" dirty="0" smtClean="0"/>
              <a:t>White Square</a:t>
            </a:r>
          </a:p>
          <a:p>
            <a:pPr lvl="1"/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zapp3.staticworld.net/reviews/graphics/products/uploaded/square_card_reader_693414_g1.jpg</a:t>
            </a:r>
            <a:endParaRPr lang="en-US" dirty="0" smtClean="0"/>
          </a:p>
          <a:p>
            <a:r>
              <a:rPr lang="en-US" dirty="0" smtClean="0"/>
              <a:t>Square in Hand</a:t>
            </a:r>
          </a:p>
          <a:p>
            <a:pPr lvl="1"/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photos.tracywongphoto.com/2011/01/11-square/square-004.jpg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What’s this Square thing again?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953000" cy="4525963"/>
          </a:xfrm>
        </p:spPr>
        <p:txBody>
          <a:bodyPr/>
          <a:lstStyle/>
          <a:p>
            <a:r>
              <a:rPr lang="en-US" dirty="0" smtClean="0"/>
              <a:t>Portable, mobile credit card reader for smart phones/tablets</a:t>
            </a:r>
          </a:p>
          <a:p>
            <a:r>
              <a:rPr lang="en-US" dirty="0" smtClean="0"/>
              <a:t>Works with </a:t>
            </a:r>
            <a:r>
              <a:rPr lang="en-US" dirty="0" err="1" smtClean="0"/>
              <a:t>iOS</a:t>
            </a:r>
            <a:r>
              <a:rPr lang="en-US" dirty="0" smtClean="0"/>
              <a:t> 4.1 + and Android 2.1 +</a:t>
            </a:r>
          </a:p>
          <a:p>
            <a:r>
              <a:rPr lang="en-US" dirty="0" smtClean="0"/>
              <a:t>Also use Square Register for </a:t>
            </a:r>
            <a:r>
              <a:rPr lang="en-US" dirty="0" err="1" smtClean="0"/>
              <a:t>iPads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 5.0 +</a:t>
            </a:r>
            <a:endParaRPr lang="en-US" dirty="0"/>
          </a:p>
        </p:txBody>
      </p:sp>
      <p:pic>
        <p:nvPicPr>
          <p:cNvPr id="6" name="Content Placeholder 5" descr="square site bg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638800" y="2362200"/>
            <a:ext cx="2882900" cy="33147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Square: Best 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5791200" cy="4525963"/>
          </a:xfrm>
        </p:spPr>
        <p:txBody>
          <a:bodyPr/>
          <a:lstStyle/>
          <a:p>
            <a:r>
              <a:rPr lang="en-US" dirty="0" smtClean="0"/>
              <a:t>Small, light, fits in your palm or on a keychain</a:t>
            </a:r>
          </a:p>
          <a:p>
            <a:r>
              <a:rPr lang="en-US" dirty="0" smtClean="0"/>
              <a:t>Sign up and get the device free</a:t>
            </a:r>
          </a:p>
          <a:p>
            <a:r>
              <a:rPr lang="en-US" dirty="0" smtClean="0"/>
              <a:t>Fast and easy setup</a:t>
            </a:r>
          </a:p>
          <a:p>
            <a:pPr lvl="1"/>
            <a:r>
              <a:rPr lang="en-US" dirty="0" smtClean="0"/>
              <a:t>Sign up</a:t>
            </a:r>
          </a:p>
          <a:p>
            <a:pPr lvl="1"/>
            <a:r>
              <a:rPr lang="en-US" dirty="0" smtClean="0"/>
              <a:t>Download and install app</a:t>
            </a:r>
          </a:p>
          <a:p>
            <a:pPr lvl="1"/>
            <a:r>
              <a:rPr lang="en-US" dirty="0" smtClean="0"/>
              <a:t>Plug Square into headphone jack</a:t>
            </a:r>
          </a:p>
          <a:p>
            <a:pPr lvl="1"/>
            <a:r>
              <a:rPr lang="en-US" dirty="0" smtClean="0"/>
              <a:t>Start swiping all major cards</a:t>
            </a:r>
          </a:p>
          <a:p>
            <a:pPr lvl="2"/>
            <a:r>
              <a:rPr lang="en-US" dirty="0" err="1" smtClean="0"/>
              <a:t>AmEx</a:t>
            </a:r>
            <a:r>
              <a:rPr lang="en-US" dirty="0" smtClean="0"/>
              <a:t>, Discover, MasterCard, Visa</a:t>
            </a:r>
          </a:p>
        </p:txBody>
      </p:sp>
      <p:pic>
        <p:nvPicPr>
          <p:cNvPr id="8" name="Content Placeholder 7" descr="square in hand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781800" y="1676400"/>
            <a:ext cx="1524000" cy="1014984"/>
          </a:xfrm>
        </p:spPr>
      </p:pic>
      <p:pic>
        <p:nvPicPr>
          <p:cNvPr id="9" name="Picture 8" descr="white squa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29649" y="2971800"/>
            <a:ext cx="3438151" cy="34381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Square: Best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 with </a:t>
            </a:r>
            <a:r>
              <a:rPr lang="en-US" dirty="0" err="1" smtClean="0"/>
              <a:t>Sqaure</a:t>
            </a:r>
            <a:endParaRPr lang="en-US" dirty="0" smtClean="0"/>
          </a:p>
          <a:p>
            <a:pPr lvl="1"/>
            <a:r>
              <a:rPr lang="en-US" dirty="0" smtClean="0"/>
              <a:t>Another app Pay with Square lets you set up payment from your phone</a:t>
            </a:r>
          </a:p>
          <a:p>
            <a:pPr lvl="1"/>
            <a:r>
              <a:rPr lang="en-US" dirty="0" smtClean="0"/>
              <a:t>A tab or purchase can be setup before going to the business</a:t>
            </a:r>
          </a:p>
          <a:p>
            <a:pPr lvl="2"/>
            <a:r>
              <a:rPr lang="en-US" dirty="0" smtClean="0"/>
              <a:t>Permits you to leave your wallet and/or phone home in some situations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Square: Worst Features?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card handling service, so Square collects 2.75% commission per card swipe</a:t>
            </a:r>
          </a:p>
          <a:p>
            <a:r>
              <a:rPr lang="en-US" dirty="0" smtClean="0"/>
              <a:t>Size of device increases risk of loosing it</a:t>
            </a:r>
          </a:p>
          <a:p>
            <a:r>
              <a:rPr lang="en-US" dirty="0" smtClean="0"/>
              <a:t>It can be hacked and turned into a credit card skimmer?!</a:t>
            </a:r>
          </a:p>
          <a:p>
            <a:pPr lvl="1"/>
            <a:r>
              <a:rPr lang="en-US" dirty="0" smtClean="0"/>
              <a:t>A great way for thieves to get your card number</a:t>
            </a:r>
          </a:p>
          <a:p>
            <a:pPr lvl="1"/>
            <a:r>
              <a:rPr lang="en-US" dirty="0" smtClean="0"/>
              <a:t>What? I didn’t buy $200 worth of beef jerky!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Hackin</a:t>
            </a:r>
            <a:r>
              <a:rPr lang="en-US" dirty="0" smtClean="0"/>
              <a:t>’ the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how does it work?</a:t>
            </a:r>
          </a:p>
          <a:p>
            <a:pPr lvl="1"/>
            <a:r>
              <a:rPr lang="en-US" dirty="0" smtClean="0"/>
              <a:t>It converts the credit card </a:t>
            </a:r>
            <a:r>
              <a:rPr lang="en-US" dirty="0" err="1" smtClean="0"/>
              <a:t>magstripe</a:t>
            </a:r>
            <a:r>
              <a:rPr lang="en-US" dirty="0" smtClean="0"/>
              <a:t> data into audio</a:t>
            </a:r>
          </a:p>
          <a:p>
            <a:pPr lvl="2"/>
            <a:r>
              <a:rPr lang="en-US" dirty="0" err="1" smtClean="0"/>
              <a:t>Magstripe</a:t>
            </a:r>
            <a:r>
              <a:rPr lang="en-US" dirty="0" smtClean="0"/>
              <a:t>- the magnetic strip on the card</a:t>
            </a:r>
          </a:p>
          <a:p>
            <a:pPr lvl="1"/>
            <a:r>
              <a:rPr lang="en-US" dirty="0" smtClean="0"/>
              <a:t>The installed app listens to the audio and translates it back into credit card numbers</a:t>
            </a:r>
          </a:p>
          <a:p>
            <a:pPr lvl="2"/>
            <a:r>
              <a:rPr lang="en-US" dirty="0" smtClean="0"/>
              <a:t>Ah yes, therein lies the vulnerability!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Hackin</a:t>
            </a:r>
            <a:r>
              <a:rPr lang="en-US" dirty="0" smtClean="0"/>
              <a:t>’ the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Patch cable + software = data capture</a:t>
            </a:r>
          </a:p>
          <a:p>
            <a:r>
              <a:rPr lang="en-US" dirty="0" smtClean="0"/>
              <a:t>Use a patch cable (3.5mm audio cable) and </a:t>
            </a:r>
            <a:r>
              <a:rPr lang="en-US" dirty="0" err="1" smtClean="0"/>
              <a:t>Makstripe</a:t>
            </a:r>
            <a:r>
              <a:rPr lang="en-US" dirty="0" smtClean="0"/>
              <a:t> software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Makstripe</a:t>
            </a:r>
            <a:r>
              <a:rPr lang="en-US" dirty="0" smtClean="0"/>
              <a:t> (software written by Adam Laurie years ago) on a laptop</a:t>
            </a:r>
          </a:p>
          <a:p>
            <a:pPr lvl="1"/>
            <a:r>
              <a:rPr lang="en-US" dirty="0" smtClean="0"/>
              <a:t>Plug in cable to device and laptop</a:t>
            </a:r>
          </a:p>
          <a:p>
            <a:pPr lvl="1"/>
            <a:r>
              <a:rPr lang="en-US" dirty="0" smtClean="0"/>
              <a:t>Use software to capture swiped card data</a:t>
            </a:r>
          </a:p>
          <a:p>
            <a:r>
              <a:rPr lang="en-US" dirty="0" smtClean="0"/>
              <a:t>More on this from:</a:t>
            </a:r>
          </a:p>
          <a:p>
            <a:pPr lvl="1"/>
            <a:r>
              <a:rPr lang="en-US" sz="1600" dirty="0" smtClean="0">
                <a:hlinkClick r:id="rId3"/>
              </a:rPr>
              <a:t>www.informationweek.com/news/security/vulnerabilities/231300283</a:t>
            </a:r>
            <a:endParaRPr lang="en-US" sz="1600" dirty="0" smtClean="0"/>
          </a:p>
          <a:p>
            <a:pPr lvl="1"/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Square: </a:t>
            </a:r>
            <a:r>
              <a:rPr lang="en-US" sz="4000" dirty="0" err="1" smtClean="0"/>
              <a:t>Hackin</a:t>
            </a:r>
            <a:r>
              <a:rPr lang="en-US" sz="4000" dirty="0" smtClean="0"/>
              <a:t>’ Discontinued?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Updated with hardware encryption</a:t>
            </a:r>
          </a:p>
          <a:p>
            <a:r>
              <a:rPr lang="en-US" dirty="0" smtClean="0"/>
              <a:t>Newer dongles include circuitry that encrypts the credit card data which is then converted to audio like before</a:t>
            </a:r>
          </a:p>
          <a:p>
            <a:r>
              <a:rPr lang="en-US" dirty="0" smtClean="0"/>
              <a:t>Only the app </a:t>
            </a:r>
            <a:r>
              <a:rPr lang="en-US" i="1" dirty="0" smtClean="0"/>
              <a:t>should </a:t>
            </a:r>
            <a:r>
              <a:rPr lang="en-US" dirty="0" smtClean="0"/>
              <a:t>be able to decipher the data</a:t>
            </a:r>
          </a:p>
          <a:p>
            <a:r>
              <a:rPr lang="en-US" dirty="0" smtClean="0"/>
              <a:t>Workaround: find an older dongle… on </a:t>
            </a:r>
            <a:r>
              <a:rPr lang="en-US" dirty="0" err="1" smtClean="0"/>
              <a:t>ebay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Square’s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Intuit </a:t>
            </a:r>
            <a:r>
              <a:rPr lang="en-US" dirty="0" err="1" smtClean="0"/>
              <a:t>GoPayment</a:t>
            </a:r>
            <a:endParaRPr lang="en-US" dirty="0" smtClean="0"/>
          </a:p>
          <a:p>
            <a:r>
              <a:rPr lang="en-US" dirty="0" smtClean="0"/>
              <a:t>PayPal Here</a:t>
            </a:r>
          </a:p>
          <a:p>
            <a:pPr lvl="1"/>
            <a:r>
              <a:rPr lang="en-US" dirty="0" smtClean="0"/>
              <a:t>Both PayPal and Inuit have a free card reader and app like Square</a:t>
            </a:r>
          </a:p>
          <a:p>
            <a:r>
              <a:rPr lang="en-US" dirty="0" err="1" smtClean="0"/>
              <a:t>Mophie</a:t>
            </a:r>
            <a:r>
              <a:rPr lang="en-US" dirty="0" smtClean="0"/>
              <a:t> marketplace phone cases</a:t>
            </a:r>
          </a:p>
          <a:p>
            <a:pPr lvl="1"/>
            <a:r>
              <a:rPr lang="en-US" dirty="0" smtClean="0"/>
              <a:t>Only for </a:t>
            </a:r>
            <a:r>
              <a:rPr lang="en-US" dirty="0" err="1" smtClean="0"/>
              <a:t>iPhones</a:t>
            </a:r>
            <a:endParaRPr lang="en-US" dirty="0" smtClean="0"/>
          </a:p>
          <a:p>
            <a:pPr lvl="1"/>
            <a:r>
              <a:rPr lang="en-US" dirty="0" smtClean="0"/>
              <a:t>Case has card swipe integration</a:t>
            </a:r>
          </a:p>
          <a:p>
            <a:r>
              <a:rPr lang="en-US" dirty="0" err="1" smtClean="0"/>
              <a:t>Macally</a:t>
            </a:r>
            <a:r>
              <a:rPr lang="en-US" dirty="0" smtClean="0"/>
              <a:t> SWIPEIT</a:t>
            </a:r>
          </a:p>
          <a:p>
            <a:r>
              <a:rPr lang="en-US" dirty="0" smtClean="0"/>
              <a:t>Merchant Anywhere Pocket Verifier</a:t>
            </a:r>
          </a:p>
          <a:p>
            <a:pPr lvl="1"/>
            <a:r>
              <a:rPr lang="en-US" dirty="0" smtClean="0"/>
              <a:t>Both of these are larger terminal style card </a:t>
            </a:r>
            <a:r>
              <a:rPr lang="en-US" dirty="0" err="1" smtClean="0"/>
              <a:t>swiper</a:t>
            </a:r>
            <a:r>
              <a:rPr lang="en-US" dirty="0" smtClean="0"/>
              <a:t>/readers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319</TotalTime>
  <Words>602</Words>
  <Application>Microsoft Office PowerPoint</Application>
  <PresentationFormat>On-screen Show (4:3)</PresentationFormat>
  <Paragraphs>114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Verve</vt:lpstr>
      <vt:lpstr>Square Card Reader</vt:lpstr>
      <vt:lpstr>What’s this Square thing again?</vt:lpstr>
      <vt:lpstr>Square: Best Features</vt:lpstr>
      <vt:lpstr>Square: Best Features</vt:lpstr>
      <vt:lpstr>Square: Worst Features?</vt:lpstr>
      <vt:lpstr>Hackin’ the Square</vt:lpstr>
      <vt:lpstr>Hackin’ the Square</vt:lpstr>
      <vt:lpstr>Square: Hackin’ Discontinued?</vt:lpstr>
      <vt:lpstr>Square’s Competition</vt:lpstr>
      <vt:lpstr>Square’s Competition</vt:lpstr>
      <vt:lpstr>Square’s Competition</vt:lpstr>
      <vt:lpstr>Square’s Competition</vt:lpstr>
      <vt:lpstr>Square vs. Intuit</vt:lpstr>
      <vt:lpstr>Resources</vt:lpstr>
      <vt:lpstr>Resources</vt:lpstr>
      <vt:lpstr>Resources: Additional Images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Kyle Cartechine</dc:creator>
  <cp:lastModifiedBy>Kyle Cartechine</cp:lastModifiedBy>
  <cp:revision>34</cp:revision>
  <dcterms:created xsi:type="dcterms:W3CDTF">2012-04-01T19:24:12Z</dcterms:created>
  <dcterms:modified xsi:type="dcterms:W3CDTF">2012-04-02T01:03:25Z</dcterms:modified>
</cp:coreProperties>
</file>