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60" r:id="rId4"/>
    <p:sldId id="259"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MMR1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formatCode>General</c:formatCode>
                <c:ptCount val="18"/>
                <c:pt idx="0">
                  <c:v>91</c:v>
                </c:pt>
                <c:pt idx="1">
                  <c:v>91</c:v>
                </c:pt>
                <c:pt idx="2">
                  <c:v>92</c:v>
                </c:pt>
                <c:pt idx="3">
                  <c:v>93</c:v>
                </c:pt>
                <c:pt idx="4">
                  <c:v>91</c:v>
                </c:pt>
                <c:pt idx="5">
                  <c:v>92</c:v>
                </c:pt>
                <c:pt idx="6">
                  <c:v>92</c:v>
                </c:pt>
                <c:pt idx="7">
                  <c:v>91</c:v>
                </c:pt>
                <c:pt idx="8">
                  <c:v>92</c:v>
                </c:pt>
                <c:pt idx="9">
                  <c:v>90</c:v>
                </c:pt>
                <c:pt idx="10">
                  <c:v>92</c:v>
                </c:pt>
                <c:pt idx="11">
                  <c:v>92</c:v>
                </c:pt>
                <c:pt idx="12">
                  <c:v>92</c:v>
                </c:pt>
                <c:pt idx="13">
                  <c:v>91</c:v>
                </c:pt>
                <c:pt idx="15">
                  <c:v>92</c:v>
                </c:pt>
                <c:pt idx="16">
                  <c:v>92</c:v>
                </c:pt>
                <c:pt idx="17">
                  <c:v>91</c:v>
                </c:pt>
              </c:numCache>
            </c:numRef>
          </c:val>
          <c:smooth val="0"/>
          <c:extLst>
            <c:ext xmlns:c16="http://schemas.microsoft.com/office/drawing/2014/chart" uri="{C3380CC4-5D6E-409C-BE32-E72D297353CC}">
              <c16:uniqueId val="{00000000-9A1B-4A62-8D6E-2EFBCA571E4B}"/>
            </c:ext>
          </c:extLst>
        </c:ser>
        <c:ser>
          <c:idx val="1"/>
          <c:order val="1"/>
          <c:tx>
            <c:strRef>
              <c:f>Sheet1!$C$1</c:f>
              <c:strCache>
                <c:ptCount val="1"/>
                <c:pt idx="0">
                  <c:v>Column2</c:v>
                </c:pt>
              </c:strCache>
            </c:strRef>
          </c:tx>
          <c:spPr>
            <a:ln w="28575" cap="rnd">
              <a:solidFill>
                <a:schemeClr val="accent2"/>
              </a:solidFill>
              <a:round/>
            </a:ln>
            <a:effectLst/>
          </c:spPr>
          <c:marker>
            <c:symbol val="none"/>
          </c:marker>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Sheet1!$C$2:$C$19</c:f>
              <c:numCache>
                <c:formatCode>General</c:formatCode>
                <c:ptCount val="18"/>
              </c:numCache>
            </c:numRef>
          </c:val>
          <c:smooth val="0"/>
          <c:extLst>
            <c:ext xmlns:c16="http://schemas.microsoft.com/office/drawing/2014/chart" uri="{C3380CC4-5D6E-409C-BE32-E72D297353CC}">
              <c16:uniqueId val="{00000001-9A1B-4A62-8D6E-2EFBCA571E4B}"/>
            </c:ext>
          </c:extLst>
        </c:ser>
        <c:ser>
          <c:idx val="2"/>
          <c:order val="2"/>
          <c:tx>
            <c:strRef>
              <c:f>Sheet1!$D$1</c:f>
              <c:strCache>
                <c:ptCount val="1"/>
                <c:pt idx="0">
                  <c:v>Column3</c:v>
                </c:pt>
              </c:strCache>
            </c:strRef>
          </c:tx>
          <c:spPr>
            <a:ln w="28575" cap="rnd">
              <a:solidFill>
                <a:schemeClr val="accent3"/>
              </a:solidFill>
              <a:round/>
            </a:ln>
            <a:effectLst/>
          </c:spPr>
          <c:marker>
            <c:symbol val="none"/>
          </c:marker>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Sheet1!$D$2:$D$19</c:f>
              <c:numCache>
                <c:formatCode>General</c:formatCode>
                <c:ptCount val="18"/>
              </c:numCache>
            </c:numRef>
          </c:val>
          <c:smooth val="0"/>
          <c:extLst>
            <c:ext xmlns:c16="http://schemas.microsoft.com/office/drawing/2014/chart" uri="{C3380CC4-5D6E-409C-BE32-E72D297353CC}">
              <c16:uniqueId val="{00000002-9A1B-4A62-8D6E-2EFBCA571E4B}"/>
            </c:ext>
          </c:extLst>
        </c:ser>
        <c:dLbls>
          <c:showLegendKey val="0"/>
          <c:showVal val="0"/>
          <c:showCatName val="0"/>
          <c:showSerName val="0"/>
          <c:showPercent val="0"/>
          <c:showBubbleSize val="0"/>
        </c:dLbls>
        <c:smooth val="0"/>
        <c:axId val="1607178319"/>
        <c:axId val="1607180399"/>
      </c:lineChart>
      <c:catAx>
        <c:axId val="160717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7180399"/>
        <c:crosses val="autoZero"/>
        <c:auto val="1"/>
        <c:lblAlgn val="ctr"/>
        <c:lblOffset val="100"/>
        <c:noMultiLvlLbl val="0"/>
      </c:catAx>
      <c:valAx>
        <c:axId val="1607180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71783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15:showLeaderLines val="0"/>
              </c:ext>
            </c:extLst>
          </c:dLbls>
          <c:cat>
            <c:strRef>
              <c:f>Sheet1!$A$2:$A$5</c:f>
              <c:strCache>
                <c:ptCount val="3"/>
                <c:pt idx="0">
                  <c:v>Virginia </c:v>
                </c:pt>
                <c:pt idx="1">
                  <c:v>D.C.</c:v>
                </c:pt>
                <c:pt idx="2">
                  <c:v>Maryland</c:v>
                </c:pt>
              </c:strCache>
            </c:strRef>
          </c:cat>
          <c:val>
            <c:numRef>
              <c:f>Sheet1!$B$2:$B$5</c:f>
              <c:numCache>
                <c:formatCode>General</c:formatCode>
                <c:ptCount val="4"/>
                <c:pt idx="0">
                  <c:v>97.6</c:v>
                </c:pt>
                <c:pt idx="1">
                  <c:v>94.1</c:v>
                </c:pt>
                <c:pt idx="2">
                  <c:v>92.4</c:v>
                </c:pt>
              </c:numCache>
            </c:numRef>
          </c:val>
          <c:extLst>
            <c:ext xmlns:c16="http://schemas.microsoft.com/office/drawing/2014/chart" uri="{C3380CC4-5D6E-409C-BE32-E72D297353CC}">
              <c16:uniqueId val="{00000000-3D19-403C-99CD-55DE1E37452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3"/>
                <c:pt idx="0">
                  <c:v>Virginia </c:v>
                </c:pt>
                <c:pt idx="1">
                  <c:v>D.C.</c:v>
                </c:pt>
                <c:pt idx="2">
                  <c:v>Maryland</c:v>
                </c:pt>
              </c:strCache>
            </c:strRef>
          </c:cat>
          <c:val>
            <c:numRef>
              <c:f>Sheet1!$C$2:$C$5</c:f>
              <c:numCache>
                <c:formatCode>General</c:formatCode>
                <c:ptCount val="4"/>
              </c:numCache>
            </c:numRef>
          </c:val>
          <c:extLst>
            <c:ext xmlns:c16="http://schemas.microsoft.com/office/drawing/2014/chart" uri="{C3380CC4-5D6E-409C-BE32-E72D297353CC}">
              <c16:uniqueId val="{00000001-3D19-403C-99CD-55DE1E37452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3"/>
                <c:pt idx="0">
                  <c:v>Virginia </c:v>
                </c:pt>
                <c:pt idx="1">
                  <c:v>D.C.</c:v>
                </c:pt>
                <c:pt idx="2">
                  <c:v>Maryland</c:v>
                </c:pt>
              </c:strCache>
            </c:strRef>
          </c:cat>
          <c:val>
            <c:numRef>
              <c:f>Sheet1!$D$2:$D$5</c:f>
              <c:numCache>
                <c:formatCode>General</c:formatCode>
                <c:ptCount val="4"/>
              </c:numCache>
            </c:numRef>
          </c:val>
          <c:extLst>
            <c:ext xmlns:c16="http://schemas.microsoft.com/office/drawing/2014/chart" uri="{C3380CC4-5D6E-409C-BE32-E72D297353CC}">
              <c16:uniqueId val="{00000002-3D19-403C-99CD-55DE1E374526}"/>
            </c:ext>
          </c:extLst>
        </c:ser>
        <c:dLbls>
          <c:showLegendKey val="0"/>
          <c:showVal val="0"/>
          <c:showCatName val="0"/>
          <c:showSerName val="0"/>
          <c:showPercent val="0"/>
          <c:showBubbleSize val="0"/>
        </c:dLbls>
        <c:gapWidth val="150"/>
        <c:overlap val="100"/>
        <c:axId val="1610053631"/>
        <c:axId val="1610051135"/>
      </c:barChart>
      <c:catAx>
        <c:axId val="1610053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0051135"/>
        <c:crosses val="autoZero"/>
        <c:auto val="1"/>
        <c:lblAlgn val="ctr"/>
        <c:lblOffset val="100"/>
        <c:noMultiLvlLbl val="0"/>
      </c:catAx>
      <c:valAx>
        <c:axId val="1610051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00536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64"/>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IL-City of Chicago</c:v>
                </c:pt>
                <c:pt idx="15">
                  <c:v>IL-Rest of State</c:v>
                </c:pt>
                <c:pt idx="16">
                  <c:v>Indiana</c:v>
                </c:pt>
                <c:pt idx="17">
                  <c:v>Iowa</c:v>
                </c:pt>
                <c:pt idx="18">
                  <c:v>Kansas</c:v>
                </c:pt>
                <c:pt idx="19">
                  <c:v>Kentucky</c:v>
                </c:pt>
                <c:pt idx="20">
                  <c:v>Louisiana</c:v>
                </c:pt>
                <c:pt idx="21">
                  <c:v>Maine</c:v>
                </c:pt>
                <c:pt idx="22">
                  <c:v>Maryland</c:v>
                </c:pt>
                <c:pt idx="23">
                  <c:v>Massachusetts</c:v>
                </c:pt>
                <c:pt idx="24">
                  <c:v>Michigan</c:v>
                </c:pt>
                <c:pt idx="25">
                  <c:v>Minnesota</c:v>
                </c:pt>
                <c:pt idx="26">
                  <c:v>Mississippi</c:v>
                </c:pt>
                <c:pt idx="27">
                  <c:v>Missouri</c:v>
                </c:pt>
                <c:pt idx="28">
                  <c:v>Montana</c:v>
                </c:pt>
                <c:pt idx="29">
                  <c:v>Nebraska</c:v>
                </c:pt>
                <c:pt idx="30">
                  <c:v>Nevada</c:v>
                </c:pt>
                <c:pt idx="31">
                  <c:v>New Hampshire</c:v>
                </c:pt>
                <c:pt idx="32">
                  <c:v>New Jersey</c:v>
                </c:pt>
                <c:pt idx="33">
                  <c:v>New Mexico</c:v>
                </c:pt>
                <c:pt idx="34">
                  <c:v>New York</c:v>
                </c:pt>
                <c:pt idx="35">
                  <c:v>NY-City of New York</c:v>
                </c:pt>
                <c:pt idx="36">
                  <c:v>NY-Rest of State</c:v>
                </c:pt>
                <c:pt idx="37">
                  <c:v>North Carolina</c:v>
                </c:pt>
                <c:pt idx="38">
                  <c:v>North Dakota</c:v>
                </c:pt>
                <c:pt idx="39">
                  <c:v>Ohio</c:v>
                </c:pt>
                <c:pt idx="40">
                  <c:v>Oklahoma</c:v>
                </c:pt>
                <c:pt idx="41">
                  <c:v>Oregon</c:v>
                </c:pt>
                <c:pt idx="42">
                  <c:v>Pennsylvania</c:v>
                </c:pt>
                <c:pt idx="43">
                  <c:v>PA-Philadelphia</c:v>
                </c:pt>
                <c:pt idx="44">
                  <c:v>PA-Rest of State</c:v>
                </c:pt>
                <c:pt idx="45">
                  <c:v>Rhode Island</c:v>
                </c:pt>
                <c:pt idx="46">
                  <c:v>South Carolina</c:v>
                </c:pt>
                <c:pt idx="47">
                  <c:v>South Dakota</c:v>
                </c:pt>
                <c:pt idx="48">
                  <c:v>Tennessee</c:v>
                </c:pt>
                <c:pt idx="49">
                  <c:v>Texas</c:v>
                </c:pt>
                <c:pt idx="50">
                  <c:v>TX-Bexar County</c:v>
                </c:pt>
                <c:pt idx="51">
                  <c:v>TX-City of Houston</c:v>
                </c:pt>
                <c:pt idx="52">
                  <c:v>TX-Dallas County</c:v>
                </c:pt>
                <c:pt idx="53">
                  <c:v>TX-El Paso County</c:v>
                </c:pt>
                <c:pt idx="54">
                  <c:v>TX-Travis County</c:v>
                </c:pt>
                <c:pt idx="55">
                  <c:v>TX-Rest of State</c:v>
                </c:pt>
                <c:pt idx="56">
                  <c:v>Utah</c:v>
                </c:pt>
                <c:pt idx="57">
                  <c:v>Vermont</c:v>
                </c:pt>
                <c:pt idx="58">
                  <c:v>Virginia</c:v>
                </c:pt>
                <c:pt idx="59">
                  <c:v>Washington</c:v>
                </c:pt>
                <c:pt idx="60">
                  <c:v>West Virginia</c:v>
                </c:pt>
                <c:pt idx="61">
                  <c:v>Wisconsin</c:v>
                </c:pt>
                <c:pt idx="62">
                  <c:v>Wyoming</c:v>
                </c:pt>
                <c:pt idx="63">
                  <c:v>Guam</c:v>
                </c:pt>
              </c:strCache>
            </c:strRef>
          </c:cat>
          <c:val>
            <c:numRef>
              <c:f>Sheet1!$B$2:$B$65</c:f>
              <c:numCache>
                <c:formatCode>General</c:formatCode>
                <c:ptCount val="64"/>
                <c:pt idx="0">
                  <c:v>92.3</c:v>
                </c:pt>
                <c:pt idx="1">
                  <c:v>89.3</c:v>
                </c:pt>
                <c:pt idx="2">
                  <c:v>91.7</c:v>
                </c:pt>
                <c:pt idx="3">
                  <c:v>92.6</c:v>
                </c:pt>
                <c:pt idx="4">
                  <c:v>92.9</c:v>
                </c:pt>
                <c:pt idx="5">
                  <c:v>87.2</c:v>
                </c:pt>
                <c:pt idx="6">
                  <c:v>94.6</c:v>
                </c:pt>
                <c:pt idx="7">
                  <c:v>92.9</c:v>
                </c:pt>
                <c:pt idx="8">
                  <c:v>94.1</c:v>
                </c:pt>
                <c:pt idx="9">
                  <c:v>91.9</c:v>
                </c:pt>
                <c:pt idx="10">
                  <c:v>90.7</c:v>
                </c:pt>
                <c:pt idx="11">
                  <c:v>90.5</c:v>
                </c:pt>
                <c:pt idx="12">
                  <c:v>92.2</c:v>
                </c:pt>
                <c:pt idx="13">
                  <c:v>91.9</c:v>
                </c:pt>
                <c:pt idx="14">
                  <c:v>94</c:v>
                </c:pt>
                <c:pt idx="15">
                  <c:v>91.2</c:v>
                </c:pt>
                <c:pt idx="16">
                  <c:v>87</c:v>
                </c:pt>
                <c:pt idx="17">
                  <c:v>91.5</c:v>
                </c:pt>
                <c:pt idx="18">
                  <c:v>89.8</c:v>
                </c:pt>
                <c:pt idx="19">
                  <c:v>92.7</c:v>
                </c:pt>
                <c:pt idx="20">
                  <c:v>91.3</c:v>
                </c:pt>
                <c:pt idx="21">
                  <c:v>93.7</c:v>
                </c:pt>
                <c:pt idx="22">
                  <c:v>92.4</c:v>
                </c:pt>
                <c:pt idx="23">
                  <c:v>98.3</c:v>
                </c:pt>
                <c:pt idx="24">
                  <c:v>92.2</c:v>
                </c:pt>
                <c:pt idx="25">
                  <c:v>94.3</c:v>
                </c:pt>
                <c:pt idx="26">
                  <c:v>91.8</c:v>
                </c:pt>
                <c:pt idx="27">
                  <c:v>85.8</c:v>
                </c:pt>
                <c:pt idx="28">
                  <c:v>92.3</c:v>
                </c:pt>
                <c:pt idx="29">
                  <c:v>93.7</c:v>
                </c:pt>
                <c:pt idx="30">
                  <c:v>92.4</c:v>
                </c:pt>
                <c:pt idx="31">
                  <c:v>94.1</c:v>
                </c:pt>
                <c:pt idx="32">
                  <c:v>89</c:v>
                </c:pt>
                <c:pt idx="33">
                  <c:v>89.3</c:v>
                </c:pt>
                <c:pt idx="34">
                  <c:v>92.5</c:v>
                </c:pt>
                <c:pt idx="35">
                  <c:v>91.9</c:v>
                </c:pt>
                <c:pt idx="36">
                  <c:v>93.1</c:v>
                </c:pt>
                <c:pt idx="37">
                  <c:v>92.2</c:v>
                </c:pt>
                <c:pt idx="38">
                  <c:v>95.7</c:v>
                </c:pt>
                <c:pt idx="39">
                  <c:v>88.3</c:v>
                </c:pt>
                <c:pt idx="40">
                  <c:v>91.7</c:v>
                </c:pt>
                <c:pt idx="41">
                  <c:v>90.3</c:v>
                </c:pt>
                <c:pt idx="42">
                  <c:v>91.7</c:v>
                </c:pt>
                <c:pt idx="43">
                  <c:v>95.4</c:v>
                </c:pt>
                <c:pt idx="44">
                  <c:v>91</c:v>
                </c:pt>
                <c:pt idx="45">
                  <c:v>95.3</c:v>
                </c:pt>
                <c:pt idx="46">
                  <c:v>88</c:v>
                </c:pt>
                <c:pt idx="47">
                  <c:v>89.9</c:v>
                </c:pt>
                <c:pt idx="48">
                  <c:v>92.3</c:v>
                </c:pt>
                <c:pt idx="49">
                  <c:v>90.3</c:v>
                </c:pt>
                <c:pt idx="50">
                  <c:v>96.1</c:v>
                </c:pt>
                <c:pt idx="51">
                  <c:v>87.8</c:v>
                </c:pt>
                <c:pt idx="52">
                  <c:v>93.2</c:v>
                </c:pt>
                <c:pt idx="53">
                  <c:v>89.3</c:v>
                </c:pt>
                <c:pt idx="54">
                  <c:v>92.1</c:v>
                </c:pt>
                <c:pt idx="55">
                  <c:v>89.7</c:v>
                </c:pt>
                <c:pt idx="56">
                  <c:v>88.7</c:v>
                </c:pt>
                <c:pt idx="57">
                  <c:v>93.7</c:v>
                </c:pt>
                <c:pt idx="58">
                  <c:v>97.6</c:v>
                </c:pt>
                <c:pt idx="59">
                  <c:v>88.5</c:v>
                </c:pt>
                <c:pt idx="60">
                  <c:v>89.9</c:v>
                </c:pt>
                <c:pt idx="61">
                  <c:v>89.9</c:v>
                </c:pt>
                <c:pt idx="62">
                  <c:v>89.1</c:v>
                </c:pt>
                <c:pt idx="63">
                  <c:v>82.5</c:v>
                </c:pt>
              </c:numCache>
            </c:numRef>
          </c:val>
          <c:extLst>
            <c:ext xmlns:c16="http://schemas.microsoft.com/office/drawing/2014/chart" uri="{C3380CC4-5D6E-409C-BE32-E72D297353CC}">
              <c16:uniqueId val="{00000000-1BE7-4501-83CE-2C47D5ED1ED8}"/>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Sheet1!$A$2:$A$65</c:f>
              <c:strCache>
                <c:ptCount val="64"/>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IL-City of Chicago</c:v>
                </c:pt>
                <c:pt idx="15">
                  <c:v>IL-Rest of State</c:v>
                </c:pt>
                <c:pt idx="16">
                  <c:v>Indiana</c:v>
                </c:pt>
                <c:pt idx="17">
                  <c:v>Iowa</c:v>
                </c:pt>
                <c:pt idx="18">
                  <c:v>Kansas</c:v>
                </c:pt>
                <c:pt idx="19">
                  <c:v>Kentucky</c:v>
                </c:pt>
                <c:pt idx="20">
                  <c:v>Louisiana</c:v>
                </c:pt>
                <c:pt idx="21">
                  <c:v>Maine</c:v>
                </c:pt>
                <c:pt idx="22">
                  <c:v>Maryland</c:v>
                </c:pt>
                <c:pt idx="23">
                  <c:v>Massachusetts</c:v>
                </c:pt>
                <c:pt idx="24">
                  <c:v>Michigan</c:v>
                </c:pt>
                <c:pt idx="25">
                  <c:v>Minnesota</c:v>
                </c:pt>
                <c:pt idx="26">
                  <c:v>Mississippi</c:v>
                </c:pt>
                <c:pt idx="27">
                  <c:v>Missouri</c:v>
                </c:pt>
                <c:pt idx="28">
                  <c:v>Montana</c:v>
                </c:pt>
                <c:pt idx="29">
                  <c:v>Nebraska</c:v>
                </c:pt>
                <c:pt idx="30">
                  <c:v>Nevada</c:v>
                </c:pt>
                <c:pt idx="31">
                  <c:v>New Hampshire</c:v>
                </c:pt>
                <c:pt idx="32">
                  <c:v>New Jersey</c:v>
                </c:pt>
                <c:pt idx="33">
                  <c:v>New Mexico</c:v>
                </c:pt>
                <c:pt idx="34">
                  <c:v>New York</c:v>
                </c:pt>
                <c:pt idx="35">
                  <c:v>NY-City of New York</c:v>
                </c:pt>
                <c:pt idx="36">
                  <c:v>NY-Rest of State</c:v>
                </c:pt>
                <c:pt idx="37">
                  <c:v>North Carolina</c:v>
                </c:pt>
                <c:pt idx="38">
                  <c:v>North Dakota</c:v>
                </c:pt>
                <c:pt idx="39">
                  <c:v>Ohio</c:v>
                </c:pt>
                <c:pt idx="40">
                  <c:v>Oklahoma</c:v>
                </c:pt>
                <c:pt idx="41">
                  <c:v>Oregon</c:v>
                </c:pt>
                <c:pt idx="42">
                  <c:v>Pennsylvania</c:v>
                </c:pt>
                <c:pt idx="43">
                  <c:v>PA-Philadelphia</c:v>
                </c:pt>
                <c:pt idx="44">
                  <c:v>PA-Rest of State</c:v>
                </c:pt>
                <c:pt idx="45">
                  <c:v>Rhode Island</c:v>
                </c:pt>
                <c:pt idx="46">
                  <c:v>South Carolina</c:v>
                </c:pt>
                <c:pt idx="47">
                  <c:v>South Dakota</c:v>
                </c:pt>
                <c:pt idx="48">
                  <c:v>Tennessee</c:v>
                </c:pt>
                <c:pt idx="49">
                  <c:v>Texas</c:v>
                </c:pt>
                <c:pt idx="50">
                  <c:v>TX-Bexar County</c:v>
                </c:pt>
                <c:pt idx="51">
                  <c:v>TX-City of Houston</c:v>
                </c:pt>
                <c:pt idx="52">
                  <c:v>TX-Dallas County</c:v>
                </c:pt>
                <c:pt idx="53">
                  <c:v>TX-El Paso County</c:v>
                </c:pt>
                <c:pt idx="54">
                  <c:v>TX-Travis County</c:v>
                </c:pt>
                <c:pt idx="55">
                  <c:v>TX-Rest of State</c:v>
                </c:pt>
                <c:pt idx="56">
                  <c:v>Utah</c:v>
                </c:pt>
                <c:pt idx="57">
                  <c:v>Vermont</c:v>
                </c:pt>
                <c:pt idx="58">
                  <c:v>Virginia</c:v>
                </c:pt>
                <c:pt idx="59">
                  <c:v>Washington</c:v>
                </c:pt>
                <c:pt idx="60">
                  <c:v>West Virginia</c:v>
                </c:pt>
                <c:pt idx="61">
                  <c:v>Wisconsin</c:v>
                </c:pt>
                <c:pt idx="62">
                  <c:v>Wyoming</c:v>
                </c:pt>
                <c:pt idx="63">
                  <c:v>Guam</c:v>
                </c:pt>
              </c:strCache>
            </c:strRef>
          </c:cat>
          <c:val>
            <c:numRef>
              <c:f>Sheet1!$C$2:$C$65</c:f>
              <c:numCache>
                <c:formatCode>General</c:formatCode>
                <c:ptCount val="64"/>
              </c:numCache>
            </c:numRef>
          </c:val>
          <c:extLst>
            <c:ext xmlns:c16="http://schemas.microsoft.com/office/drawing/2014/chart" uri="{C3380CC4-5D6E-409C-BE32-E72D297353CC}">
              <c16:uniqueId val="{00000001-1BE7-4501-83CE-2C47D5ED1ED8}"/>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Sheet1!$A$2:$A$65</c:f>
              <c:strCache>
                <c:ptCount val="64"/>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IL-City of Chicago</c:v>
                </c:pt>
                <c:pt idx="15">
                  <c:v>IL-Rest of State</c:v>
                </c:pt>
                <c:pt idx="16">
                  <c:v>Indiana</c:v>
                </c:pt>
                <c:pt idx="17">
                  <c:v>Iowa</c:v>
                </c:pt>
                <c:pt idx="18">
                  <c:v>Kansas</c:v>
                </c:pt>
                <c:pt idx="19">
                  <c:v>Kentucky</c:v>
                </c:pt>
                <c:pt idx="20">
                  <c:v>Louisiana</c:v>
                </c:pt>
                <c:pt idx="21">
                  <c:v>Maine</c:v>
                </c:pt>
                <c:pt idx="22">
                  <c:v>Maryland</c:v>
                </c:pt>
                <c:pt idx="23">
                  <c:v>Massachusetts</c:v>
                </c:pt>
                <c:pt idx="24">
                  <c:v>Michigan</c:v>
                </c:pt>
                <c:pt idx="25">
                  <c:v>Minnesota</c:v>
                </c:pt>
                <c:pt idx="26">
                  <c:v>Mississippi</c:v>
                </c:pt>
                <c:pt idx="27">
                  <c:v>Missouri</c:v>
                </c:pt>
                <c:pt idx="28">
                  <c:v>Montana</c:v>
                </c:pt>
                <c:pt idx="29">
                  <c:v>Nebraska</c:v>
                </c:pt>
                <c:pt idx="30">
                  <c:v>Nevada</c:v>
                </c:pt>
                <c:pt idx="31">
                  <c:v>New Hampshire</c:v>
                </c:pt>
                <c:pt idx="32">
                  <c:v>New Jersey</c:v>
                </c:pt>
                <c:pt idx="33">
                  <c:v>New Mexico</c:v>
                </c:pt>
                <c:pt idx="34">
                  <c:v>New York</c:v>
                </c:pt>
                <c:pt idx="35">
                  <c:v>NY-City of New York</c:v>
                </c:pt>
                <c:pt idx="36">
                  <c:v>NY-Rest of State</c:v>
                </c:pt>
                <c:pt idx="37">
                  <c:v>North Carolina</c:v>
                </c:pt>
                <c:pt idx="38">
                  <c:v>North Dakota</c:v>
                </c:pt>
                <c:pt idx="39">
                  <c:v>Ohio</c:v>
                </c:pt>
                <c:pt idx="40">
                  <c:v>Oklahoma</c:v>
                </c:pt>
                <c:pt idx="41">
                  <c:v>Oregon</c:v>
                </c:pt>
                <c:pt idx="42">
                  <c:v>Pennsylvania</c:v>
                </c:pt>
                <c:pt idx="43">
                  <c:v>PA-Philadelphia</c:v>
                </c:pt>
                <c:pt idx="44">
                  <c:v>PA-Rest of State</c:v>
                </c:pt>
                <c:pt idx="45">
                  <c:v>Rhode Island</c:v>
                </c:pt>
                <c:pt idx="46">
                  <c:v>South Carolina</c:v>
                </c:pt>
                <c:pt idx="47">
                  <c:v>South Dakota</c:v>
                </c:pt>
                <c:pt idx="48">
                  <c:v>Tennessee</c:v>
                </c:pt>
                <c:pt idx="49">
                  <c:v>Texas</c:v>
                </c:pt>
                <c:pt idx="50">
                  <c:v>TX-Bexar County</c:v>
                </c:pt>
                <c:pt idx="51">
                  <c:v>TX-City of Houston</c:v>
                </c:pt>
                <c:pt idx="52">
                  <c:v>TX-Dallas County</c:v>
                </c:pt>
                <c:pt idx="53">
                  <c:v>TX-El Paso County</c:v>
                </c:pt>
                <c:pt idx="54">
                  <c:v>TX-Travis County</c:v>
                </c:pt>
                <c:pt idx="55">
                  <c:v>TX-Rest of State</c:v>
                </c:pt>
                <c:pt idx="56">
                  <c:v>Utah</c:v>
                </c:pt>
                <c:pt idx="57">
                  <c:v>Vermont</c:v>
                </c:pt>
                <c:pt idx="58">
                  <c:v>Virginia</c:v>
                </c:pt>
                <c:pt idx="59">
                  <c:v>Washington</c:v>
                </c:pt>
                <c:pt idx="60">
                  <c:v>West Virginia</c:v>
                </c:pt>
                <c:pt idx="61">
                  <c:v>Wisconsin</c:v>
                </c:pt>
                <c:pt idx="62">
                  <c:v>Wyoming</c:v>
                </c:pt>
                <c:pt idx="63">
                  <c:v>Guam</c:v>
                </c:pt>
              </c:strCache>
            </c:strRef>
          </c:cat>
          <c:val>
            <c:numRef>
              <c:f>Sheet1!$D$2:$D$65</c:f>
              <c:numCache>
                <c:formatCode>General</c:formatCode>
                <c:ptCount val="64"/>
              </c:numCache>
            </c:numRef>
          </c:val>
          <c:extLst>
            <c:ext xmlns:c16="http://schemas.microsoft.com/office/drawing/2014/chart" uri="{C3380CC4-5D6E-409C-BE32-E72D297353CC}">
              <c16:uniqueId val="{00000002-1BE7-4501-83CE-2C47D5ED1ED8}"/>
            </c:ext>
          </c:extLst>
        </c:ser>
        <c:dLbls>
          <c:dLblPos val="outEnd"/>
          <c:showLegendKey val="0"/>
          <c:showVal val="1"/>
          <c:showCatName val="0"/>
          <c:showSerName val="0"/>
          <c:showPercent val="0"/>
          <c:showBubbleSize val="0"/>
        </c:dLbls>
        <c:gapWidth val="219"/>
        <c:overlap val="-27"/>
        <c:axId val="1178248928"/>
        <c:axId val="1178247680"/>
      </c:barChart>
      <c:catAx>
        <c:axId val="117824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8247680"/>
        <c:crosses val="autoZero"/>
        <c:auto val="1"/>
        <c:lblAlgn val="ctr"/>
        <c:lblOffset val="100"/>
        <c:noMultiLvlLbl val="0"/>
      </c:catAx>
      <c:valAx>
        <c:axId val="1178247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8248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92E88-8F86-4D03-94EF-9DE78EDF4375}" type="datetimeFigureOut">
              <a:rPr lang="en-US" smtClean="0"/>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E26CA-C2D5-459F-A19F-5443206D17EC}" type="slidenum">
              <a:rPr lang="en-US" smtClean="0"/>
              <a:t>‹#›</a:t>
            </a:fld>
            <a:endParaRPr lang="en-US"/>
          </a:p>
        </p:txBody>
      </p:sp>
    </p:spTree>
    <p:extLst>
      <p:ext uri="{BB962C8B-B14F-4D97-AF65-F5344CB8AC3E}">
        <p14:creationId xmlns:p14="http://schemas.microsoft.com/office/powerpoint/2010/main" val="890109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Measles</a:t>
            </a:r>
            <a:r>
              <a:rPr lang="en-US" dirty="0" smtClean="0"/>
              <a:t> is a highly contagious disease caused by a virus, which usually results in a high fever and rash, and can lead to blindness, encephalitis (inflammation of the brain) or death.</a:t>
            </a:r>
          </a:p>
          <a:p>
            <a:r>
              <a:rPr lang="en-US" b="1" dirty="0" smtClean="0"/>
              <a:t>Mumps </a:t>
            </a:r>
            <a:r>
              <a:rPr lang="en-US" dirty="0" smtClean="0"/>
              <a:t>is a highly contagious virus that causes painful swelling at the side of the face under the ears (the parotid glands), fever, headache and muscle aches. It can lead to viral meningitis</a:t>
            </a:r>
            <a:r>
              <a:rPr lang="en-US" baseline="0" dirty="0" smtClean="0"/>
              <a:t> (a thin lining covering the brain and spinal cord).</a:t>
            </a:r>
          </a:p>
          <a:p>
            <a:r>
              <a:rPr lang="en-US" b="1" baseline="0" dirty="0" smtClean="0"/>
              <a:t>Rubella</a:t>
            </a:r>
            <a:r>
              <a:rPr lang="en-US" baseline="0" dirty="0" smtClean="0"/>
              <a:t> is a viral disease which is usually mild in children, but infection during early pregnancy may cause fetal death or congenital rubella syndrome, which can lead to defects of the brain, heart, eyes, and ears.</a:t>
            </a:r>
          </a:p>
          <a:p>
            <a:endParaRPr lang="en-US" dirty="0"/>
          </a:p>
        </p:txBody>
      </p:sp>
      <p:sp>
        <p:nvSpPr>
          <p:cNvPr id="4" name="Slide Number Placeholder 3"/>
          <p:cNvSpPr>
            <a:spLocks noGrp="1"/>
          </p:cNvSpPr>
          <p:nvPr>
            <p:ph type="sldNum" sz="quarter" idx="10"/>
          </p:nvPr>
        </p:nvSpPr>
        <p:spPr/>
        <p:txBody>
          <a:bodyPr/>
          <a:lstStyle/>
          <a:p>
            <a:fld id="{7B0E26CA-C2D5-459F-A19F-5443206D17EC}" type="slidenum">
              <a:rPr lang="en-US" smtClean="0"/>
              <a:t>2</a:t>
            </a:fld>
            <a:endParaRPr lang="en-US"/>
          </a:p>
        </p:txBody>
      </p:sp>
    </p:spTree>
    <p:extLst>
      <p:ext uri="{BB962C8B-B14F-4D97-AF65-F5344CB8AC3E}">
        <p14:creationId xmlns:p14="http://schemas.microsoft.com/office/powerpoint/2010/main" val="261438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Pan American Health Organization (PAHO): specialized international health agency of the Inter-American System and also serves as Regional Office for the Americas of the World Health Organization (WHO), the specialized health agency of the United Nations</a:t>
            </a:r>
          </a:p>
          <a:p>
            <a:endParaRPr lang="en-US" dirty="0"/>
          </a:p>
        </p:txBody>
      </p:sp>
      <p:sp>
        <p:nvSpPr>
          <p:cNvPr id="4" name="Slide Number Placeholder 3"/>
          <p:cNvSpPr>
            <a:spLocks noGrp="1"/>
          </p:cNvSpPr>
          <p:nvPr>
            <p:ph type="sldNum" sz="quarter" idx="10"/>
          </p:nvPr>
        </p:nvSpPr>
        <p:spPr/>
        <p:txBody>
          <a:bodyPr/>
          <a:lstStyle/>
          <a:p>
            <a:fld id="{7B0E26CA-C2D5-459F-A19F-5443206D17EC}" type="slidenum">
              <a:rPr lang="en-US" smtClean="0"/>
              <a:t>3</a:t>
            </a:fld>
            <a:endParaRPr lang="en-US"/>
          </a:p>
        </p:txBody>
      </p:sp>
    </p:spTree>
    <p:extLst>
      <p:ext uri="{BB962C8B-B14F-4D97-AF65-F5344CB8AC3E}">
        <p14:creationId xmlns:p14="http://schemas.microsoft.com/office/powerpoint/2010/main" val="202048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National Immunization Survey (NIS) falls</a:t>
            </a:r>
            <a:r>
              <a:rPr lang="en-US" baseline="0" dirty="0" smtClean="0"/>
              <a:t> under </a:t>
            </a:r>
            <a:r>
              <a:rPr lang="en-US" dirty="0" smtClean="0"/>
              <a:t>(CDC) national sample contains approximately 26,000 completed household interviews. National coverage estimates are based on the subsample of approximately 15,000 children with adequate provider data. Vaccination coverage estimates are based on provider-reported vaccination histories. </a:t>
            </a:r>
          </a:p>
          <a:p>
            <a:r>
              <a:rPr lang="en-US" dirty="0" smtClean="0"/>
              <a:t>If an estimate is reported as NA (Not Available), the estimate was not reported because it may not be reliable or precise. </a:t>
            </a:r>
            <a:endParaRPr lang="en-US" dirty="0"/>
          </a:p>
        </p:txBody>
      </p:sp>
      <p:sp>
        <p:nvSpPr>
          <p:cNvPr id="4" name="Slide Number Placeholder 3"/>
          <p:cNvSpPr>
            <a:spLocks noGrp="1"/>
          </p:cNvSpPr>
          <p:nvPr>
            <p:ph type="sldNum" sz="quarter" idx="10"/>
          </p:nvPr>
        </p:nvSpPr>
        <p:spPr/>
        <p:txBody>
          <a:bodyPr/>
          <a:lstStyle/>
          <a:p>
            <a:fld id="{7B0E26CA-C2D5-459F-A19F-5443206D17EC}" type="slidenum">
              <a:rPr lang="en-US" smtClean="0"/>
              <a:t>4</a:t>
            </a:fld>
            <a:endParaRPr lang="en-US"/>
          </a:p>
        </p:txBody>
      </p:sp>
    </p:spTree>
    <p:extLst>
      <p:ext uri="{BB962C8B-B14F-4D97-AF65-F5344CB8AC3E}">
        <p14:creationId xmlns:p14="http://schemas.microsoft.com/office/powerpoint/2010/main" val="291173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aho.org/data/index.php/en/mnu-topics/immunizations/296-vaccination-coverage-by-country.html" TargetMode="External"/><Relationship Id="rId2" Type="http://schemas.openxmlformats.org/officeDocument/2006/relationships/hyperlink" Target="https://www.cdc.gov/vaccines/vpd/mmr/public/index.html"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MMR Coverage</a:t>
            </a:r>
            <a:endParaRPr lang="en-US" dirty="0"/>
          </a:p>
        </p:txBody>
      </p:sp>
      <p:sp>
        <p:nvSpPr>
          <p:cNvPr id="3" name="Subtitle 2"/>
          <p:cNvSpPr>
            <a:spLocks noGrp="1"/>
          </p:cNvSpPr>
          <p:nvPr>
            <p:ph type="subTitle" idx="1"/>
          </p:nvPr>
        </p:nvSpPr>
        <p:spPr/>
        <p:txBody>
          <a:bodyPr/>
          <a:lstStyle/>
          <a:p>
            <a:r>
              <a:rPr lang="en-US" dirty="0" smtClean="0"/>
              <a:t>Measles, Mumps, Rubella</a:t>
            </a:r>
            <a:endParaRPr lang="en-US" dirty="0"/>
          </a:p>
        </p:txBody>
      </p:sp>
    </p:spTree>
    <p:extLst>
      <p:ext uri="{BB962C8B-B14F-4D97-AF65-F5344CB8AC3E}">
        <p14:creationId xmlns:p14="http://schemas.microsoft.com/office/powerpoint/2010/main" val="1438461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Centers for Disease Control and Prevention (CDC)</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smtClean="0"/>
              <a:t>CDC Recommends</a:t>
            </a:r>
          </a:p>
          <a:p>
            <a:r>
              <a:rPr lang="en-US" dirty="0" smtClean="0"/>
              <a:t>Child should get two doses of MMR vaccine</a:t>
            </a:r>
          </a:p>
          <a:p>
            <a:r>
              <a:rPr lang="en-US" dirty="0" smtClean="0"/>
              <a:t>Dose 1 at 12 to 15 months of age</a:t>
            </a:r>
          </a:p>
          <a:p>
            <a:r>
              <a:rPr lang="en-US" dirty="0" smtClean="0"/>
              <a:t>Dose 2 at 4 through 6 years of age</a:t>
            </a:r>
          </a:p>
          <a:p>
            <a:endParaRPr lang="en-US" dirty="0"/>
          </a:p>
          <a:p>
            <a:r>
              <a:rPr lang="en-US" dirty="0" smtClean="0"/>
              <a:t>Students post-high school who do not have evidence of immunity need two doses of MMR vaccine separated by at least 28 days</a:t>
            </a:r>
          </a:p>
          <a:p>
            <a:r>
              <a:rPr lang="en-US" dirty="0" smtClean="0"/>
              <a:t>Adults who do not have evidence of immunity should get at least one dose of MMR vaccine</a:t>
            </a:r>
          </a:p>
          <a:p>
            <a:endParaRPr lang="en-US" dirty="0"/>
          </a:p>
        </p:txBody>
      </p:sp>
    </p:spTree>
    <p:extLst>
      <p:ext uri="{BB962C8B-B14F-4D97-AF65-F5344CB8AC3E}">
        <p14:creationId xmlns:p14="http://schemas.microsoft.com/office/powerpoint/2010/main" val="3256415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MMR Dose 1 for 2000-2017</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63773829"/>
              </p:ext>
            </p:extLst>
          </p:nvPr>
        </p:nvGraphicFramePr>
        <p:xfrm>
          <a:off x="1120775" y="1825625"/>
          <a:ext cx="10233025"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618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MMR one or more doses age 19-35 months for 2017</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84555389"/>
              </p:ext>
            </p:extLst>
          </p:nvPr>
        </p:nvGraphicFramePr>
        <p:xfrm>
          <a:off x="1120775" y="1825625"/>
          <a:ext cx="10233025"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853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MMR Coverage Age 19-35 months for 2017</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5340489"/>
              </p:ext>
            </p:extLst>
          </p:nvPr>
        </p:nvGraphicFramePr>
        <p:xfrm>
          <a:off x="1120775" y="1825625"/>
          <a:ext cx="1023302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0038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479" y="-748781"/>
            <a:ext cx="10515600" cy="3534344"/>
          </a:xfrm>
        </p:spPr>
        <p:txBody>
          <a:bodyPr/>
          <a:lstStyle/>
          <a:p>
            <a:pPr algn="ctr"/>
            <a:r>
              <a:rPr lang="en-US" dirty="0" smtClean="0"/>
              <a:t>References</a:t>
            </a:r>
            <a:endParaRPr lang="en-US" dirty="0"/>
          </a:p>
        </p:txBody>
      </p:sp>
      <p:sp>
        <p:nvSpPr>
          <p:cNvPr id="3" name="Text Placeholder 2"/>
          <p:cNvSpPr>
            <a:spLocks noGrp="1"/>
          </p:cNvSpPr>
          <p:nvPr>
            <p:ph type="body" sz="half" idx="2"/>
          </p:nvPr>
        </p:nvSpPr>
        <p:spPr/>
        <p:txBody>
          <a:bodyPr>
            <a:normAutofit fontScale="25000" lnSpcReduction="20000"/>
          </a:bodyPr>
          <a:lstStyle/>
          <a:p>
            <a:pPr indent="-457200">
              <a:lnSpc>
                <a:spcPct val="200000"/>
              </a:lnSpc>
            </a:pPr>
            <a:r>
              <a:rPr lang="en-US" sz="7200" dirty="0" smtClean="0"/>
              <a:t>Centers for Disease Control and Prevention. U.S. Department of Health &amp; Human Services. (</a:t>
            </a:r>
            <a:r>
              <a:rPr lang="en-US" sz="7200" dirty="0" err="1" smtClean="0"/>
              <a:t>n.d.</a:t>
            </a:r>
            <a:r>
              <a:rPr lang="en-US" sz="7200" dirty="0"/>
              <a:t>). Measles, mumps, and rubella (MMR) vaccination coverage among children 19-35 months by </a:t>
            </a:r>
            <a:r>
              <a:rPr lang="en-US" sz="7200" dirty="0" smtClean="0"/>
              <a:t>state</a:t>
            </a:r>
            <a:r>
              <a:rPr lang="en-US" sz="7200" dirty="0"/>
              <a:t>, HHS </a:t>
            </a:r>
            <a:r>
              <a:rPr lang="en-US" sz="7200" dirty="0" smtClean="0"/>
              <a:t>region</a:t>
            </a:r>
            <a:r>
              <a:rPr lang="en-US" sz="7200" dirty="0"/>
              <a:t>, and the United States, </a:t>
            </a:r>
            <a:r>
              <a:rPr lang="en-US" sz="7200" dirty="0" smtClean="0"/>
              <a:t>national immunization survey-child </a:t>
            </a:r>
            <a:r>
              <a:rPr lang="en-US" sz="7200" dirty="0"/>
              <a:t>(</a:t>
            </a:r>
            <a:r>
              <a:rPr lang="en-US" sz="7200" dirty="0" smtClean="0"/>
              <a:t>NIS-child</a:t>
            </a:r>
            <a:r>
              <a:rPr lang="en-US" sz="7200" dirty="0"/>
              <a:t>), 1995 through </a:t>
            </a:r>
            <a:r>
              <a:rPr lang="en-US" sz="7200" dirty="0" smtClean="0"/>
              <a:t>2017. (2017). Retrieved from </a:t>
            </a:r>
            <a:r>
              <a:rPr lang="en-US" sz="7200" dirty="0" smtClean="0">
                <a:hlinkClick r:id="rId2"/>
              </a:rPr>
              <a:t>https</a:t>
            </a:r>
            <a:r>
              <a:rPr lang="en-US" sz="7200" dirty="0">
                <a:hlinkClick r:id="rId2"/>
              </a:rPr>
              <a:t>://</a:t>
            </a:r>
            <a:r>
              <a:rPr lang="en-US" sz="7200" dirty="0" smtClean="0">
                <a:hlinkClick r:id="rId2"/>
              </a:rPr>
              <a:t>www.cdc.gov/vaccines/vpd/mmr/public/index.html</a:t>
            </a:r>
            <a:endParaRPr lang="en-US" sz="7200" dirty="0" smtClean="0"/>
          </a:p>
          <a:p>
            <a:pPr indent="-457200">
              <a:lnSpc>
                <a:spcPct val="200000"/>
              </a:lnSpc>
            </a:pPr>
            <a:r>
              <a:rPr lang="en-US" sz="7200" dirty="0" smtClean="0"/>
              <a:t>Pan American Health Organization. World Health Organization. Vaccination coverage by country. (</a:t>
            </a:r>
            <a:r>
              <a:rPr lang="en-US" sz="7200" dirty="0" err="1" smtClean="0"/>
              <a:t>n.d.</a:t>
            </a:r>
            <a:r>
              <a:rPr lang="en-US" sz="7200" dirty="0" smtClean="0"/>
              <a:t>). </a:t>
            </a:r>
            <a:r>
              <a:rPr lang="en-US" sz="7200" dirty="0"/>
              <a:t>Retrieved from </a:t>
            </a:r>
            <a:r>
              <a:rPr lang="en-US" sz="7200" dirty="0">
                <a:hlinkClick r:id="rId3"/>
              </a:rPr>
              <a:t>http://</a:t>
            </a:r>
            <a:r>
              <a:rPr lang="en-US" sz="7200" dirty="0" smtClean="0">
                <a:hlinkClick r:id="rId3"/>
              </a:rPr>
              <a:t>www.paho.org/data/index.php/en/mnu-topics/immunizations/296-vaccination-coverage-by-country.html</a:t>
            </a:r>
            <a:endParaRPr lang="en-US" sz="7200" dirty="0" smtClean="0"/>
          </a:p>
          <a:p>
            <a:pPr indent="-457200">
              <a:lnSpc>
                <a:spcPct val="200000"/>
              </a:lnSpc>
            </a:pPr>
            <a:endParaRPr lang="en-US" dirty="0"/>
          </a:p>
        </p:txBody>
      </p:sp>
    </p:spTree>
    <p:extLst>
      <p:ext uri="{BB962C8B-B14F-4D97-AF65-F5344CB8AC3E}">
        <p14:creationId xmlns:p14="http://schemas.microsoft.com/office/powerpoint/2010/main" val="180856285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751</TotalTime>
  <Words>436</Words>
  <Application>Microsoft Office PowerPoint</Application>
  <PresentationFormat>Widescreen</PresentationFormat>
  <Paragraphs>25</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Depth</vt:lpstr>
      <vt:lpstr>MMR Coverage</vt:lpstr>
      <vt:lpstr>Centers for Disease Control and Prevention (CDC)</vt:lpstr>
      <vt:lpstr>U.S. MMR Dose 1 for 2000-2017</vt:lpstr>
      <vt:lpstr>MMR one or more doses age 19-35 months for 2017</vt:lpstr>
      <vt:lpstr>MMR Coverage Age 19-35 months for 2017</vt:lpstr>
      <vt:lpstr>References</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MMR Coverage</dc:title>
  <dc:creator>Montgomery College</dc:creator>
  <cp:lastModifiedBy>Montgomery College</cp:lastModifiedBy>
  <cp:revision>28</cp:revision>
  <dcterms:created xsi:type="dcterms:W3CDTF">2019-06-13T15:44:29Z</dcterms:created>
  <dcterms:modified xsi:type="dcterms:W3CDTF">2019-06-14T20:16:04Z</dcterms:modified>
</cp:coreProperties>
</file>