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 id="2147483650" r:id="rId3"/>
    <p:sldMasterId id="2147483652" r:id="rId4"/>
    <p:sldMasterId id="2147483655" r:id="rId5"/>
    <p:sldMasterId id="2147483658" r:id="rId6"/>
    <p:sldMasterId id="2147483660" r:id="rId7"/>
  </p:sldMasterIdLst>
  <p:notesMasterIdLst>
    <p:notesMasterId r:id="rId47"/>
  </p:notesMasterIdLst>
  <p:handoutMasterIdLst>
    <p:handoutMasterId r:id="rId48"/>
  </p:handoutMasterIdLst>
  <p:sldIdLst>
    <p:sldId id="339" r:id="rId8"/>
    <p:sldId id="382" r:id="rId9"/>
    <p:sldId id="340" r:id="rId10"/>
    <p:sldId id="341" r:id="rId11"/>
    <p:sldId id="344" r:id="rId12"/>
    <p:sldId id="342" r:id="rId13"/>
    <p:sldId id="384" r:id="rId14"/>
    <p:sldId id="385" r:id="rId15"/>
    <p:sldId id="412" r:id="rId16"/>
    <p:sldId id="413" r:id="rId17"/>
    <p:sldId id="414" r:id="rId18"/>
    <p:sldId id="415" r:id="rId19"/>
    <p:sldId id="416" r:id="rId20"/>
    <p:sldId id="417" r:id="rId21"/>
    <p:sldId id="388" r:id="rId22"/>
    <p:sldId id="389" r:id="rId23"/>
    <p:sldId id="390" r:id="rId24"/>
    <p:sldId id="391" r:id="rId25"/>
    <p:sldId id="392" r:id="rId26"/>
    <p:sldId id="394" r:id="rId27"/>
    <p:sldId id="396" r:id="rId28"/>
    <p:sldId id="397" r:id="rId29"/>
    <p:sldId id="398" r:id="rId30"/>
    <p:sldId id="418" r:id="rId31"/>
    <p:sldId id="400" r:id="rId32"/>
    <p:sldId id="399" r:id="rId33"/>
    <p:sldId id="401" r:id="rId34"/>
    <p:sldId id="402" r:id="rId35"/>
    <p:sldId id="419" r:id="rId36"/>
    <p:sldId id="420" r:id="rId37"/>
    <p:sldId id="403" r:id="rId38"/>
    <p:sldId id="404" r:id="rId39"/>
    <p:sldId id="405" r:id="rId40"/>
    <p:sldId id="406" r:id="rId41"/>
    <p:sldId id="408" r:id="rId42"/>
    <p:sldId id="409" r:id="rId43"/>
    <p:sldId id="410" r:id="rId44"/>
    <p:sldId id="421" r:id="rId45"/>
    <p:sldId id="380"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CD3"/>
    <a:srgbClr val="0E2539"/>
    <a:srgbClr val="1AA3AA"/>
    <a:srgbClr val="3498DB"/>
    <a:srgbClr val="1F74AD"/>
    <a:srgbClr val="4992EB"/>
    <a:srgbClr val="6299EC"/>
    <a:srgbClr val="74BAF0"/>
    <a:srgbClr val="AADAF3"/>
    <a:srgbClr val="9BD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2021/10/21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2021/10/21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234950" y="227330"/>
            <a:ext cx="11722735" cy="640334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3"/>
          <a:stretch>
            <a:fillRect/>
          </a:stretch>
        </p:blipFill>
        <p:spPr>
          <a:xfrm>
            <a:off x="9505950" y="6630670"/>
            <a:ext cx="2416175" cy="225425"/>
          </a:xfrm>
          <a:prstGeom prst="rect">
            <a:avLst/>
          </a:prstGeom>
        </p:spPr>
      </p:pic>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234950" y="227330"/>
            <a:ext cx="11722735" cy="640334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3"/>
          <a:stretch>
            <a:fillRect/>
          </a:stretch>
        </p:blipFill>
        <p:spPr>
          <a:xfrm>
            <a:off x="9505950" y="6630670"/>
            <a:ext cx="2416175" cy="225425"/>
          </a:xfrm>
          <a:prstGeom prst="rect">
            <a:avLst/>
          </a:prstGeom>
        </p:spPr>
      </p:pic>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流程图: 过程 18"/>
          <p:cNvSpPr/>
          <p:nvPr userDrawn="1"/>
        </p:nvSpPr>
        <p:spPr>
          <a:xfrm>
            <a:off x="2473325" y="1886585"/>
            <a:ext cx="1127125" cy="3514725"/>
          </a:xfrm>
          <a:prstGeom prst="flowChartProcess">
            <a:avLst/>
          </a:prstGeom>
          <a:solidFill>
            <a:srgbClr val="157CD3"/>
          </a:solidFill>
          <a:ln w="127000" cmpd="sng">
            <a:noFill/>
          </a:ln>
        </p:spPr>
        <p:style>
          <a:lnRef idx="2">
            <a:schemeClr val="accent6"/>
          </a:lnRef>
          <a:fillRef idx="1">
            <a:schemeClr val="lt1"/>
          </a:fillRef>
          <a:effectRef idx="0">
            <a:schemeClr val="accent6"/>
          </a:effectRef>
          <a:fontRef idx="minor">
            <a:schemeClr val="dk1"/>
          </a:fontRef>
        </p:style>
        <p:txBody>
          <a:bodyPr vert="eaVert" tIns="0" bIns="396240" rtlCol="0" anchor="ctr"/>
          <a:lstStyle/>
          <a:p>
            <a:pPr algn="ctr"/>
            <a:r>
              <a:rPr lang="zh-CN" altLang="en-US" sz="4800">
                <a:solidFill>
                  <a:schemeClr val="bg1"/>
                </a:solidFill>
                <a:latin typeface="思源黑体 CN Medium" panose="020B0600000000000000" charset="-122"/>
                <a:ea typeface="思源黑体 CN Medium" panose="020B0600000000000000" charset="-122"/>
                <a:sym typeface="+mn-ea"/>
              </a:rPr>
              <a:t>目 </a:t>
            </a:r>
            <a:r>
              <a:rPr lang="en-US" altLang="zh-CN" sz="4800">
                <a:solidFill>
                  <a:schemeClr val="bg1"/>
                </a:solidFill>
                <a:latin typeface="思源黑体 CN Medium" panose="020B0600000000000000" charset="-122"/>
                <a:ea typeface="思源黑体 CN Medium" panose="020B0600000000000000" charset="-122"/>
                <a:sym typeface="+mn-ea"/>
              </a:rPr>
              <a:t>  </a:t>
            </a:r>
            <a:r>
              <a:rPr lang="zh-CN" altLang="en-US" sz="4800">
                <a:solidFill>
                  <a:schemeClr val="bg1"/>
                </a:solidFill>
                <a:latin typeface="思源黑体 CN Medium" panose="020B0600000000000000" charset="-122"/>
                <a:ea typeface="思源黑体 CN Medium" panose="020B0600000000000000" charset="-122"/>
                <a:sym typeface="+mn-ea"/>
              </a:rPr>
              <a:t>录</a:t>
            </a:r>
            <a:endParaRPr lang="en-US" altLang="zh-CN" sz="4800">
              <a:solidFill>
                <a:schemeClr val="bg1"/>
              </a:solidFill>
              <a:latin typeface="思源黑体 CN Medium" panose="020B0600000000000000" charset="-122"/>
              <a:ea typeface="思源黑体 CN Medium" panose="020B0600000000000000" charset="-122"/>
              <a:sym typeface="+mn-ea"/>
            </a:endParaRPr>
          </a:p>
        </p:txBody>
      </p:sp>
      <p:pic>
        <p:nvPicPr>
          <p:cNvPr id="20" name="图片 19" descr="轩轩"/>
          <p:cNvPicPr>
            <a:picLocks noChangeAspect="1"/>
          </p:cNvPicPr>
          <p:nvPr userDrawn="1"/>
        </p:nvPicPr>
        <p:blipFill>
          <a:blip r:embed="rId4"/>
          <a:stretch>
            <a:fillRect/>
          </a:stretch>
        </p:blipFill>
        <p:spPr>
          <a:xfrm>
            <a:off x="638810" y="2679700"/>
            <a:ext cx="2038350" cy="3954145"/>
          </a:xfrm>
          <a:prstGeom prst="rect">
            <a:avLst/>
          </a:prstGeom>
          <a:effectLst>
            <a:outerShdw blurRad="215900" dist="88900" dir="2700000" algn="tl" rotWithShape="0">
              <a:prstClr val="black">
                <a:alpha val="40000"/>
              </a:prstClr>
            </a:outerShdw>
          </a:effectLst>
        </p:spPr>
      </p:pic>
      <p:sp>
        <p:nvSpPr>
          <p:cNvPr id="21" name="文本框 20"/>
          <p:cNvSpPr txBox="1"/>
          <p:nvPr userDrawn="1"/>
        </p:nvSpPr>
        <p:spPr>
          <a:xfrm>
            <a:off x="2700020" y="4742180"/>
            <a:ext cx="3265170" cy="460375"/>
          </a:xfrm>
          <a:prstGeom prst="rect">
            <a:avLst/>
          </a:prstGeom>
          <a:noFill/>
        </p:spPr>
        <p:txBody>
          <a:bodyPr wrap="square" rtlCol="0">
            <a:spAutoFit/>
          </a:bodyPr>
          <a:lstStyle/>
          <a:p>
            <a:r>
              <a:rPr lang="en-US" altLang="zh-CN" sz="2400">
                <a:solidFill>
                  <a:srgbClr val="B0D5FE"/>
                </a:solidFill>
                <a:latin typeface="思源黑体 CN Medium" panose="020B0600000000000000" charset="-122"/>
                <a:ea typeface="思源黑体 CN Medium" panose="020B0600000000000000" charset="-122"/>
              </a:rPr>
              <a:t>CONCENT</a:t>
            </a:r>
          </a:p>
        </p:txBody>
      </p:sp>
    </p:spTree>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000"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234950" y="227330"/>
            <a:ext cx="11722735" cy="640334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4"/>
          <a:stretch>
            <a:fillRect/>
          </a:stretch>
        </p:blipFill>
        <p:spPr>
          <a:xfrm>
            <a:off x="9505950" y="6630670"/>
            <a:ext cx="2416175" cy="225425"/>
          </a:xfrm>
          <a:prstGeom prst="rect">
            <a:avLst/>
          </a:prstGeom>
        </p:spPr>
      </p:pic>
      <p:sp>
        <p:nvSpPr>
          <p:cNvPr id="8" name="椭圆 7"/>
          <p:cNvSpPr/>
          <p:nvPr userDrawn="1"/>
        </p:nvSpPr>
        <p:spPr>
          <a:xfrm>
            <a:off x="147955" y="147320"/>
            <a:ext cx="1044575" cy="1044575"/>
          </a:xfrm>
          <a:prstGeom prst="ellipse">
            <a:avLst/>
          </a:prstGeom>
          <a:noFill/>
          <a:ln w="212725">
            <a:solidFill>
              <a:srgbClr val="FBD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人工智能初级版-学生手册 - 图标提取-湖南 - 修改_情境导入"/>
          <p:cNvPicPr>
            <a:picLocks noChangeAspect="1"/>
          </p:cNvPicPr>
          <p:nvPr userDrawn="1"/>
        </p:nvPicPr>
        <p:blipFill>
          <a:blip r:embed="rId5"/>
          <a:stretch>
            <a:fillRect/>
          </a:stretch>
        </p:blipFill>
        <p:spPr>
          <a:xfrm>
            <a:off x="294005" y="227965"/>
            <a:ext cx="2447925" cy="8636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234950" y="227330"/>
            <a:ext cx="11722735" cy="640334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4"/>
          <a:stretch>
            <a:fillRect/>
          </a:stretch>
        </p:blipFill>
        <p:spPr>
          <a:xfrm>
            <a:off x="9505950" y="6630670"/>
            <a:ext cx="2416175" cy="225425"/>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7" name="矩形 6"/>
          <p:cNvSpPr/>
          <p:nvPr userDrawn="1"/>
        </p:nvSpPr>
        <p:spPr>
          <a:xfrm>
            <a:off x="234950" y="227330"/>
            <a:ext cx="11722735" cy="640334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3"/>
          <a:stretch>
            <a:fillRect/>
          </a:stretch>
        </p:blipFill>
        <p:spPr>
          <a:xfrm>
            <a:off x="9505950" y="6630670"/>
            <a:ext cx="2416175" cy="225425"/>
          </a:xfrm>
          <a:prstGeom prst="rect">
            <a:avLst/>
          </a:prstGeom>
        </p:spPr>
      </p:pic>
      <p:sp>
        <p:nvSpPr>
          <p:cNvPr id="8" name="矩形 7"/>
          <p:cNvSpPr/>
          <p:nvPr userDrawn="1"/>
        </p:nvSpPr>
        <p:spPr>
          <a:xfrm>
            <a:off x="8255" y="2113598"/>
            <a:ext cx="12175490" cy="2630805"/>
          </a:xfrm>
          <a:prstGeom prst="rect">
            <a:avLst/>
          </a:prstGeom>
          <a:solidFill>
            <a:srgbClr val="157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0231755" y="1578610"/>
            <a:ext cx="786130" cy="786130"/>
          </a:xfrm>
          <a:prstGeom prst="ellipse">
            <a:avLst/>
          </a:prstGeom>
          <a:solidFill>
            <a:srgbClr val="FBDC4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椭圆 10"/>
          <p:cNvSpPr/>
          <p:nvPr userDrawn="1"/>
        </p:nvSpPr>
        <p:spPr>
          <a:xfrm>
            <a:off x="1596390" y="4955540"/>
            <a:ext cx="582295" cy="582295"/>
          </a:xfrm>
          <a:prstGeom prst="ellipse">
            <a:avLst/>
          </a:prstGeom>
          <a:solidFill>
            <a:srgbClr val="FBDC4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椭圆 11"/>
          <p:cNvSpPr/>
          <p:nvPr userDrawn="1"/>
        </p:nvSpPr>
        <p:spPr>
          <a:xfrm>
            <a:off x="2178685" y="4604385"/>
            <a:ext cx="350520" cy="350520"/>
          </a:xfrm>
          <a:prstGeom prst="ellipse">
            <a:avLst/>
          </a:prstGeom>
          <a:solidFill>
            <a:srgbClr val="FBDC4D"/>
          </a:solidFill>
          <a:ln w="88900" cmpd="sng">
            <a:no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plus(out)">
                                      <p:cBhvr>
                                        <p:cTn id="7" dur="2000"/>
                                        <p:tgtEl>
                                          <p:spTgt spid="11"/>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plus(out)">
                                      <p:cBhvr>
                                        <p:cTn id="10" dur="2000"/>
                                        <p:tgtEl>
                                          <p:spTgt spid="12"/>
                                        </p:tgtEl>
                                      </p:cBhvr>
                                    </p:animEffect>
                                  </p:childTnLst>
                                </p:cTn>
                              </p:par>
                              <p:par>
                                <p:cTn id="11" presetID="13" presetClass="entr" presetSubtype="3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plus(out)">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ldLvl="0" animBg="1"/>
      <p:bldP spid="12" grpId="0" bldLvl="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57CD3"/>
        </a:solidFill>
        <a:effectLst/>
      </p:bgPr>
    </p:bg>
    <p:spTree>
      <p:nvGrpSpPr>
        <p:cNvPr id="1" name=""/>
        <p:cNvGrpSpPr/>
        <p:nvPr/>
      </p:nvGrpSpPr>
      <p:grpSpPr>
        <a:xfrm>
          <a:off x="0" y="0"/>
          <a:ext cx="0" cy="0"/>
          <a:chOff x="0" y="0"/>
          <a:chExt cx="0" cy="0"/>
        </a:xfrm>
      </p:grpSpPr>
      <p:sp>
        <p:nvSpPr>
          <p:cNvPr id="17" name="饼形 16"/>
          <p:cNvSpPr/>
          <p:nvPr userDrawn="1"/>
        </p:nvSpPr>
        <p:spPr>
          <a:xfrm>
            <a:off x="-1735455" y="-1754505"/>
            <a:ext cx="3469005" cy="3469005"/>
          </a:xfrm>
          <a:prstGeom prst="pie">
            <a:avLst>
              <a:gd name="adj1" fmla="val 4203"/>
              <a:gd name="adj2" fmla="val 5421724"/>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userDrawn="1"/>
        </p:nvSpPr>
        <p:spPr>
          <a:xfrm rot="5400000">
            <a:off x="11160760" y="4784090"/>
            <a:ext cx="2073910" cy="2073910"/>
          </a:xfrm>
          <a:prstGeom prst="pie">
            <a:avLst>
              <a:gd name="adj1" fmla="val 4203"/>
              <a:gd name="adj2" fmla="val 10783576"/>
            </a:avLst>
          </a:prstGeom>
          <a:solidFill>
            <a:srgbClr val="FBD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userDrawn="1"/>
        </p:nvSpPr>
        <p:spPr>
          <a:xfrm>
            <a:off x="0" y="1834515"/>
            <a:ext cx="12192635" cy="3188970"/>
          </a:xfrm>
          <a:prstGeom prst="rect">
            <a:avLst/>
          </a:prstGeom>
          <a:solidFill>
            <a:schemeClr val="bg1"/>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p>
        </p:txBody>
      </p:sp>
      <p:pic>
        <p:nvPicPr>
          <p:cNvPr id="10" name="图片 9" descr="飞瑞敖长图标-FRO-白色描边"/>
          <p:cNvPicPr>
            <a:picLocks noChangeAspect="1"/>
          </p:cNvPicPr>
          <p:nvPr userDrawn="1"/>
        </p:nvPicPr>
        <p:blipFill>
          <a:blip r:embed="rId4"/>
          <a:stretch>
            <a:fillRect/>
          </a:stretch>
        </p:blipFill>
        <p:spPr>
          <a:xfrm>
            <a:off x="9505950" y="6630670"/>
            <a:ext cx="2416175" cy="225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1578610"/>
            <a:ext cx="11359515" cy="3627755"/>
            <a:chOff x="0" y="2486"/>
            <a:chExt cx="17889" cy="5713"/>
          </a:xfrm>
        </p:grpSpPr>
        <p:sp>
          <p:nvSpPr>
            <p:cNvPr id="14" name="矩形 13"/>
            <p:cNvSpPr/>
            <p:nvPr/>
          </p:nvSpPr>
          <p:spPr>
            <a:xfrm>
              <a:off x="0" y="3733"/>
              <a:ext cx="11273" cy="4026"/>
            </a:xfrm>
            <a:prstGeom prst="rect">
              <a:avLst/>
            </a:prstGeom>
            <a:solidFill>
              <a:srgbClr val="157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未标题-1-02"/>
            <p:cNvPicPr>
              <a:picLocks noChangeAspect="1"/>
            </p:cNvPicPr>
            <p:nvPr/>
          </p:nvPicPr>
          <p:blipFill>
            <a:blip r:embed="rId3"/>
            <a:stretch>
              <a:fillRect/>
            </a:stretch>
          </p:blipFill>
          <p:spPr>
            <a:xfrm>
              <a:off x="10186" y="2486"/>
              <a:ext cx="7703" cy="5713"/>
            </a:xfrm>
            <a:prstGeom prst="rect">
              <a:avLst/>
            </a:prstGeom>
          </p:spPr>
        </p:pic>
      </p:grpSp>
      <p:sp>
        <p:nvSpPr>
          <p:cNvPr id="2" name="圆角矩形 1"/>
          <p:cNvSpPr/>
          <p:nvPr/>
        </p:nvSpPr>
        <p:spPr>
          <a:xfrm>
            <a:off x="1296670" y="2576830"/>
            <a:ext cx="1104265" cy="438785"/>
          </a:xfrm>
          <a:prstGeom prst="roundRect">
            <a:avLst/>
          </a:prstGeom>
          <a:solidFill>
            <a:srgbClr val="FBDC4D"/>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ctr">
              <a:lnSpc>
                <a:spcPct val="100000"/>
              </a:lnSpc>
            </a:pPr>
            <a:r>
              <a:rPr lang="zh-CN" altLang="en-US" sz="2200">
                <a:solidFill>
                  <a:srgbClr val="157CD3"/>
                </a:solidFill>
                <a:latin typeface="思源黑体 CN Medium" panose="020B0600000000000000" charset="-122"/>
                <a:ea typeface="思源黑体 CN Medium" panose="020B0600000000000000" charset="-122"/>
              </a:rPr>
              <a:t>第五课</a:t>
            </a:r>
          </a:p>
        </p:txBody>
      </p:sp>
      <p:sp>
        <p:nvSpPr>
          <p:cNvPr id="71" name="PA_矩形 17"/>
          <p:cNvSpPr/>
          <p:nvPr>
            <p:custDataLst>
              <p:tags r:id="rId1"/>
            </p:custDataLst>
          </p:nvPr>
        </p:nvSpPr>
        <p:spPr>
          <a:xfrm>
            <a:off x="1219835" y="3091815"/>
            <a:ext cx="4799330" cy="798830"/>
          </a:xfrm>
          <a:prstGeom prst="rect">
            <a:avLst/>
          </a:prstGeom>
        </p:spPr>
        <p:txBody>
          <a:bodyPr wrap="square">
            <a:spAutoFit/>
          </a:bodyPr>
          <a:lstStyle/>
          <a:p>
            <a:pPr lvl="0" algn="l"/>
            <a:r>
              <a:rPr lang="zh-CN" sz="4600">
                <a:solidFill>
                  <a:schemeClr val="bg1"/>
                </a:solidFill>
                <a:latin typeface="思源黑体 CN Medium" panose="020B0600000000000000" charset="-122"/>
                <a:ea typeface="思源黑体 CN Medium" panose="020B0600000000000000" charset="-122"/>
              </a:rPr>
              <a:t>防灾减灾系统</a:t>
            </a:r>
          </a:p>
        </p:txBody>
      </p:sp>
      <p:pic>
        <p:nvPicPr>
          <p:cNvPr id="10" name="图片 9" descr="C:\Users\admin\Desktop\u=1719110510,1718964179&amp;fm=253&amp;fmt=auto&amp;app=120&amp;f=JPEG.webp.jpgu=1719110510,1718964179&amp;fm=253&amp;fmt=auto&amp;app=120&amp;f=JPEG.webp"/>
          <p:cNvPicPr>
            <a:picLocks noChangeAspect="1"/>
          </p:cNvPicPr>
          <p:nvPr/>
        </p:nvPicPr>
        <p:blipFill>
          <a:blip r:embed="rId4"/>
          <a:srcRect/>
          <a:stretch>
            <a:fillRect/>
          </a:stretch>
        </p:blipFill>
        <p:spPr>
          <a:xfrm>
            <a:off x="7406640" y="2749550"/>
            <a:ext cx="2887980" cy="1900555"/>
          </a:xfrm>
          <a:prstGeom prst="rect">
            <a:avLst/>
          </a:prstGeom>
        </p:spPr>
      </p:pic>
      <p:grpSp>
        <p:nvGrpSpPr>
          <p:cNvPr id="5" name="组合 4"/>
          <p:cNvGrpSpPr/>
          <p:nvPr/>
        </p:nvGrpSpPr>
        <p:grpSpPr>
          <a:xfrm>
            <a:off x="1328420" y="4211955"/>
            <a:ext cx="2944495" cy="430530"/>
            <a:chOff x="2576" y="7022"/>
            <a:chExt cx="4637" cy="678"/>
          </a:xfrm>
        </p:grpSpPr>
        <p:sp>
          <p:nvSpPr>
            <p:cNvPr id="8" name="文本框 7"/>
            <p:cNvSpPr txBox="1"/>
            <p:nvPr/>
          </p:nvSpPr>
          <p:spPr>
            <a:xfrm>
              <a:off x="3423" y="7071"/>
              <a:ext cx="3790" cy="580"/>
            </a:xfrm>
            <a:prstGeom prst="rect">
              <a:avLst/>
            </a:prstGeom>
            <a:noFill/>
          </p:spPr>
          <p:txBody>
            <a:bodyPr wrap="square" rtlCol="0">
              <a:spAutoFit/>
            </a:bodyPr>
            <a:lstStyle/>
            <a:p>
              <a:r>
                <a:rPr lang="zh-CN" altLang="en-US">
                  <a:solidFill>
                    <a:schemeClr val="bg1"/>
                  </a:solidFill>
                  <a:latin typeface="思源黑体 CN Normal" panose="020B0400000000000000" charset="-122"/>
                  <a:ea typeface="思源黑体 CN Normal" panose="020B0400000000000000" charset="-122"/>
                </a:rPr>
                <a:t>主讲人：老师</a:t>
              </a:r>
              <a:endParaRPr lang="en-US" altLang="zh-CN">
                <a:solidFill>
                  <a:schemeClr val="bg1"/>
                </a:solidFill>
                <a:latin typeface="思源黑体 CN Normal" panose="020B0400000000000000" charset="-122"/>
                <a:ea typeface="思源黑体 CN Normal" panose="020B0400000000000000" charset="-122"/>
              </a:endParaRPr>
            </a:p>
          </p:txBody>
        </p:sp>
        <p:grpSp>
          <p:nvGrpSpPr>
            <p:cNvPr id="16" name="组合 15"/>
            <p:cNvGrpSpPr/>
            <p:nvPr/>
          </p:nvGrpSpPr>
          <p:grpSpPr>
            <a:xfrm>
              <a:off x="2576" y="7022"/>
              <a:ext cx="847" cy="678"/>
              <a:chOff x="2494" y="6945"/>
              <a:chExt cx="1023" cy="818"/>
            </a:xfrm>
          </p:grpSpPr>
          <p:sp>
            <p:nvSpPr>
              <p:cNvPr id="17" name="椭圆 16"/>
              <p:cNvSpPr/>
              <p:nvPr/>
            </p:nvSpPr>
            <p:spPr>
              <a:xfrm>
                <a:off x="2494" y="6945"/>
                <a:ext cx="704" cy="704"/>
              </a:xfrm>
              <a:prstGeom prst="ellipse">
                <a:avLst/>
              </a:prstGeom>
              <a:noFill/>
              <a:ln w="57150">
                <a:solidFill>
                  <a:srgbClr val="FBDC4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786" y="7035"/>
                <a:ext cx="731" cy="728"/>
                <a:chOff x="2786" y="7035"/>
                <a:chExt cx="731" cy="728"/>
              </a:xfrm>
            </p:grpSpPr>
            <p:sp>
              <p:nvSpPr>
                <p:cNvPr id="19" name="椭圆 18"/>
                <p:cNvSpPr/>
                <p:nvPr/>
              </p:nvSpPr>
              <p:spPr>
                <a:xfrm>
                  <a:off x="2851" y="7096"/>
                  <a:ext cx="601" cy="601"/>
                </a:xfrm>
                <a:prstGeom prst="ellipse">
                  <a:avLst/>
                </a:prstGeom>
                <a:solidFill>
                  <a:srgbClr val="FBDC4D"/>
                </a:solidFill>
                <a:ln w="57150">
                  <a:solidFill>
                    <a:srgbClr val="FBDC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人物"/>
                <p:cNvPicPr>
                  <a:picLocks noChangeAspect="1"/>
                </p:cNvPicPr>
                <p:nvPr/>
              </p:nvPicPr>
              <p:blipFill>
                <a:blip r:embed="rId5"/>
                <a:stretch>
                  <a:fillRect/>
                </a:stretch>
              </p:blipFill>
              <p:spPr>
                <a:xfrm>
                  <a:off x="2786" y="7035"/>
                  <a:ext cx="731" cy="728"/>
                </a:xfrm>
                <a:prstGeom prst="rect">
                  <a:avLst/>
                </a:prstGeom>
              </p:spPr>
            </p:pic>
          </p:grpSp>
        </p:gr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par>
                          <p:cTn id="12" fill="hold">
                            <p:stCondLst>
                              <p:cond delay="1500"/>
                            </p:stCondLst>
                            <p:childTnLst>
                              <p:par>
                                <p:cTn id="13" presetID="2" presetClass="entr" presetSubtype="4" fill="hold" grpId="0" nodeType="afterEffect">
                                  <p:stCondLst>
                                    <p:cond delay="0"/>
                                  </p:stCondLst>
                                  <p:childTnLst>
                                    <p:set>
                                      <p:cBhvr>
                                        <p:cTn id="14" dur="500"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ppt_x"/>
                                          </p:val>
                                        </p:tav>
                                        <p:tav tm="100000">
                                          <p:val>
                                            <p:strVal val="#ppt_x"/>
                                          </p:val>
                                        </p:tav>
                                      </p:tavLst>
                                    </p:anim>
                                    <p:anim calcmode="lin" valueType="num">
                                      <p:cBhvr additive="base">
                                        <p:cTn id="16" dur="500" fill="hold"/>
                                        <p:tgtEl>
                                          <p:spTgt spid="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500"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500"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旱灾的防范措施</a:t>
            </a:r>
          </a:p>
        </p:txBody>
      </p:sp>
      <p:sp>
        <p:nvSpPr>
          <p:cNvPr id="3" name="矩形 2"/>
          <p:cNvSpPr/>
          <p:nvPr/>
        </p:nvSpPr>
        <p:spPr>
          <a:xfrm>
            <a:off x="1016000" y="1475105"/>
            <a:ext cx="10160000" cy="431038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加强干旱灾害生态环境动态监测预测工作，为决策部门合理开发、制定规划提供科学依据。加强政府主导职能，继续支持南水北调工程，以解决水资源分布不均匀所造成的灾害，为快速解除危机、恢复生产做好准备。</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2、提高水资源利用率，减少水资源浪费。</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3、提高人们意识，防止水资源污染。</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4、建设完善的水利设施。有的水利设施年代久远，加上管护不够，储水输水功能已经下降，因此，要加强高标准的水利设施建设。</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农业上的自然灾害—洪涝灾害</a:t>
            </a:r>
          </a:p>
        </p:txBody>
      </p:sp>
      <p:sp>
        <p:nvSpPr>
          <p:cNvPr id="3" name="矩形 2"/>
          <p:cNvSpPr/>
          <p:nvPr/>
        </p:nvSpPr>
        <p:spPr>
          <a:xfrm>
            <a:off x="1016000" y="1475105"/>
            <a:ext cx="10160000" cy="199707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在我国多种农业气象灾害中，洪涝灾害的破坏力仅次于旱灾。农业水旱灾害占农业自然灾害的多年平均比重为70%~80%，是农业自然灾害的主要形式，其中洪涝灾害占到40%左右；特别是在我国南方地区，洪涝灾害的危害甚至高于旱灾的危害。</a:t>
            </a:r>
          </a:p>
        </p:txBody>
      </p:sp>
      <p:pic>
        <p:nvPicPr>
          <p:cNvPr id="8" name="图片 7" descr="1d7bcb6ed6e2b79915f69cefcb891384"/>
          <p:cNvPicPr>
            <a:picLocks noChangeAspect="1"/>
          </p:cNvPicPr>
          <p:nvPr/>
        </p:nvPicPr>
        <p:blipFill>
          <a:blip r:embed="rId2"/>
          <a:stretch>
            <a:fillRect/>
          </a:stretch>
        </p:blipFill>
        <p:spPr>
          <a:xfrm>
            <a:off x="2569845" y="3821430"/>
            <a:ext cx="3688715" cy="2072005"/>
          </a:xfrm>
          <a:prstGeom prst="rect">
            <a:avLst/>
          </a:prstGeom>
        </p:spPr>
      </p:pic>
      <p:pic>
        <p:nvPicPr>
          <p:cNvPr id="10" name="图片 9" descr="8212645509eb58338148d6adc6c9a79b"/>
          <p:cNvPicPr>
            <a:picLocks noChangeAspect="1"/>
          </p:cNvPicPr>
          <p:nvPr/>
        </p:nvPicPr>
        <p:blipFill>
          <a:blip r:embed="rId3"/>
          <a:stretch>
            <a:fillRect/>
          </a:stretch>
        </p:blipFill>
        <p:spPr>
          <a:xfrm>
            <a:off x="7597140" y="3648075"/>
            <a:ext cx="2025650" cy="2418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农业上的自然灾害-涝灾对农业影响</a:t>
            </a:r>
          </a:p>
        </p:txBody>
      </p:sp>
      <p:sp>
        <p:nvSpPr>
          <p:cNvPr id="3" name="矩形 2"/>
          <p:cNvSpPr/>
          <p:nvPr/>
        </p:nvSpPr>
        <p:spPr>
          <a:xfrm>
            <a:off x="1016000" y="1475105"/>
            <a:ext cx="10160000" cy="278892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涝灾对农业的影响：</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一是直接危害。长时间浸水会导致植物烂根、减产甚至绝收。</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二是次生灾害。洪涝灾害会产生很多严重的次生灾害，比如滑坡、泥石流、病害等，这不仅对农业生产带来了巨大损失，甚至还威胁到人们的生命财产安全。</a:t>
            </a:r>
          </a:p>
        </p:txBody>
      </p:sp>
      <p:pic>
        <p:nvPicPr>
          <p:cNvPr id="2" name="图片 1" descr="bed494051f2db913d75ec67011f15820"/>
          <p:cNvPicPr>
            <a:picLocks noChangeAspect="1"/>
          </p:cNvPicPr>
          <p:nvPr/>
        </p:nvPicPr>
        <p:blipFill>
          <a:blip r:embed="rId2"/>
          <a:stretch>
            <a:fillRect/>
          </a:stretch>
        </p:blipFill>
        <p:spPr>
          <a:xfrm>
            <a:off x="4639310" y="4439920"/>
            <a:ext cx="2913380" cy="1940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农业上的自然灾害-涝灾防范措施</a:t>
            </a:r>
          </a:p>
        </p:txBody>
      </p:sp>
      <p:sp>
        <p:nvSpPr>
          <p:cNvPr id="3" name="矩形 2"/>
          <p:cNvSpPr/>
          <p:nvPr/>
        </p:nvSpPr>
        <p:spPr>
          <a:xfrm>
            <a:off x="1016000" y="1475105"/>
            <a:ext cx="10160000" cy="351726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防范措施：</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1、加强气象预测，建立洪涝预警机制。</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2、兴修水利，建立健全水利基础设施体系。</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3、清理河道，继续开展退耕还湖工程。</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4、提高人们的防灾抗灾意识，提高互帮互助意识，提高社会抗灾意识。</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农业上的自然灾害-低温灾害</a:t>
            </a:r>
          </a:p>
        </p:txBody>
      </p:sp>
      <p:sp>
        <p:nvSpPr>
          <p:cNvPr id="3" name="矩形 2"/>
          <p:cNvSpPr/>
          <p:nvPr/>
        </p:nvSpPr>
        <p:spPr>
          <a:xfrm>
            <a:off x="1016000" y="1475105"/>
            <a:ext cx="10160000" cy="300609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低温对农业生产的影响是比较隐蔽的，多年以来由于自然常年低温的存在，农民群众忽视了它的危害，作物的适应性和农民耕作制度的调整，使是这一类自然灾害的影响并不明显。但是，在一些非常年份，低温的影响尤其严重。比如大气环流异常和拉尼娜现象的出现，引发了2008年1月中下旬我国南方地区的极端气候灾害，导致了农作物的失收，给社会经济运转造成了巨大的损失。</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农业上的自然灾害-低温对农业的影响</a:t>
            </a:r>
          </a:p>
        </p:txBody>
      </p:sp>
      <p:sp>
        <p:nvSpPr>
          <p:cNvPr id="3" name="矩形 2"/>
          <p:cNvSpPr/>
          <p:nvPr/>
        </p:nvSpPr>
        <p:spPr>
          <a:xfrm>
            <a:off x="1016000" y="1475105"/>
            <a:ext cx="10160000" cy="212852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1.低温会导致农作物植株生长发育迟缓、开花延迟；春季低温会影响产品的质量；低温容易导致病虫的大面积发生。</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2.低温危害对植株产生的危害导致农作物大幅度减产、无产等不同程度影响。</a:t>
            </a:r>
          </a:p>
        </p:txBody>
      </p:sp>
      <p:pic>
        <p:nvPicPr>
          <p:cNvPr id="5" name="图片 4" descr="8e9d83a4c89c9c7c8668f1ce6784f918"/>
          <p:cNvPicPr>
            <a:picLocks noChangeAspect="1"/>
          </p:cNvPicPr>
          <p:nvPr/>
        </p:nvPicPr>
        <p:blipFill>
          <a:blip r:embed="rId2"/>
          <a:stretch>
            <a:fillRect/>
          </a:stretch>
        </p:blipFill>
        <p:spPr>
          <a:xfrm>
            <a:off x="1734820" y="3905250"/>
            <a:ext cx="4579620" cy="2580005"/>
          </a:xfrm>
          <a:prstGeom prst="rect">
            <a:avLst/>
          </a:prstGeom>
        </p:spPr>
      </p:pic>
      <p:pic>
        <p:nvPicPr>
          <p:cNvPr id="2" name="图片 1" descr="cfc0a4da8031a517332847b9afebe29f"/>
          <p:cNvPicPr>
            <a:picLocks noChangeAspect="1"/>
          </p:cNvPicPr>
          <p:nvPr/>
        </p:nvPicPr>
        <p:blipFill>
          <a:blip r:embed="rId3"/>
          <a:stretch>
            <a:fillRect/>
          </a:stretch>
        </p:blipFill>
        <p:spPr>
          <a:xfrm>
            <a:off x="6886575" y="3806190"/>
            <a:ext cx="3571875" cy="2679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农业上的自然灾害-低温预防措施</a:t>
            </a:r>
          </a:p>
        </p:txBody>
      </p:sp>
      <p:sp>
        <p:nvSpPr>
          <p:cNvPr id="4" name="矩形 3"/>
          <p:cNvSpPr/>
          <p:nvPr/>
        </p:nvSpPr>
        <p:spPr>
          <a:xfrm>
            <a:off x="1016000" y="1475105"/>
            <a:ext cx="10160000" cy="172529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1、加强气象监测，建立低温冷害预警机制。</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2、重视低温冷害的严重性，积极组织灾后救助。</a:t>
            </a:r>
          </a:p>
        </p:txBody>
      </p:sp>
      <p:pic>
        <p:nvPicPr>
          <p:cNvPr id="5" name="图片 4" descr="45977a6a30307b90eb9beeb2bb17b750"/>
          <p:cNvPicPr>
            <a:picLocks noChangeAspect="1"/>
          </p:cNvPicPr>
          <p:nvPr/>
        </p:nvPicPr>
        <p:blipFill>
          <a:blip r:embed="rId2"/>
          <a:srcRect b="9930"/>
          <a:stretch>
            <a:fillRect/>
          </a:stretch>
        </p:blipFill>
        <p:spPr>
          <a:xfrm>
            <a:off x="1397635" y="3481070"/>
            <a:ext cx="4622800" cy="2764790"/>
          </a:xfrm>
          <a:prstGeom prst="rect">
            <a:avLst/>
          </a:prstGeom>
        </p:spPr>
      </p:pic>
      <p:pic>
        <p:nvPicPr>
          <p:cNvPr id="3" name="图片 2" descr="a6919eedb7041b29330e5921a3ea0e71"/>
          <p:cNvPicPr>
            <a:picLocks noChangeAspect="1"/>
          </p:cNvPicPr>
          <p:nvPr/>
        </p:nvPicPr>
        <p:blipFill>
          <a:blip r:embed="rId3"/>
          <a:stretch>
            <a:fillRect/>
          </a:stretch>
        </p:blipFill>
        <p:spPr>
          <a:xfrm>
            <a:off x="7003415" y="3481070"/>
            <a:ext cx="3790950" cy="2843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bldLvl="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农业上的自然灾害-低温预防措施</a:t>
            </a:r>
          </a:p>
        </p:txBody>
      </p:sp>
      <p:sp>
        <p:nvSpPr>
          <p:cNvPr id="4" name="矩形 3"/>
          <p:cNvSpPr/>
          <p:nvPr/>
        </p:nvSpPr>
        <p:spPr>
          <a:xfrm>
            <a:off x="1016000" y="1475105"/>
            <a:ext cx="10160000" cy="261683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3、加强宣传教育，使广大农民群众重视平时一般低温冷害的危害，做好农作物的防冷保产工作，减少农业损失。</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4、大力推广抗低温冷害农作物的育种和栽培技术，发展特色低温农业，把低温冷害的不利条件转变为特色农业的有力条件。</a:t>
            </a:r>
          </a:p>
        </p:txBody>
      </p:sp>
      <p:pic>
        <p:nvPicPr>
          <p:cNvPr id="2" name="图片 1" descr="992b17c7882da44f6a2faedcc8dc1c44"/>
          <p:cNvPicPr>
            <a:picLocks noChangeAspect="1"/>
          </p:cNvPicPr>
          <p:nvPr/>
        </p:nvPicPr>
        <p:blipFill>
          <a:blip r:embed="rId2"/>
          <a:stretch>
            <a:fillRect/>
          </a:stretch>
        </p:blipFill>
        <p:spPr>
          <a:xfrm>
            <a:off x="1841500" y="4178935"/>
            <a:ext cx="3358515" cy="2317115"/>
          </a:xfrm>
          <a:prstGeom prst="rect">
            <a:avLst/>
          </a:prstGeom>
        </p:spPr>
      </p:pic>
      <p:pic>
        <p:nvPicPr>
          <p:cNvPr id="5" name="图片 4" descr="1b4a695677dcf52f6a79da994809ab5b"/>
          <p:cNvPicPr>
            <a:picLocks noChangeAspect="1"/>
          </p:cNvPicPr>
          <p:nvPr/>
        </p:nvPicPr>
        <p:blipFill>
          <a:blip r:embed="rId3"/>
          <a:srcRect b="11438"/>
          <a:stretch>
            <a:fillRect/>
          </a:stretch>
        </p:blipFill>
        <p:spPr>
          <a:xfrm>
            <a:off x="6088380" y="4267835"/>
            <a:ext cx="4262755" cy="2124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bldLvl="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农业上的自然灾害-虫害</a:t>
            </a:r>
          </a:p>
        </p:txBody>
      </p:sp>
      <p:sp>
        <p:nvSpPr>
          <p:cNvPr id="4" name="矩形 3"/>
          <p:cNvSpPr/>
          <p:nvPr/>
        </p:nvSpPr>
        <p:spPr>
          <a:xfrm>
            <a:off x="1016000" y="1475105"/>
            <a:ext cx="10160000" cy="204089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有数据表明，湖南省生物灾害导致的损失已超过水灾、旱灾，其中最严重的就是虫害，这已经成为新时期制约湖南农业可持续发展的重要因素，对粮食生产、农业生态和食品质量安全构成了严重威胁。</a:t>
            </a:r>
          </a:p>
        </p:txBody>
      </p:sp>
      <p:pic>
        <p:nvPicPr>
          <p:cNvPr id="5" name="图片 4" descr="68c1f30b6848e343fc30166f3e8733ca"/>
          <p:cNvPicPr>
            <a:picLocks noChangeAspect="1"/>
          </p:cNvPicPr>
          <p:nvPr/>
        </p:nvPicPr>
        <p:blipFill>
          <a:blip r:embed="rId2"/>
          <a:stretch>
            <a:fillRect/>
          </a:stretch>
        </p:blipFill>
        <p:spPr>
          <a:xfrm>
            <a:off x="3921760" y="3649980"/>
            <a:ext cx="4348480" cy="27647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bldLvl="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农业上的自然灾害-虫害对农业的影响</a:t>
            </a:r>
          </a:p>
        </p:txBody>
      </p:sp>
      <p:sp>
        <p:nvSpPr>
          <p:cNvPr id="4" name="矩形 3"/>
          <p:cNvSpPr/>
          <p:nvPr/>
        </p:nvSpPr>
        <p:spPr>
          <a:xfrm>
            <a:off x="1016000" y="1475105"/>
            <a:ext cx="10160000" cy="203327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严重影响粮食产量和质量，危及粮食安全；严重破坏农田生态安全，降低环境质量；生物灾害种类繁多，防治十分困难；极大可能引发后发灾害，影响人民健康，破坏社会稳定。</a:t>
            </a:r>
          </a:p>
        </p:txBody>
      </p:sp>
      <p:pic>
        <p:nvPicPr>
          <p:cNvPr id="5" name="图片 4" descr="95c0bfc997be6ccb4d71a46e4e868206"/>
          <p:cNvPicPr>
            <a:picLocks noChangeAspect="1"/>
          </p:cNvPicPr>
          <p:nvPr/>
        </p:nvPicPr>
        <p:blipFill>
          <a:blip r:embed="rId2"/>
          <a:stretch>
            <a:fillRect/>
          </a:stretch>
        </p:blipFill>
        <p:spPr>
          <a:xfrm>
            <a:off x="4043045" y="3684270"/>
            <a:ext cx="4105910" cy="2734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4" grpId="0" bldLvl="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775200" y="2237740"/>
            <a:ext cx="5472430" cy="657860"/>
            <a:chOff x="7510" y="2948"/>
            <a:chExt cx="8618" cy="1036"/>
          </a:xfrm>
        </p:grpSpPr>
        <p:sp>
          <p:nvSpPr>
            <p:cNvPr id="2" name="椭圆 1"/>
            <p:cNvSpPr/>
            <p:nvPr/>
          </p:nvSpPr>
          <p:spPr>
            <a:xfrm>
              <a:off x="7510" y="2948"/>
              <a:ext cx="1036" cy="1036"/>
            </a:xfrm>
            <a:prstGeom prst="ellipse">
              <a:avLst/>
            </a:prstGeom>
            <a:solidFill>
              <a:srgbClr val="FB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600">
                  <a:latin typeface="思源黑体 CN Normal" panose="020B0400000000000000" charset="-122"/>
                  <a:ea typeface="思源黑体 CN Normal" panose="020B0400000000000000" charset="-122"/>
                </a:rPr>
                <a:t>1</a:t>
              </a:r>
            </a:p>
          </p:txBody>
        </p:sp>
        <p:sp>
          <p:nvSpPr>
            <p:cNvPr id="3" name="文本框 2"/>
            <p:cNvSpPr txBox="1"/>
            <p:nvPr/>
          </p:nvSpPr>
          <p:spPr>
            <a:xfrm>
              <a:off x="9120" y="3104"/>
              <a:ext cx="7008" cy="725"/>
            </a:xfrm>
            <a:prstGeom prst="rect">
              <a:avLst/>
            </a:prstGeom>
            <a:noFill/>
          </p:spPr>
          <p:txBody>
            <a:bodyPr wrap="none" rtlCol="0" anchor="t">
              <a:spAutoFit/>
            </a:bodyPr>
            <a:lstStyle/>
            <a:p>
              <a:pPr algn="ctr" fontAlgn="ctr">
                <a:lnSpc>
                  <a:spcPct val="100000"/>
                </a:lnSpc>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了解农业中会有哪些类型的灾害</a:t>
              </a:r>
            </a:p>
          </p:txBody>
        </p:sp>
      </p:grpSp>
      <p:grpSp>
        <p:nvGrpSpPr>
          <p:cNvPr id="16" name="组合 15"/>
          <p:cNvGrpSpPr/>
          <p:nvPr/>
        </p:nvGrpSpPr>
        <p:grpSpPr>
          <a:xfrm>
            <a:off x="4775200" y="3288030"/>
            <a:ext cx="6099810" cy="657225"/>
            <a:chOff x="7510" y="4935"/>
            <a:chExt cx="9606" cy="1018"/>
          </a:xfrm>
        </p:grpSpPr>
        <p:sp>
          <p:nvSpPr>
            <p:cNvPr id="6" name="椭圆 5"/>
            <p:cNvSpPr/>
            <p:nvPr/>
          </p:nvSpPr>
          <p:spPr>
            <a:xfrm>
              <a:off x="7510" y="4935"/>
              <a:ext cx="1036" cy="1018"/>
            </a:xfrm>
            <a:prstGeom prst="ellipse">
              <a:avLst/>
            </a:prstGeom>
            <a:solidFill>
              <a:srgbClr val="157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600">
                  <a:latin typeface="思源黑体 CN Normal" panose="020B0400000000000000" charset="-122"/>
                  <a:ea typeface="思源黑体 CN Normal" panose="020B0400000000000000" charset="-122"/>
                </a:rPr>
                <a:t>2</a:t>
              </a:r>
            </a:p>
          </p:txBody>
        </p:sp>
        <p:sp>
          <p:nvSpPr>
            <p:cNvPr id="7" name="文本框 6"/>
            <p:cNvSpPr txBox="1"/>
            <p:nvPr/>
          </p:nvSpPr>
          <p:spPr>
            <a:xfrm>
              <a:off x="9148" y="5088"/>
              <a:ext cx="7968" cy="713"/>
            </a:xfrm>
            <a:prstGeom prst="rect">
              <a:avLst/>
            </a:prstGeom>
            <a:noFill/>
          </p:spPr>
          <p:txBody>
            <a:bodyPr wrap="none" rtlCol="0" anchor="t">
              <a:spAutoFit/>
            </a:bodyPr>
            <a:lstStyle/>
            <a:p>
              <a:pPr algn="ctr" fontAlgn="ctr">
                <a:lnSpc>
                  <a:spcPct val="100000"/>
                </a:lnSpc>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了解自然灾害会对农业造成哪些影响</a:t>
              </a:r>
            </a:p>
          </p:txBody>
        </p:sp>
      </p:grpSp>
      <p:grpSp>
        <p:nvGrpSpPr>
          <p:cNvPr id="4" name="组合 3"/>
          <p:cNvGrpSpPr/>
          <p:nvPr/>
        </p:nvGrpSpPr>
        <p:grpSpPr>
          <a:xfrm>
            <a:off x="4775200" y="4337685"/>
            <a:ext cx="4733925" cy="657225"/>
            <a:chOff x="7510" y="2948"/>
            <a:chExt cx="7455" cy="1036"/>
          </a:xfrm>
        </p:grpSpPr>
        <p:sp>
          <p:nvSpPr>
            <p:cNvPr id="5" name="椭圆 4"/>
            <p:cNvSpPr/>
            <p:nvPr/>
          </p:nvSpPr>
          <p:spPr>
            <a:xfrm>
              <a:off x="7510" y="2948"/>
              <a:ext cx="1036" cy="1036"/>
            </a:xfrm>
            <a:prstGeom prst="ellipse">
              <a:avLst/>
            </a:prstGeom>
            <a:solidFill>
              <a:srgbClr val="FBCB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600">
                  <a:latin typeface="思源黑体 CN Normal" panose="020B0400000000000000" charset="-122"/>
                  <a:ea typeface="思源黑体 CN Normal" panose="020B0400000000000000" charset="-122"/>
                </a:rPr>
                <a:t>3</a:t>
              </a:r>
            </a:p>
          </p:txBody>
        </p:sp>
        <p:sp>
          <p:nvSpPr>
            <p:cNvPr id="8" name="文本框 7"/>
            <p:cNvSpPr txBox="1"/>
            <p:nvPr/>
          </p:nvSpPr>
          <p:spPr>
            <a:xfrm>
              <a:off x="9205" y="3103"/>
              <a:ext cx="5760" cy="726"/>
            </a:xfrm>
            <a:prstGeom prst="rect">
              <a:avLst/>
            </a:prstGeom>
            <a:noFill/>
          </p:spPr>
          <p:txBody>
            <a:bodyPr wrap="square" rtlCol="0" anchor="t">
              <a:spAutoFit/>
            </a:bodyPr>
            <a:lstStyle/>
            <a:p>
              <a:pPr algn="l" fontAlgn="ctr">
                <a:lnSpc>
                  <a:spcPct val="100000"/>
                </a:lnSpc>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利用Python实现防灾系统</a:t>
              </a:r>
            </a:p>
          </p:txBody>
        </p:sp>
      </p:gr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6000" y="1475105"/>
            <a:ext cx="10160000" cy="278638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1、推广和发展生态农业，增加农业生态系统的物种多样性和系统稳定性。</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2、实行集中防治，统一管理。</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3、政府积极参与，充分利用农业科研、推广和农业高校等资源，通过预测预报，以及新技术的研究、推广、指导，将生物灾害尽可能地降到最低限度。</a:t>
            </a:r>
          </a:p>
        </p:txBody>
      </p:sp>
      <p:sp>
        <p:nvSpPr>
          <p:cNvPr id="2" name="文本框 1"/>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农业上的自然灾害-虫害预防措施</a:t>
            </a:r>
          </a:p>
        </p:txBody>
      </p:sp>
      <p:pic>
        <p:nvPicPr>
          <p:cNvPr id="5" name="图片 4" descr="b1be969c6beced283afe8840561d5865"/>
          <p:cNvPicPr>
            <a:picLocks noChangeAspect="1"/>
          </p:cNvPicPr>
          <p:nvPr/>
        </p:nvPicPr>
        <p:blipFill>
          <a:blip r:embed="rId2"/>
          <a:stretch>
            <a:fillRect/>
          </a:stretch>
        </p:blipFill>
        <p:spPr>
          <a:xfrm>
            <a:off x="4623753" y="4375785"/>
            <a:ext cx="2944495" cy="2132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0" y="1475105"/>
            <a:ext cx="10160000" cy="203517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4、加强宣传，更新人们观念，使人们重视生物灾害和化学防治对农产品质量的影响，倡导农民群众学习高新技术，改变陈旧的生产模式和防治方法，达到高产优质的目的。</a:t>
            </a:r>
          </a:p>
        </p:txBody>
      </p:sp>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农业上的自然灾害-虫害预防措施</a:t>
            </a:r>
          </a:p>
        </p:txBody>
      </p:sp>
      <p:pic>
        <p:nvPicPr>
          <p:cNvPr id="2" name="图片 1" descr="8e35fe9ba51eb1d44300f46d5ef2c665"/>
          <p:cNvPicPr>
            <a:picLocks noChangeAspect="1"/>
          </p:cNvPicPr>
          <p:nvPr/>
        </p:nvPicPr>
        <p:blipFill>
          <a:blip r:embed="rId2"/>
          <a:stretch>
            <a:fillRect/>
          </a:stretch>
        </p:blipFill>
        <p:spPr>
          <a:xfrm>
            <a:off x="4155758" y="3686175"/>
            <a:ext cx="3880485" cy="2786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0" y="1475105"/>
            <a:ext cx="10160000" cy="377444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除了刚刚提到的各种自然灾害，其实还有一些意外造成的灾害也会导致农作物的损失：</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1.温度过高</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当温度过高的时候一样会对农作物的生长、保存造成影响。</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我们可以制作温度传感器监控实时的温度，当温度过高的时候就发出警报，做好预防高温的准备。</a:t>
            </a:r>
          </a:p>
        </p:txBody>
      </p:sp>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农业上的自然灾害-意外灾害</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p:bldP spid="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0" y="1475105"/>
            <a:ext cx="10160000" cy="325755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2.农作物自燃</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有时候由于太阳光照过于强烈，碰上一些烟头等火星，会导致农作物的起火，造成大量的损失。</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我们可以通过烟雾传感器监测实时的烟雾值，当烟雾值过高时意味着有起火的危险或者已经起火，这时发出警报信号可以让我们及时地做出对应的处理措施，减少损失。</a:t>
            </a:r>
          </a:p>
        </p:txBody>
      </p:sp>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农业上的自然灾害-意外灾害</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0" y="1475105"/>
            <a:ext cx="10160000" cy="320675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3.野生动物&amp;小偷</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有时候农田、温室大棚附近的野生动物也有可能会“误闯”到农作物的种植区，然后开始享用美味的自助餐。这样野生动物吃开心了，但是我们的农民伯伯就损失大了，所以我们可以利用红外线传感器监测是否有野生动物的“入侵”。</a:t>
            </a: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这种红外线传感器同时还能防范小偷等不法分子的入侵哦！</a:t>
            </a:r>
          </a:p>
        </p:txBody>
      </p:sp>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农业上的自然灾害-意外灾害</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6000" y="3014345"/>
            <a:ext cx="10097770" cy="829945"/>
          </a:xfrm>
          <a:prstGeom prst="rect">
            <a:avLst/>
          </a:prstGeom>
          <a:noFill/>
        </p:spPr>
        <p:txBody>
          <a:bodyPr wrap="square" rtlCol="0">
            <a:spAutoFit/>
          </a:bodyPr>
          <a:lstStyle/>
          <a:p>
            <a:pPr algn="ctr"/>
            <a:r>
              <a:rPr lang="zh-CN" altLang="en-US" sz="4800">
                <a:solidFill>
                  <a:schemeClr val="bg1"/>
                </a:solidFill>
                <a:latin typeface="思源黑体 CN Bold" panose="020B0800000000000000" charset="-122"/>
                <a:ea typeface="思源黑体 CN Bold" panose="020B0800000000000000" charset="-122"/>
              </a:rPr>
              <a:t>二、用</a:t>
            </a:r>
            <a:r>
              <a:rPr lang="en-US" altLang="zh-CN" sz="4800">
                <a:solidFill>
                  <a:schemeClr val="bg1"/>
                </a:solidFill>
                <a:latin typeface="思源黑体 CN Bold" panose="020B0800000000000000" charset="-122"/>
                <a:ea typeface="思源黑体 CN Bold" panose="020B0800000000000000" charset="-122"/>
              </a:rPr>
              <a:t>Python</a:t>
            </a:r>
            <a:r>
              <a:rPr lang="zh-CN" altLang="en-US" sz="4800">
                <a:solidFill>
                  <a:schemeClr val="bg1"/>
                </a:solidFill>
                <a:latin typeface="思源黑体 CN Bold" panose="020B0800000000000000" charset="-122"/>
                <a:ea typeface="思源黑体 CN Bold" panose="020B0800000000000000" charset="-122"/>
              </a:rPr>
              <a:t>实现防灾减灾系统</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设计防灾减灾系统</a:t>
            </a:r>
          </a:p>
        </p:txBody>
      </p:sp>
      <p:sp>
        <p:nvSpPr>
          <p:cNvPr id="3" name="矩形 2"/>
          <p:cNvSpPr/>
          <p:nvPr/>
        </p:nvSpPr>
        <p:spPr>
          <a:xfrm>
            <a:off x="1016000" y="1475105"/>
            <a:ext cx="10160000" cy="299148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同学们在了解了这么多关于农业灾害的知识后，我们现在来聚焦“意外灾害”，看看大家能不能设计出一个防灾减灾系统，并绘制出这个防灾减灾系统的编程逻辑图。</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 根据以往的课程的学习，绘制编程逻辑图（流程图）。</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 同学们可以自由发挥，想想编程逻辑图会有什么功能。</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 小组讨论，共同绘制，时间：5分钟。</a:t>
            </a:r>
          </a:p>
        </p:txBody>
      </p:sp>
      <p:pic>
        <p:nvPicPr>
          <p:cNvPr id="6" name="图片 5" descr="6de59d0dd96ed573d1be3f04632817b6"/>
          <p:cNvPicPr>
            <a:picLocks noChangeAspect="1"/>
          </p:cNvPicPr>
          <p:nvPr/>
        </p:nvPicPr>
        <p:blipFill>
          <a:blip r:embed="rId2">
            <a:clrChange>
              <a:clrFrom>
                <a:srgbClr val="F6F6F6">
                  <a:alpha val="100000"/>
                </a:srgbClr>
              </a:clrFrom>
              <a:clrTo>
                <a:srgbClr val="F6F6F6">
                  <a:alpha val="100000"/>
                  <a:alpha val="0"/>
                </a:srgbClr>
              </a:clrTo>
            </a:clrChange>
          </a:blip>
          <a:stretch>
            <a:fillRect/>
          </a:stretch>
        </p:blipFill>
        <p:spPr>
          <a:xfrm>
            <a:off x="4946015" y="4512310"/>
            <a:ext cx="2299970" cy="22999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bldLvl="0" animBg="1"/>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通过Python实现防范系统</a:t>
            </a:r>
          </a:p>
        </p:txBody>
      </p:sp>
      <p:sp>
        <p:nvSpPr>
          <p:cNvPr id="3" name="矩形 2"/>
          <p:cNvSpPr/>
          <p:nvPr/>
        </p:nvSpPr>
        <p:spPr>
          <a:xfrm>
            <a:off x="1016000" y="1475105"/>
            <a:ext cx="10160000" cy="340296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1.请同学们回顾之前编写温控系统的知识，先编写出防范系统中的高温警报功能。（当温度过高时，发出文字警报，蜂鸣器也发出警报。）</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2.请同学们根据获取烟雾传感器的命令，编写出系统中烟雾警报功能。（烟雾值过高时，发出文字警报，蜂鸣器也发出警报。）</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a:lnSpc>
                <a:spcPct val="150000"/>
              </a:lnSpc>
              <a:spcBef>
                <a:spcPts val="0"/>
              </a:spcBef>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3.在之前编写的系统中，再加上红外检测野生动物的功能。（当红外传感器感应到有物体靠近时，发出文字警报，蜂鸣器也发出警报。）</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bldLvl="0" animBg="1"/>
      <p:bldP spid="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编程注意事项</a:t>
            </a:r>
          </a:p>
        </p:txBody>
      </p:sp>
      <p:sp>
        <p:nvSpPr>
          <p:cNvPr id="3" name="矩形 2"/>
          <p:cNvSpPr/>
          <p:nvPr/>
        </p:nvSpPr>
        <p:spPr>
          <a:xfrm>
            <a:off x="1016000" y="1475105"/>
            <a:ext cx="10160000" cy="251523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防灾减灾系统实验要求：</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 观察流程图、思维导图，判断程序具有什么功能。</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 实验器材有网关节点、红外模块、温湿度模块。</a:t>
            </a:r>
          </a:p>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3. 以小组的形式完成实验。</a:t>
            </a:r>
          </a:p>
        </p:txBody>
      </p:sp>
      <p:pic>
        <p:nvPicPr>
          <p:cNvPr id="4" name="图片 3" descr="girls-on-desk-looking-at-notebook-159823"/>
          <p:cNvPicPr>
            <a:picLocks noChangeAspect="1"/>
          </p:cNvPicPr>
          <p:nvPr/>
        </p:nvPicPr>
        <p:blipFill>
          <a:blip r:embed="rId2"/>
          <a:stretch>
            <a:fillRect/>
          </a:stretch>
        </p:blipFill>
        <p:spPr>
          <a:xfrm>
            <a:off x="4485323" y="4185285"/>
            <a:ext cx="3221355" cy="2144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bldLvl="0" animBg="1"/>
      <p:bldP spid="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编程注意事项</a:t>
            </a:r>
          </a:p>
        </p:txBody>
      </p:sp>
      <p:pic>
        <p:nvPicPr>
          <p:cNvPr id="2" name="ECB019B1-382A-4266-B25C-5B523AA43C14-1" descr="qt_temp"/>
          <p:cNvPicPr>
            <a:picLocks noChangeAspect="1"/>
          </p:cNvPicPr>
          <p:nvPr/>
        </p:nvPicPr>
        <p:blipFill>
          <a:blip r:embed="rId2"/>
          <a:srcRect l="3569" t="4981" r="4461" b="5977"/>
          <a:stretch>
            <a:fillRect/>
          </a:stretch>
        </p:blipFill>
        <p:spPr>
          <a:xfrm>
            <a:off x="2965450" y="604520"/>
            <a:ext cx="6261100" cy="5429885"/>
          </a:xfrm>
          <a:prstGeom prst="rect">
            <a:avLst/>
          </a:prstGeom>
        </p:spPr>
      </p:pic>
      <p:sp>
        <p:nvSpPr>
          <p:cNvPr id="6" name="文本框 5"/>
          <p:cNvSpPr txBox="1"/>
          <p:nvPr/>
        </p:nvSpPr>
        <p:spPr>
          <a:xfrm>
            <a:off x="5180965" y="6134100"/>
            <a:ext cx="2158365" cy="368300"/>
          </a:xfrm>
          <a:prstGeom prst="rect">
            <a:avLst/>
          </a:prstGeom>
          <a:noFill/>
        </p:spPr>
        <p:txBody>
          <a:bodyPr wrap="square" rtlCol="0">
            <a:spAutoFit/>
          </a:bodyPr>
          <a:lstStyle/>
          <a:p>
            <a:pPr algn="ctr"/>
            <a:r>
              <a:rPr lang="zh-CN" altLang="en-US" sz="1600">
                <a:latin typeface="思源黑体 CN Light" panose="020B0300000000000000" charset="-122"/>
                <a:ea typeface="思源黑体 CN Light" panose="020B0300000000000000" charset="-122"/>
              </a:rPr>
              <a:t>编程逻辑图（流程图</a:t>
            </a:r>
            <a:r>
              <a:rPr lang="zh-CN" altLang="en-US">
                <a:latin typeface="思源黑体 CN Light" panose="020B0300000000000000" charset="-122"/>
                <a:ea typeface="思源黑体 CN Light" panose="020B0300000000000000" charset="-122"/>
              </a:rPr>
              <a: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6950" y="2326640"/>
            <a:ext cx="5732780" cy="340169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marL="0" indent="508000" algn="l" fontAlgn="auto">
              <a:lnSpc>
                <a:spcPct val="150000"/>
              </a:lnSpc>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同学们我们在之前的课程中学习了如何调控种植或者养殖时的环境因素，来使我们的农作物或者畜禽能有一个更加好的生长环境，那么大家觉得除了要有一个好的环境，我们还需要防范什么东西，才可以使这些农作物或者畜禽能够健康成长并且最终进入市场呢？</a:t>
            </a:r>
          </a:p>
        </p:txBody>
      </p:sp>
      <p:sp>
        <p:nvSpPr>
          <p:cNvPr id="6" name="文本框 5"/>
          <p:cNvSpPr txBox="1"/>
          <p:nvPr/>
        </p:nvSpPr>
        <p:spPr>
          <a:xfrm>
            <a:off x="996950" y="1712595"/>
            <a:ext cx="1097280" cy="460375"/>
          </a:xfrm>
          <a:prstGeom prst="rect">
            <a:avLst/>
          </a:prstGeom>
          <a:noFill/>
        </p:spPr>
        <p:txBody>
          <a:bodyPr wrap="none" rtlCol="0">
            <a:spAutoFit/>
          </a:bodyPr>
          <a:lstStyle/>
          <a:p>
            <a:pPr algn="l"/>
            <a:r>
              <a:rPr lang="zh-CN" altLang="en-US" sz="2400">
                <a:solidFill>
                  <a:srgbClr val="1F3964"/>
                </a:solidFill>
                <a:latin typeface="思源黑体 CN Normal" panose="020B0400000000000000" charset="-122"/>
                <a:ea typeface="思源黑体 CN Normal" panose="020B0400000000000000" charset="-122"/>
              </a:rPr>
              <a:t>思考：</a:t>
            </a:r>
          </a:p>
        </p:txBody>
      </p:sp>
      <p:pic>
        <p:nvPicPr>
          <p:cNvPr id="3" name="图片 2" descr="1fb581ec3b33407bb6db31fa43ef65cd"/>
          <p:cNvPicPr>
            <a:picLocks noChangeAspect="1"/>
          </p:cNvPicPr>
          <p:nvPr/>
        </p:nvPicPr>
        <p:blipFill>
          <a:blip r:embed="rId2"/>
          <a:stretch>
            <a:fillRect/>
          </a:stretch>
        </p:blipFill>
        <p:spPr>
          <a:xfrm>
            <a:off x="7273925" y="2557145"/>
            <a:ext cx="4199255" cy="294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编程注意事项</a:t>
            </a:r>
          </a:p>
        </p:txBody>
      </p:sp>
      <p:sp>
        <p:nvSpPr>
          <p:cNvPr id="3" name="文本框 2"/>
          <p:cNvSpPr txBox="1"/>
          <p:nvPr/>
        </p:nvSpPr>
        <p:spPr>
          <a:xfrm>
            <a:off x="5466715" y="4864735"/>
            <a:ext cx="1685925" cy="368300"/>
          </a:xfrm>
          <a:prstGeom prst="rect">
            <a:avLst/>
          </a:prstGeom>
          <a:noFill/>
        </p:spPr>
        <p:txBody>
          <a:bodyPr wrap="square" rtlCol="0">
            <a:spAutoFit/>
          </a:bodyPr>
          <a:lstStyle/>
          <a:p>
            <a:r>
              <a:rPr lang="zh-CN" altLang="en-US">
                <a:latin typeface="思源黑体 CN Light" panose="020B0300000000000000" charset="-122"/>
                <a:ea typeface="思源黑体 CN Light" panose="020B0300000000000000" charset="-122"/>
              </a:rPr>
              <a:t>思维导图</a:t>
            </a:r>
          </a:p>
        </p:txBody>
      </p:sp>
      <p:pic>
        <p:nvPicPr>
          <p:cNvPr id="4" name="C9F754DE-2CAD-44b6-B708-469DEB6407EB-2" descr="qt_temp"/>
          <p:cNvPicPr>
            <a:picLocks noChangeAspect="1"/>
          </p:cNvPicPr>
          <p:nvPr/>
        </p:nvPicPr>
        <p:blipFill>
          <a:blip r:embed="rId2"/>
          <a:stretch>
            <a:fillRect/>
          </a:stretch>
        </p:blipFill>
        <p:spPr>
          <a:xfrm>
            <a:off x="1067118" y="1969770"/>
            <a:ext cx="10057765" cy="2917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编程注意事项</a:t>
            </a:r>
          </a:p>
        </p:txBody>
      </p:sp>
      <p:sp>
        <p:nvSpPr>
          <p:cNvPr id="2" name="矩形 1"/>
          <p:cNvSpPr/>
          <p:nvPr/>
        </p:nvSpPr>
        <p:spPr>
          <a:xfrm>
            <a:off x="996950" y="1475105"/>
            <a:ext cx="5207635" cy="420433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buAutoNum type="arabicPeriod"/>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以小组的形式讨论 5分钟，确定程序的功能，而非盲目开始。</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fontAlgn="auto">
              <a:lnSpc>
                <a:spcPct val="150000"/>
              </a:lnSpc>
              <a:spcBef>
                <a:spcPts val="1000"/>
              </a:spcBef>
              <a:buAutoNum type="arabicPeriod"/>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胆大心细，碰见程序出错，需要镇定，查看错误提示，根据错误提示查找正确答案。</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buAutoNum type="arabicPeriod"/>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注意标点符号等中英文状态，需要使用英文状态的标点符号输入</a:t>
            </a:r>
            <a:r>
              <a:rPr lang="zh-CN" altLang="en-US" sz="2400" dirty="0">
                <a:solidFill>
                  <a:schemeClr val="tx1"/>
                </a:solidFill>
                <a:sym typeface="+mn-ea"/>
              </a:rPr>
              <a:t>。</a:t>
            </a:r>
          </a:p>
        </p:txBody>
      </p:sp>
      <p:pic>
        <p:nvPicPr>
          <p:cNvPr id="6" name="图片 5" descr="battle-board-game-challenge-chess-209640"/>
          <p:cNvPicPr>
            <a:picLocks noChangeAspect="1"/>
          </p:cNvPicPr>
          <p:nvPr/>
        </p:nvPicPr>
        <p:blipFill>
          <a:blip r:embed="rId2"/>
          <a:stretch>
            <a:fillRect/>
          </a:stretch>
        </p:blipFill>
        <p:spPr>
          <a:xfrm>
            <a:off x="6882765" y="2242185"/>
            <a:ext cx="4538980" cy="3049905"/>
          </a:xfrm>
          <a:prstGeom prst="rect">
            <a:avLst/>
          </a:prstGeom>
        </p:spPr>
      </p:pic>
      <p:pic>
        <p:nvPicPr>
          <p:cNvPr id="26" name="图片 25" descr="PPT母版"/>
          <p:cNvPicPr>
            <a:picLocks noChangeAspect="1"/>
          </p:cNvPicPr>
          <p:nvPr/>
        </p:nvPicPr>
        <p:blipFill>
          <a:blip r:embed="rId3"/>
          <a:stretch>
            <a:fillRect/>
          </a:stretch>
        </p:blipFill>
        <p:spPr>
          <a:xfrm>
            <a:off x="506730" y="5428615"/>
            <a:ext cx="2104390" cy="595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通过Python实现防灾减灾系统</a:t>
            </a:r>
          </a:p>
        </p:txBody>
      </p:sp>
      <p:sp>
        <p:nvSpPr>
          <p:cNvPr id="3" name="矩形 2"/>
          <p:cNvSpPr/>
          <p:nvPr/>
        </p:nvSpPr>
        <p:spPr>
          <a:xfrm>
            <a:off x="1016000" y="1475105"/>
            <a:ext cx="10160000" cy="155511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最后展示编程示例，我们来看看老师编好的代码示例，如果完成的同学对照自己的代码，看看有没有错误，没有完成的同学也要思考代码哪里没完成。</a:t>
            </a:r>
          </a:p>
        </p:txBody>
      </p:sp>
      <p:pic>
        <p:nvPicPr>
          <p:cNvPr id="8" name="图片 7" descr="analysis-blackboard-board-bubble-355952"/>
          <p:cNvPicPr>
            <a:picLocks noChangeAspect="1"/>
          </p:cNvPicPr>
          <p:nvPr/>
        </p:nvPicPr>
        <p:blipFill>
          <a:blip r:embed="rId2"/>
          <a:stretch>
            <a:fillRect/>
          </a:stretch>
        </p:blipFill>
        <p:spPr>
          <a:xfrm>
            <a:off x="3837623" y="3229610"/>
            <a:ext cx="4516755" cy="3133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bldLvl="0" animBg="1"/>
      <p:bldP spid="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通过Python实现防灾减灾系统</a:t>
            </a:r>
          </a:p>
        </p:txBody>
      </p:sp>
      <p:sp>
        <p:nvSpPr>
          <p:cNvPr id="4" name="矩形 3"/>
          <p:cNvSpPr/>
          <p:nvPr/>
        </p:nvSpPr>
        <p:spPr>
          <a:xfrm>
            <a:off x="1016000" y="1475105"/>
            <a:ext cx="3435350" cy="98298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algn="l" fontAlgn="auto">
              <a:lnSpc>
                <a:spcPct val="100000"/>
              </a:lnSpc>
              <a:spcBef>
                <a:spcPts val="1000"/>
              </a:spcBef>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编程示例：</a:t>
            </a:r>
          </a:p>
        </p:txBody>
      </p:sp>
      <p:pic>
        <p:nvPicPr>
          <p:cNvPr id="8" name="图片 7">
            <a:extLst>
              <a:ext uri="{FF2B5EF4-FFF2-40B4-BE49-F238E27FC236}">
                <a16:creationId xmlns:a16="http://schemas.microsoft.com/office/drawing/2014/main" id="{3CB8E53C-E563-40E3-ABC7-9D3420D0A711}"/>
              </a:ext>
            </a:extLst>
          </p:cNvPr>
          <p:cNvPicPr>
            <a:picLocks noChangeAspect="1"/>
          </p:cNvPicPr>
          <p:nvPr/>
        </p:nvPicPr>
        <p:blipFill>
          <a:blip r:embed="rId2"/>
          <a:stretch>
            <a:fillRect/>
          </a:stretch>
        </p:blipFill>
        <p:spPr>
          <a:xfrm>
            <a:off x="4535033" y="1475105"/>
            <a:ext cx="7263653" cy="4539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4" grpId="0" bldLvl="0" animBg="1"/>
      <p:bldP spid="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实现智能种植系统</a:t>
            </a:r>
          </a:p>
        </p:txBody>
      </p:sp>
      <p:sp>
        <p:nvSpPr>
          <p:cNvPr id="4" name="矩形 3"/>
          <p:cNvSpPr/>
          <p:nvPr/>
        </p:nvSpPr>
        <p:spPr>
          <a:xfrm>
            <a:off x="1016000" y="1475105"/>
            <a:ext cx="10160000" cy="202755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到这节课为止我们已经学习了如何实现温度控制系统、通风系统、光照系统和预防灾害系统，也对如何使用农业沙盘上的设备有了一定的了解，同学们还记得自己之前设计过的智能种植系统吗？</a:t>
            </a:r>
          </a:p>
        </p:txBody>
      </p:sp>
      <p:pic>
        <p:nvPicPr>
          <p:cNvPr id="6" name="图片 5" descr="20190621小学版人物集合-小飞_55"/>
          <p:cNvPicPr>
            <a:picLocks noChangeAspect="1"/>
          </p:cNvPicPr>
          <p:nvPr/>
        </p:nvPicPr>
        <p:blipFill>
          <a:blip r:embed="rId2"/>
          <a:stretch>
            <a:fillRect/>
          </a:stretch>
        </p:blipFill>
        <p:spPr>
          <a:xfrm>
            <a:off x="5201920" y="4148455"/>
            <a:ext cx="1788160" cy="18897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实现智能种植系统</a:t>
            </a:r>
          </a:p>
        </p:txBody>
      </p:sp>
      <p:sp>
        <p:nvSpPr>
          <p:cNvPr id="4" name="矩形 3"/>
          <p:cNvSpPr/>
          <p:nvPr/>
        </p:nvSpPr>
        <p:spPr>
          <a:xfrm>
            <a:off x="1016000" y="1475105"/>
            <a:ext cx="10160000" cy="163258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现在请同学们用我们这几节课学习到的知识尝试实现自己设计的系统吧！如果在这节课的学习后大家对于自己原来设计的系统有了不同的想法，也可以进行修改哦！</a:t>
            </a:r>
          </a:p>
        </p:txBody>
      </p:sp>
      <p:pic>
        <p:nvPicPr>
          <p:cNvPr id="3" name="图片 2" descr="20190621小学版人物集合-轩轩_81"/>
          <p:cNvPicPr>
            <a:picLocks noChangeAspect="1"/>
          </p:cNvPicPr>
          <p:nvPr/>
        </p:nvPicPr>
        <p:blipFill>
          <a:blip r:embed="rId2"/>
          <a:stretch>
            <a:fillRect/>
          </a:stretch>
        </p:blipFill>
        <p:spPr>
          <a:xfrm>
            <a:off x="5308918" y="4225925"/>
            <a:ext cx="1574165" cy="1810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分享智能种植系统</a:t>
            </a:r>
          </a:p>
        </p:txBody>
      </p:sp>
      <p:sp>
        <p:nvSpPr>
          <p:cNvPr id="3" name="矩形 2"/>
          <p:cNvSpPr/>
          <p:nvPr/>
        </p:nvSpPr>
        <p:spPr>
          <a:xfrm>
            <a:off x="1016000" y="1475105"/>
            <a:ext cx="10160000" cy="113919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请成功实现了自己设计的智能种植系统的同学分享自己的设计和成果！</a:t>
            </a:r>
          </a:p>
        </p:txBody>
      </p:sp>
      <p:pic>
        <p:nvPicPr>
          <p:cNvPr id="2" name="图片 1" descr="20190621小学版人物集合-轩轩_115"/>
          <p:cNvPicPr>
            <a:picLocks noChangeAspect="1"/>
          </p:cNvPicPr>
          <p:nvPr/>
        </p:nvPicPr>
        <p:blipFill>
          <a:blip r:embed="rId2"/>
          <a:stretch>
            <a:fillRect/>
          </a:stretch>
        </p:blipFill>
        <p:spPr>
          <a:xfrm>
            <a:off x="4908868" y="3642995"/>
            <a:ext cx="2374265" cy="2275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bldLvl="0" animBg="1"/>
      <p:bldP spid="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实现智能种植系统</a:t>
            </a:r>
          </a:p>
        </p:txBody>
      </p:sp>
      <p:sp>
        <p:nvSpPr>
          <p:cNvPr id="4" name="矩形 3"/>
          <p:cNvSpPr/>
          <p:nvPr/>
        </p:nvSpPr>
        <p:spPr>
          <a:xfrm>
            <a:off x="1016635" y="1515745"/>
            <a:ext cx="10160000" cy="427672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这节课我们了解了一些关于农业灾害的知识和防范措施，也实现了简单的意外灾害防范系统。同时尝试了实现自己之前设计的智能种植系统，之前我们每节课实现的小系统算是一个小项目，而我们设计的智能种植系统，从一开始的背景了解和种植绿豆苗的小实验，都属于为我们最终要实现的项目完成了背景调研；而我们学习的编程技术和硬件的使用方法，是我们为了实现项目而掌握必要的技能和技术，最终我们通过应用这些技术和硬件，实现了我们设计的方案，解决了我们想解决的问题。这就是项目式学习了，同学们我们之后的课程也会继续沿用这种方式去解决不同的问题，大家在生活中或者在其它学科的学习也可以尝试用这种方式来解决问题哦！</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课后分享&amp;思考</a:t>
            </a:r>
          </a:p>
        </p:txBody>
      </p:sp>
      <p:sp>
        <p:nvSpPr>
          <p:cNvPr id="4" name="矩形 3"/>
          <p:cNvSpPr/>
          <p:nvPr/>
        </p:nvSpPr>
        <p:spPr>
          <a:xfrm>
            <a:off x="1016635" y="1515745"/>
            <a:ext cx="10160000" cy="160591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1.和朋友分享自己设计和实现的智能种植系统。</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2.尝试将自己这段时间的学习、实践过程记录下来制作成项目报告或者画报。</a:t>
            </a:r>
          </a:p>
        </p:txBody>
      </p:sp>
      <p:pic>
        <p:nvPicPr>
          <p:cNvPr id="2" name="图片 1" descr="20190621小学版人物集合-小飞_98"/>
          <p:cNvPicPr>
            <a:picLocks noChangeAspect="1"/>
          </p:cNvPicPr>
          <p:nvPr/>
        </p:nvPicPr>
        <p:blipFill>
          <a:blip r:embed="rId2"/>
          <a:stretch>
            <a:fillRect/>
          </a:stretch>
        </p:blipFill>
        <p:spPr>
          <a:xfrm>
            <a:off x="5246688" y="3940810"/>
            <a:ext cx="1698625" cy="21488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54020" y="3014345"/>
            <a:ext cx="6283960" cy="829945"/>
          </a:xfrm>
          <a:prstGeom prst="rect">
            <a:avLst/>
          </a:prstGeom>
          <a:noFill/>
        </p:spPr>
        <p:txBody>
          <a:bodyPr wrap="square" rtlCol="0">
            <a:spAutoFit/>
          </a:bodyPr>
          <a:lstStyle/>
          <a:p>
            <a:pPr algn="ctr"/>
            <a:r>
              <a:rPr lang="zh-CN" altLang="en-US" sz="4800">
                <a:solidFill>
                  <a:srgbClr val="157CD3"/>
                </a:solidFill>
                <a:latin typeface="思源黑体 CN Bold" panose="020B0800000000000000" charset="-122"/>
                <a:ea typeface="思源黑体 CN Bold" panose="020B0800000000000000" charset="-122"/>
              </a:rPr>
              <a:t>感谢您的聆听</a:t>
            </a:r>
          </a:p>
        </p:txBody>
      </p:sp>
      <p:pic>
        <p:nvPicPr>
          <p:cNvPr id="2" name="图片 1" descr="第二章-第二节"/>
          <p:cNvPicPr>
            <a:picLocks noChangeAspect="1"/>
          </p:cNvPicPr>
          <p:nvPr/>
        </p:nvPicPr>
        <p:blipFill>
          <a:blip r:embed="rId2"/>
          <a:stretch>
            <a:fillRect/>
          </a:stretch>
        </p:blipFill>
        <p:spPr>
          <a:xfrm>
            <a:off x="4665980" y="3551555"/>
            <a:ext cx="3169285" cy="330644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6950" y="2254250"/>
            <a:ext cx="4980940" cy="196405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marL="0" indent="508000" algn="l" fontAlgn="auto">
              <a:lnSpc>
                <a:spcPct val="150000"/>
              </a:lnSpc>
              <a:buClrTx/>
              <a:buSzTx/>
              <a:buFontTx/>
              <a:buNone/>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今天我们就来了解一下各种各样的农业灾害，和我们要如何防范这些灾害吧！</a:t>
            </a:r>
          </a:p>
        </p:txBody>
      </p:sp>
      <p:sp>
        <p:nvSpPr>
          <p:cNvPr id="6" name="文本框 5"/>
          <p:cNvSpPr txBox="1"/>
          <p:nvPr/>
        </p:nvSpPr>
        <p:spPr>
          <a:xfrm>
            <a:off x="996950" y="1249045"/>
            <a:ext cx="5974080" cy="460375"/>
          </a:xfrm>
          <a:prstGeom prst="rect">
            <a:avLst/>
          </a:prstGeom>
          <a:noFill/>
        </p:spPr>
        <p:txBody>
          <a:bodyPr wrap="square" rtlCol="0">
            <a:spAutoFit/>
          </a:bodyPr>
          <a:lstStyle/>
          <a:p>
            <a:pPr algn="l"/>
            <a:r>
              <a:rPr lang="zh-CN" altLang="en-US" sz="2400">
                <a:solidFill>
                  <a:srgbClr val="1F3964"/>
                </a:solidFill>
                <a:latin typeface="思源黑体 CN Normal" panose="020B0400000000000000" charset="-122"/>
                <a:ea typeface="思源黑体 CN Normal" panose="020B0400000000000000" charset="-122"/>
                <a:sym typeface="+mn-ea"/>
              </a:rPr>
              <a:t>引入：</a:t>
            </a:r>
            <a:endParaRPr lang="zh-CN" altLang="en-US" sz="2400">
              <a:solidFill>
                <a:srgbClr val="1F3964"/>
              </a:solidFill>
              <a:latin typeface="思源黑体 CN Normal" panose="020B0400000000000000" charset="-122"/>
              <a:ea typeface="思源黑体 CN Normal" panose="020B0400000000000000" charset="-122"/>
            </a:endParaRPr>
          </a:p>
        </p:txBody>
      </p:sp>
      <p:pic>
        <p:nvPicPr>
          <p:cNvPr id="5" name="图片 4" descr="C:\Users\lansenboy\Pictures\Camera Roll\3f4bc1f6196d8fbae565327d79fcdc13.jpg3f4bc1f6196d8fbae565327d79fcdc13"/>
          <p:cNvPicPr>
            <a:picLocks noChangeAspect="1"/>
          </p:cNvPicPr>
          <p:nvPr/>
        </p:nvPicPr>
        <p:blipFill>
          <a:blip r:embed="rId2"/>
          <a:srcRect t="18474"/>
          <a:stretch>
            <a:fillRect/>
          </a:stretch>
        </p:blipFill>
        <p:spPr>
          <a:xfrm>
            <a:off x="6172200" y="2139315"/>
            <a:ext cx="5638165" cy="2741930"/>
          </a:xfrm>
          <a:prstGeom prst="rect">
            <a:avLst/>
          </a:prstGeom>
        </p:spPr>
      </p:pic>
      <p:pic>
        <p:nvPicPr>
          <p:cNvPr id="7" name="图片 6" descr="20190621小学版人物集合-小飞_85"/>
          <p:cNvPicPr>
            <a:picLocks noChangeAspect="1"/>
          </p:cNvPicPr>
          <p:nvPr/>
        </p:nvPicPr>
        <p:blipFill>
          <a:blip r:embed="rId3"/>
          <a:stretch>
            <a:fillRect/>
          </a:stretch>
        </p:blipFill>
        <p:spPr>
          <a:xfrm>
            <a:off x="4788535" y="4354830"/>
            <a:ext cx="1080135" cy="1569085"/>
          </a:xfrm>
          <a:prstGeom prst="rect">
            <a:avLst/>
          </a:prstGeom>
        </p:spPr>
      </p:pic>
      <p:sp>
        <p:nvSpPr>
          <p:cNvPr id="8" name="矩形标注 7"/>
          <p:cNvSpPr/>
          <p:nvPr/>
        </p:nvSpPr>
        <p:spPr>
          <a:xfrm flipH="1">
            <a:off x="1008380" y="4483735"/>
            <a:ext cx="3622040" cy="927100"/>
          </a:xfrm>
          <a:prstGeom prst="wedgeRectCallout">
            <a:avLst>
              <a:gd name="adj1" fmla="val -55341"/>
              <a:gd name="adj2" fmla="val -21976"/>
            </a:avLst>
          </a:prstGeom>
          <a:solidFill>
            <a:srgbClr val="F5F0BA"/>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l" fontAlgn="auto">
              <a:lnSpc>
                <a:spcPct val="130000"/>
              </a:lnSpc>
              <a:extLst>
                <a:ext uri="{35155182-B16C-46BC-9424-99874614C6A1}">
                  <wpsdc:indentchars xmlns:wpsdc="http://www.wps.cn/officeDocument/2017/drawingmlCustomData" xmlns="" val="0" checksum="583291441"/>
                </a:ext>
              </a:extLst>
            </a:pPr>
            <a:r>
              <a:rPr lang="zh-CN" altLang="en-US" sz="2000">
                <a:solidFill>
                  <a:schemeClr val="accent4">
                    <a:lumMod val="75000"/>
                  </a:schemeClr>
                </a:solidFill>
                <a:latin typeface="思源黑体 CN Medium" panose="020B0600000000000000" charset="-122"/>
                <a:ea typeface="思源黑体 CN Medium" panose="020B0600000000000000" charset="-122"/>
                <a:cs typeface="思源黑体 CN Medium" panose="020B0600000000000000" charset="-122"/>
              </a:rPr>
              <a:t>让我们走进今天的课堂，一起来了解一下吧！</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2" presetClass="entr" presetSubtype="2" fill="hold" grpId="0" nodeType="withEffect">
                                  <p:stCondLst>
                                    <p:cond delay="0"/>
                                  </p:stCondLst>
                                  <p:childTnLst>
                                    <p:set>
                                      <p:cBhvr>
                                        <p:cTn id="20" dur="2000" fill="hold">
                                          <p:stCondLst>
                                            <p:cond delay="0"/>
                                          </p:stCondLst>
                                        </p:cTn>
                                        <p:tgtEl>
                                          <p:spTgt spid="8"/>
                                        </p:tgtEl>
                                        <p:attrNameLst>
                                          <p:attrName>style.visibility</p:attrName>
                                        </p:attrNameLst>
                                      </p:cBhvr>
                                      <p:to>
                                        <p:strVal val="visible"/>
                                      </p:to>
                                    </p:set>
                                    <p:animEffect transition="in" filter="wipe(right)">
                                      <p:cBhvr>
                                        <p:cTn id="21" dur="2000"/>
                                        <p:tgtEl>
                                          <p:spTgt spid="8"/>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6" grpId="0"/>
      <p:bldP spid="6" grpId="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94330" y="3014345"/>
            <a:ext cx="6595110" cy="829945"/>
          </a:xfrm>
          <a:prstGeom prst="rect">
            <a:avLst/>
          </a:prstGeom>
          <a:noFill/>
        </p:spPr>
        <p:txBody>
          <a:bodyPr wrap="square" rtlCol="0">
            <a:spAutoFit/>
          </a:bodyPr>
          <a:lstStyle/>
          <a:p>
            <a:pPr algn="ctr"/>
            <a:r>
              <a:rPr lang="zh-CN" altLang="en-US" sz="4800">
                <a:solidFill>
                  <a:schemeClr val="bg1"/>
                </a:solidFill>
                <a:latin typeface="思源黑体 CN Bold" panose="020B0800000000000000" charset="-122"/>
                <a:ea typeface="思源黑体 CN Bold" panose="020B0800000000000000" charset="-122"/>
              </a:rPr>
              <a:t>一、农业中的自然灾害</a:t>
            </a:r>
            <a:endParaRPr lang="en-US" altLang="zh-CN" sz="4800">
              <a:solidFill>
                <a:schemeClr val="bg1"/>
              </a:solidFill>
              <a:latin typeface="思源黑体 CN Bold" panose="020B0800000000000000" charset="-122"/>
              <a:ea typeface="思源黑体 CN Bold" panose="020B0800000000000000"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农业中的自然灾害</a:t>
            </a:r>
          </a:p>
        </p:txBody>
      </p:sp>
      <p:sp>
        <p:nvSpPr>
          <p:cNvPr id="3" name="矩形 2"/>
          <p:cNvSpPr/>
          <p:nvPr/>
        </p:nvSpPr>
        <p:spPr>
          <a:xfrm>
            <a:off x="1016000" y="1475105"/>
            <a:ext cx="10160000" cy="167767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随着科技的发展和对大自然的了解，我们掌握了越来越多的现代农业技术，或者说是智能农业的技术，但我们无法抹去的是自然灾害对农业的伤害。</a:t>
            </a:r>
          </a:p>
        </p:txBody>
      </p:sp>
      <p:pic>
        <p:nvPicPr>
          <p:cNvPr id="2" name="图片 1" descr="fd7f8449e656199fa1208b1c92e8e23d"/>
          <p:cNvPicPr>
            <a:picLocks noChangeAspect="1"/>
          </p:cNvPicPr>
          <p:nvPr/>
        </p:nvPicPr>
        <p:blipFill>
          <a:blip r:embed="rId2"/>
          <a:stretch>
            <a:fillRect/>
          </a:stretch>
        </p:blipFill>
        <p:spPr>
          <a:xfrm>
            <a:off x="849630" y="3395345"/>
            <a:ext cx="4572000" cy="3063240"/>
          </a:xfrm>
          <a:prstGeom prst="rect">
            <a:avLst/>
          </a:prstGeom>
        </p:spPr>
      </p:pic>
      <p:pic>
        <p:nvPicPr>
          <p:cNvPr id="4" name="图片 3" descr="7dc9b79544d37b97eea9ca5c7c1e73a7"/>
          <p:cNvPicPr>
            <a:picLocks noChangeAspect="1"/>
          </p:cNvPicPr>
          <p:nvPr/>
        </p:nvPicPr>
        <p:blipFill>
          <a:blip r:embed="rId3"/>
          <a:stretch>
            <a:fillRect/>
          </a:stretch>
        </p:blipFill>
        <p:spPr>
          <a:xfrm>
            <a:off x="6009005" y="3529965"/>
            <a:ext cx="5334000" cy="279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农业中的自然灾害</a:t>
            </a:r>
          </a:p>
        </p:txBody>
      </p:sp>
      <p:sp>
        <p:nvSpPr>
          <p:cNvPr id="3" name="矩形 2"/>
          <p:cNvSpPr/>
          <p:nvPr/>
        </p:nvSpPr>
        <p:spPr>
          <a:xfrm>
            <a:off x="1016000" y="1475105"/>
            <a:ext cx="10160000" cy="252031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农产品是很多农民唯一的经济来源，一场严重的自然灾害，夺去的可能是他们一年的收入。所以风调雨顺、五谷丰登对农民的意义可能比我们想象的要大的多，同时我们也要想办法尽量防范各种各样的农业灾害，将这些灾害造成的损失降到最低。</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现在我们就来看看常见的农业灾害都有哪些，防范措施又有哪些吧！</a:t>
            </a:r>
          </a:p>
        </p:txBody>
      </p:sp>
      <p:pic>
        <p:nvPicPr>
          <p:cNvPr id="5" name="图片 4" descr="20190621小学版人物集合-小飞_55"/>
          <p:cNvPicPr>
            <a:picLocks noChangeAspect="1"/>
          </p:cNvPicPr>
          <p:nvPr/>
        </p:nvPicPr>
        <p:blipFill>
          <a:blip r:embed="rId2"/>
          <a:stretch>
            <a:fillRect/>
          </a:stretch>
        </p:blipFill>
        <p:spPr>
          <a:xfrm>
            <a:off x="5184775" y="4423410"/>
            <a:ext cx="1822450" cy="1926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旱灾</a:t>
            </a:r>
          </a:p>
        </p:txBody>
      </p:sp>
      <p:sp>
        <p:nvSpPr>
          <p:cNvPr id="3" name="矩形 2"/>
          <p:cNvSpPr/>
          <p:nvPr/>
        </p:nvSpPr>
        <p:spPr>
          <a:xfrm>
            <a:off x="1016000" y="1475105"/>
            <a:ext cx="10160000" cy="1626870"/>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旱灾是严重的气象灾害，也是农业生产中破坏性最大的自然灾害。往年因旱灾造成的粮食损失约200亿~250亿千克；直接经济损失约150亿～200亿元。</a:t>
            </a:r>
          </a:p>
        </p:txBody>
      </p:sp>
      <p:pic>
        <p:nvPicPr>
          <p:cNvPr id="5" name="图片 4" descr="974178c531c11d4280b9eeda674a1690"/>
          <p:cNvPicPr>
            <a:picLocks noChangeAspect="1"/>
          </p:cNvPicPr>
          <p:nvPr/>
        </p:nvPicPr>
        <p:blipFill>
          <a:blip r:embed="rId2"/>
          <a:stretch>
            <a:fillRect/>
          </a:stretch>
        </p:blipFill>
        <p:spPr>
          <a:xfrm>
            <a:off x="1791335" y="3333115"/>
            <a:ext cx="3606800" cy="2402840"/>
          </a:xfrm>
          <a:prstGeom prst="rect">
            <a:avLst/>
          </a:prstGeom>
        </p:spPr>
      </p:pic>
      <p:pic>
        <p:nvPicPr>
          <p:cNvPr id="7" name="图片 6" descr="C:\Users\lansenboy\Pictures\Camera Roll\f6ac9e50db5a778fc693f05e3722c043.jpegf6ac9e50db5a778fc693f05e3722c043"/>
          <p:cNvPicPr>
            <a:picLocks noChangeAspect="1"/>
          </p:cNvPicPr>
          <p:nvPr/>
        </p:nvPicPr>
        <p:blipFill>
          <a:blip r:embed="rId3"/>
          <a:srcRect/>
          <a:stretch>
            <a:fillRect/>
          </a:stretch>
        </p:blipFill>
        <p:spPr>
          <a:xfrm>
            <a:off x="6806565" y="3333115"/>
            <a:ext cx="3594100" cy="24022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6950" y="838835"/>
            <a:ext cx="5974080" cy="460375"/>
          </a:xfrm>
          <a:prstGeom prst="rect">
            <a:avLst/>
          </a:prstGeom>
          <a:noFill/>
        </p:spPr>
        <p:txBody>
          <a:bodyPr wrap="square" rtlCol="0">
            <a:spAutoFit/>
          </a:bodyPr>
          <a:lstStyle/>
          <a:p>
            <a:pPr algn="l">
              <a:buClrTx/>
              <a:buSzTx/>
              <a:buFontTx/>
            </a:pPr>
            <a:r>
              <a:rPr lang="zh-CN" altLang="en-US" sz="2400">
                <a:solidFill>
                  <a:srgbClr val="1F3964"/>
                </a:solidFill>
                <a:latin typeface="思源黑体 CN Normal" panose="020B0400000000000000" charset="-122"/>
                <a:ea typeface="思源黑体 CN Normal" panose="020B0400000000000000" charset="-122"/>
                <a:sym typeface="+mn-ea"/>
              </a:rPr>
              <a:t>旱灾对农业的影响</a:t>
            </a:r>
          </a:p>
        </p:txBody>
      </p:sp>
      <p:sp>
        <p:nvSpPr>
          <p:cNvPr id="3" name="矩形 2"/>
          <p:cNvSpPr/>
          <p:nvPr/>
        </p:nvSpPr>
        <p:spPr>
          <a:xfrm>
            <a:off x="1016000" y="1475105"/>
            <a:ext cx="10160000" cy="2252345"/>
          </a:xfrm>
          <a:prstGeom prst="rect">
            <a:avLst/>
          </a:prstGeom>
          <a:solidFill>
            <a:srgbClr val="EFF5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252095" rIns="252095" bIns="252095" rtlCol="0" anchor="t" anchorCtr="0"/>
          <a:lstStyle/>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旱灾对农业的影响：</a:t>
            </a:r>
            <a:endPar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endParaRPr>
          </a:p>
          <a:p>
            <a:pPr indent="508000" algn="l" fontAlgn="auto">
              <a:lnSpc>
                <a:spcPct val="150000"/>
              </a:lnSpc>
              <a:spcBef>
                <a:spcPts val="1000"/>
              </a:spcBef>
              <a:buClrTx/>
              <a:buSzTx/>
              <a:buFontTx/>
              <a:extLst>
                <a:ext uri="{35155182-B16C-46BC-9424-99874614C6A1}">
                  <wpsdc:indentchars xmlns:wpsdc="http://www.wps.cn/officeDocument/2017/drawingmlCustomData" xmlns="" val="200" checksum="282533468"/>
                </a:ext>
              </a:extLst>
            </a:pPr>
            <a:r>
              <a:rPr lang="zh-CN" altLang="en-US" sz="2000" dirty="0">
                <a:solidFill>
                  <a:schemeClr val="tx1"/>
                </a:solidFill>
                <a:latin typeface="思源黑体 CN Light" panose="020B0300000000000000" charset="-122"/>
                <a:ea typeface="思源黑体 CN Light" panose="020B0300000000000000" charset="-122"/>
                <a:cs typeface="思源黑体 CN Light" panose="020B0300000000000000" charset="-122"/>
                <a:sym typeface="+mn-ea"/>
              </a:rPr>
              <a:t>降低我国粮食产量，影响粮食安全；波动粮食价格，影响市场稳定；降低农民收入，影响农村安定；增加自救难度，扩大后续危害。</a:t>
            </a:r>
          </a:p>
        </p:txBody>
      </p:sp>
      <p:pic>
        <p:nvPicPr>
          <p:cNvPr id="2" name="图片 1" descr="d46704b400890446ebb8c1a1bf8ecc42"/>
          <p:cNvPicPr>
            <a:picLocks noChangeAspect="1"/>
          </p:cNvPicPr>
          <p:nvPr/>
        </p:nvPicPr>
        <p:blipFill>
          <a:blip r:embed="rId2"/>
          <a:stretch>
            <a:fillRect/>
          </a:stretch>
        </p:blipFill>
        <p:spPr>
          <a:xfrm>
            <a:off x="4000500" y="3837940"/>
            <a:ext cx="4191000" cy="2514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bldLvl="0" animBg="1"/>
      <p:bldP spid="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0OTAzMzg2MjgxMCIsCiAgICJJbWFnZSIgOiAiaVZCT1J3MEtHZ29BQUFBTlNVaEVVZ0FBQTE0QUFBTUVDQVlBQUFDdnpmUmpBQUFBQ1hCSVdYTUFBQXNUQUFBTEV3RUFtcHdZQUFBZ0FFbEVRVlI0bk96ZGVYeE05LzdIOGZlWkxMWktRdTFVdFdoN3Ixb3lFYVNsSVVXcnFKYml0bFZiVmRFcWVxdTU1VnFLWHNWVlNxdjBSOVhTUzIwdHNkNUxLNVlTbXNUYWUrMVZhaWtpQ1FuWjV2eitTRE0xaEV6SVpETHhlajRlZlhUT21lODU1ek9aSTVuM2ZML25le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eUZPR3V3c0FBQlErRFJzMjlFdExTK3NnNlFsSjlTVlZrRlJLa3BkYkN5czRNaVJkbEhSRzBvK1NOdm40K0N5TmlvcEtkRzlaQUFCWElYZ0JBUEpNdzRZTnk2ZW1wbzR3REtPYnBPTHVyc2ZESkp1bU9jZlgxL2Y5cUtpb3MrNHVCZ0NRdHdoZUFJQThFUlFVOUpKcG1qTWszV01ZaGhvMWFxUW5ubmhDano3NnFDcFVxQ0EvUHo5NWUzdTd1OHdDSVQwOVhZbUppVHB6NW96MjdkdW5UWnMyYWZ2MjdUSk5VNUl1RzRieGVuUjA5TC9jWFNjQUlPOFF2QUFBZDhxd1dxM0RKWTJVcERadDJxaFBuejZxV0xHaWU2dnlNS2RQbjliMDZkTzFjdVZLU1pKaEdDT2lvNk5IU3pMZFd4a0FJQzhRdkFBQXQ2MVdyVnErUllvVW1TV3BTNUVpUmN3UFAvelFlT0tKSjl4ZGxrZmJ0R21UL3ZhM3Y1a3BLU21HcEhrcEtTbTk5dS9mbitydXVnQUFkNGFMbkFFQXQrMisrKzc3cDZUZTk5NTdyejc3N0RPamZ2MzY3aTdKNDkxLy8vMTY3TEhIak1qSVNGMjVjcVd1dDdmM1BhZFBuMTduN3JvQUFIZUdIaThBd0cwSkRBeDgxakNNNVFFQkFlYThlZk9NU3BVcXVidWtRdVhVcVZONjVaVlh6UGo0ZUVQU3N6RXhNUkh1cmdrQWNQdm84UUlBNUZwd2NQQjlwbW11azFScy9QanhScTFhdGR4ZFVxRlRzbVJKMWFoUncxaXpabzBrUFYybFNwVi9uVHAxaXVubUFjQkRXZHhkQUFEQTgyUmtaSHdtcVZTWExsMzArT09QdTd1Y1F1dnh4eC9YeXkrL0xFbWxmditaQXdBOEZFTU5BUUM1VXE5ZXZXQ0x4YktqYXRXcSt2cnJyK1hyNit2dWtncTExTlJVZGU3Y1diLzg4b3RNMHd5T2pZMzkwZDAxQVFCeWp4NHZBRUN1V0N5V3YwdFM5KzdkQ1YzNXdOZlhWOTI2ZFpQMHg4OGVBT0I1NlBFQ0FEaXRYcjE2OVN3V1MyejU4dVcxZlBseStmajR1THVrdTBKYVdwcWVmZlpaL2ZiYmJ6Sk5zMTVzYk94dWQ5Y0VBTWdkZXJ3QUFFNnpXQ3o5SmFsTGx5NkVybnprNCtPakxsMjZTSklNdzNqTHplVUFBRzREd1FzQTRKU21UWnQ2UzJwbnNWalVwazBiZDVkejEybmJ0cTBzRm9za1BkdXhZMGRtSlFZQUQwUHdBZ0E0SlNFaDRURko5OWFyVjA5K2ZuN3VMdWV1NCtmbnA3cDE2MHBTbVNOSGpqem03bm9BQUxsRDhBSUFPTVV3ak9jazZZa25ubkIzS1hldHJKOTkxbnNCQVBBY0JDOEFnTFBhU2dRdmQ4cjYyWnVtK2F5YlN3RUE1QkxCQ3dDUW8zcjE2Z1ZJcWxHNmRHbmRmLy85N2k3bnJuWC8vZmVyVktsU2tsUWpLQ2pJMzkzMUFBQ2NSL0FDQU9USXk4dnJVVWw2OE1FSDNWM0tYYzB3RFB0N1lCakdvMjR1QndDUUN3UXZBSUF6NmtoUzllclYzVjNIWFMvclBUQk5zNDZiU3dFQTVBTEJDd0Rnak5wUzRlbnh5c2pJMElnUkkyU3oyUnpXSnljbmErVElrVXBKU1hGVFpUbkxDbDQybTYyMm0wc0JBT1NDdDdzTEFBQVVmS1pwMXBSVTRLN3YrdmJiYnpWNjlHaW4yMGRIUjB1U3pwdzVvNmlvcUt6N1l0bk5uejlmS1NrcEtsS2tTSjdXbVplcVZxMHFTVElNbzZhYlN3RUE1QUxCQ3dEZ2pBQkpCZTcrWGUzYXRWUGJ0bTBsU1EwYU5GQmtaS1NLRlN0bWZ6NjdkWkowNHNTSkczcnZUcDA2cFlVTEYycisvUG15Mld6cTFhdVh4bzhmcnpKbHlyaitoZVRDTmU5QmdEdnJBQURrRHNFTEFPQU1mMGtxVWFLRXUrdHdZQmlHdkx5ODdNc1dpOFZoT2J0MVBYcjAwRTgvL1NURE1OUzRjV05kdVhKRk8zZnUxS2hSbzlTbFN4ZFZxbFJKVW1hbysrYy8vNmtQUC93d2YxNk1rNjU1RDVqVkVBQThDTUVMQU9DTUFobThic2ZzMmJNMVlzUUlOV3pZVUMxYXRGRExsaTAxZnZ4NDdkeTVVeGtaR2ZyKysrOTE2ZElsSlNVbEtURXhVYnQzNzFiZHVuWGRYYllkd1FzQVBCUEJDd0RnakVJVHZDVHB3SUVENnRtenA4NmVQYXRLbFNxcGVmUG1xbG16cHFwVXFhSXlaY3FvZE9uUzh2ZjMxNG9WS3pScjFpeE5tVExGM1NYYjNYUFBQVmtQQ1Y0QTRFRUlYZ0FBanhVVUZPU3czS1JKa3h2YVhMdXVkKy9lZXVXVlYzVGh3Z1ZWclZwVkd6WnMwRU1QUGFUNjlldXJmdjM2TjJ6YnFsVXJQZm5razNsZk9BRGdya1B3QWdBNEkwRlMyYVNrSlBuNitycTdGcnVzV1FwVFUxTVZFaEtpSFR0Mk9GelBGUlFVcE0yYk42dDQ4ZUwyZGJ0MzcxYkpraVYxK2ZKbGJkdTJ6UjdlZ29LQ1ZLNWNPWWY5eDhmSGE5dTJiZm53U3B4MytmTGxySWNKN3F3REFKQTdCQzhBZ0RQc3dhdFVxVkx1cnVVRzU4NmRrNStmM3cwVGEyU25idDI2ZXVhWlo5U3RXemRkdm54WkF3Y09sQ1Q1K3ZwcXpabzFEbTFEUWtKY1V1K2RTRXBLeW5wSThBSUFEOElObEFFQXpraVFIRDcwRnlqYnQyOVhyVnExbkc3ZnExY3ZWYWhRUWFtcHFUcDI3SmdMSzh0N0JDOEE4RXdFTHdDQU0rSWxLVEV4MGQxMTNPRG8wYVA2N0xQUDlPS0xMenE5emJmZmZxdjQrSGoxNmROSGZmdjIxZEdqUjExWVlkNjY1ajJJZDJjZEFJRGNZYWdoQUNCSGhtRWNNazN6eWVQSGp5czRPTmpkNWRndFg3NWNIMzMwa1hyMzdxM0hIMy9jcVcwV0xGaWdSWXNXYWNhTUdTcFhycHpxMUttakJ4OThVR2xwYVdyWHJwMkxLNzV6di96eWl5VEpOTTFEYmk0RkFKQUxCQzhBZ0RQMlNpcHdQVVBseTVmWDVNbVRGUmdZbU8zenZYdjNsbytQajhPNmF0V3FhZWJNbWJyMzNuc2xTWC8rODU4bFpjNStPR25TSkllMmd3WU5ja0hWZCtiSWtTT1NKSXZGc3RmTnBRQUFjc0Z3ZHdFQWdJSXZLQ2lvc1dtYW0rdlhyNjhaTTJhNHU1eTdXdS9ldlJVZEhTMkx4ZEw0eHg5LzNPcnVlZ0FBenVFYUx3QkFqakl5TXZaSkJhL0g2MjVqbXFiOVBUQk5jNStieXdFQTVBTEJDd0NRbzEyN2RzVkxPaHdYRjZmang0Kzd1NXk3MXZIangzWHg0a1ZKT2h3ZEhjMnNoZ0RnUVFoZUFBQm5SVWpTcGsyYjNGM0hYU3ZyWjI4WXhnbzNsd0lBeUNXQ0Z3REFLYVpwZmlzUnZOd3A2MmVmOVY0QUFEd0h3UXNBNEJSL2YvOGZKSjNmdFd0WGdieWZWMkdYbUppbzNidDNTOUw1NnRXci8rRHVlZ0FBdVVQd0FnQTRaZVBHamVtU1Z0aHNOcTFjdWRMZDVkeDFJaUlpWkxQWkpHbkY0c1dMTTl4ZER3QWdkd2hlQUFDbjJXeTJxWkkwZi81OHBhV2x1YnVjdTBacWFxcm16NTh2U1RKTmM0cWJ5d0VBM0FhQ0Z3REFhYnQyN2RvbGFjWFpzMmUxZXZWcWQ1ZHoxMWk5ZXJWKysrMDNHWWF4UERZMmRyZTc2d0VBNUI3QkN3Q1FLNlpwanBha0w3LzhVcW1wcWU0dXA5QkxUVTNWbkRsekpQM3hzd2NBZUI0dmR4Y0FBUEFzWjg2Y09WV3hZc1hnaElTRWgxSlNVaFFTRXVMdWtncTFqei8rV0Z1MmJKR2tWVEV4TVJQZFhROEE0UGJRNHdVQXlEVXZMNisra2k3T256OWZXN2R1ZFhjNWhkYldyVnYxMVZkZlNkTEY5UFQwUHU2dUJ3Qncrd3gzRndBQThFeFdxN1d0cEJVQkFRSG12SG56akVxVktybTdwRUxsMUtsVGV1V1ZWOHo0K0hoRDByTXhNVEVSN3E0SkFIRDdHR29JQUxndHAwK2ZQbGl4WXNXQXExZXZodno3My85V1VGQ1F5cFl0Nis2eUNvV2ZmdnBKcjcvK3VpNWV2R2hJbWhRVEV6UFYzVFVCQU80TXdRc0FjTnRLbHk3OXZiZTNkN1VyVjY3VVhiMTZ0Vm16Wmszai92dnZkM2RaSG0zVHBrMTY2NjIzek11WEx4dVM1cVdrcEx4MTd0dzU3dHNGQUI2T29ZWUFnRHRsQkFVRkRUTk44MzFKYXQyNnRmcjI3YXVLRlN1NnV5NlBjdnIwYVgzMjJXZGF0V3FWSk1rd2pPSFIwZEZqSkpudXJRd0FrQmNJWGdDQVBCRVVGUFNTYVpvekpOMWpHSVlhTldxa0prMmFxSGJ0MnFwUW9ZTDgvUHprN2UzdDdqSUxoUFQwZENVbUp1ck1tVFBhdTNldk5tL2VyTzNidDhzMFRVbTZiQmpHNjlIUjBmOXlkNTBBZ0x4RDhBSUE1Sm1HRFJ1V1QwdExHeTZwdTZUaWJpN0gweVJMK3RMSHgyZFVWRlRVV1hjWEF3RElXd1F2QUVDZWE5aXdvVjlhV2xvSFNVMGsxWmRVUVZKcGNXMXhsZ3hKY1pMT1NQcFIwbVlmSDUrbFVWRlJpZTR0Q3dBQUFBRHVrTlZxTmExV0s5ZE1BUUR5SFRkUUJnQUFBQUFYSTNnQkFBQUFnSXNSdkFBQUFBREF4UWhlQUFBQUFPQmlCQzhBQUFBQWNER0NGd0FBQUFDNEdNRUxBQUFBQUZ5TTRBVUFBQUFBTGtid0FnQUFBQUFYSTNnQkFBQUFnSXNSdkFBQUFBREF4UWhlQUFBQUFPQmlCQzhBQUFBQWNER0NGd0FBQUFDNEdNRUxBQUFBQUZ5TTRBVUFBQUFBTGtid0FnQUFBQUFYSTNnQkFBQUFnSXNaN2k0QUFBQlhxRk9uVGhWdmIrKy9YN2Y2OWQvL1ArUGFsZW5wNldQMjdObHpNbjhxQXdEY2pRaGVBSUJDcVdQSGpsNkhEeC8rMVRDTThyZHFaNXJtMlJvMWFsUmV2SGh4Um43VkJnQzQrM2k1dXdBQUFGemhwNTkrTWl0WHJseGRVdjBjbXM3YnNHSER5dnlvQ1FCdzkrSWFMd0JBb1dXejJaWTYwY3laTmdBQTNCR0NGd0NnMExKWUxKR21hY2Jkb3NrRmYzLy95SHdyQ0FCdzF5SjRBUUFLcmVqbzZEVERNSmJmb3NueWpSczNwdWRiUVFDQXV4YkJDd0JRcUJtR2NkT2hoQmFMaFdHR0FJQjhRZkFDQUJScUNRa0o2eVVsWnZOVVlueDgvSWI4cmdjQWNIY2llQUVBQ3JYRGh3K25tS2FaM2F5RkVZY1BIMDdKOTRJQUFIY2xnaGNBb05DN3lYQkRoaGtDQVBJTndRc0FVT2daaHJGV1V2STFxNUlOdzFqbnJub0FBSGNmZ2hjQW9OQ0xqbzVPbHJRbWE5a3dqTlcvcndNQUlGOFF2QUFBZHdYVE5PMURDNTI4c1RJQUFIbUc0QVVBdUN2NCt2cXV5bnBjdkhqeFZiZHFDd0FBQUFDNFRWYXJOY0pxdGE1d2R4MEFnTHVQdDdzTEFBQWdIeTAxRE1OMGR4RUFnTHVQNGU0Q0FBQUZYMkJnWUpSaEdBM2NYUWYrWUpybXh0alkyR2J1cmdNQTRCeXU4UUlBNUlqUVZmQVlodEhVM1RVQUFKekhVRU1BZ05PaW82UGRYUUlrQlFVRnVic0VBRUF1MGVNRkFBQUFBQzVHOEFJQUFBQUFGeU40QVFBQUFJQ0xFYndBQUFBQXdNVUlYZ0FBQUFEZ1lnUXZBQUFBQUhBeGdoY0FBQUFBdUJqQkN3QUFBQUJjak9BRkFBQUFBQzVHOEFJQUFBQUFGeU40QVFBQUFJQ0xFYndBQUM2UmtKQ2cxTlJVaDNXblQ1L1c2dFdyYjduZDNyMTdiMWgzNE1BQlhibHlKZHYyMGRIUnVhN3R5SkVqTWswejE5dGRLeUVoUVd2WHJyMmpmUUFBN2g3ZTdpNEFBRkE0elpzM1R4Y3VYTkNJRVNQczY3WnMyYUtrcEtSYmJ2Zm1tMjhxTWpMU1lkM3ExYXRWdEdoUjllM2IxMkY5YW1xcVB2bmtFMVd0V2xYRGhnMlR0N2UzZ29PRFZhbFNwUnYyR3g4ZnI4aklTSm1tcWNtVEo4czBUWDN3d1FmeTkvZFhjSEN3SG5qZ2dSdTJPWGJzbUhidTNKbHRuV2xwYVJvN2Rxd0NBZ0xVcUZHalc3NG1BQUFNZHhjQUFDajRyRmFyS2VXdWR5a2pJMFA5K3ZYVDg4OC9yNDgvL2xpU2RQNzhlWlVwVSthR3RyMTY5VktIRGgwa1NhR2hvWXFNak5SYmI3Mmw0OGVQMzNUL3k1Y3ZseVNscEtRb1BEeGNyVnUzVm9zV0xlemJYKy9hOVJrWkdmcnd3dzlWcmx3NXZmYmFhMDV0RXh3Y3JQTGx5MHZLN0xtcldMR2lROXRyMTgyYU5jdmUxaFdDZ29Ja1NURXhNZndkQndBUHdTOXNBRUNPYmlkNFNWSnljcko4Zkh6azQrT2puMy8rV1JNblR0VFVxVlBWcVZNbkxWeTRVQmJMSHlQZXc4TENKRW1KaVlueTgvUFRkOTk5cHlWTGx1alNwVXZxMGFPSEpHblRwazFhczJhTnhvNGRLeWt6ZE5sc05oVXBVc1MrcitEZ1lOMTMzMzAzMUhMaHdnVkZSa1lxSXlORGlZbUpLbFdxbFAwNVozcThnb09EN1k5RFFrSzBiZHMyaDdiWnJYTVZnaGNBZUI2R0dnSUFYS1o0OGVMMnh6Tm16TkNycjc0cUtmdHJyTDc3N2p0Sm1iMU1XWStmZWVZWkRSa3lSRmV2WGxWU1VwSW1UNTZzQ1JNbTJMZFp1M2F0NXN5Wm8vSGp4NnRHalJyMll5NWJ0dXlHV2tKRFF5VkpNVEV4R2pwMHFJWU5HNlltVFpyWXQxbTBhTkZOdDhreWV2Um83ZDI3VjJscGFlclVxWlBEYzlldXkyNWZBSUM3RzkrVUFRQnlsTnNlcnlWTGxtanExS202ZlBteWZadmc0R0Q3TU1QZmZ2dE41Y3FWczdmMzlmVzFEeDBNRFExVno1NDk3Y3MzODhVWFh5Z2dJRUFMRml6UUYxOThvWWlJQ0JVdFdqVEhhN3drYWZQbXpSbzJiSmkrL3ZwcmxTOWYvcWE5WkNkT25LREhDd0FBQUVEK3NGcXRwdFZxTlhQclp0dFlyVll6UFQzZFlkM1pzMmZOalJzM21nMGFOREM3ZHUxcW5qOS8zalJOMDl5NGNhTTVZc1NJV3g0bnE2MXBtdWEwYWRPeWJUTmp4Z3lINVlTRUJOTTBUVE10TGMwY04yNmMrZjc3Nzl1Znkzbzhmdng0TXkwdHpUUk4wNnhmdjc3OStVYU5HcGtkTzNaMCtLOVJvMGEzckRFdlpiMGY3ajR2QUFET1k2Z2hBTUR0enA4L3I4NmRPNnRSbzBieTlmVlZ2WHIxOU5wcnIwbVN6cDA3cDZKRmk2cDkrL1lPMjJRTko0eUxpOU9xVmF2VXRXdFh0V25UUmhrWkdWcXlaSWw4ZlgwbFpjNTg2T3ZycTlUVVZQWHUzZHUremJScDB6UjA2RkIxNmRKRjRlSGhHamh3b0lZUEh5NUoyckJoZzRZUEg2N0F3RUNGaDRkcjNMaHg4dkx5c2g5NzFhcFZLbDI2dEVNOUNRa0pydm5oQUFBS0JZSVhBTURsV3JWcWRjTzZObTNhMkIrWEwxOWVHelpza01WaVVXaG9xQVlOR3FSQmd3WnAzTGh4S2xXcWxEMHd2ZnZ1dTJyYXRLbWVlZVlaKzdhN2R1M1MrdlhyMWJWclY4WEh4MnZMbGkwS0RRM1ZoZzBiSk1uK09DUWt4TDdObmoxN2RQRGdRUm1Hb2E1ZHUyWjdiN0dyVjY5cXlwUXBHamx5cEM1ZXZDZy9Qejk3M2ZIeDhRNURKU1hwNHNXTE1rMVRHemR1dlAwZkZBQ2cwQ0o0QVFCY2JzMmFOUTdMUVVGQldybHlwVU12MHZYaTQrTzFkdTFhdFcvZlhoY3ZYdFRodzRkMThPQkIvZU1mLzNCb3QzdjNibG10MWx6VnMyZlBIZ1VHQmtyS0RJVlprM2xjYThtU0pRb0tDcExWYXRXT0hUdFVwVW9WU2RLS0ZTczBhTkFnaFlTRXFIUG56aklNUTJ2WHJ0WFVxVk0xYXRRb2gzMmNQWHZXcGRQS0F3QThoeVhuSmdBQTVNN0ZpeGMxY09CQStmbjVhZHEwYVRwMzdseXU5eEVRRUtDVksxZXFXTEZpYXQrK3ZkNSsrMjMxNmROSDN0Nk8zeGx1Mzc0OTE4RXJLaXBLOWVyVmt5UVpocUh4NDhmZjBPYWxsMTVTZUhpNEpHbkhqaDJxVTZlT0pNbGlzV2pjdUhIYXZYdTNldmJzcVY2OWVpa2lJa0t6WnMyeVQzb2h5VDYwY2ZiczJibXFEUUJRT05IakJRREljMUZSVWZMMzk5ZnExYXMxYytaTXZmcnFxN3AwNlpLOHZMems0K09qQ2hVcXFGV3JWa3BMUzFOR1JvWWVmdmhoVFpreVJaY3ZYNWFQajQra3pQdDUvZkRERDlxNWM2ZEtsaXlwc0xBdy9mT2YvOVNQUC82bzExNTdUZVhMbDlmWnMyZDE5T2hSVmF4WVVXRmhZYnB5NVlyQ3dzS1VsSlJrdnk5WTF1UFUxRlNGaFlWcHlaSWxPbkRnZ09yV3JhdWxTNWRxNXN5WjluWlpReUtUa3BMVXVuVnJTWkpwbXJMWmJKbzBhWkpTVWxLMGI5OCsvZkRERDlxM2I1OHFWYXFrOVBSMG5UaHhRZ3NXTEZCZ1lLQWVlT0FCM1hmZmZmTDE5ZFhNbVRQVnQyOWZKU1FrYU9EQWdXNTRKd0FBQUFCNGpOek9hcGlSa1dGbVpHUmt1ejRsSmNWTVRrNDJVMUpTSEdZMmZQTEpKODFHalJxWkgzMzBrYmxtelJvek9Ealk3TjY5dTdsMDZWSXpKU1hGTkUzVFRFeE1OS2RObTJhKzhzb3JwbW1hWmxKU2t2bjk5OS9uYWtiQTVPUmtjOE9HRFU2M1AzTGtpQmtlSG03dTI3ZlBiTnk0c2RtclZ5OXoxcXhaNXZIangrMXRqaDA3Wm43NTVaZm1XMis5WmI3d3dndG1jbkt5L2JsejU4NloyN2R2ejFXTk9XRldRd0R3UE56L0F3Q1FvOXpleHlzdkpDVWxxVVNKRXRrK1o3UFpaTEhrMzJoNTB6UmxHSVl5TWpKdWVWMWFmdUUrWGdEZ2ViakdDd0JRSU4wc2RFbksxOUFsWlY0SEpxbEFoQzRBZ0djaWVBRUE3bHJjZXdzQWtGOElYZ0NBZkhIMTZsV05HREZDYVdscHQyeVgzWDJ3dG03ZHFwU1VsRHl0WisvZXZmckxYLzRpbTgzbTlEWW5UNTdVdi8vOTd4dld6NXMzejZuNjB0UFRsWmlZcUY5Ly9WWDc5Ky9YbGkxYnRHelpNbjN4eFJlNXFoMEE0SG1ZMVJBQWtDOVNVMU8xY3VWS0RSMDY5SmJ0UHZqZ0F6VnQydFMrdkgvL2ZvMGRPMWJmZnZ0dG50Yno5ZGRmcTFPblRySllMQW9PRHI1cHU3bHo1K3BQZi9xVEpDa2lJc0krNitLMUprK2VyTFp0MjZwSWtTSTNQTmVzV1ROSmtyZTN0N3k5dlZXc1dERVZMVnBVSlV1V1ZFQkFnUHo5L2VYbjU2ZExseTZwWk1tU2VmVHFBQUFGRGNFTEFPQVNrWkdScWxtenBpcFZxaVJKOXA2bGE2L1ArdTkvLzZ2azVHU0grMTlsU1VoSVVNbVNKVFZ1M0RpbHBLU29iZHUya3FUejU4K3JXYk5tMmQ1N3kxbW5UcDFTVkZTVWhnd1pvcmk0T08zY3VkUCtYRkJRa0RaczJLQ0FnQUNIYlV6VDFMcDE2M1RtekJuTm1qVkxrbFMzYmwxTm56Nzlsc2U2ZlBteXcvNEJBSGNuaGhvQ0FGeml4SWtUK3R2Zi9xYjA5SFJKc3Y4LzZ3YklhV2xwR2pseXBBNGVQQ2hKZXYvOTkzWDI3RmxKMHJGang5U3ZYejk5L3Zubjh2ZjMxNy8vL1crdFdiTkczYnAxMHdNUFBLQy8vdld2ZDFUYmpCa3o5UExMTHlzcEtVbnZ2dnV1VTl0czM3NWRqenp5aUxadjM2NXQyN1pwNk5DaERoT0F4TVhGM1ZGTkFJRENqUjR2QUlCTHZQenl5OXE2ZGFzKy9mUlREUmd3UUdscGFRNnpBazZmUGwybFNwWFNYLzd5RjBsUzllclY5ZDEzMzBtU1pzK2VyVjY5ZXVsZi8vcVhKazZjcVAzNzk2dHExYXE2ZVBHaVpzK2VmY3NaRDNPeWYvOSsvZmpqajNydnZmYzBZOFlNOWVyVnk2bnRQdi84Yy9YdjM5KytmT3pZTVZXclZzMisvT2FiYjZwdDI3YnEwNmVQZlJaRUtiT25MelEwOUpiN2Z2TEpKelY4K1BEY3ZSQUFnRWNoZUFHNGJZR0JnVkdHWVRSd2R4MG9tQXpEME4vLy9uZjk1UzkvVVdob3FJb1dMU3JUTkpXY25LeW9xQ2l0WExsU1gzMzFsVDJrTkc3Y1dPdldyWlBGWXRHb1VhTWtTYXRYcjFiMzd0MzE1ei8vV1kwYk45YmF0V3UxZHUxYVNkTHk1Y3R2cTY1OSsvYkpack9wWGJ0MnFsdTNyaG8xYXBUak51dlhyNWRwbWlwYnRxd1NFeFBsNStlbm1KZ1lkZXZXemQ1bXdvUUpHakpraUU2ZVBLa1JJMGJJMTlkWFV1WVU5SkdSa2VyUW9ZTkdqaHlwMnJWck8reTdkKy9lcWxHanhtMjlGbTZpRExqTk9Vbk5ZMkppOXJpN0VIZ09oaG9DdUcyRUx1U2tjdVhLR2pCZ2dGSlNVdlRUVHovSlpyTnB5NVl0T25ic21QN3hqMytvVEpreTlyYlZxbFhUSzYrODRqQkJSVlJVbEpZc1dhSXhZOGJvNmFlZjF2TGx5N1Y4K1hMRng4ZmZkazJkTzNmVzBxVkxWYVZLRlEwZVBOaXBiYVpPbmFwKy9mb3BJaUpDWGJwMDBkYXRXM1hvMENHSFNUa3FWNjZzTDc3NFFnY1BIdFNrU1pNa1NWZXVYTEZQeHZIODg4OXJ6cHc1RHZ1TmpZM1YwYU5IOWR4eno5MzI2d0hnRm1WTjAveUx1NHVBWjZISEM4QWRpNG1KTVhKdUJVOTJKejByTDd6d2dpU3BXN2R1YXRXcWxlYlBuNjg1YytZNERNZkxjdUhDQmNYSHgrdjQ4ZU82Ly83N1pSaEdudDhzT1RVMVZlKysrNjVhdEdpaDgrZlBhLy8rL1E2ektHWW5QRHhjRFJvMFVJTUdEVlNxVkNrTkhEaFFMVnUydkdISTQ3MzMzcXYvKzcvL1UzSnlzaVRwMHFWTDh2UHprNVQ1YzFpd1lJRTJiOTZzSmsyYUtEazVXV1BHakZILy92MVZ2SGp4MjNvdC9Oc0Q4cC9WYWwwb3FiTWtlcnVRSy9SNEFRQmM3dHR2djlXNWMrYzBiTmd3R1lhaFJZc1daZHR1Ly83OWV2VFJSelY0OEdCZHZIaFJTVWxKYXRPbWpkcTBhYU1sUzViWUh5Y2xKZDEyTFZ1M2J0V3VYYnUwWXNVS3paMDdWeWRQbnN4eG04Y2VlOHpoc1krUGo3cDM3NTV0MjRDQUFQdE1qc2VPSFZPVktsVWtTVVdMRnRXb1VhTTBhdFFvN2QyN1YrSGg0WHJra1VmVXJsMjcyMzR0QUFEUFFZOFhBTUNsTm03Y3FBa1RKbWpTcEVrcVVxU0loZzhmcnA0OWV5b2dJRUJQUGZXVVE5djE2OWZyNVpkZjF1blRwL1hsbDErcVJJa1NXcmx5cGYzNXJONnpheWVyT0h2MnJNcVhMKzkwUGFHaG9kcXlaWXVrekI2cEF3Y09PTDN0MWF0WE5XVElFRDMvL1BPcVdiTm1qdTFqWTJOVnExWXQrM0pRVUpDNmRldW1IajE2cUhyMTZ2cm9vNCtjUGpZQXdMUFI0d1VBY0ltVWxCUk5uVHBWNzczM25rYU9IS2tHRFRJdkNheGV2YnJHalJ1bjBhTkhhOHlZTWJwdzRZSWs2Y2lSSXpwMDZKQkNRa0wwd2dzdnFFK2ZQamtlSXpVMVZiMTc5OWJzMmJPZHJpczJObFlqUjQ1VWh3NGQxS2xUSjRkZ2R5dFhybHpSWC8vNlYzbDVlZW10dDk3S3NYMUdSb1pXcjE1dHY0SHlwVXVYOVBubm4ydkdqQmxxMzc2OXJseTVvamZmZkZOYnRteXhUN1VQQUNpODZQRUNBT1M1dFd2WGFzcVVLYnJubm5zMGUvWnNQZkxJSXc3UE4yclVTSFBuenRXb1VhUFVwazBidmY3NjZ6cDY5S2o2OXUxcnY2YXJXTEZpU2s1T3puWW9YdFkxVkw2K3ZwbzVjNmI2OXUycmhJUUVEUnc0TU1mYWZIeDg5T2lqajZwbno1NnFXcldxdnZ2dU80ZEpNaXdXaTFxMGFPR3d6WklsUy9UZWUrL0p5OHRMVTZaTWNaZ0E1R2ErL3ZwcmxTNWRXdDdlM2hvMmJKaSsrKzQ3MWExYlZ6Tm16TkNmLy94bnBhU2thT0hDaFJvelpveXVYcjJxc0xBd3BwUUhBQURBamF4V3E4bDAxbmVIclBmYVdRY09IREFYTDE1c3BxZW4zN0tkeldZenQyelpZbDY0Y01GTVRFeTg0ZmxwMDZabHU5M3MyYk1kbHMrZE8yZHUzNzdkNmZweWEvZnUzZWFvVWFQTTVPVGtiSiszV3EzbXhZc1hIZFlkUDM3Y1BIejRzUG5ycjcrYUgzLzhzWG5vMEtGc3QwMVBUemUzYk5saTd0NjkyK2w2K0xjSHVJL1ZhbDFvdFZyTndNQkFaalZFcmpBYkVvRGJsdlhCajVuVkNyK3M5em82T3RyZHBVQ1oxNHBKL05zRDNDRnJWa1BUTkYrTWpZMWQ2TzU2NERtNHhnc0FBQUFBWEl6Z0JRQUFBQUF1UnZBQ0FPUTdtODJtWmN1V0tUVTFOZHZuMTY5Zm4yZkhHalJva01QeWdnVUxOSGZ1M0Z6dHcyYXphYzhlN3BVS0FMaDl6R29JQU1oMzI3ZHYxNkpGaTlTK2ZmdHNueDgyYkppYU4yK2VKOGM2ZnZ5NC9mSFJvMGYxeVNlZnFFcVZLbHF6Wm8wazZlZWZmOWEyYmR0dXVZKzllL2RxeG93Wm1qWnQyZzNQWldSazZMSEhIdE9ERHo3b3NMK1dMVnZxM252dmRhampoeDkreUl1WEJBRHdRQVF2QUVDK0NnNE8xZ01QUENCSjZ0U3BrODZlUGF2SXlNZzhQMDZuVHAwa1NhZE9uVktuVHAzMHlTZWY2TjEzMzlVenp6eWpZc1dLcVgvLy92cmtrMC9zOXhlVHBHYk5tcWxFaVJKS1NrclM5OTkvYjYrM1RKa3lrcVJXclZwSmtwS1NrclJwMHliN2RtWExsdFdDQlFzYzJuaDVlZG5YU1ZLYk5tM3kvRFVDQUR3SHdRc0FrSytLRnkrdVJZc1cyWmREUTBNMVljSUVoeHNacDhFb3Q1RUFBQ0FBU1VSQlZLYW1LalEwVkpMdUtKUmQyNnVXbUppb1BuMzZxSG56NW5ybm5YZlVzbVZMMWF0WFR4TW5UclMzTnd4REsxZXVkTGlQVjBCQWdDSWlJalJod2dTOS92cnJLbDI2dEo1ODhrbUg0NXc3ZDA0dnZ2aWlKQ2srUGw1U1prOVkxanBKaW91THUrM1hBUUR3ZkFRdkFFQytTazVPZGdna2tqUjQ4R0FOSGp6WXZod1NFcExudldBMm0wMkhEeC9XekpremxacWFxdTdkdTJ2WnNtWHExYXVYQWdNRDljWWJiOXgwVzI5dmI0V0ZoZW5Zc1dPeVdDd3FXclNvL1RuRE1CUVlHS2pwMDZkTHlod20rYzAzMzZoaHc0WnEzYnExRmk5ZXJBRURCdWpUVHovTjA5Y0RBUEFzQkM4QVFMNHFYcnk0d3hDODBOQlFYYmx5UmZ2MzcxZjkrdlZkZHR6RXhFU2RPWE5HL2Z2M1YwaElpSm8xYTZidnYvOWUyN1p0MDdsejUyU3gzSHErcWZqNGVJMFlNVUkrUGo3cTJMR2pmZjBMTDd3Z1NRN1hxMjNZc0VFVktsVFEvdjM3ZGY3OGVYWHQybFdsUzVkVzc5Njk5Zm5ubjd2bUJRSUFDalNDRndBZ1gyWFg0MlVZaHNhTkc2ZXhZOGVxUm8wYWVYS2NFeWRPcUZPblRqcDE2cFFNdzFEOSt2VTFjZUpFSFRod1FKOTg4b21TazVQMThzc3ZTNUk2ZCs2YzQvNmVldW9wdFdqUlFvWmh5REQrdUcveHNtWExKR1VHcy9YcjErdGYvL3FYcGs2ZHFtblRwcWxWcTFacTFhcVZTcFFva1NldkNRRGd1UWhlQUlCOGt6VWNMeU1qdzJGOTBhSkY5ZmJiYjJ2MjdObjY0SU1QOHVSWWJkdTIxWkFoUTlTK2ZYdDdPTHErcCszYTVadng5dmEyVDVoeHJRc1hMdWpUVHovVnNtWExkT2pRSVNVbUpxcEZpeGFhUG4yNnlwVXJwMm5UcHVtYmI3NVIvLzc5ZGVYS0ZaVXBVMGIrL3Y0YVBueTRmSDE5OCtRMUFnQThCOEVMQUpCdit2VHBvejU5K2tpU1pzK2VyY09IRCt2czJiT1NNcS9ydW5hR3dUczFaTWdRKytOcDA2YXBYNzkrR2pseXBBNGZQaXdwcytldFM1Y3VrcVRKa3lmYlp5NjhYdGEwODlkcjE2NmRxbGV2cmllZmZGS2JObTNTZmZmZHA1aVlHTVhFeEdqQmdnVjYrKzIzN1JOcXBLU2thTWVPSGZyaWl5OElYUUJ3bHlKNEFRRHkzY2FORzdWcTFTck5uajNiWVpwMUx5K3ZiTnVmUFh0VzVjdVh2KzNqYmRxMFNXRmhZUm81Y3FSOVhXaG9xT2JQbisvUTd0S2xTMnJWcXBWOVpzTHNwb0N2WGJ1MnhvNGRxNVNVRlBuNSthbDU4K2FhT0hHaUZpNWNLT21QNmVTUEhqM3FFTnBhdFdxbFdyVnEzZlpyQUFCNE5vSVhBQ0JmclYyN1ZwOSsrcW1tVFp1bWtpVkw1dGcrTlRWVnZYdjMxblBQUGFjZVBYbzRkWXdUSjA3b3A1OSswcmx6NTNUKy9IbDVlM3ZycTYrK3N2ZDJTVGRlYTdaZ3dRS1ZMRmxTYTlhc3NVK1VjZTBVOTljeVRWTkpTVW55OXViUEtBREFPZnpGQUFEa20zbno1dW1iYjc3Ulo1OTlwckpseXlvdUxzNGVYbzRmUDY2clY2L3E5T25UdXVlZWUremIrUHI2YXViTW1lcmJ0NjhTRWhJMGNPREFISThUSHgrdksxZXVxRWFOR3BvM2I1Nk9IajJxLy8zdmZ4bzllclM5VFhiWGVNMmJOMC9TSHhObVhDc2pJOFBlSTdkcDB5YVZMVnZXL2x4Y1hKdzl4RjE3dnk3dTR3VUF5RUx3QWdEa215Wk5tcWg5Ky9ZcVVhS0VldlhxcFNOSGp1alpaNStWSk8zZHUxZHo1c3lSajQrUC92clh2enBzVjdac1dVMmZQbDFIamh4eDZqaTFhOWRXN2RxMTdjdjMzMysvbWpWcjV0QW11d0JYdVhMbGJQZVhrWkdoSmsyYXlHYXp5V0t4S0NBZ1FFT0hEclUvdjNUcFVsV3BVa1dTZE9yVUtVblNyRm16VktsU0pYdWJreWRQT2xVN0FLQndNbkp1QWdEWnMxcXRwaVRGeE1Ud3U2U1F5M3F2bzZPajNWMEtKQVVGQlVuaTN4N2dEbGFyZGFHa3pxWnB2aGdiRzd2UTNmWEFjOXo2YnBFQUFBQUFnRHRHOEFJQUFBQUFGeU40QVFBQUFJQ0xFYndBQUFBQXdNVUlYZ0FBQUFEZ1lnUXZBQUFBQUhBeGdoY0FBQUFBdUJqQkN3QUFBQUJjak9BRkFBQUFBQzVHOEFJQUFBQUFGL04yZHdFQUFNOFJGQlRrN2hJQUFQQkk5SGdCQUhKa211WkdkOWNBUjZacDduQjNEUUFBNTlIakJRRElVV3hzYkROMzE1QVhyRmFyS1VreE1UR0d1MnNCQU54ZDZQRUNBQUFBQUJjamVBRUFBQUNBaXhHOEFBQUFBTURGQ0Y0QUFBQUE0R0lFTHdBQUFBQndNWUlYQUFBQUFMZ1l3UXNBQUFBQVhJemdCUUFBQUFBdVJ2QUNBQUFBQUJjamVBRUFBQUNBaXhHOEFBQUFBTURGQ0Y0QUFBQUE0R0lFTHdBQUFBQndNWUlYQUFBQUFMZ1l3UXNBQUFBQVhJemdCUUFBQUFBdVJ2QUNBQUFBQUJjamVBRUFBQUNBaXhHOEFBQUFBTURGQ0Y0QUFBQUE0R0lFTHdBQUFBQndNVzkzRndEQU05U3BVNmVLdDdmMzM3Tjd6bXExVHI5Mk9UMDlmY3llUFh0TzVrOWxRUFk0WndFQUJRbkJDNEJUSG43NDRkT0hEeDkrempDTTh0azgvWHJXQTlNMHp6Nzg4TU52N05tekp4K3JBMjdFT1FzQUtFZ1lhZ2pBS1lzWEw4NndXQ3pmT05GMDJlTEZpek5jWGhDUUE4NVpBRUJCUW84WEFLZlpiTGFsaG1IMHlhSFowbndwQm5BQzV5eUFPMVd2WHIzSHZMMjlmYk9XVGRNc1o1cW1MQmJMbit2WHI5ODBhMzFhV3RxcDNidDNIM1JMa2ZBSUJDOEFUck5ZTEpFMm15M09NSXpTTjJseXdkL2ZQekpmaXdKdWdYTVd3SjJ5V0N6aE5wdnQyZXZYbTZZNXpEVE5ZZGUwZTFVU3dRczN4VkJEQUU2TGpvNU9Nd3hqK1MyYUxOKzRjV042dmhVRTVJQnpGc0NkTWsxemlUUHRMQmJMQ2xmWEFzOUc4QUtRSzRaaDNIUllsc1ZpWWNnV0Noek9XUUIzd2pUTkNFbHBPVFRiRUIwZGZUNC82b0huSW5nQnlKV0VoSVQxa2hLemVTb3hQajUrUTM3WEErU0VjeGJBbmRpMWExZThwRnYrcnJqVkZ6eEFGb0lYZ0Z3NWZQaHdpbW1hSzdONUt1THc0Y01wK1Y0UWtBUE9XUUIzS29kZ1pUbzVneXJ1Y2dRdkFMbDJrejlBZk51SEFvdHpGc0Nkc05sc3l5WFpidkwwbHAwN2Q1N0p6M3JnbVFoZUFITE5NSXkxa3BLdldaVnNHTVk2ZDlVRDVJUnpGc0NkaUkyTlBTY3AyeGxRR1dZSVp4RzhBT1JhZEhSMHNxUTFXY3VHWWF6K2ZSMVFJSEhPQXNnRDJRWXNpOFd5TEw4TGdXY2llQUc0TGFacDJ2OEEyV3cydnUxRGdjYzVDK0JPbUthWjNYVmNVVHQzN2p5Ujc4WEFJeEc4QU53V1gxL2ZWVm1QaXhjdnZ1cFdiWUdDZ0hNV3dKMklqWTA5SmVtSDYxYnpKUTZjUnZBQ2NGdWlvcUlTSmEyVUZMRjE2OVpMN3E0SHlBbm5MSUE3ZFczUHVTUjVlWGtSdk9BMGIzY1hBTUNqTFRVTXczUjNFVUF1Y000Q3VHMm1hUzR6REdQaTc0dW5kdTdjZWRTdEJjR2pHTzR1QUxnYkJRWUdSaG1HMGNEZGRlQVBwbWx1akkyTmJlYnVPZ29xenRtQ2gzTVdjQStyMVpyMTVjM0ttSmlZdG00dEJoNkZvWWFBRy9BQnR1QXhES09wdTJzb3lEaG5DeDdPV2NBOURNTjQ3L2YvRDNaM0xmQXNERFVFM0NnNk90cmRKVUJTVUZDUXUwdndHSnl6QlFQbkxPQStHUmtaUzcyOHZMcEVSMGYvejkyMXdMTVF2QUFBQU9CeWhXbklzbW1hMXc0NTlGZ01XYzVmRERVRUFBQ0F5eFdXMEZXWU1HUTVmOUhqQlFBQWdIekRrT1dDZ1NITCtZOGVMd0FBQUFCd01ZSVhBQUFBQUxnWXdRc0FBQUFBWEl6Z0JRQUFBQUF1UnZBQ0FBQUFBQmNqZUFFQUFBQ0FpeEc4QUFBQUFNREZDRjRBQUFBQTRHSUVMd0FBQUFCd01ZSVhBQUFBQUxnWXdRc0FBQUFBWEl6Z0JRQUFBQUF1UnZBQ0FBQUFBQmNqZUFFQUFBQ0FpeEc4QUFBQUFNREZDRjRBQUFBQTRHSUVMd0FBQUFCd01ZSVhBQUFBQUxnWXdRc0FBQUFBWEl6Z0JRQUFBQUF1UnZBQ0FBQUFBQmNqZUFFQUFBQ0FpeEc4QUFBQUFNREZDRjRBQ3FTclY2L2VzTzUvLy91Zkd5b0JuTU01Q3dDNEZZSVhVSWdzVzdiTXFYVzNJem82K283M2taQ1FvTFZyMStiWTd0U3BVMnJkdXJVeU1qSWMxdmZvMGVPT2EzQ0ZwazJiZXRldFc3ZXl1K3U0bFRwMTZsVHAyTEdqbDd2cnVKNHJ6OWtqUjQ3SU5NMDcya2RoUFdjQkFQblAyOTBGQU1nN1k4ZU9WZnYyN1crNXJsV3JWanAzN3B6S2xpMHJTZmJIR1JrWjh2WDFkZGcyTkRSVWd3Y1BWbXBxcWo3NTVCTlZyVnBWdzRZTms3ZTN0NEtEZzFXcFVxVWJhb2lQajFka1pHUzI5YVdscFduczJMRUtDQWhRbzBhTmJ2bzZObS9lckNaTm1taktsQ25hdUhHancvYnQyclZ6YUx0OCtmS2I3c2VWYXRXcTVWdWtTSkV3MHpRN0pDWW1QdWZsNWZXVnBJRnVLY1lKM3Q3ZWZ6OTgrUEJ6UVVGQjM5aHN0cVgrL3Y0Yk4yN2NtTzd1dWx4MXpwcW1xY21USjhzMFRYM3d3UWZ5OS9kWGNIQ3dIbmpnZ1J0cU9IYnNtSGJ1M0psdGZZWHBuQVVBdUJmQkMvQmdFUkVSbWpadG1uM1pack9wVmF0V0RtMnVYN2RtelJxRmhvWnF6Wm8xa3FUR2pSdHJ6Wm8xK3M5Ly9xTmR1M1pwOE9EQmtxUzFhOWRxNzk2OWtpUmZYMTlObno1ZDRlSGgrdjc3NzlXaVJRc1ZMMTQ4MncrUW9hR2g5c2ZCd2NFcVg3NjhKT24wNmRPcVdMR2lTcFlzcVRGanhqaXNrNlJaczJiWjI2NWV2VnJ2dlBPT2F0ZXVyVUdEQnRuM0Z4SVM0dFlQclNFaEljV3VYTG5TMG1LeGRKRFVWbEtBWVJodXF5ZTNETU1vYjVwbUg4TXcraVFrSk1SWnJkYmxobUVzVFVoSVdILzQ4T0dVL0tnaHY4NVp3ekEwZWZKa2ZmamhoMXEwYUpGZWUrMDFGUzllWElzV0xicWhwc0o4emdMSW5ZU0VCUG43Kzd1N0RCUlNCQy9BZzdWdDIxWk5temJWUGZmY0k4TXcxS2RQSDAyZlB0MmhUWGJyc2xPeFlrV0hJVldIRGgzU1F3ODlKRWxLU1VtUnpXYlRSeDk5SklzbGM0Unljbkx5RFQwVjJWbTVjcVdrekErZ1dZK3paTGZ1NE1HRCt1V1hYMVM3ZG0xSmNqaEdXbHFhZmZtZWUrN1IzTGx6Y3p6K25hcFZxOVk5UllvVWVVWlNoNVNVbE5ZV2k2V0V5dythRHd6REtDMnBoMm1hUGZ6OC9CSURBd05YR29heDFEQ010ZEhSMGNtdU9tNStuYk1aR1JsS1RFelUwS0ZEN2M4bkp5ZXJVNmRPTit3bk9kbng1WHI2T1F2Z1JoRVJFWHJxcWFkdTZDVy8xdDY5ZS9YdXUrOXExYXBWOXI5MU9UbDU4cVIrK3VrbnRXelowbUg5dkhuejFLbFRKeFVwVXNSaHZjMW1zKzk3MHFSSkRsL1VUSjA2VlowNmRiSi9vU05sL3YzMThmRnhxcDZkTzNjcU9EallxYnJ6UXNlT0hiME9IRGhRY2MrZVBTZno3YUFlanVBRmVMaGx5NVpwNzk2OTZ0ZXZuK0xpNG5UeTVFbFZxVkpGa3RTaVJRdXRXN2RPR3pkdTFPYk5telZnd0FENStmazVmQUJOU2NuczZLaFdyWnFPSERsaTMrL2V2WHYxekRQUFNNcnNTWmd6WjQ3R2p4K3ZHalZxU0pLS0Z5K2U3YlU0MS9ZZVNOTG8wYU8xZCs5ZXBhV2wzZkNoOTlwMVdUMFJzMmZQMXJXOVNCY3VYTWgyNk9MMXg4bEw5ZXJWQ3pBTW82M0ZZdWxnbXVaVGtvcTY3R0FGZzU5aEdDOUplc2sweldTcjFickdOTTJsdnI2K3E2S2lvaEx6K21ENWNjN0d4TVJvNk5DaEdqWnNtSm8wYVNKSlR2VjRTWjU1emdLRjBiZmZmcXZSbzBjNzNmNVcxeUx2MnJWTGNYRng2dGF0MjAzYmZQMzExK3JVcVpNc0Zzc3RBOHpjdVhQMXB6LzlTVkptb1BQeDhibWh6ZVRKazlXMmJkc2JndGNUVHp5aExWdTJTSktXTGwxcUQxN1IwZEhhc0dHRDNuampEWWYySzFhczBQcjE2elYyN0ZoMTd0eFozdDUvZkhSUFQwL1hmLzd6SDBWRVJLaHQyN1lLRHcvWGQ5OTlkOU82ODBKUVVKQ1B6V1lMdFZnc0hRNGZQdnk4dDdmM3Q1TDZ1UFNnaFFqQkMvQnczYnAxVS8vKy9kV3RXemRObno3ZC9nRldraElURTJXeFdOUzBhVlA1K1BqbzExOS9sWitmbjhNSDBNYU5HMHZLL0RiZTI5dGJjWEZ4S2w2OHVFNmVQS2tISDN4UWt0U3VYVHNsSnllcmI5Kytpb2lJVU5HaVJaV2NuSHpEdFN2WkdUWnNtS1RNbm9MclAvUmV2Mjd2M3IzNitlZWZIZHJjckpmQ0ZRSURBMTgxREtPRHBGYVNjanN4d3dDcjFUcmdOZzY3S2lZbXBvMnpqUU1EQTZNTXcyaHdHOGR4Vm5GSkhRekQ2SkNXbGlhcjFicFMwdEs4UEVCK25MUEJ3Y0VhTm15WWhnMGJwcSsvL2xybHk1ZS9hUy90OVQxZW5uVE9Bb1ZadTNidDFMWnRXMGxTZ3dZTkZCa1pxV0xGaXRtZnoyNmRsTm5qM2FCQkEvdXc0Q3hSVVZGYXZIaXhmZm4wNmRQMnNIYnExQ2xGUlVWcHlKQWhpb3VMYzdqdU15Z29TQnMyYkZCQVFJREQva3pUMUxwMTYzVG16Qm5ObWpWTGtsUzNibDJuZXV5dlpiUFpOSEhpUkNVbEphbDE2OWIyOWVYTGw5ZVhYMzZwUzVjdTJYdkwxNnhaWSs4MWE5R2loU1JwMnJScDlwK1RLOVNvVWFPSXY3OS9jOU0wTzloc3RuYUdZWlEyVFZPZU5OUytvQ0I0QVI3czBLRkQrdmpqanhVUUVLQXFWYW9vSlNWRm8wZVAxcVpObXlSbGZoc1dGaFltTDY4L0pyUDd6My8razIzdmdTUTFiTmhRa1pHUktsbXlwQm8xYXVUd1MvWEZGMTlVeTVZdFZiUm9adWRQejU0OTFiZHYzeHRxK3Z6enoyOWFiMDRmUm84ZlA2NTMzbm5IZnMyTzVId3ZSUjR4VGRNMDgvbVBTZXVjbS96QnhhRXJPNlpoR09hZHpnNllKVC9QMlNaTm1takZpaFh5OC9OVGVucTZPbmJzcUt0WHIycjQ4T0dTcEZHalJtbjQ4T0dhTUdHQzB0UFRIYjVKenVJQjV5eFFhQm1HNGZDN3dHS3hPQ3pmYkYyVzY0Y0ZYKy9hWHEwWk0yYm81WmRmVmxKU2t0NTc3ejNObkRrengvcTJiOSt1Ung1NVJOOSsrNjM5ZU45Ly83MzkrYmk0dUJ2Q1duWSsvL3h6ZVh0N2E4MmFOZnJsbDEvc1h5QkptYi92ZXZic0tkTTB0V3JWS2tsUzgrYk44Nk5ucTdocG1rK2JwdG5CTUl3MnBtbjZTU0pzM1NHQ0YrRGh1bmZ2cmtjZmZWUzlldlhTTjk5OFl4K1c4ZlBQUDZ0RGh3N3ExNitmWG5qaEJZZHRzdXM5a0tTbm4zNWFZOGVPVllrU0pXNFk3aEFYRjZkVnExYXBhOWV1YXRPbWpUSXlNclJreVJMN2VQblUxRlQ1K3ZvcU5UVlZ2WHYzVm5wNnVzTWZ3MVdyVnFsMDZkSU8rMHhJU0hCWWJ0MjY5UTIvMVBPejl5QTJOdllMU1YvVXExY3Z3R0t4dEpIVVFkTFRjbTZvNGNjeE1URk96MnI0KzdWamx5UWwzVTZ0TVRFeHVmcnJaN1ZhcDB0NjNZbW15WVpockxiWmJFdUxGeSsrYXV2V3JaZCszLzdMMnlnelcvbDV6azZiTmsxRGh3NVZseTVkRkI0ZXJvRURCOXFEMTRZTkd6UjgrSEFGQmdZcVBEeGM0OGFOODdoekZzRE5YVDl4ei9Wc05wc2thZi8rL2ZyeHh4LzEzbnZ2YWNhTUdlclZxNWRUKy8vODg4L1Z2MzkvKy9LeFk4ZFVyVm8xKy9LYmI3NnB0bTNicWsrZlBqY05MRnUzYnRYOCtmTTFaODRjblRoeFF2MzY5ZE5MTDcya3JsMjdLakV4VVMrLy9MSkdqQmloK3ZYck8xWFRuV2pZc0tGZmFtcHFhOE13T3BpbTJVcFNjWUpXM2lKNEFSNnNaczJhaW91TDA1dHZ2cW1tVFp0cXhZb1Y5dWNpSXlOVnJsdzViZHUyVGUzYnQ3L2xoYmt4TVRGS1RrNVc0OGFOVmF4WU1XVmtaS2hldlhvT2JYYnQycVgxNjllcmE5ZXVpbytQMTVZdFd4UWFHcW9OR3paSWt2MXhTRWlJSk9uaXhZdnk4L09USkxWcDAwYng4ZkVxVjY2Y3d6NHZYcndvMHpUdDAyOW45d3ZlSGIwSHUzYnRpcGMwWDlMOFdyVnEzVk8wYU5GV3BtbDJVR2J2MUQwdU83RDdKRXFLa0xUVU1JeDFycHhjSXovUDJUMTc5dWpnd1lNeURFTmR1M2JWNnRXcmI5alAxYXRYTldYS0ZJMGNPZEtqejFrQWppd1dpMzBtMUp2NTlOTlBKVW43OXUyVHpXWlR1M2J0VkxkdTNWdmVPaUxMK3ZYclpacW15cFl0cThURVJQbjUrU2ttSnNiaEdySUpFeVpveUpBaE9ubnlwRWFNR0pIdHhCNE5HemJVekprelZiMTZkVW5TbDE5K3FRRURCdWkvLy8ydi92R1BmMmpFaUJFYVBIaXc1cytmbjV1WG55dFdxN1c3cEE1cGFXbHRiaU5vdlc2MVdwMzVVcytCYVpvYlkyTmptK1YyTzA5SDhBSTgySTRkT3pSdTNEaTk4Y1liYXRxMHFlYk5teWNwODV2K3VYUG5xa2VQSGlwYXRLam16cDJyN3QyNzYvTGx5MXE5ZXJXdVhyMnFmdjM2NmVqUm83cDY5YXErK3VvckJRWUdxbXJWcWpwNThxVDl1cGxydiszZnZYdTNyRmFyMDdVZE8zYk1mdTNPaWhVck5HalFJSVdFaEtoejU4NHlERU5yMTY3VjFLbFROV3JVcUZ2dXg5MjlCL3YzNzc4c2FiR2t4VTJiTmkyYWtKRFE4dmRKTjU2VmxQTVlrb0xyZ3FUbEZvdGxhWHg4L0liOG1rNCtQOC9aUFh2MktEQXdVRkxtTjkvWkRjMVpzbVNKZ29LQ1pMVmF0V1BIamtKeHpnS0ZSVkJRa01OeTFrUTVOMXZYdTNkdnZmNzY2MHBQVDdjUGk3K1ZyRjd5enAwN3EyM2J0dXJmdjcvRHNPRmJtVHAxcW9ZT0hhcUlpQWl0WGJ0VzRlSGhPblRva01Qd3hjcVZLK3VMTDc1UW56NTlOR25TSklXSGh6dmNUa09TdkwyOTljZ2pqOWlYSzFTb29GbXpabW5MbGkweURFUDE2OWZYa2lWTGRPKzk5OXJiNUhVdjFPL0R5Zk5tUExuengyeWFuOGNyS0FoZWdBZXJWYXVXWnN5WW9USmx5aWdtSmthbFNwWFNoUXNYTkdEQUFEM3l5Q042NmFXWFpCaUdCZ3dZb0xTME5IWG8wRUhIangvWDMvLytkejMwMEVONjhNRUgxYXhaTTAyY09GRS8vL3l6K3ZUcG96ZmZmRk1KQ1FrYU1HQ0FQdjMwVTNzUHdQYnQyMjhZeW5Vck8zYnNVSjA2ZFNSbGZ2TTRidHc0dmYvKysxcTNicDI4dkx4VXBFZ1J6Wm8xU3hVcVZMamxmZ3BTNzhIR2pSdXZTbG9oYWNYdk4xQnVwc3poaU0vbGV6RzN3VFROczVLV1NWcnE3KzhmNlk0YktPZm5PUnNWRldVZk1tUVloc2FQSDY5bXpSeS9ZSDNwcFplVW1wb3FxWENlczRBbnk1cjRJalUxVlNFaElkcXhZNGZEY09DZ29DQnQzcnhaeFlzWGQ5anU4dVhMOW50eDNXcTRZYVZLbFRScjFpeWxwcWJxM1hmZlZZc1dMWFQrL0hudDM3OWZUWnMydldWdDRlSGhhdENnZ1JvMGFLQlNwVXBwNE1DQmF0bXlwVXFVY0x6anlMMzMzcXYvKzcvL3MwL2lVNmRPSFh0TkpVdVd2R2w5dnI2K2V2cnBweVZKUjQ4ZXRjK082SXBKTGFLam8rZEltdlA0NDQrWFRFNU9idjM3bDR2UEtIT3lwWnpNaUltSnlkV3NobGFyTlY5RFhrRkM4QUk4V0lrU0pUUmx5aFN0WHIxYXZyNis2dGV2bjE1ODhVVTk5dGhqR2pKa2lIMm8xai8vK1UrTkdUTkdmL3ZiMzdLZC9HTGx5cFdhTUdHQ2V2ZnViWjhaNmVEQmcvWlo1NlRNWC93VksxWlVXRmlZcmx5NW9yQ3dNQ1VsSlNrc0xFeVM3STlUVTFQVnJGa3orZmo0YU5La1NVcEpTZEcrZmZ2MHd3OC9hTisrZmFwVXFaTFMwOU4xNHNRSkxWaXdRSUdCZ1hyZ2dRZDAzMzMzT1F3dG16ZHZucFlzV1hMVDJST3oxcnZyNXJUNzkrOVBsYlJPMHJxbVRadjJ1M2p4WXZtY3RuR245UFQwTVE4Ly9QQWJpeGN2em5CbkhmbDF6dnI0K09qQWdRT3FXN2V1bGk1ZGFyOVFQaWtweWY1QjU5b1p4RXpUbE0xbUs5VG5MT0NwenAwN0p6OC92NXRPb25HOU0yZk9xRktsU3BLazgrZlBPOHhRbU9YVXFWUDJDYUsyYnQxcW4yNSs5KzdkcWxXclZvN0hlT3l4eHh3ZVQ1MDZWZDI3ZDgrMmJVQkFnTU1rRy9IeDhkcTJiWnVrekM5a3NtNC9jZTNqckdIN1V1YnZ3N2ZmZmx1UzlOdHZ2NmxzMmJJNTFuYzdmcittZDZHa2hiOVBydkdVTXI5Y2JDdkp6eVVIdmNzUXZBQVA5OTU3N3lrOFBOeitBYkJSbzBhcVhMbXlReHRmWDErTkdqVktseTVkdW1IN0tsV3E2TmRmZjlXUUlVUDAxRk5QMmRlUEdERkNpeFl0VXRteVpYWDE2bFZObURCQk5XdldkR29tcGFOSGo5by9MRGR2M2x5UFBQS0lRa0pDOU9tbm42cHExYXFTTWlkU2lJeU0xRGZmZktOVHAwNXA3dHk1OWltQmh3d1pvdWJObSt1VlYxNjV2UjlLUHZ1OTUraFhkOWR4SzN2MjdEbTVaODhlZDVjaEtYL08yWlNVRkkwZlAxNmxTNWRXaHc0ZDFLRkRoMXZXZExlZHM0QW4yYjU5dTFOaEtNdC8vL3RmKzgzVW5SRWFHbXEvdDlhbFM1ZDA0TUFCcDdlOWV2V3FoZ3dab3VlZmYxNDFhOVowZWp0bkpTY242NWRmZmxHZE9uVzBidDA2clZpeFFpa3BLYnA0OGFMV3JWdVg1OGZMOHZ1MXZ0OUkrcVpHalJwRkFnSUNuclRaYkIwa3RaTjA3NjIzeHMwUXZJQkM0TnB2M2EvL0FIdXRraVZMM3JCdTRjS0YyYmIxOHZMU2l5KytLQ2x6NkZST3d5NnU5ZUNERDJyczJMRXlERU1iTjI3TTlsdkthdFdxcVZxMWF0bmV6TEo1OCtaT0h3dWV5ZFhuYkxGaXhleTlzYzdnbkFVS3BxTkhqK3F6eno3VCsrKy83L1Eya1pHUjl0OEZ6b2lOalZWRVJJVDI3dDJyNU9Sa05XelkwS2xaQks5Y3VhSjMzbmxIWGw1ZWV1dXR0NXcrWG03czNyMWJEejMwa0lvVks2WkxseTVwMXF4WnFsT25qbnIwNktGUFB2bEVWYXBVeVhFU2tUdjErelhBcXlXdGJ0cTA2ZXNKQ1FtaHl1d0phOCtzaDdsRDhBTGdFbG0vakowZEdnSzRHK2NzVUxBc1g3NWNIMzMwa1hyMzdxM0hIMy9jcVczMjc5K3ZYMzc1eFQ0em9jMW1VNXMyTjk2alBpTWp3ejdMb0krUGp4NTk5RkgxN05sVFZhdFcxWGZmZmVjd1NjYTFOeXZPc21USkVyMzMzbnZ5OHZMU2xDbFQ3TmRnM2NxOGVmTTBkKzVjcGFhbTJ2ZVhsSlNVN2VPc05rODk5WlNzVnF2aTR1TDA5dHR2S3l3c1RJTUdEZEtpUll2MDZxdXZhc3FVS2FwV3Jab3VYYnFVN2IwSTg5cnZJencyU05yUXNXUEgvZ2NPSEtpWTB6YjRBOEVMQUFBQUJVNzU4dVUxZWZKaysreWsxK3ZkdTdkOGZId2MxbFd1WEZtalJvMnk5NnIzN05rejI0bWhFaE1UN2RkYjFxbFR4ejZ4amlTRmhZVmxlMTNZdGZiczJhTS8vZWxQZXVlZGQreERqblB5eWl1djVIbzQ4cWhSbzlTa1NSUDE2dFZMelpzM3QxK1gxcWxUSi9uNys4dlgxMWRoWVdHeTJXejVQcHZxNzljTW44elhnM280Z2hjQUFBQUtuSnp1cC9YNjZ6ZmVQdXI2aVN4dU5odXZuNS9mSFYyVGVYMVl1MTdXakl4M0t1dUc3MEZCUWZZWlc3TmtYZU82ZGV2V1BEa1dYTy9tZDZjRUFBQUE0SGJYaHk1NEpvSVhBQUFBQUxnWXdRc0FBQUFBWEl6Z0JRQUFBQUF1UnZBQ0FBQUFBQmNqZUFFQUFBQ0FpeEc4QUFBQUFNREZDRjRBQUFBQTRHSUVMd0FBQUFCd01ZSVhBQUFBQUxnWXdRc0FBQUFBWEl6Z0JRQUFBQUF1UnZBQ0FBQUFBQmNqZUFFQUFBQ0FpeEc4QUFBQUFNREZDRjRBQUFBQTRHSUVMd0FBQUFCd01ZSVhBQUFBQUxnWXdRc0FBQUFBWEl6Z0JRQUFBQUF1UnZBQ0FBQUFBQmNqZUFFQUFBQ0FpeEc4QUFBQUFNREZ2TjFkQUhBM0N3b0tjbmNKUUs1d3p1TC8yYnZ6OEthcTdXL2czNU1PdEdXb0FpS2d5SXNURGxlMDUxQ1JDMGpoVXBSQndBSnFLMVQ1eVl5SVVLU2dGd1JCb0NDemVwbEZFRkJtS0VPWnB4WXNrSlJSRkJuMUFrVVpTdWs4Wkw5L2xKemJORU9UTm1tUzl2dDVIcDZuUFRsSmR1bzJ5VHA3cmJXSmlLaGt1T0pGNUFKQ2lIMnVIZ01aRTBJY2NmVVkzQm5uclB2aG5DVWk4aXhjOFNKeWdhU2twRmF1SG9NanlMSXNBRUNuMDBtdUhnczVWem1hc3lrQUF2VjYvWVBIang5UGNmVjRpSWlvNG1EZ1JVUkVSRVJsaGluTFZGRXgxWkNJaUlpSW5JNHB5KzZIS2N0bGl5dGVSRVJFUk9SMDVTaGxtV24yVkNKYzhTSWlJaUlpSW5JeUJsNUVSRVJFUkVST3hzQ0xpSWlJaUlqSXlSaDRFUkVSRVJFUk9Sa0RMeUlpSWlJaUlpZGo0RVZFUkVSRVJPUmtETHlJaUlpSWlJaWNqSUVYRVJFUkVSR1Jrekh3SWlJaUlpSWljaklHWGtSRVJFUkVSRTdHd0l1SWlJaUlpTWpKR0hnUkVSRVJFUkU1bWJlckIwQkVSRVJFUk9XUEVFSll1OW5hZlNWSmtodzhISmZqaWhjUmxWclRwazJydTNvTVJEWUtkUFVBaUlpb1ltTGdSVVNsbHBPVDg0aXJ4MEJrandjZWVDRE4xV01nSXFLS2hZRVhFWlhHQlFBUVFtUzZlaUJFOXRpM2IxK2VxOGRBUkVRVkMydThpTWdtSVNFaGZxbXBSYmREMHdBQUlBQkpSRUZVcVhFQWZBQklRZ2c5QU1OSzE0OUJRVUZaa2lScGhCQjZTWktHNjNTNm4xMDNXaUtnVWFOR2ozcDdlLy9iM0cyeUxNOHQvSHRlWHQ2RWt5ZFAvcmRzUmtaRVZMRzBidDNhNUZoYVdocDhmWDNoNit0cmRQek5OOS9FNE1HRHkycG9aWXFCRnhIWlpOKytmVm15TE9jQmFBa0FSV3BlRmNQdmtpVGw1K1hsblNyN0VSSVphOWl3NGZYejU4OTNrU1RwWVRNMzl6UDhJSVM0MGJCaHcwRW5UNTRzdzlFUkVWVWNlL2JzTWZwOTNicDFXTDU4T1JZc1dJRHExU3RPbVRoVERZbklacElrcmJYaHROaVRKMCttTzMwd1JNVll2WHAxdmthaldXL0RxZXRXcjE2ZDcvUUJFUkZWY05uWjJaZzBhUkxXckZtRHk1Y3ZJelkyRmlOR2pNQzVjK2RjUGJReXdjQ0xpR3gyLzB0c2NlMWZWNWZSY0lpS3BkZnJiYmxZWU1zNVJFUlVDb21KaVFnUEQwZEdSZ1lXTFZvRUFBZ1BEOGNycjd5Q0lVT0dJRG82R24vODhZZUxSK2xjVERVa0lwc2RQWG8wV1pibEJBRE5MWnlTNCszdHZia3N4MFJralVhajJhL1g2MjlMa21RcGwrVldZR0RnL2pJZEZCRjVETmFLbHQ2bFM1Y3dkZXBVWExod0FjT0hEMGRvYUtoNm01ZVhGOExDd3RDK2ZYc3NXclFJRVJFUjZOcTFLNFlPSGVyQ0VUc1BWN3lJeUM2U0pLMnhjdlBPeE1URTFESWJERkV4dEZwdHJpUkpHNjJjc3BFZERvbklrb1lORzE0WFFuUkJRVjJvNForQmVrd0kwYVZodzRiWFhURkdkeGNZR0FoWmxyRisvWHFqb0Nza0pFU3RGL2Z6ODhPZ1FZT3dmUGx5MUs5ZjMxVkRkVHF1ZUJHUlhUUWF6YnI4L1B5WkZtNW15aGE1SFVtUzFnb2hlcG03VGFQUmNNNFNrVVdyVjYvT1Z4Umx2UkNpZnpHbnNsYlVndXJWcTZOMzc5NElEZzVHMWFwVmpXNXIwNmFOK3ZPOWUvZVFrSkNBc0xDd3NoNWltV0hnUlVSMk9YcjA2SjlCUVVGSEpFbDZ1Y2hOK2Q3ZTNwdGNNaWdpSys3ZXZidXJXclZxcVFDcUZia3BOU1VsWmJjcnhrUkVua092MTYrVkpLbTR3SXNYY1lxaDErc1JGeGRuMGo3ZVFGR1VNaDVSMldPcUlSSFp6VUs2NGQ0alI0N2NLdlBCRUJYai9QbnoyVUlJYzdXSHNlZlBuODh1OHdFUmtVZlJhRFQ3aFJDM3JaekNXbEd5Q1FNdklyS2JsNWVYeVpVOUlRU3Y5cEhic3JBVkF1Y3NFUldMdGFMa0tFdzFKQ0s3SFQxNjlLS2lLTWVGRUMvZFB5Uzh2YjAzdUhSUVJGWklraFFuaE1nQUVIRC9VSVlrU2R0ZE9TWWk4aHlzRlhXTXpwMDd1M29JTHNYQWk0aEtSQWl4Qm9BaDhOSWVQWG8wMlpYakliSkdxOVZteUxLOERVQlhBSkFrYWF0V3E4MXc4YkNJeUVPd1ZyVDBRa0pDRUJNVEEyOXY4K0hIcUZHam9OR1U3MlM4OHYzcWlNaHBDcWR1U1pLMHk1VmpJYkpGNFhSWUd6ZFdKaUlDd0ZwUlI1ZzJiWnJGb0FzQUprMmFaUFgyOG9DQkZ4R1ZpRmFyL1JYQVh3RGc3ZTI5Mk1YRElTcVdyNi92RnNQUEFRRUJXNnlkUzBSVUZHdEZxYlFZZUJGUmlRa2g1Z0pJVEV4TS9OM1ZZeUVxenYzTnZUY0RpRTFJU0xqbjZ2RVFrV2VSSkNrT1FPRVVaZGFLRmtNeVExRVVLSXBpOXJiQ1hEMTJaMkRnUlVRbGR2L3FINi8ya1NkWmErR3FOUkdSVmZmclFyY1pmbWV0S05tcmZDZFNPa2xRVUZDaW1jMWp5WVdFRVB1U2twSmF1WG9jRllrc3k4OUtrclJGQ1BHb0xNdWJkVHJkV1ZlUGljaWErM1AyU3lGRVhWbVdqM0RPbGg0L0Q5MFBQdytkU3dpeFZwS2tyZ0JyUmNsK1hQRXFBWDdJdUI5SmtrSmNQWWFLUkZHVTdnQ09DQ0Vldlgvb1NGQlFVRGRYam9uSW1rSnp0dTc5UTV5ekRzRFBRL2ZEejBQbllxMG9sUVpYdkVwQnE5VzZlZ2dFUUZFVVZ3K2h3bEFVeFVjSUVTT0VHQW9BelpvMUF3QWtKQ1JVa1NScHRhSW8wd0dNMUdxMXVhNGNKNUVCNTJ6WjRPZWhlK0Rub2ZNbEppYW15cks4R1lCZ3JTalppeXRlUkdRVFJWSHFDQ0YyQXhqcTVlV0ZxS2dvekpvMUM3Tm16VUpVVkJTOHZMd2doQmdtaE5nZEhCeGMyOVhqSmVLY0pTSW5ZYTBvbFFnREx5SXFsaXpMTFlRUU9nQXRhdGFzaWZuejV5TWlJZ0tTSkVHU0pFUkVSR0QrL1Btb1VhTUdBTFRJejg5UFVoU2x1WXVIVFJVWTV5d1JPVU9oV3RFbHNpdy82K3J4a0dkaDRFVkUxa2l5TEE4RnNCZEFiVm1Xc1dMRkNyejAwa3NtSjc3MDBrdFlzV0lGZ29LQ0FLQzJFR0xmL2Z1V3k1YXc1TFk0WjRuSUtWZ3JTcVhGd0l1SXpHcldyRmxWV1paL0JEQWRnRmVQSGozd24vLzh4N0JDWUZiTm1qVXhkKzVjOU9qUkF3QzhBRXlYWmZuSFpzMmFWUzJiVVZORnhqbExSTTZnS0lxUExNdlRoUkNyQUZScDFxeVpvVjdVVUNzNlRWRVVIeGNQa3p3QUF5OGlNaUhMOHJPWm1abEhBTHdWRUJDQW1KZ1lEQjA2Rk43ZXhmZmo4ZmIyeHRDaFF4RVRFNE9BZ0FBQWVDc3pNek9SS1Jua1RKeXpST1FNckJVbFIyTGdSVVJHREtrVUFKNXAwS0FCbGkxYmhqWnQydGo5T0czYXRNSFNwVXZSb0VFREFIZ1dUTWtnSitHY0pTSm5ZSzBvT1JvREx5SUNZSnBLRVJvYWlxVkxsK0wvL2IvL1YrTEhiTkNnQVpZdVhZclEwRkNBS1Jua1lKeXpST1FrckJVbHAyRGdSVVJtVXlrbVRacGtTTHNxbFlDQUFFeWFOSWtwR2VSUW5MTkU1QXlzRlNWbll1QkZWTUZaUzZWd0ZLWmtrQ054emhLUk03QldsSnlOZ1JkUnhXVnpLb1dqTUNXRFNvbHpsb2ljZ3JXaVZCWVllQkZWUUNWSnBYQVVwbVJRU1hET2txUGs1K2VYK1hNS0lYRHQyclV5ZjE0cUhtdEZxU3d4OENLcVlFcVRTdUVvVE1rZ2UzRE9sbTkvL2ZVWHhvMGJWK3g1VjY1Y1FWUlVsSHFmOFBCd214Ni9lZlAvWlllbXBLU2dZOGVPeU12THMzaCs2OWF0YlhwY2UrVG01dUtOTjk1UWY3OXc0UUtFRUE1L0hySVBhMFdwckpYZHB4WVJ1WnlpS04yRkVJc0JWR25Rb0FHKyt1cXJVbDNWSzYwMmJkcmdpU2Vld0NlZmZJSkxseTRaVWpKNkpTVWxyWEhab01pdGNNNldmd2NQSGtSNmVucXg1KzNhdFF2VnExY0hBT3pjdVJQUFBtczk1cDAxYXhhNmRUUE84SXFMaTBQVHBrMXREdHBEUTBQTmZnbS9lL2N1OXUzYlo5TmpGQ1dFd015Wk15R0V3SmRmZm9uQXdFQUVCd2NiVXRPTVhMcDBDVWVQSGkzUjg1QjE5MnRGVndHb1hiTm1UY1RFeERnOGJkbFFLL3JjYzg5aHhJZ1J1SFhybHFGV3RMdFdxNDEzNkpPUlIyRGdSVlFCS0lyaUk0U0lFVUlNQlFxK1RJd1pNOFloVi9WS3k1Q1M4Y1VYWDJEbnpwMkdsSXpwQUVacXRkcGNWNCtQWElOenR2eFNGQVYxNnRSUmY3OSsvVHBxMWFxRmpoMDdHcDJYbkp5TVk4ZU9BU2dJVm1Kall6RjI3RmpvOVhxc1diTUdkKzdjd2VIRGgwMGVQelEwRk1PR0RVTjhmTHdoUFZSOWpGV3JWdUhtelpzNGVQQ2d5ZjNXckZtRHdNQkFvMk5wYVduWXVYT255Ym1HVlRTOVhvOW16Wm9aM1phVGt3T3RWbXZ4OVV1U2hKa3paMkx5NU1sWXRXb1YrdlRwZzRDQUFLeGF0Y3JrM0pZdFcxcDhIQ294U1pibGp3Rk1CZUFseXpJbVQ1N3MxTFJsUTYzb3lKRWprWlNVWktnVi9VU24wODBFd0tYUENvU0JGMUU1ZHorVjRpY0FMYnk4dlBEeHh4OGpQRHpjb1IzZ1NzdVFrdEdvVVNQTW5Ea1QrZm41d3dBRUJ3Y0h2M1gwNk5Ga1Y0K1B5aGJuYlBubTYrdUx6WnMzQXdCME9oMzY5T21EOGVQSG8zSGp4a2JuRlU0UlBIejRNSzVldllxWFhub0pXN1pzUVkwYU5iQisvWG9FQndlYlhSSEt6YzNGZi8vN1gvVHAwd2RaV1ZrSUN3dERpeFl0OE9pamoyTEdqQm1Jam83R2p6LytpQll0V21EdjNyMElEUTNGbENsVGNQYnNXYVNtcGlJc0xNeW0xNkxSYURCMzdsdzBiTmdRZm41K3VISGpCdDU3N3ozMDd0MGJ2Lzc2cThuNXpaczN4Lzc5KzVHYW1vclBQdnRNUFo2UmtZRzMzbnJMNVB5TWpBeWJ4a0cyYWRhc1dkWE16TXlGQU40Q2dCNDllbUR3NE1GbGtyWnNxQldkTTJjT2Z2amhCME90NkN2Ky92NjlFeElTN2psOUFPUVdHSGdSbFdObGtVcmhLRXpKSUlCenRpSUlEZzVXZjU0L2Z6NWVmUEZGN04rLzN5VHdLaHlZeko4L0h3Qnc3OTQ5ekprekJ6RXhNVmFmNDlTcFUxQVVCVjkvL1RXYU4yK09uMzc2Q1crLy9UYkdqUnVIYytmTzRkbG5uOFdkTzNmdzRJTVB3dHZiRzFsWldmanl5eTl4OWVwVmRPclVDZXZXclFNQU5HM2ExR3dRbHBXVnBmNjhmLzkreE1iRzR0Ly8vamZPbmoyTDU1OS9IdE9tVFRNNlB5Y25CMDJiTmtWOGZEeU9IajJLeno3N0RLTkhqMGFMRmkwQWdDdGVaZUIrcmVnNkFNOEVCQVRnODg4L0wxSFh3dEl3MUlxKzhNSUxHRGR1SERJeU10N0t6TXg4UVpibHJqcWQ3bXlaRG9aY2dzMDFpTXFuTW0rNzdTaHMzMTFoY2M1V0VMTm56d1lBYk42OEdSa1pHWWlKaWNHT0hUdlVZT2JtelpzWU1XSUVubnp5U1FEQTl1M2JrWm1aQ2FDZ0kyR1BIajN3NG9zdnFvL1hybDA3bzM4M2J0ekExYXRYalZiTTh2THkwTGR2WDd6d3dnczRkT2dRbWpScGd0OS8veDFQUC8wMGNuSnlVS2xTSlFEQTNyMTdBUUJ6NXN4UnV4K3VXN2ZPNUorZm41LzYyQU1HRE1DWk0yZXdiOTgrSERod0FNMmFOVU5pWWlJR0RCaGd0b2xIY0hBd1JvOGVqZEdqUitQR2pSc0FDbGEyd3NMQ1RQNXh4Y3N4SE5VcTNsSFljcjdpWXVEbFFyLzg4a3VGN21waytDQWx4M0psMjIxSFlmdnVpb1Z6dHVLNWN1VUt2dnJxSzR3ZlB4NFBQZlFRWG5ubEZTeGJ0Z3lyVnEzQ08rKzhnenAxNnFCZXZYb0FnSTBiTjZKUG56NEFnQWNlZU1Db2Jnc0F0bTNiWnZUdjRZY2Z4aHR2dklHMzNub0wyZG5aeU12THc5aXhZK0h2NzYvV2hiMzY2cXZRYXJWNDZhV1hrSmFXaHNxVkswTUlnZmo0ZUZTclZnMHBLU240OXR0dmJYb3RQajQrR0Q5K1BDWlBub3dEQnc2Z1RaczJhTnk0TWRMVDB6Rm56aHl6OTJuUm9nVTJiZHFFaHg5K0dIbDVlZWpldlR0ZWV1a2xOYkF6L1B6V1cyOVo3Y0JJMWptalZieWpzT1Y4eGNUQXk0VjY5dXlKM0Z6TGRkaENDTnkrZlJ1blQ1ODJ1ZXFsMSt0eDgrWk4vUGJiYi9qNTU1L1Y0NW1abVRoMTZwVDYrL2p4NDNIaXhBa0FnRmFyUldKaW9zbnpsT1EraGU5ckVCNGVqcnQzNzFvOHQ2aEJnd1loTGk3TzV2T3BlRVhiYnZmcjE2L1ViYmZ2M3Izcmt2OU9iTjlkTVpSRnEvakNhV0VHNXVwdlNvdHoxalovL2ZVWFB2cm9JNlNscGFGKy9mb0FnSUVEQitMNzc3L0h0bTNiTUcvZVBBd2RPbFJkVmVyYnQ2L2RxeE1YTGx6QVo1OTlobmJ0MmtFSWdkZGVldzFObXpiRjVNbVQ4ZTY3NzhMUHp3L2J0Mi9IcTYrK2ludjM3cUZ5NWNyWXZYczNubjMyV1VpU2hPam9hTnk1YzhmbTUzdnl5U2VoS0FwcTFhcUZhdFdxd2N2TEM1OS8vamxXclZxRjMzLy8zZVQ4MjdkdlkvYnMyUkJDb0VlUEhnZ05EY1h1M2J2VjJ3MC9Cd1VGSVRvNjJxN1hUZ1djMlNyZVVkaHl2dUpoalplYjBldjEwR2cwNk51M0wzNy8vWGVrcDZkRGxtVjA2dFFKUzVZc1FWcGFHckt6cytIdDdZMXExYXJod1FjZlJJMGFOZkRpaXkvQzM5OGZ1M2J0d3ViTm16RnYzandBd0w1OSt4QVJFUUVBcUZ5NU1rYU9ISWttVFpwZzJMQmhhbXBGU2U0REZIU2M2dG16SjdadjN3Nk5Sb056NTg1WnZESm5Ma2MrSlNVRlgzNzVwWnE3WDlqYmI3K050OTkrdXhSL3lZcW5hTnZ0U1pNbVllTEVpYmg2OVNwR2p4NE5iMjl2QkFjSG8yN2R1aWIzVFVsSndmNzkrODArYm01dUxpWk5tb1FISG5nQXI3enlpdFV4Tkc3Y0dJODg4b2paMjY1ZXZhcDJLQVBNNzVXVGxwWUdYMTlmK1ByNkdoMXYyN1l0VHB3NHdmYmQ1VVNWS2xYK2taYVdka1pSbEc0bGJSVi85KzVkSEQ1OEdLKy8vcnJWODY1ZHU0YWVQWHRpeDQ0ZDhQTHlVby8zNnRYTGJFYzhSMkRMZWN0KysrMDNEQjA2RlAzNzk4ZWtTWlBVNHc4Ly9EQkdqaHlKLy96blB5WmZqRXVTYnBxWGx3ZFpsakZxMUNpMGI5OGVyVnExd3ZUcDA1R2VubzUzMzMwWDY5YXR3Mk9QUFliSEhuc01wMDZkUXBVcVZiQnExU3FNSHo4ZUd6ZHVoSyt2TDhhTUdZTnQyN1lWVytNRkFPZlBuOGVSSTBkUXQyNWRiTjI2RmUzYnQ4Y1RUenlCalJzM29sYXRXc2pKeVRFNi8rVEpremgzN2h3a1NVSmtaQ1MyYnQxcTlqbG16NTZOc1dQSDJ2MzZLenJXaXBLN1l1RGxZaWRPbkZBTGpaY3NXWUxMbHk5ajdOaXhtRGR2SGlSSlFtaG9LT2JPbll2czdHeFVxMVlOc2l6ajlPblRTRTlQUjZ0V3JaQ2NuSXlsUzVmQzM5OGZBTEIyN1ZwRVJrWUNLQWlNY25KeTFMMUJubm5tR1N4YnRnd0xGaXd3U25Fc3lYME05MnZac2lVMG11SVhUZzJGeXVSNDF0cHV6NTA3RjlIUjBXclhyb0NBQUd6Y3VOSGtNUW9YY0FjSEIrUGhoeDhHVU5EbXVVNmRPcWhhdFNvbVRKaGdkQXdBRmkxYXBKNExGS1RjbUh0OG9LQkl2YkE5ZS9ZWS9iNXUzVG9zWDc0Y0N4WXNVUGZxS1N3akk0UHR1OHNINmVtbm4vNEt3RE5DaVBvQTFHNkZJMGFNTURyUjJoNUd0bDRRT0hqd0lGcTBhSUhaczJjYjdidVVtNXVMenAwN0c1MWJlTzQ2NGlLQ2o0OFBmSHg4a0p1YlcwV1NwTld5TEdjQm1LUFQ2VWFZM0tHQytPNjc3OUMzYjE5MDZ0VEpLUEJLVGs3R3l5Ky9qT1RrWkVSR1JtTENoQWxvMHFTSlRZL1pybDA3bzk4blRKZ0FSVkhRc0dGRDlkaTllL2VRbHBhR0tWT200TmRmZjhYY3VYT3hhTkVpQU1DZE8zZFFwVW9WUkVkSEc3MmZHWmo3L0NwY1AzYjM3bDJNR0RFQ1E0WU1RVkJRRUFZT0hJaFhYMzBWVmFwVVFhMWF0Y3lPK2VUSms0YWFRTFJyMTg3ay9SQW9hRyt2S0Fwa1diYmhyMEQzbFhtcmVFZGh5L21LZ1lGWEdkaThlVE1tVDU2cy9pNUprcnFIeUU4Ly9ZVGc0R0NzV2JNR3k1WXRVM1BLaTdaTlRrMU54Wmd4WTdCNjlXbzg5TkJEV0xac0dWcTFhb1dWSzFjYWZVazlkZW9VeG80ZGkzSGp4a0d2MXlNckt3dXRXclV5R2RQR2pSdnh5Q09QWU1XS0ZTVzZUMnBxS2xhdFdvV01qQXlqTHl2bXJqNVBuRGpSa01PTWxpMWJtbDF4QVFweS9nOGRPbVR4NzBpbXJMWGR6czdPaGw2dngvVHAwOVhnMkZEQVhSeERxK2VtVFp1cVB4dVlPMmFRbTV0cnRpV3k0VFp6c3JPek1YMzZkSnc2ZFFxWEwxOUdiR3dzenB3NWc5NjllK1BwcDU5V3oyUDc3dkpCVVpUYVFvaktBT3ByTkJvTUhUb1U4K2JOdzVvMXBvdEJqcmdnc0hYclZnd2ZQaHd2dlBBQ2hnNGRxajVlMDZaTkxWNGtBQngzRWVIQkJ4L0V5cFVyRFhQV0Q4QXJ3Y0hCdFN2cW5KMHdZWUthUnFyWDYzSHg0a1VzWGJvVWh3OGZ4b3daTTlDN2QyL1VybDBidzRjUHh6Ly8rVThNSERoUVRVZTBaTnUyYmNVK2I3VnExZkQ1NTU5RHA5Tmh4SWdSK09TVFQxQ25UaDNvOVhva0pDVGcwVWNmdFJob1c1T1Nrb0tCQXdjaU9EaFkzWWRzOE9EQnlNek1oSitmSDNKemMrSG41NGR6NTg0Wk5lUklURXhFNzk2OUFSUjgzaytaTXNYa2N6Y2lJc0prcFl3c2MyV3JlRWRoeS9ueXozTm1vd2ZyMkxHaitvWjg4ZUpGakJvMVNyM3RsMTkrd2NTSkUzSG8wQ0VzV0xBQWp6LytPSUNDSzJENStmbElTVWxCdTNidE1HVElFTHorK3V0WXYzNDlldmZ1amNjZmZ4eFpXVm5ZdTNjdlZxNWNxVDVlNFUwYng0MGJoN3AxNjZwRnlaYVU1RDdmZlBNTm1qVnJob2tUSjZySEZFVkJYRnljMVN0TE9UazVSdU10ck9pWEdiS3V1RlNLdUxnNGZQLzk5NWd5WllyYUhTd2dJTURzMWR1aUxZdkhqeCtQVTZkT21RMmtDaDhyMnY3WXg4ZkhiRXRrd1B4LzM4VEVSTVRFeE9ENTU1L0hva1dMMEx4NWM0U0hoMlB6NXMwWU1tUUlHalZxaEVHREJ1R3h4eDREd0pRTVQyZHB6czZZTWNPbVBZenN2U0J3N3R3NS9QSEhIM2poaFJjQUdLYzg1K2JtcXI5WHFWSUZTNWN1TmJxdm95OGl6SjgvbjNNV1VMOEUvLzc3NzhqTHkwTlVWQlRlZmZkZGpCbzFTazFsNzlpeEl4bzNib3lsUzVlaWFsWEg5U1pKVGs3R3lKRWpNVzdjT1BqNysrT2YvL3duQU9EeHh4L0hqQmt6TE42djZNYk93UDlTRFRVYURZS0RnekZreUJEMU5rTTkybi8vKzE5MVZkWEh4d2YvOTMvL0I2Q2d2dXUzMzM3RGl5KytpTFZyMTJMaHdvVUFnUFQwZEhYMUxqMDlIUjA2ZEZBZjA1YmdzaUp6aDFieGpzS1c4K1ViQTY4eXRuWHJWblgxQnlpb001ZzllemJXcjErUG1qVnJxc2UzYmR1R3VMZzRUSnMyVFgzRGJkcTBLWktUa3pGOStuUjgrT0dIOFBYMXhmTGx5MUc1Y21XVDU4blB6OGZCZ3djeFpjb1VtOGRtNjMwU0VoS3dmZnQyL1BUVFR6WS9kbUhoNGVGbWoxdHJORUpHYkVxbDZOeTVNekl5TWpCZ3dBREV4c2JDejg4UEdSa1pKdWxWNW93ZVBScEF3WndyR2tpWk8yWmdMbjJyOEcwR2x5NWR3dFNwVTNIaHdnVU1IejdjNlA4Skx5OHZoSVdGb1gzNzlsaTBhQkVpSWlMUXRXdFhEQmt5UkYyNVkwcUd4ekdhc3o0K1BoZ3laSWg2b2NEV1BZenN2U0R3M1hmZkdXVVAzTHAxeTJ3dG83bTlrcHh4RVdIcTFLbVlNMmNPNXl5QVJ4NTVCR1BIamtXSERoM01wcXZYcmwzYkpQWDBndzgrTURuUDNMR2lERUZSN2RxMXNYSGpSalUxLzlpeFkycGRkV0dGbTFsRVIwZWpTNWN1Sm8rNVljTUdBQVVyYVlWWFVndDc5TkZIY2VqUUllajFlbFNxVkVsOUhuOS9mMHlaTWdYVnExZEgxNjVkMGJWcjEySmZBMWxXdEw3Wm5scFJkOFphMGZLSmdWY1pTa3RMUTJ4c0xINzQ0UWYxV01lT0hiRng0MFpzMjdZTlBYdjJORHIveHg5L1JGNWVIdGF2WDQ4MzMzeFRYWVZTRkFXYk5tM0NzbVhMQUJSY0ZkNjVjNmZSZlJNU0VwQ1Nrb0lQUC96UXBGN20xcTFiR0Q1OHVNbWJ2YTMzcVYyN05zYU9IV3MyRjc0NGE5YXNzVm8zUWRiWm0wb1JIaDZPdG0zYnFpa3UvL2QvLzRjQkF3YVluR2V1d1ltQnBhdis1c3lhTlF2Tm1qVXplMXRDUW9MNmMyQmdJR1JaeGxkZmZXVlVTQjhTRXFKK1VmYno4OE9nUVlQUXNXTkhhTFZha3k5SFRNbndET2JtYkZCUUVNYU9IUXRGVWZEd3d3OWJUSUV0dXVKbHp3VUJ3NnBUMGNlemRUNDc0eUxDb0VHRDhPYWJiK0s1NTU3RDh1WExLL1NjRFFnSXdCdHZ2R0hYZmZyMzcyL1RzYUs2ZCsrdS9td0l1Z3pNQlgydnZmYWErck81b012YThhSUtONlFxUEFaemRZRmtIMnYxemVXRm9lVTg2NXZMRHdaZVpXanUzTGtJQ1FuQlF3ODlwQjd6OHZMQytQSGpFUmtaaVFZTkdxZ0Z1L3YyN2NPOWUvZmc3ZTJOeTVjdlE2ZlQ0ZWJObTBhMUJOMjZGZXkxVi9pRDNtRGx5cFY0NzczM3NHZlBIdno0NDQvcW0vK2RPM2NRRmhhbXBsaVU1RDVQUFBFRWF0YXNxVFlGS2N4Y2paZWhPTDV4NDhacUtxVTExNjVkUTN5OGF6SndSQ2syVnBPS0Z1WTVXRWxTS1c3ZnZvMHRXN1lnTWpJU0hUdDJSSDUrUHRhc1dhTjJEY3pKeVlHdnJ5OXljbkxRdDI5ZjVPWGxHWFYrMjdKbGkwa1FYblRMZ045Ly94MGZmZlNSMmVmLzY2Ky96QmFYYjl1MkRiMTc5MFp3Y0xCSktsSGgxM1R2M2owa0pDUllyRXRqU29aN3N6Wm5OMjNhaEdyVnFxbDdHR1ZsWldITW1ERUFnQysrK0FKanhvekIxS2xUa1plWFovYkNRbkVCMUpVclZ6QjgrSEI4OHNrbjZqRmJWOVlBNTE1RUNBc0xRNk5Halp3K1o5MzUvWXlvTkt6Vk41YzNyRzh1WHhoNGxaSEV4RVRzMkxFRHExZXZOcm10UVlNRytPS0xMekJ5NUVoTW5EZ1JMNzMwRWlaUG5veFBQLzBVNDhlUFY5TVk3dDI3cDM3WkdEaHdvTVhOSFhVNkhVNmZQbzNKa3llalNwVXErT2FiYnpCczJEQUlJZkRsbDEraWE5ZXVhaEY2U2U4VEdCaG8wbTJzdUJvdlErck9nQUVEa0pLU1luSzdvZmFyY0xjb0tsRFNWSXJqeDQ5ajE2NWRpSXlNUkVwS0N1TGo0OUd5WlV0MWp4akR6NGJVcVR0MzdxQmF0V29BQ2xaalUxSlNUQUtuTzNmdVFBaWhkb2g3NnFtbjFIVFlEUnMyb0hyMTZuajExVmVSbjUrUGwxOSsyV3B0Z2w2dlIxeGNuRW43K0VLdnU5alhDREFsd3gxWm03TzNiOS9HdDk5K2k4OCsrd3c5ZXZSQWRIUTBQdjc0WXpYdzJyMTdOOGFNR2FQdVlSUVRFMlAzQllFT0hUcVlmQWtyYnNXckxDOGljTTdhSno4LzMyZ09GQ1dFd05telovSGNjOCtWNGFqSUZUeXBWYnlqc0w2NS9HRGdWUWF1WExtQ1R6LzlGS05IajBaZ1lLRFpjMXExYW9VUkkwWmd4SWdSNk5ldkh6cDI3SWhYWDMzVjZKeXFWYXNhWGEwTkNRa0JZTHppbFp1Ymk1aVlHUFR0MnhlQmdZR0lqSXhFLy83OXNXREJBdHk4ZVJQcDZla21xV1lsdVU5cG5EOS8zaVExMHRWcEYwRkJRZldUa3BLdXVIUVFacFEybGVMRWlSTjJ0U0srZE9rU0huMzBVUUFGS3hKRGh3NUYwNlpOOGZiYmIwT1NKTVRGeFdIT25EbjQ0b3N2VE81NysvWnRzN2NWVGRkNjY2MjM4TzY3NzlvOEpsc3hKY005MkRKbjdkM0RxQ1FYQk14ZCtTNXV4YXVzTHlKd3poYXdaVSsyRHo3NEFKOSsrcWxScDlQQ2NuTnowYk5uVDZObVVRWVRKa3pBTysrOG96WVpNc2pMeThQdDI3ZVJuSnlNeXBVcjQ0a25uaWpSK0RNek0zSCsvSG0xaWN2NDhlUFJxVk1udlBqaWk5QnF0Y2pMeTdQWUdqOHpNMU5OZnd3UEQ4ZmN1WE10Zms4Z3oyMFY3eWlzYi9aOERMekt3S2xUcHhBWkdZbVFrQkJrWldYQng4Y0hseTlmaG8rUGoxRUtUYWRPblZDalJnMVVxbFFKalJzM0x0Rnp6Wmd4QXdFQkFXb0RDeTh2THd3WU1BRDkrL2VIbDVjWEZpOWViSExWc0NUM0thMmlEVFlzYmJ6c1RMSXNQeW1FNkFvZ1RKS2tsd0c0Vlk2Q0kxSXBmdjc1Wnd3YU5Nam04NDhjT1lKR2pSb0JLS2g5aUltSndiaHg0N0I5KzNaNGVYbWhVcVZLV0xSb0VXclhybTEwdjlUVVZFUkZSU0U0T0JnelpzekFyVnUzMUpWTGF5MjdIWTBwR2E1bDY1eTFkdytqSTBlT2xQaUNRR0cyMW5pVjVVVUV6bG5iOW1ScjNydzVKazZjYU5Jd3BUakp5Y25ZdDI4ZlJvd1lnYmZmZmh2NStmbkl6TXhFZW5vNkpFbEMxYXBWOGNBREQ2Qng0OFlXVnp1THMydlhMbXpldkJuejVzMERVRkFxRUJFUkFRQ29YTGt5Um80Y2lTWk5tbURZc0dGR05WL0p5Y25vMmJNbnRtL2ZEbzFHZzNQbnpybmtzOUFUbElkVzhZN0MrbWJQVnZGbXJBc1Via1c3ZE9sU3pKczNEeHFOQmoxNjlEQXA3TFZVVXdBVXBLcFk2MGkzZnYxNjdOMjdGMHVXTEVGcWFpb09IRGlBclZ1M0lqazVHVjk4OFFXeXNyTHc4Y2NmbzJIRGhtamJ0aTJDZzROeDZOQWh1KzhUR3h1TEpVdVdtRHkvdjcrL3hmRVZydGthTW1TSVNYdmVYYnQySVRrNUdibTV1V2FMa1IwbEtDam9PWTFHMCsxK3dOV291QTl3ZXpaUmRTUkhwRkxjdUhFREZ5OWVSSjA2ZGRDNmRXdGtabWFpZGV2V1NFOVBWMWNZRFQvbjVPU2dWYXRXOFBIeHdZd1pNNUNkblkzVHAwL2owS0ZET0gzNk5PcldyWXU4dkR6OCtlZWZXTGx5SllLQ2d0Q2dRUVBVcTFjUFo4K2V4WWdSSTlDOGVYTkVSMGZqenovL3hNS0ZDekYzN2x4NGUzdWpkZXZXMEdnMEVFSkFyOWVyRFdNTVhUeHQ2YkpvRDZaa3VJWTljOWJlUFl4S2VrR2dLRnRxdkZ4eEVhR3M1cXc5NzJleUxMOHBTZEoyclZhYllmWU9wVkNTUGRsNjl1eUpkZXZXWWV2V3JVWnQxb3V6WXNVS2RPM2FGYjYrdnJoeTVRbzJiTmlBZ0lBQXZQNzY2dzdiTjNMdDJyV0lqSXdFVUJCTTVlVGtvRUdEQmdDQVo1NTVCc3VXTGNPQ0JRdFF0T1J1N2RxMWFObXlwZGtHSC9RLzVhbFZ2S093dnRsenVkVVZmazhoeTdJQVlEYWxvVGo1K2ZuSXpzNUdwVXFWYkZwRkNnME5WZFB5V3JkdWJmYktzT0djUC8vOEUvbjUrY2pKeVVHdlhyMmdLQW82ZCs2TWtKQVE5Ym15c3JLd1ljTUdyRm16QnFHaG9XamZ2cjNkOStuWHI1L2RyeHNvNkRwMitQQmhzN2VOSGowZjZMM0FBQUFnQUVsRVFWUWFodzhmaG8rUEQ5NSsrMjI4Ly83N05qK3VJWVZIcDlPWm04K1NvaWhCaHBVdEFNOVllaHlkVGljVkxVYTNOdWFpdHptb0dOMWhxUlFaR1JrNGN1U0ltcEphbklzWEwyTCsvUG5vMmJNbit2ZnZqMmVlZVFaTm16WkZtelp0MUgyMExsKytqUDM3OTBPbjArSGF0V3RZdW5RcGhCRFE2WFFXYS9PRUVHclFCUlI4eVRUTXJhaW9LTVRFeEZpOGFqbHExQ2lNSHorK3hGYzFiOTY4YVVqSkFJQjhBRzZUa3ZIODg4OVhxVlNwMGowQTZUcWRyb3F0OXpPOC8xaVk3NjVnMTV5OWZmczIyclp0aXgwN2RtRHYzcjNxSGtaLy8vMjMybmlvOE0rR3VUTmp4Z3c4K2VTVDZnV0JIVHQycUJjRS92NzdiN1JxMWNyb2dvRGh5MnpyMXEzUnExY3ZyRm16QnRldVhUTzdnYnZoK01TSkU4MWVSTkJxdGJoMTZ4WXFWNjVzOFNLQ29paG1hOEFNL3Zyckx4dytmTmhpS3FLQkkrZHNhZDdQN3IrdlpraVN0Rld2MTY4TkNBallZdTVxZWtrK0Q0T0RnOVVhWVhOanNqVE9ZOGVPb1Y2OWVsaXdZSUhaejhLN2QrK3FhWHA3OXV6QnJWdTMwTDE3ZDZ4ZnZ4NkJnWUZHajl1aVJRc2NQSGpRNWpGYm95Z0tLbGV1REVtU29OZnJrWldWWlRFZC9KRkhIc0dLRlN1UW1wcUtOOTU0dzZoenA3blc5Z0F3Y2VKRXMwMjBMSTBGY0t2M2gxSXByNjNpSGVuU3BVdUdXbEVBU0JOQ3VIMnRxQnQranBXWkN2ZUNIYUUwZ1plOXJseTVndnIxNndNQS92enpUOVNyVjgva0hIUEhEY0dkUFVweUgzZGc1b05HSTh2eXkwS0liaHFOSmt3STBjQ1d4ekVYZUZucnhIang0a1dqSzhTbERiemNJWlZDQ0FGSmtvb3RaUGNrZVhsNWhwUU13NkZWN3BDU1VSNENyNUxNMmN6TVRCdytmTmptdXM2U1hoQXcxTTNzMnJYTDVxdmpHUmtaYm5FUndWRnp0alR2WjJacTBySUI3SkFrYVcxT1RzNm1VNmRPM1FGS0huaDE2dFFKcDA2ZHdzV0xGMDNHVlBpWXBiM1VpZ1lwT1RrNWFOcTBxZEU0eG80ZGl3TUhEcWhCV3VIQUt6UTBGRnUyYkNrMkVMYlh1SEhqVUxkdVhYWDdGMHNtVFpxRWUvZnVZZUxFaWVveFJWR3dZOGVPVXRVc2xaZkF5MUFyQ3NDaldzVXZXclFJNGVIaGRvOXoyclJwNk5ldkg2cFVzZm1qd0VoR1JvYWhWaFFBSUVtU1c5ZUt1dFBuV0ZuejZCY2NGQlNVZUw4Mnh5WEtJdkNpNGhrK2FJUVFMZStuRVlZQk1KOVBVNHlpLzAxTGNJVzR4SVFRWnlSSmVoNEFZbUppS253cWhhUHQycldyOE1hb2UzVTZuVXM3dXBTSHdFdVc1VDBBV2dIT25iUGw4WUtBTFlyT1dkei9XOXZLeWU5bk93Q3NCVERQM0hOWlkrK0sxNG9WSy9EZGQ5OGhMUzBOaHc4ZmhsNnZSMlJrSkQ3NjZDTzgvSExCVjRDaWdkZWhRNGN3YytaTW8yMVlGRVZSdTJHbXBLVGdnUWNlTUhyZXRXdlhxazFjU2lJL1B4K3Z2ZllhcGt5WllyV3BVVUpDQWo3NzdEUDg5Tk5QUnZ0aE9qTHdraVJwa1JDaStOMmxIVWdJY1Z1U3BBNDZuZTduMGp5T0kxdkYyNU5lYSs1aVVGcGFHbng5ZlUwQzlEZmZmQk9EQnc4Mk92Yjc3NzhqS2lvS0d6ZHV0R3VzUWdnMGFkSUVCdzRjVVBmY0xBa2hCRmF1WEdtb0ZRV0FnMTVlWG01WksrcE9uMk5semFOcnZGd1pkRlZVcWFtcHBmcGdjaVpKa29SZXJ4Y2FqYVkwMjljWXNYVVRWU0p5SHNPWG1Jb1VkRG1EZzkvUEJCeVVzbHRjdzVPSWlBaEVSRVNvMjE1b05CcU1HalVLSDMvOE1XYlBubzFubjMzVzVENi8vZllieG8wYlo5UmN5TmZYVjEwUjZOdTNMejc2NkNQODR4Ly9jTVJMQUZBUVVLV2twT0RERHo4MDJlN2cxcTFiR0Q1OE9McDI3WXJhdFd0ajdOaXhSa0ZYZVNCSlVuVkprbm9ES0hIZzVlaFc4VDQrUGhack13M3p5YUJvK3VxNmRldXdmUGx5TEZpd3dPUy9KMURRT08zRER6OVVmOC9JeUlDZm41L1Y5UDc5Ky9lYkhMdHo1dzZxVktsU3FxQUxZSDJ6cC9Eb3dNdWdyQ05tUTZUdUtscXR0c1NyS3hjdlhzU0lFU013Y2VKRWkyMTVMWW1QajBkTVRBeldybDNyOFBRTVI5RHBkQWNCSEFRd1ZGR1VZQ0ZFTjBtU3V0cVRhb2dpWHlSczNVUzEwUDFMckhEYVZuUjBkSVh1MnVSSWVYbDVtRDE3TnBZdlgyNDR0Q283Tzd1c3J3UmJlOCtvREN0ZllOMTVJMXQvZi8vT25MT09aMm5PbmpsekpzM09oeXJ4KzVrWjJRQzJDeUhXNXVYbHhSWktOWnh2ejRCS3NrbTdPYzgvL3p3Ky9mUlRuRGh4d216ZzlkNTc3MWx0V2xHdlhqMWN2bnpab1lIWHlwVXI4ZDU3NzJIUG5qMzQ4Y2NmMWRUOU8zZnVJQ3dzRFAvODV6OEJBRTg4OFFScTFxeUo0T0JnazhjdzExSy82SjZadHRCcXRiMEI5TGI3amlXa0tNckMreXRzSlEyNm5OSXFQamMzMTJKZ2IrbGlRM1oyTnFaUG40NVRwMDdoOHVYTGlJMk54Wmt6WjlDN2QyK2o3MDB2dlBDQ0dranBkRHBNblRvVjMzLy92ZDNmajg2ZE80Zk16RXlIbFh1dzVieDc0NmVqaDhuSnljSFhYMytOeHg1N0RLTkhqNGEzdHplQ2c0UE5Gb3lucEtRWVhWMjVlUEVpQmcwYWhOVFVWQXdiTnN6bzNMeThQTFJ2Mzk2b25hNjVONnRyMTY2aFc3ZHVKbGRtZkh4OENuOUpjRFc5VnF0TkJKQUlZRVRqeG8xZjB1djFYUUYwaFpYbUdnWWwzVVMxdE83WGI3d2p5L0poQUZOLytPRUg3ek5uemlBbUpzYWwrNVJNbno0ZFc3ZHVSV3BxS3A1NjZpbU1IRGxTM2E5R3I5ZGoxcXhaMkxScEU0UVFDQXNMdytEQmd5RkpFZ3hqbHlRSi9mdjNWNjh1SGo5K0hNdVhMOGZ4NDhkeDkrNWRWSzVjR1EwYk5zVGN1WE1kUHZZaWpRcnlVTkNvWUJZODZNUEhTdEJtOVRXVVJjRG1yblBXa3psNnpwYnkvU3dkd0ZZQWEvMzkvYmM2b2k2eUpIdXlXZEtxVlN0a1pXVkJyOWZqeG8wYlJvRldjWjBDLy9HUGZ5QXBLY21rdzI1SjZYUTZuRDU5R3BNblQwYVZLbFh3elRmZllOaXdZUkJDNE1zdnYwVFhybDNWVG8wQUVCZ1lhQkpRS1lxQ3VMaTRDdmYvampQcm0zMThmQ3pXQ1JaZDhRSUtPcTdHeE1UZytlZWZ4NkpGaTlDOGVYT0VoNGRqOCtiTkdESmtDQm8xYW9SQmd3YXA5YVZBd2ZlaTZPaG81T1RrV0Z4UjNySmxpOFU1ZWVMRUNlVGs1T0RubjM4MjZyQmFHbXc1Nzc0WWVIa1lYMTlmekowN0Y5SFIwZGk3ZHk5Q1EwTVJFQkJnZGltOThQL0FzYkd4V0x4NE1hS2lva3pxTURadjNveTR1RGgxM3hHRFAvLzgwMkk5UUZIbTNzRGNoRGgyN0ZnU2dDUUEvNzdmVHI3ci9TNkhMNXE3UTJrMlVYWEVlSFU2M1V4RlVZNEpJVlluSlNYVkRnOFB4NVFwVTBxVmJtRk9XbG9hMHRQVGkwMTNhZFNvRVhyMzdnMUprakJ6NWt3TUh6NGNjWEZ4a0NRSlM1Y3VSWHg4UEZhdVhJbU1qQXowN2RzWGp6MzJHTHAwNllKdnZ2a0dVNlpNUWJWcTFkVEFhOG1TSlZpOGVESGVmZmRkdlAvKyszand3UWR4OSs1ZHA5UkxKaVVsSVRvNkdyZHUzUUtBNjVJa3ZjVjBDNmNvc3psYkVuMzc5b1ZXcThYQmd3ZlZnbmRyRnd5QWdpOWZYMzMxRmY3NDR3L1VyMThmLy83M3Y5VjI5aE1uVHNRSEgzemdsRFF4Wjh6WmtyNmZTWkwwcHErdjcvYkRodzlubHViNWl5cnBKdTEvL3ZrbjlIbzljbkp5akZZVS92M3ZmMlB2M3IwQXpLOFdGWldabVlrbFM1YWdXN2R1K1BiYmI1R1ZsUVUvUHo5TW5EZ1JFUkVSSmgzejh2UHpFUnNiaTlkZmY5MWlLbGh1Ymk1aVltTFF0MjlmQkFZR0lqSXlFdjM3OThlQ0JRdHc4K1pOcEtlblk4Q0FBZmI4bVNxVXpNek1qWEJTcmFpdDZiV1hMbDNDMUtsVGNlSENCUXdmUHR5b2k2U1hseGZDd3NMUXZuMTdMRnEwQ0JFUkVlamF0U3VHREJtQ3ExZXZZdkRnd2JoOSs3YkZ6ekZGVVV5MkVpaHMvLzc5Nk55NU03WnMyZUt3d0Fzd2JqbC92MWIwcmN6TXpJZGtXYmFyVnBRY2k0R1hoOG5Pem9aZXI4ZjA2ZFBWcXljWkdSa0lDd3V6ZUovVnExZGo3OTY5U0VsSndiUnAwekJ0MmpUMU5pRUUvdjc3YjlTb1VRTTllL1lFVVBCQlBYdjJiS3hidDg1azFldkNoUXQ0NG9rbmpJNTE2ZElGNjlhdGM5UkxkS3FrcEtSZkFQd0NZTHlpS0U4SUlib0tJYnFhcXhjc3kwMVVpOUpxdGZHS29zaENpSjl1M2JyVm9rK2ZQdmo0NDQ4UkVSRlJvZ0pqY3pJeU10Q3paMCs4OGNZYjZOV3JsOFZ1U29VL0JOdTFhNGZObXplcnpRNVdyMTZOQVFNR3FQc252Zm5tbTlpeVpRdTZkT21DcWxXcjR2TGx5NmhldlRwOGZIeVFtSmlJNzc3N0R0OTk5NTNSSEtwYnQ2N1pWS0dTRWtKZ3hZb1ZtRGx6cHFINzNBRXZMNiszM2JIQXVEd3BpemxyNjhVQ2crM2J0K1B5NWNzbXg2MWRNTWpJeU1Bbm4zeUN2bjM3b212WHJwZ3padzVHang2TmpSczNRcWZUb1VhTkdnNFB1c3BpenRyN2ZxYlZhamM0NnJrTEs4bWViRmV2WGtYLy92M1Jva1VMREJreUJGRlJVWGp5eVNjQkFKTW5UMFp1Ymk2OHZiM2g0K05qOFhrek1qS1FsNWVuYnB2eTBFTVBvV25UcHBnOWV6WkdqQmlCK1BoNDlPalJ3K1Irdi83NksrYlBuNDh1WGJwWWZPd1pNMllnSUNBQTRlSGhBQXErcUE4WU1BRDkrL2VIbDVjWEZpOWV6UHBFRjdFMXZUWXdNQkN5TE9PcnI3NHk2a2dZRWhLaXZuLzUrZmxoMEtCQjZOaXhJN1JhTFU2Y09JR29xQ2dNSGp3WUV5Wk1LTkhxNlprelozRHQyalhNbXpjUDNicDF3OVdyVnkwMkF5bHZoQkQ3WEQwR1YyRGc1V0hpNHVMdy9mZmZZOHFVS2VvSFQwQkFnTm5BeDNEbHBIUG56Z2dMQzBQTGxpM1ZLNE8ycUZPbmpza1N2YUlvRnBmdFBZMVdxNzBBWUFxQUtVRkJRZlVMMythS1RWVE5qTys2b2lqL0FqQlpyOWNQTStTY082cWxicTFhdGJCbXpSb3NYcndZM2J0M1I0OGVQZEM5ZTNleitlbENDTnk0Y1FNclY2NUU5Kzdkb2RGb2NPdldMU1FuSjZ0cGh3RHczSFBQWWZYcTFRQUsybXRQbVRJRk9UazUrUFRUVHpGanhnejA3Tm5USkhCM3BLSXRkWVVRMHpRYXphaWpSNCs2UlNlVTBuYk5jbmZPbnJPMlhpd0FDbFkyWnMyYWhmZmZmOS9vWWhNQXF4Y00vdmpqRDZTbnA2TkRodzd3OS9kSDY5YXQ4ZE5QUHlFbkp3ZUxGaTNDVjE5OVZlclhVZlExT1h2T3VzUDdHVkR3MzJUVHBrMTJiOUorNXN3WmRPL2VIZSsvL3o0MmJ0eUlNV1BHNFByMTY5Qm9OUER5OG9LM3R6Y2tTVUpPVGc2eXNyTGc0K09ETFZ1MnFGc0tBQVVCVkowNmRUQjI3RmpzMzc4ZnMyZlBSbFJVRlByMDZZT0lpQWhrWjJlckszR0ZuVGh4d21Sejc4TFdyMStQdlh2M1lzbVNKVWhOVGNXQkF3ZXdkZXRXSkNjbjQ0c3Z2a0JXVmhZKy92aGpOR3pZRUczYnRrVndjREJpWTJPeFpNa1NrOGZ5OS9lM3VEb1RIMTkrRitzZFhTdGEwdlRhM3IxN0l6ZzRHRldyVmpXNnJmREZ4M3YzN2lFaElRRmhZV0U0Y2VJRWV2VG9nVGZmZkJNVEprekE1czJielQ2bnRacjhCUXNXb0hQbnpxaGF0U3E2ZE9tQ3I3LytHcE1tVGJMbFpSYkxnYldpNUVBTXZEeE01ODZka1pHUmdRRURCaUEyTmhaK2ZuN0l5TWl3K0dZTlFQMUNWNUtyenVicXZJb2VXNzU4dWRVcmpaNGdLU25waXVIbk0yZk9tTjFFZGU3Y3VmRDI5a2JyMXExTk5sRjExRWFjUmQzZmd5TktVWlNmaFJDTGQrN2NXZVg4K2ZPWU9uVXFHalN3cVdlSVZkV3FWVk5iOWM2Yk53L2R1M2ZINE1HRGpUNW9FaE1UTVhEZ1FBQUZtNDRhUHRCdTNyd0pBRWFGOFE4ODhBRHUzYnNIdlY2UFdyVnFHWDFKUFgzNmRJazMzN2JGcFV1WE1IejRjTU1LaDF0dUltbHYxeXdEVHdyWW5EbG43YmxZc0hEaFFnUUhCeHRkR0FCUTdBV0R1blhyd3RmWEY3dDM3MGJIamgyeGUvZHVQUHZzcy9qeHh4L1JybDA3b3kvenBWVVdjOWFkM3MrdVg3K3V0bGx2MDZhTnVpZmJOOTk4WTdJbjIvcjE2OVU5MlVKRFE5WFByODZkT3h0OTN1WGw1U0V2THc4QTFFQk1vOUdvNTNmbzBBRUFJTXN5ZnZycEovajcrK09wcDU1U04xVmV0bXdaRGh3NGdQcjE2NXV0d1RseDRvVFZyb3VOR3pkR1VGQVE3dDY5cTY2bXZmMzIyd2dKQ1ZGWHVWNS8vWFZzMkxBQlM1WXN3ZFdyVjlHdlh6LzA3bDFtZlMvY25xTnJSVXRUTHFEWDZ4RVhGMmV4UVViaElPckZGMS9FaXkrYXJWaXd5YzZkTzVHVWxJUXhZOFlBS0todDY5S2xpMTE3RDFwU0h1cWJ5UTNKc2l4YzBXSFE4THl1ZFBQbVRmWG5iNy85MXV3NTgrYk5VMy9PeWNrUi8vclh2OVRmRlVVUkhUcDBNUG9YSEJ4YzdQTzYrbldiNDhoNUlJUVE2ZW5wNHVEQmd4YWZUNi9YaS96OGZKR2JteXR5YzNORlhsNmVFTUpCL2V1dGtHWDVXVm1XZjVGbFdUUnYzbHpzM0xuVFlYL0Q1T1JrTVczYU5QSEdHMitJTld2V21OeWVuNTh2TGx5NElIcjI3Q2srL2ZSVElZUVFaODZjRWJJc2k3UzBOUFc4NDhlUEMwVlJSSDUrdnNsak5HblNSUHoyMjI4T0czTmhPM2Z1Rk0yYk56Zk1oVjhVUlNtMmlVcFpLanJlckt3c01YSGlSQkVlSGk1a1dSWkxsaXdSbjN6eWljMS9uN1ZyMTRxd3NEQng2OVl0aStlNCtqVUR6cCt6NDhhTkU1MDZkVEo1M0N0WHJvaldyVnVMbXpkdmlwTW5Ud3BabGtWNmVyb1FRb2hmZi8xVnlMSXNVbE5UMWZOMU9wMlFaVm1kdHp0MjdCQWRPblFRTDcvOHN1alZxNWRJVEV3VWZmcjBFWHE5M21Iakw0czVLNFR6Mzgvcy9UdzAvQTBOejFPZVpHVmx1WG9JRHYwOHRJZWlLQXRsV1JhS29wUXFvbFFVcGJrc3k5ZGxXUmFob2FFaUtTbXB4SCtMVzdkdWlkYXRXNHY0K0hnaFJNR2NrMlZaZE9yVXllamZEei84WVBUM3k4N090dnIzTlhlN3VjYzEvSk5sMldTKy8vcnJyNko1OCtaaTA2Wk5Sc2UzYjk4dW1qVnJKclJhYllsZnQwNm5FNkdob1lhNWNFMVJGUE03d3BOTGNNWExBOTIrZlJ0YnRteEJaR1FrT25ic2lQejhmS3haczBhOVFtTW9QczdKeVVIZnZuMEJGQ3lQRjA3TDhmUHpNMW9XejgvUFI5dTJiWTJleDlKVlBuUEhEZWsvNVVGQVFJQ2FobU9PSkVtUUpLbllybG1PcHRQcHpqWnIxcXhKWm1ibXdveU1ESWVrWkZ5NGNBRkxseTdGc1dQSEVCRVJnZFdyVjV0dFo2dlJhUEQ0NDQralg3OStHRFpzR01hUEg2OTJKak4wSmdUK3R5bXB1YjlOM2JwMWNlN2NPYnUzTWJER0UxTXBTdEkxeThEV05zZnV3aGx6dHJBcVZhcEFDR0hTZnZ5cnI3NUNyMTY5VUtOR0RWeTdkczNvdHZzYmk1cDB3Q3VjRVJBYUdtcFVYQjhkSFkwQkF3Ymd3SUVEbURkdkhvUVFpSXFLUXVQR2plMGVjMW5QV1hkN1B5dlBlN0k1b2hWNFJlZW9XbEZYcE5kYWV0eWlxWVpIang3RjhPSEQwYmx6WjVQdlRXM2J0c1haczJjeGFOQWdSRVZGb1d2WHJqYS9ic0g2Wm8vQXdNc0RIVDkrSEx0MjdVSmtaQ1JTVWxJUUh4K1BsaTFiWXZmdTNRQ2cvbHk0MCtERml4Zk5mcEhMemMxVlczOFh6WHMyVjh2VnVYUG5jbFBqNVlrY21aTHgzLy8rRjRNSEQwWmtaQ1ErKyt3em0vY2U4ZmIyaGthalFkMjZkVkcxYWxYODhzc3Y2bllHdi96eWk4VjljVjU3N1RVc1diSUVyVnUzZGtpOWo2ZWxVcFNrYTliUW9VUFZjMG9Uc0xtU285T0lpcnRZc0gvL2ZseTdkZzN2dlBPTzJmdmJlOEhnMEtGREFLRFc2SHo5OWRjNGYvNDh2dmppQzJ6YXRNbXVzWHZhbktXU1MwMU5WZWNhMmFlMHRhSWxTYTlkdjM0OWF0YXNDY0MwNFV4Si9QWFhYOGpOemNXMWE5Zmc2K3VydnJlc1hyMGFVNlpNd1h2dnZXZTArWEpoUTRZTWdiKy9QMkppWW5EMzdsMTg4RUh4MjA2NmUzMHovUThETHc5MDRzUUpOVS9lVmtlUEhzVnp6ejFuY3Z6MDZkUDQ2S09QVUxWcVZRd2RPaFJuenB4QmZIeThXb3ZUdEdsVDFLdFhUejIvVXFWS1JpdGVGeTlleExGangwcjRTdHlQTzI5V1c0aEQybmZYcWxVTEd6WnNzQnB3WGJ4NEVlZk9uVU9yVnExdzU4NGRMRnk0VUEwWU5Cb04zbmpqRFN4ZXZCZ3Z2ZlFTVWxOVHNXN2RPcE91YVFidnZmY2U0dVBqMGF0WEx3d2NPQkN5TEtOeTVjcjQrKysvb2RQcDBLNWRPNXZIN29tdDRrdlNOUXNvZmNEbUpod3laMjI1V0xCcDB5WWtKeWZqWC8vNkZ3QVlydnlpWGJ0Mm1EeDVNcG8wYVdMekJZT2NuQnpNbkRrVE0yYk13SlVyVjVDWm1ZbW5uMzRhUWdoY3ZYb1ZlcjNlNXBVaVY4eFpEM2svYzBzWEwxN0VpQkVqTUhIaVJMdFhrK1BqNHhFVEU0TzFhOWZhdlprdUZTaE5yV2lEQmcwd2F0UW9kWVdyZnYzNkdEOSt2SHE3RUVJTnVvQ0NWVmpEQ214SVNBaGlZbUlzcnNpUEdqWEtwdi9uNCtQanNYejVjdmo2K21MUW9FSHFlM3hJU0FqcTFhdUhWMTU1eGVyOSsvYnRpK2JObStPcHA1NHE5cms4b2I2Wi9vZUJsd2Y2K2VlZk1XalFJSnZQejh2THc1WXRXekJyMWl6MW1CQUNXVmxaQ0FvS01pcWtYcmh3b1VrS2lMVVZMamZldjZ2Y0syMUt4dGF0V3hFVEUyUDJ0cDA3ZDZKS2xTcnc5L2ZIMHFWTDhmbm5ueU1nSUFCdDJyUXgybno3d3c4L3hKZGZmcWwyWmVyWHI1L0ZPZUhuNTRmNTgrZGovdno1bURCaEFtN2Z2ZzJnSUhoNDRZVVhiQXE4UERtVm9ucjE2blozelFKS0hyQzVvOUxPV1ZzdUZoVHRZSGpxMUNtOC8vNzcyTFp0bS9yM3MvV0N3WklsUzlDOGVYTTg4c2dqOFBmM2gwYWpRVkpTRW43NzdUZlVxMWZQcGk5Z25qeG4zY21jT1hPd1lzVUttODR0dlA5azA2Wk5pMTFadlhYcmx0RjlMbDY4aUVHREJpRTFOZFhvL1E0bytEeHQzNzY5VWRjOGMrbjMxNjVkUTdkdTNVejIvdkx4OFNtY1prckYwR3ExcTJWWlBnMWc3YVZMbDU2TmpJekU1NTkvYnJYNVJHblNhNHUrZnhSbHFlTmcwZmZkc0xBd3M5djhQUFRRUTNqb29ZZXNQb2VCdVl2bFJlM2F0UXZqeG8xRFJrWUdBSnlWSkNsTXA5UDlhdE1Ua0V0NDlOVXdRd0dwVHFjcjA5ZGhlRjVYZk1HNWNlTUdPbmJzaUJVclZxQmZ2MzY0ZS9jdUFnTURqZElhREQ4YmJoczRjQ0QyN05tRGI3LzlWbjJjU1pNbVlkZXVYVVpmWUlRUXFGNjlPbWJObXFXK01SUmQ4U3JLSFZhOERQblRaVDBQM0lXaUtENEFKZ3NoaGdFRjlTbU9hdC90VENrcEtjakp5Y0dERHo1b1UxZE1TNmtVOTYrTXVqVWgvdGVzUUZFVUhENTgyR3JYTEhPM213dllDak1FYklXNm1McnQvdzhsbmJNYk5td285bUpCVVliQXEvQUd5dG5aMmZqeXl5K3hlL2R1VksxYUZiMTc5MGEzYnQyTTduZjE2bFgwN2RzWHExYXRVbE1TZi9qaEI4eWJOdytCZ1lFWU4yNmMxVGJSZ0dmUFdWdTU4dk5RVVJURXhzYXFLNWZtTkczYTFDaW9LdTZjMk5oWUxGNjhHSU1HRFRMNWNyOTU4MmJFeGNWaDdOaXhhbHFhcmM5UmtuTkx3bFdmaDRxaUxCUkNmQ0JKVWgrdFZydlEwWS9mckZtenFvYVc4d0FjV2l2cWlUeXh2cGtLdU8wSHN5MHFZdUNWa1pHQkkwZU9JQ1FreE9iNy9QMzMzOGpJeUVEOSt2V0xQN21JMXExYm03VEFMcXhkdTNaV1c3T1doWW9lZUJrb2l0SmRDTEVZUUpVR0RSbzRyT1c4Ty9EMFZBcEhCRjcyM3MrZEF5OER6bG5QNXdtQlY1MDZkYXcrenZYcjEzSDQ4R0dzWHIwYWUvZnV4ZG16WjAxV3FvUVErUHZ2djFHalJnMDFLK1NwcDU3QzdObXpjZjM2ZFF3Wk1zVG8vQXNYTHBqc1dkaWxTeGUwYXRXcTJQR1VSbmtOdk82VFpGa2VBbUFxQU8rZ29LQVMxNHA2TXRhS2VyYUtlYW5BZ3dVRUJOZ1ZkQUd3ZVZuYkhHdEJGd0NYQjEzMFB5Vkp5ZkFFVEtVb3Z6aG5xU3lzVzdmTzZ1Mkc5T2pPblRzakxDd01MVnUyeE42OWUyMSsvRHAxNnBpazVDdUt3a1pVanVlUVdsRlA1b24xeldTTWdSZFJPZUxzOXQxbHFUeW5VamlpYTFaNXdUbEx6dGF4WTBlYnppdTBXbXozYzVpcjh5cDZiUG55NVRhbFZaTjFqbW81NzBsWUsxcCtlTmFuR2hFVnk5SHR1MTJoUEtkU2xLWnJWbmtOMkRobnlacEpreVpaYk4wZkZoWm05c3Uyb1k0cUlpSUNnd2NQdHZyNGMrYk1VWC9PemMwMTJwNmdjZVBHcUYyN3R0SDVmLzMxRjQ0Y09XSjBqQ3RlWmF1MExlYzlDVnZGbHk4TXZJaktKNDlOeVNqdnFSUWw3WnJscURiSGJveHpsc3dhTldvVVJvMGFaWEpjVVJTc1c3Zk9ZbzNYYjcvOWhxMWJ0MkxyMXEzcXNlenNiTE1iSFJ1Q3MzdjM3aGsxYWZIejg4UG16WnZWMy9Qejg5RzJiVnVqKzVwYjdiSjB2R2ZQbmlhYjVsTEpsS2Jsdktlb0tMV2lGUWtETDZKeXpKTlNNcGhLWVYxSkF6WlB3emxManRLd1lVT1RPdVRpbXRSY3ZIalI3Q2JrdWJtNWtDUUpaODZjUWExYXRZeHVNN2V5MWJselo2NTRsUkhXaXBJblllQkZWTTU1UWtwR2VVK2xNTmRoOFBubm42OVNxVktsZXdEU2RUcWRhUjkwR0hkRHJFZzRaNm0wZnYvOWQ2Tzl0Z3F6bExLN2JkczJIRDE2MU96K1NhZFBuOFpISDMyRXFsV3JZdWpRb1RoejVnemk0K1BScjE4L0FLWmJyMVNxVk1sb3hjc2R0bDRwejFnclNwN0NzMllqRVpXSU82ZGtNSlhDTW5NQm02dTIwU2hybkxOVUdrODk5WlRacnJ1S29tRGp4bzFtVjd6eTh2S3daY3NXekpvMVN6MG1oRUJXVmhhQ2dvSnc4T0JCOWZqQ2hRdlZ0dklHMWxhNExHMHNUNDdEV2xIeUJBeThpQ29RZDB2SllDb0ZGWWR6bHNyS2hnMGI4TmhqanhudHY5V3hZMGQwNk5EQktGQVRRcUI2OWVwR0FScGd1ZFlMS0VoVnBETEJXbEZ5YXd5OGlDb1lkMGpKWUNvRjJZTnpsc3pwMHFVTEtsZXViTmQ5MnJadGE3RUpUY3VXTFJFY0hHeDB6RkpqajZMOC9mMnRybmkxYTlmT3JuRlM2YkJXbE55VlI3ZkFJcUtTU1VoSXVLZlQ2ZDRCTUJSQTNnOC8vSUQrL2ZzYnJyUTUxYzJiTjlHL2YzL0RGOWc4QUVOMU90MDcvQUpMMW5ET1VsR2pSNDlHWUdDZ1hmZVpOR21TeFdEOW9ZY2VRdjM2OVVzMGxqMTc5bGk5M1Z6YUl6bVhWcXU5TGtuU3Z5UkptcTdYNnpGOStuU01HalhLc0ZydEZqSXlNakJxMUNoTW56NGRlcjBlUW9ocGtpUzFZZEJWZmpId0lxcTRoRTZubXlsSlVpc0F5VWxKU1FnUEQ4Zng0OGVkOW9SSlNVbUlpSWd3NUs5Zmx5U3BsVTZubXdubXI1TnRPR2VKeUdaYXJUWlhxOVZHU1pMMEZvQzBuVHQzSWpJeUVwY3VYWEwxMEhEcDBpWDA3Tm5UMEtBblRRalJQU2twYWZqOStsWXFweGg0RVZWd1dxMDJYcElrR2NEQlc3ZHVvVStmUGxpK2ZEa2MyVkJQQ0lIbHk1ZWpiOSsraGhXS0ExNWVYakx6MTZra09HZUp5QjVhclhZMWdKY0JuTDEwNlJJaUl5T3hhOWN1bDQxbjE2NWRpSXlNTkRUb09TdEpVakFiOUZRTURMeUl5S2twR1V5bElHZmduQ1VpZStoMHVyUCsvdjVOQUt6S3lNaEFkSFEwWnN5WWdieTh2REliUTE1ZUhxWlBuNDdvNkdqRGU5V3E3T3pzbDdWYUxSdjBWQkFNdklnSWdITlNNcGhLUWM3RU9VdEU5bUN0S0xrYUF5OGlNdUtvbEF5bVVsQlo0WndsSWp1d1ZwUmNob0VYRVprb1RVb0dVeW5JRlRobmljZ2VyQlVsVjJEZ1JVUm1sU1FsZzZrVTVFcWNzMFJrRDlhS1VsbGo0RVZFMXRpY2tzRlVDbklUbkxORVpEUFdpbEpaWXVCRlJNV3lscExCVkFweVI1eXpSR1FQMW9wU1dUQy9mVHNSVVJGYXJmYTZvaWovQWpCWnI5Y1BtejU5T2hJVEV3RUFDUWtKQUFBaHhEU05SalBxNk5HanZLcEhMc2M1UzBUMjBPbDBaNXMxYTlZa016TnpZVVpHeGx2UjBkSG8wYU1IQmc4ZURHOXY2MStaOC9MeU1IdjJiRVBhTWxCUUsvb0IwNWFwTUFaZXBhQW9pcXVIUUZTbTdxZEpSQ21LOHJNUVluRkNRa0tWK3plbENTRjY4YW9ldVJ2TzJiTEJ6ME1xTHhJU0V1NEJlRWVXNWNNQXB2N3d3dy9lWjg2Y1FVeE1ER3JVcUdIMlBqZHYzc1RJa1NNTmFjdDVBRDdSNlhTendMUmxLb0twaGlVZ2hOam42akdRTVNIRUVWZVBvU0lwbEpKeENzQXBwbEtRdStPY2RRNStIcm9mZmg0NkJHdEZ5U200NGxVQ1NVbEpyVnc5QmlKWDArbDBaNE9DZ21wSmt2U3dScU5KY2ZWNGlJcWowK25PeXJMOEFnQ3dWY2ZMdDgwQUFDQUFTVVJCVkx4ajhQT1F5ak90Vmh1dktJb3NoUGpwMXExYkxmcjA2WU9QUC80WUVSRVJBSUFWSzFaZzVzeVowT3YxUUVHdDZOdnNXa2pXTVBBaUlpSWlJaktEdGFMa1NBeThpSWlJaUlnc1lLMG9PUXBydklpSWlJaUlpc0ZhVVNvdEJsNUVSRVJFUkRiUTZYUm5BYndBNEFYV2lwSzlHSGdSRVJFUkVSRTVHUU12SWlJaUlpSWlKMlBnUlVSRVJFUkU1R1FNdklpSWlJaUlpSnlNZ1JjUkVSRVJFWkdUTWZBaUlpSWlJaUp5TWdaZVJFUkVSRVJFVHNiQWk0aUlpSWlJeU1rWWVCRVJFUkVSRVRrWkF5OGlJaUlpSWlJblkrQkZSRVJFUkVUa1pBeThpSWlJaUlpSW5NemIxUU1nSXZjbmhCREZuSExkMGcyU0pFa09IZzZSVFlxWnQxYm5OT2N0RVJFNUdsZThpSWlJaUlpSW5JeUJGeEVSRVJFUmtaTXg4Q0lpSWlJaUluSXkxbmdSa2MxYXQyNXRjaXd0TFEyK3ZyN3c5ZlUxT3Y3bW0yOWk4T0RCWlRVMElvczRiNG1JeUIwdzhDSWltKzNaczhmbzkzWHIxbUg1OHVWWXNHQUJxbGV2N3FKUkVWbkhlVXRFUk82QWdSY1IyUzA3T3h2VHAwL0hxVk9uY1BueVpjVEd4dUxNbVRQbzNiczNubjc2YVZjUGo4Z3N6bHNpSW5JbDFuZ1JrVjBTRXhNUkhoNk9qSXdNTEZxMENBQVFIaDZPVjE1NUJVT0dERUYwZERUKytPTVBGNCtTeUJqbkxSRVJ1Um9ETHlLeXlhVkxsekJ3NEVDTUdUTUdBd1lNd1BqeDQrSHY3dzhBOFBMeVFsaFlHTmF2WDQvSEhuc01FUkVSbURGamhvdEhUTVI1UzBSRTdvT0JGeEhaSkRBd0VMSXNZLzM2OVFnTkRWV1BoNFNFd0xEWHJKK2ZId1lOR29UbHk1ZWpmdjM2cmhvcWtZcnpsb2ljNWZubm4vY3QvaXlpLzJHTkZ4SFpwSHIxNnVqZHV6ZUNnNE5SdFdwVm85dmF0R21qL256djNqMGtKQ1FnTEN5c3JJZElaSUx6bG9pYzVZRUhIcWdFSU1mVjR5RFB3Y0NMaU95aTErc1JGeGRuMG9iYlFGR1VNaDRSVWZFNGI0bklnZElCVkU1SlNSR3VIZ2g1RnFZYUVoRVJFUkVST1JrREx5SWlJaUlpSWlkanFpRVIyYTF6NTg2dUhnS1IzVGh2aVlqSWxSaDRFWkZkUWtKQ0VCTVRBMjl2ODI4Zm8wYU5na2JEeFhSeUw1eTNSRVRrYWd5OGlNZ3UwNlpOczNyN3BFbVR5bWdrUkxianZDVWlJbGRqNEVWRVJFUkVaRWFqUm8xcWVYdDdud2RRRllBZVFDYUF5Z0JRcVZLbEc3SXNld0dvQkNCZG85RW94NDRkKzgxMW95VjN4OENMaUlvbFNaSVVFaExpbDVxYWVnTkF0V0pPVDAxTlRhMTEvdno1N0xJWUc1RWxraVJKc2l5ZkJQQkNNYWRtKy92N1A1U1FrSEN2TE1aRlJKN2o1TW1UZjhteWZBckFQMUhRbEs1eW9ac0RDdjM4MzJQSGpwMHIwOEdSeDJGQ094SFpaTisrZlZsQ2lNMDJuQnJMb0l2Y2hTUkphMnc0YlFlRExpS3lSQWl4MW9iVDFnTGd2bDVrRlFNdklyS1pKRW0yZnZnUXVZVzh2THhpNTZPTjg1cUlLaTYrajVCRE1QQWlJcHRKa2hRSElNUEtLUm1TSkcwdnEvRVFGZWZFaVJPL0FMQldjNUdYazVPenFhekdRMFNlSnlrcDZRcUFZMVpPdWF6VmFwUEthanprdVJoNEVaSE50RnB0Qm9CdGxtNlhKR25yL1hPSTNJVUFZQzNkY00rcFU2ZnVsTlZnaU1neldWdlJ1cCtLeURSREtoWURMeUt5aTdWY2Q3MWV6MVFMY2pzYWpjYmF2T1NjSmFKaTVlZm44MzJFU28yQkZ4SFp4ZGZYZHd1QUhETTNaUWNFQkd3cDYvRVFGZWZZc1dQSEpVbTZaT1ltZlY1ZTNvWXlIeEFSZVp6ang0Ly9EdUNrbVp1dUpTVWxKWmIxZU1nek1mQWlJcnNrSmlhbUF0aGg1aVoyaGlOM0pZUVE1dElORDU0OGVmS3ZNaDhORVhra0MrbUc2MUN3dnhkUnNSaDRFVkZKbUh6NHNLTVR1VE56ODlQR0Z0RkVSQUFBdlY1dmNnR25tRlJtSWlNTXZJaklicFVxVmRvRUlLL1FJWGFHSTdlbTFXcVBTcEwwMzhMSDlIcjlPbGVOaDRnOFQxSlMwaThBZmkxMDZHYURCZzBPdW1vODVIbThYVDBBVHhRVUZKUW9TZExMcmg0SC9ZOFFZbDlTVWxJclY0K2pvamg4K1BEdG9LQ2d2WklraGQ0L3hNNXc1TzcwOTFlNGh0ei9YWGZpeEltcnJod1FFWG1rdFFBK3UvL3o1dFdyVitlN2NqRGtXYmppVlFJTXV0eVBKRWtocmg1RFJWTWtkWXVwRnVRSjFIa3FTZEpXVnc2RWlEeFQ0WFJEdlY2LzBaVmpJYy9ERmE5UzBHcTFyaDRDQVZBVXhkVkRxSkI4Zkh3MjVPYm16Z1VBZG9ZalQvREVFMDhjdW5EaGd1SFhWYTRjQ3hGNXB1UEhqNThJQ2dxNkxFbFNqYlMwTkl2N1doS1p3eFV2SWlxUnhNVEVHd0FPQU5qUHpuRGtDVmF2WHAwdlNkSmNBRWxhcmZhVXE4ZERSQjVKU0pLMFdwS2s5ZWZQbjg5MjlXRElzM0RGaTRoS1RBaXhScElrNGVweEVObEtyOWV2TGRwa2c0aklIcElrcmRYcjlRKzdlaHprZVJoNEVWR0p5TEw4TElCUkFPcklzcnhicDlPZGRmV1lpS3lSWmZsWlNaSytFMEk4S3N2eU9zNVp4MlB6S2ZmamJzMm55c01jRVVKQWtpVElzdXpxb1RpRXU4MlI4b3lwaGtSa04wVlJ1Z000QXFETy9VTkhnb0tDdXJsd1NFUldHZWFzRU9MUis0YzRaNTNBMDc5UWwwZnUxbnlLYzhUOXVOc2NLYys0NGtWRU5sTVV4VWNJRVNPRUdBb0F6Wm8xQXdBa0pDUlVrU1JwdGFJbzB3R00xR3ExdWE0Y0o1RUI1Nnhyc1BtVWUzRG41bE9jSSs3Qm5lZEllY1FWTHlLeWlhSW9kWVFRdXdFTTlmTHlRbFJVRkdiTm1vVlpzMlloS2lvS1hsNWVFRUlNRTBMc0RnNE9ydTNxOFJKeHpoSVJrVHRoNEVWRXhaSmx1WVVRUWdlZ1JjMmFOVEYvL254RVJFUkFraVJJa29TSWlBak1uejhmTldyVUFJQVcrZm41U1lxaU5IZnhzS2tDNDV3bElpSjM4Ly9adSsrNHBxNzNEK0NmRzRhQUlOYTlMZnExMXJaV1NhQ1dxaFdzT0NwcUs0cUNpTFVxaXFQdXZVQmM0TUNGeFkzZ1JISGh3SUlMUVg5cUUxUzB0UzYwVmtVRlpPL2svUDZndVNVa2pFREM4bm0vWG4wMTNOeHhRcCtTKzl4enpuTW84U0tFRkljVENvWFRBVndDMEVRb0ZPTEFnUVBvM0xtejBvNmRPM2ZHZ1FNSFlHNXVEZ0JOR0dPWC96MldxOWdta3c4Y3hTd2hoSkFxaVJJdlFvaEtYYnQyTlJFS2hZY0FyQWVnNCt6c2pGOS8vVlhlUTZCU2d3WU40T2ZuQjJkblp3RFFBYkJlS0JRZTZ0cTFxMG5GdEpwOHlDaG1DU0dFVkdXVWVCRkNsQWlGd2c2Wm1aazNBVGdZR1JuQnk4c0wwNmRQaDY1dXlmVjRkSFYxTVgzNmRIaDVlY0hJeUFnQUhESXpNMi84VzM2ZUVLMmdtQ1dFRUZMVlVlSkZDRkZRb0ZUOHAyWm1aZ2dNREVTdlhyM1VQayt2WHIwUUVCQUFNek16QU9nQUt0OU50SVJpbGhCQ1NIVkFpUmNoQkVCKzJXMmhVTGllTVJZRXdOalcxaFlCQVFINCtPT1B5M3hPTXpNekJBUUV3TmJXRmdEazVidlhpVVFpUFEwMW0zekFLR1lKSVlSVUo1UjRFVUpVbHQxZXRXcVZmTmhWdVJnWkdXSFZxbFZVdnB0b0ZNVXNJWVNRNm9ZU0wwSStjTVdWM2RZVUt0OU5OSWxpbGhCQ1NIVkVpUmNoSDY1U2w5M1dGQ3JmVGNxSllwWVFRa2kxUllrWElSK2dzcFRkMWhRcTMwM0tnbUtXYUl0VUtxM3dhekxHOE9yVnF3cS9MaUdrY2xIaVJjZ0hwanhsdHpXRnluY1RkVkRNZmxqZXZuMExEdytQRXZkNy92dzVaczZjeVIvajZPaFlxdk4zNi9iZmFOR2twQ1RZMmRraEx5K3Z5UDE3OXV4WnF2T3FJemMzRndNR0RPQi9mdkxrQ1JoakdyOE9JYVJxcWJodkxVSklwUk9KUkVNWlk3c0JHSnVabVdIdDJyWGxxZ0JYWHIxNjlVTGJ0bTB4ZS9ac3hNYkd5c3QzajQ2T2pqNWFhWTBpVlFyRjdJZm42dFdyU0U5UEwzRy84UEJ3MUt0WER3QVFGaGFHRGgyS3o0RTNidHlJSVVNVVZ3Y0lEUTJGbFpWVnFaTjRXMXRibFFWY2twT1RjZm55NVZLZG96REdHRFpzMkFER0dGYXNXQUZUVTFOWVdscktselZRRUJzYmkxdTNicFhwT29TUXlrZUoxd2ZnanovK1FJY09IVFE2OFp4VUx5S1JTSTh4NXNVWW13N2szendzV2JKRUl4WGd5a3Rldm52WnNtVUlDd3VUbCs5ZUQyQ2VXQ3pPcmV6MmtjcEJNZnZoRUlsRWFOcTBLZi96NjlldjBhaFJJOWpaMlNuc0Z4Y1hoOTkvL3gxQWZySVNFaElDZDNkM3lHUXlIRDE2Rk8vZnY4ZjE2OWVWem05cmE0c1pNMllnTWpKU1BseVVQMGRRVUJEaTQrTng5ZXBWcGVPT0hqMEtVMU5UaFcxcGFXa0lDd3RUMmxmZWl5YVR5ZEMxYTFlRjkzSnljaUFXaTR2OC9CekhZY09HRFZpOWVqV0Nnb0l3YnR3NEdCa1pJU2dvU0duZkhqMTZGSGtlUWtqVlI0bFhKVGg1OGlRR0RCZ0FnVUM5a1o0K1BqNndzTEJBOSs3ZDFUcHU1TWlSdUg3OU92VDE5VlcrenhqRCsvZnY4ZXJWSzdScDAwYmh4a1lta3lFeE1SRUpDUWw0Ly80OXZ2NzZhd0JBWm1ZbUhqOStqSTRkT3dJQVBEMDlNWERnUUhUcTFBbGlzUmg1ZVhubzBxV0x5dXRsWm1iQzBOQVFBT0RvNkFnL1B6K2xMemVpT2YrVzNUNE1vTHVPamc2bVRac0dSMGZIS3BXSXk4dDNmL25sbDlpd1lRT2tVdWtNQUphV2xwWU90MjdkaXF2czlwR0tSVEg3WWRIWDE4ZnAwNmNCQUJLSkJPUEdqWU9ucHljc0xDd1U5aXM0UlBENjlldDQrZklsT25mdWpETm56cUIrL2ZvNGZ2dzRMQzB0VmZZSTVlYm00cDkvL3NHNGNlT1FsWldGd1lNSG8zdjM3bWpSb2dWOGZId3dkKzVjSERwMENOMjdkOGVsUzVkZ2Eyc0xiMjl2L1Bubm4waEpTY0hnd1lOTDlWa0VBZ0g4L1B6UXZuMTdHQmdZNE0yYk54ZzFhaFRHamgyTEJ3OGVLTzNmclZzM1hMbHlCU2twS1ZpNGNDRy9QU01qQXc0T0RrcjdaMlJrbEtvZGhKQ3FpUkt2Q2lhVHllRHA2YWt3dHJ1ME9uVG9nRDE3OXFpZGVCWFZEb0ZBQUZkWFZ6eDY5QWpwNmVrUUNvVVlPSEFnL1AzOWtaYVdodXpzYk9qcTZxSk9uVHI0NktPUFVMOStmWFRxMUFtR2hvWUlEdy9INmRPbnNXM2JOZ0RBNWN1WDRlVGtCQUNvWGJzMjVzMmJoeTVkdW1ER2pCbW9WYXNXZjkyNHVEaU1IRGtTNTgrZmgwQWd3TU9IRDRzZFcwL0s1OSt5MjBFQW1qUm8wQUJlWGw1YXJRQlhIdkx5M1o5OTlobm16Sm1EaElRRWVmbnVvV0t4T0xLeTIwY3FCc1hzaDhmUzBwSi92WDM3ZG5UcTFBbFhybHhSU3J3S0ppYmJ0MjhIQUtTbXBtTHo1czN3OHZJcTlob3hNVEVRaVVUWXNtVUx1blhyaHNPSEQyUFlzR0h3OFBEQXc0Y1AwYUZEQjd4Ly94NGZmZlFSZEhWMWtaV1ZoUlVyVnVEbHk1Y1lPSEFnamgwN0JnQ3dzckpTbVlSbFpXWHhyNjljdVlLUWtCQXNXclFJZi83NUp6Ny8vSE9zVzdkT1lmK2NuQnhZV1ZraE1qSVN0Mjdkd3NLRkM3RjQ4V0wrKzUxNnZBaXBtU2p4cWdBZUhoNjRjdVVLZ1B5RWgrTTQ5T3JWaTM4L09Ua1pOMi9laEk2T0RyOU4xUjlYeGhpa1Vxbks5M2J0Mm9YLy9lOS9SYmJoenAwNy9KZWJ2NzgvbmoxN0JuZDNkMnpidGcwY3g4SFcxaForZm43SXpzNUduVHAxSUJRS2NlL2VQYVNucDhQR3hnWnhjWEVJQ0FqZ2U2cUNnNFBoNHVJQ0lEK1p5c25KNGNlamYvcnBwd2dNRE1TT0hUdVVKZ3NIQndlalI0OGVhdmYyRWJWeFFxRndHb0ExQUhTRVFpRldyMTVkSVJYZ3lrdGV2bnZldkhtSWpvNldsKytlTFpGSU5nQ2cyZWMxRjhYc0IyclRwazBBZ05PblR5TWpJd1ByMXEyRHM3TXpKazJhQkFNREE4VEh4OFBiMnh2anhvMERBSncvZng2Wm1aa0E4aXNTT2pzN28xT25Udno1K3ZYcnAzQitmMzkvdkh6NVVxSEhMQzh2RDY2dXJ1allzU09PSFR1R0xsMjY0TkdqUi9qa2swK1FrNVBEUHpDOGRPa1NBR0R6NXMyWU9IRWlBUEJKV0VFRnorM201Z1lYRnhkY3Zud1pFUkVSNk5xMUsyN2N1QUYvZjM5czNyeFphVDZacGFVbEZpOWVqTVdMRitQdzRjTm8zTGd4TWpJeVZDWjQxT05GU1BWR2lWY0ZXTHAwS2YvNndJRUR1SG56SmpaczJNQnZFNGxFL090cjE2N0IxTlNVVDlRQTRObXpaMmpXckJrL1ZGQXFsZUwyN2RzS3h3SDVYMXFyVjYvbWYrWTRqaCszZnZqd1lWaGFXdUxvMGFNSURBekUxcTFiK1gwS1NrbEp3WklsUzNEa3lCRTBiTmdRZ1lHQnNMR3h3Y0dEQi9sSnpFRCswME4zZDNkNGVIaEFKcE1oS3lzTE5qWTJTcC85NU1tVGFONjhPUTRjT0lDVWxCUUVCUVVoSXlNREowK2U1UGZwMjdldjBuRXJWNjZFcmEydHFsOG5LVUhYcmwxTk1qTXpkd0p3QUFCbloyZE1tVEtsUWl2QWxaZThmUGZtelp1eGI5OCtlZm51cncwTkRjZEdSVVdsVm5iN2lHWlJ6SkxuejU5ajdkcTEyTHQzTHhvMmJJaXZ2LzRhZ1lHQk1EVTF4ZmJ0MjlHL2YzKzBiTmtTUVA3M3lyaHg0ekIvL256VXJWdFhZZDRXQUp3N2QwN3AvQU1HRElCTUprTjJkamJ5OHZMZzd1Nk83Ny8vbnA4WE5udjJiT3pkdXhlZE8zZEdXbG9hYXRldURjWVlJaU1qVWFkT0hTUWxKZkhmbXlYUjA5T0RwNmNuSmsrZWpMeThQRXliTmcyMWE5ZUdyNjh2Tm0vZWpPblRweXNkMDcxN2Q1dzZkUXAxNnRSQlhsNGVoZzRkaXF5c0xDeFpzZ1FBc0d6Wk1peFpzZ1JyMXF4QlhsNWV0ZnAvZ3hEeUgrcDJxQ0JwYVduNDlkZGZzWC8vZnN5YU5VdmhQWUZBd0ZkdzJyOS9QeDQ5ZXNTL0Z4TVRnNTkvL2huUjBkSDh0dmo0ZUN4ZnZoeWJOMitHVENianQ5dloyU0V5TWhLUmtaRUlDQWhBczJiTitQZisrT01QckZ5NUV2NysvdGl4WXdmYXQyOFBJUC9KWU8vZXZaR1VsSVIrL2ZwQkxCYWpiOSsrT0g3OE9Nek16TkNtVFJ0a1pXWGgwcVZMQ3FWNnhXSXhJaUlpY09YS0ZmVHExUXV1cnE2NGN1V0t5bjhPSERnQUFQRDE5VVhYcmwxeDY5WXQvaDhndjZwVXdXMjNidDJpcEt1TXFrTFpiVTJoOHQwZmhxb2Fzd1dIanNtcG1xTlRFTVZzMmJ4OSt4YS8vUElMMHRMUzBMcDFhd0RBeElrVHNYZnZYcHc3ZHc3YnRtM0Q5T25UWVdCZ0FBQndkWFZWR0RWU0drK2VQTUhDaFF2UnIxOC9NTWJRcDA4ZldGbFpZZlhxMVJneFlnUU1EQXh3L3Z4NWZQdnR0MGhOVFVYdDJyVng0Y0lGdmpEVjNMbHo4Zjc5KzFKZjczLy8reDlFSWhFYU5XcUVPblhxUUVkSEIwdVhMa1ZRVUpEQ2Q3eGNZbUlpTm0zYUJNWVluSjJkWVd0cml3c1hMdkR2eTErYm01dGo3dHk1YW4xMlFralZRWWxYQlpEUDZZcVBqOGUrZmZ2UW9rVUxaR2RuWTlTb1VRRHluOFFOR2pRSTMzMzNIVEl6TS9rMVF5SWpJekYxNmxSTW1qUkpZYXg3NDhhTk1YdjJiRVJIUjJQV3JGbjhrSXVDenA0OXE1QzhqQjQ5R3VmT25ZTy92ei9hdEduRGJ6OTM3aHhtekppQnVuWHI0dHk1YytqYnR5L0dqeCtQN3QyN1kvMzY5ZnhRai8zNzk2TjI3ZHBLMTVGS3BiaDY5YXBTNzF0aFVWRlJPSC8rUEtaT25hcmVMNCtVbWtna0dncmdKb0JQemN6TUVCZ1lpSTgrK3FqYzUwMU9Ua1pvYUdpNXoxTld2WHIxUWtCQWdId29xN3g4OTVBU0RpUFZnS3FZTGVxR1doUHJISlUybGwrOWVvWCsvZnNyTGF3N2V2VG9VbDJIWXJiMC92cnJML3owMDA4WU0yWU05UFQwK08yTkd6Zkd2SG56OFBidFc2VktsbVdaODVlWGx3ZWhVSWdUSjA1QVQwOFBOalkyMkx4NU05TFQwekZpeEFnY08zWU1yVnExUXF0V3JaQ1NrZ0pqWTJNRUJRVmgrUERoQVBJTGdNaDdud1lQSHF6MFQrRkUvZkhqeDdoNTh5YjA5UFJ3OXV4WkFFRGJ0bTF4OHVSSnRHdlhUcWw5ZCsvZXhjT0hEOEZ4SEZ4Y1hQaGpDc3JLeXNLbVRac3dZc1FJdFQ4L0lhUnFxSDZQd2F1aEFRTUdZT3JVcWFoVHB3Ni9UU3FWNHQ2OWV3Q0FKVXVXOEgvUTVmYnYzNDg5ZS9aZ3pabzFDQW9LZ282T0RuNzQ0UWNBK1VtTXQ3YzNEaDQ4aUhuejVtSHg0c1ZZdTNZdGYyeGFXaHBDUWtLd2I5OCtmcHVkblIxT25qeUpjK2ZPWWVUSWtRclhPblRvRVBMeThuRDgrSEg4K09PUC9EaDZrVWlFVTZkT0lUQXdFRUQrMlBMQ1pYU2pvcUtRbEpTRXlaTW5Ld3hGQklDRWhBVE1talVMOXZiMmFOS2tDZHpkM2RHNGNlTXkvUTVKMFlvcXU2MnJxd3NQRHcrMGF0VUtpeGN2aHE2dUxpd3RMUlY2UXVXU2twSVVocmNXbEp1YmkxV3JWcUZ1M2JwOFZjdWlXRmhZb0huejVpcmZlL255SlY4S0dsQzlLR2xhV2hyMDlmV1ZLbkQrK09PUFZMNjdCbEczVkx5bTFqa3FiU3hmdlhvVjNidDN4NlpObXhUV1pzck56Y1dnUVlNVTlpMDRiTG9nS2psZk9udjI3SUdycXlzR0RoeUlWYXRXOGR2ajR1THcxVmRmSVM0dURpNHVMbGkrZkhtUmxYSUxLenpIYS9ueTVSQ0pSUHhJRHlDL0tFZGFXaHE4dmIzeDRNRUQrUG41WWRldVhRQ0E5Ky9mdzlqWUdIUG56bFg1blZYU0hLL2s1R1RNbVRNSFU2ZE9oYm01T1NaT25JaHZ2LzBXeHNiR2FOU29rY28yMzcxN0YrYm01bno3TDE2OHFMVFAwYU5ISVJLSklCUUtTL0ZiSUlSVVJaUjRWWUJGaXhZVk9TRlcxYzNueFlzWFlXNXVEbXRyYXpSdjNoekd4c2FZTW1VS2V2VG9BV05qWTJ6Y3VCRVRKMDZFa1pFUjFxMWJoN2R2M3lvYzcrZm5CMnRyYXpSczJKRGZwcU9qQTA5UFQ3aTR1TURNekl6L2tyaDgrVEpTVTFPaHE2dUxaOCtlUVNLUklENCtYdUdQdm56QlNWWEQvdzRlUEloUm8wYmg0c1dMT0hUb0VEOGgrZjM3OXhnOGVEQysrZVliQVBsUCtobzBhS0JRdlVwTzFSd3ZXaUN5ZEVvcXUrM241NGU1YytmeTVaR05qSXhVM2lnV0xOaGlhV25KMzJ5OGZ2MGFUWnMyaFltSkNaWXZYNjZ3RGNndjZsTHd4a1JQVDYvSUcxRXJLeXVGbnd2ZldCdzdkZ3o3OSsvSGpoMDdsSko0T1NyZlhmMlZwVlI4V2RjNUttc3NuejE3RnJObXpVTEhqaDBWNXVOWVdWa1ZHZCtxVU1uNWtpMWZ2cHdmVmlxVHlmRDA2Vk1FQkFUZyt2WHI4UEh4d2RpeFk5R2tTUlBNbWpVTDMzenpEU1pPbk1nUFJ5eUtxamxlaGRXcFV3ZExseTZGUkNMQm5EbHpNSHYyYkRSdDJoUXltUXhSVVZGbzBhSkZrUStSaXBPVWxJU0pFeWZDMHRLU1g0ZHN5cFFweU16TWhJR0JBWEp6YzJGZ1lJQ0hEeC95UXljQjRNYU5HeGc3ZGl5QS9IajM5dlpXbWpmdDVPU0VuSndjdGR0RUNLazZLUEdxQVBMMVNSSVRFM0gvL24xMDc5NGRHUmtaNk42OU95NWV2SWg3OSs3aDg4OC9WN2p4K095enovalg3ZHUzaDUyZEhlYk5tOGNQaGVqVHB3K0EvQnZkZ2w4T04yN2N3RysvL1lZalI0NG90Y1BNekF6TGxpM0R2SG56c0hMbFNuVHUzQm1yVjYvR2dnVUw0T25weWQ5Z3BLYW04dXVIVEp3NHNjZ0p4UktKQlBmdTNjUHExYXRoYkd3TVgxOWZ6Smd4ZzM4cWJXOXZyN0FvcHFtcHFWSkNKUktKRUJvYVd1bVZ5OHpOelZ0SFIwYy9yOVJHcUtta3N0dloyZG1ReVdSWXYzNDlYMFd5cUVwWmhjbGoxc3JLaW44dHAycWJYRzV1cnNxMVorVHZxWktkblkzMTY5Y2pKaVlHejU0OVEwaElDTzdmdjQreFk4ZmlrMDgrVWRpWHluZFhiMlV0RlMrVlNzdTh6cEc2c2Z6dzRVUDgvZmZmL0JxRkJmOS95YzNONVg4Mk5qWkdRRUJBaVcybm1DMmVQT2w2OU9nUjh2THlNSFBtVEl3WU1RTHo1OC9uSCtUWjJkbkJ3c0lDQVFFQk1ERXgwZGkxNCtMaU1HL2VQSGg0ZU1EUTBKQi9VTmltVFJ2NCtQZ1VlVnpoaFoyQi8rWUVDZ1FDV0ZwYUtneXJsdytmL2VlZmYvZ2VVejA5UGZ6ODg4OEE4dThOL3ZyckwzVHExQW5Cd2NIWXVYTW5BQ0E5UFozdnZVdFBUMGYvL3YzNWM1WW11U1NFVkQyVWVGV1FtSmdZTEZ5NEVJTUdEVklxYWJ0djN6N0V4c2JDemMwTjF0YldLbzkzZG5iR2tDRkRjUHYyYlJ3OGVGRGxQcytmUDhlQ0JRdXdlUEhpSWhja3RyR3h3Wnc1Y3pCbnpoeU1IejhlZG5aMitQYmJieFgyTVRFeFVYaVNMRzlUd1I2djNOeGNlSGw1d2RYVkZhYW1wbkJ4Y2NHRUNST3dZOGNPeE1mSEl6MDlIVzV1YnFYNTFWUWFvVkQ0UDhhWVBZREJITWQ5QllCajVaaEV3bFhjNnE2bEtyc2RHaHFLdlh2M3d0dmJtMTlxd01qSVNPVXdtY0pMRkhoNmVpSW1Ka1psSWxWd1crRWVCejA5UFpXOUVJQnlqeGVRLzZEQXk4c0xuMy8rT1hidDJvVnUzYnJCMGRFUnAwK2Z4dFNwVS9IbGwxOWkwcVJKYU5XcWxjSnhWTDY3MmlsWHFYaUpSRkxtZFk3VWplVTllL1lvUEFSTFNFaFFPUXhYM2ZXVUtHYUwxN3g1YzdpN3U2Ti8vLzRxbHh0cDBxUUo1c3labzdCdHpKZ3hTdnVwMmxhWVBDbHEwcVFKVHA0OHlTK1Q4dnZ2di9OclhCWlVzSmpGM0xseitXSC9CWjA0Y1FKQWZrK2FxcXFGQU5DaVJRdGN1M1lOTXBrTXRXclY0cTlqYUdnSWIyOXYxS3RYRC9iMjlyQzN0eS94TXhCQ3FpZEt2TFJNS3BWaTgrYk51SGJ0R2xhc1dNRS9SVTFOVFFYSGNkRFYxY1hxMWFzaEZvdXhZc1VLQkFZR1l2UG16ZnhjaC9qNGVCdy9maHlIRGgyQ2pZME5talZyaHJGangyTEFnQUg0OGNjZjhmSEhIL1BYaW9tSmdZdUxDNnl0clpHVmxRVTlQVDA4ZS9ZTWVucDZDaFhDQmc0Y2lQcjE2Nk5XclZwS0MxU1dsbytQRDR5TWpQaEtoem82T25CemM4T0VDUk9nbzZPRDNidDNLNnhMVmxXWW01dC9KaEFJaHZ5YmNIMVpjYm1TWnFoVGRudlFvRUhJeU1pQW01c2JRa0pDWUdCZ2dJeU1ES1U1S3Fvc1hyd1lRSDZ5VlBqbVZ0VTJPVlZ6WUFxK0p4Y2JHNHMxYTliZ3laTW5tRFZybGtKU3I2T2pnOEdEQitQNzc3L0hybDI3NE9Ua0JIdDdlMHlkT2xYaGhvaktkMWNQbWlnVlg1NTFqdFNKWlhtdmErSHpGZFdMcXk2SzJhSVpHUmxod0lBQmFoMHpZY0tFVW0wcmJPalFvZnhyZWRJbHB5cnBrNDh3QWFBeTZTcHVlMkh5WHJ5Q0RBME5WVTQ3SUlUVVBKUjRhWm1Pamc1YXRteUpmZnYyUVY5ZkgwRkJRZndRaG9JM215S1JDSWNPSGNMMTY5ZGhhR2lJZ3djUElpSWlBbmZ1M0lHTmpRMjJidDNLVHd5MnM3UEQzcjE3TVdyVUtOU3JWdytkTzNmRzdObXpGWVkvQkFRRVlOdTJiUkFJQkhCMmRsYjZNdW5hdFd1UmJVNU5UUzMyNXZ6NDhlTzRkT2tTL1AzOWtaS1Nnb2lJQ0p3OWV4WnhjWEZZdG13WnNyS3lNRzNhTkxSdjN4NjllL2VHcGFVbFFrSkM0Ty92cjNRdVEwUERJcThWR2FtUlVUaWNTQ1F5bC9kc0FmaTB2SlhSS3N1L1piZVBBZmpVeU1nSVM1Y3VMYkdrc3FPakkzcjM3czNQSmZqNTU1OVY5a1J1Mzc2OXlIT29jOU81Y2VQR0ltTXJLaXFLZjIxcWFncWhVSWkxYTljcUZGU3d0cmJtZXhzTURBd3dhZElrMk5uWlFTd1dxN3doa3Bmdjd0aXhJenc4UEpDUmtlR1FtWm5aVVNnVTJrc2trajlMM1hDaUZXV0oyYUpvWXAyamttTDUrZlBubURWckZtYlBuczF2SzIzUFdtbFZSc3hXazU1OFFnaXA4U2p4cWdBRmh3MDRPRGdVK2VXdnI2L1BmNWx6SEljK2ZmckF5OHRMb1JvaWtGOW1WMTR4NmZyMTYwaE5UVldxQmpabXpCZzRPenVqVnExYWF2YzhtWmlZcUp4QUxrOFVMU3dzWUc1dWp1VGtaSXdlUFJvaWtRakRoZzJEdGJVMWY2MitmZnZpeElrVDhQZjN4OHVYTHpGKy9IaCs0bkFGRUFpRndxOFlZME1FQXNGZ3hwaHk2Yk5xUmlRU0RXV003UVpnYkdabWhyVnIxeXIwZGhZbE1URVJaODZjZ1l1TEMrenM3Q0NWU25IMDZGRythbUJPVGc3MDlmV1JrNU1EVjFkWDVPWGxLY1RMbVRObmxBcGRKQ2NuSy96ODZORWovUExMTHlxdi8vYnRXNVZWdk02ZE80ZXhZOGZDMHRKU2FjNUd3UnZ6MU5SVVJFVkZsVGd2clZldlhtamJ0aTFtejU2TjJOaFllZm51MGRIUjBVZUxQWkJvVFZsanRpaUppWW5ZdW5VckZpNWNDR2RuWjh5ZE94ZlRwazNqRTY4TEZ5NWd5WklsL0RwSFhsNWVhc2R5Ly83OWxZcDhhTExIcXlDSzJmS1JTcVhGZnJjeHh2RG5uMzhxekpjdUxETXpVNm5IaTVES2tKS1NBa05EUTRVbEZVak5SSWxYRlNWZk82UTR0V3JWS25KT21JNk9UcEdsbVZXUlQrWUZnTDE3OTZyY1ovZnUzUUNBbGkxYjh0c3VYcnlvY3VpRWhCM1ZNZ0FBSUFCSlJFRlVnWUVCaGc4ZlhxclBvU25tNXViZi9qdU1jRENBNWh6SHFiWHVqMUFvVk5wWm5mTG8ycUJ1MmUzQ2J0KytqZkR3Y0xpNHVDQXBLUW1Sa1pIbzBhTUh2eGluL0xWOC90WDc5Ky81Uk4vT3pnNUpTVWxLaWRQNzkrL0JHT1BMYkxkcjE0NmY2SDNpeEFuVXExY1AzMzc3TGFSU0tiNzY2cXRpSjRITFpES0Vob1lxbFk4djhQbEw5VGtCS3Q5ZFZaUTNab3VpempwSDd1N3VaWXBsVlowN211N3hLb2hpVnJYazVHUmN2MzVkWmNWYnVURmp4bURCZ2dWS0JYamtjbk56TVhMa1NJakY0aUxQTVduU0pEZzRPQlI3bmFwR0xCYXI5WGZ4UTVhWm1ZbkhqeC96VXp3OFBUMHhjT0JBZE9yVUNXS3hHSGw1ZVVVdVVWQXdLWGQwZElTZm4xK1JjK2VCL0dxV216ZHY1b2MyQThDT0hUdHc5ZXBWN055NVUrRTc3c0tGQzBoUFQ4ZkFnUU1CNUQ4a2NITnp3OWl4WTVVcVdaS2FoeEl2QWdBSzVYa0xKbFlGcWRxdUt1bXFMQnpITVpsTXhnUUNRWGxHMWloUXB6eTZwcFdsN0haaGQrN2NVV3ZObDlqWVdMUm8wUUlBY09yVUtVeWZQaDFXVmxZWU5td1lPSTVEYUdnb05tL2VqR1hMbGlrZG01aVlxUEs5d2tOSkhSd2N0TFlBS0pYdnJseWFpTm1pcUx2TzBjMmJOOHNjeXdWcHE4ZExycXJIckVnazBxdm9KTEEwNjYxMTY5WU5LMWV1VkNxR1VoUlZ2ZVpKU1VsWXNXS0Z5cUhXdzRZTnc3Qmh3OVJ1Kzl1M2J4V3FENWFHbjU4Zjd0MjdoOFRFUk1USHgrUHQyN2Q0OCtZTlJDSVJsaTVkcWxEd3c5WFZ0ZGhra3Z3blBEd2NwMCtmeHJadDJ3RGtMNS9qNU9RRUFLaGR1emJtelp1SExsMjZZTWFNR1FyM01uRnhjUmc1Y2lUT256OFBnVUNBaHc4ZklpOHZyOWhyUlVWRm9XN2R1dnpQb2FHaENBc0xnNVdWRlpZdFc0Wmx5NWJ4L3cwdExDemc2dXFLZi83NUJ4TW5Uc1RwMDZmeDRNRURiTml3QVJzMmJGQTY5OUdqUjZrbnJBYWh4SXRvVEVwS2l0S3d5SW9ra1VpdUFyZ0tZTHBJSkxKa2pBM2hPTTYrdEVNTkpSSUpoMExWeGNwU0hsMFR5bHAydTdELys3Ly93NlJKazBxOS84MmJOL0hsbDE4Q3lKOWs3dVhsQlE4UEQ1dy9meDQ2T2pxb1Zhc1dkdTNhaFNaTm1pZ2NsNUtTZ3Brelo4TFMwaEkrUGo1SVNFamdxM2Vxcys2UkpsRDU3c3FocVpndGlycnJISlUxbGd2VFpvK1hYRVhIckRvOStUS1pMRTRvRko0Q0VKeVNraEwyK1BIamJFMjNweXpyclkwY09STEhqaDNEMmJOblM1WG9xS3JtcWcyTkdqVlN1UTdsN05temtaQ1F3SThjS2VqR2pSdlEwZEZCKy9idGNlalFJUnc0Y0FEMTY5Zm5lMWk2ZHUySzY5ZXZhNzN0TlUxd2NEQmNYRndBNUNkVE9UazUvS0xybjM3NktRSURBN0ZqeHc2bGtUSEJ3Y0hvMGFPSHlubkZSZm50dDkvNGlwb25UcHpBbmoxNzRPZm5oeVpObXNEVDB4TXpac3pBc21YTFVLZE9IWmlhbW1McjFxMTQvUGd4WHIxNmhZMGJOeUk0T0JpdFc3ZUdqWTBOOXUzYmh4WXRXdURLbFN2WXQyOGZKVjAxRENWZTFjRHk1Y3N4ZlBod3ZpUzRYRjVlSGhJVEV4RVhGNGZhdFd1amJkdTI1UnFHOFBUcFU4eVpNd2NyVjY0c2N2aEdVU0lqSStIbDVZWGc0T0FpaDQxVklKbFlMTDRCNEFhQU9SWVdGcDFsTXBrOUFIc0FuNnB6SW5YTG8ydEF1Y3B1Ri9UbXpSczhmZm9VVFpzMlJjK2VQWkdabVltZVBYc2lQVDJkcjZBbGY1MlRrd01iR3h2bzZlbkJ4OGNIMmRuWnVIZnZIcTVkdTRaNzkrNmhXYk5teU12THc0c1hMM0R3NEVHWW01dkR6TXdNTFZ1MnhKOS8vb2s1YythZ1c3ZHVtRHQzTGw2OGVJR2RPM2ZDejg4UHVycTY2Tm16SndRQ0FSaGprTWxreU12THcvSGp4OUdnUVFNQXlqMWlta0xsdXl1TXhtSzJLT3F1Y3lTUE5YVmp1ZUNOVm1CZ0lJNGVQVnBrSlZENWRrMCtXS2lvbUZXbko1L2p1SG9BZmdMd1U1MDZkVkpGSXRGcG1Vd1dMSlZLUSsvZXZadXVxVGFwdTk1YXJWcTFzR3paTXJSczJSTExseTlYMlFNS2dQOWJKMysvUjQ4ZWFOYXNtY3A5bno5L2ptdlhycFhyYzZoeTdkbzFYTHg0VVdYU0JRQmR1blRoaDd4NWVucWliZHUyR20vRGh5Z21KZ2J1N3U3dzhQQ0FUQ1pEVmxhV3lxRjhKMCtlUlBQbXpYSGd3QUdrcEtRZ0tDZ0lHUmtaQ3YrUHFCcU91bkxsU3RqYTJpSStQaDczN3QxRG16WnQ0T25waWVqb2FPVG01bUxHakJrQTh2OGVHUnNiWStqUW9aZzRjU0pmV2ZyVnExZUlqSXpFMEtGRDhmSEhIK1BPblR2SXpzN0duajE3c0hqeFlwdzhlUkxUcGszVDNpK0lWQXBLdktxNHVMZzRYTDU4R1hQbXpNR3dZY01nbFVxUm1abUo5UFIwY0J3SEV4TVQxSzFiRnhZV0ZwZ3dZUUsyYk5tQ1ZxMWFZZkhpeGREVjFZV2xwYVhLTDVta3BDU0Z0V21lUG4yS1NaTW1JU1VsaGY5aklaZVhsNGZ2di85ZW9ZQ0NxbDZnVjY5ZVljaVFJWHdGUFRrOVBUM3MzNysvdkwrS3NtSy8vLzU3TklCb0FJditMU2R2LzIrVncwNGxIVnphOHVnQVlHRmg4VVY1R3Fxam8vTXVOemQzRThwUmRyc2dFeE1UckZtekJ1M2F0U3Z5cHFTZ3AwK2Y4a051ZXZYcWhVOC8vUlJXVmxidzlmWGwxOUY2OXV3WnJseTVndVBIaitQVnExY0lDQWlBbVprWjVzK2Z6L2R3dFc3ZEdwNmVudng1R1dQOGpUQ1EvM1JmUGluZTJ0b2FYbDVlUlg3RytmUG5xL1hVc1RBcTM2MWRtaWdWWHhycXJuTlUxbGlXeitsWXNHQUJldlhxaFpFalIycjBjNVJHUmNSc09YcnlUUmhqamh6SE9lcnE2bVlLaGNKekhNY0Y2K3JxbnI1eDQwWktlZHBVbHJVRDVjdWhMRnEwQ0FzV0xGRDRXNUdUa3dNckt5dWx2MzA1T1RsRnJvV3BqWWRweWNuSldMRmlCZnIwNllOT25WUi81UXdiTmd6djNyMkRWQ3BGVGs2T1FtbjUwdnp0SnFvVkhKTHA0ZUdCWnMyYVlkeTRjY1VlNCt2cmk2NWR1MkxseXBYOE5wRkloTkRRMENJZkpoMDRjQUFDZ1FDSERoMkNRQ0RBL3YzN1ZSWnR1WGp4SWlJaUlqQm8wQ0RjdlhzWE0yYk13TW1USjFHN2RtM2s1T1JndzRZTm1EcDFLa0pDUWhBYUdvcTFhOWVXNi91UFZFMlVlRlZ4Qnc0Y2dMMjlQZlQxOWZIOCtYT2NPSEVDUmtaRzZOdTNyOG9uYzM1K2ZwZzdkeTR1WGJvRVcxdGJHQmtacVh5eVdYQ1lURWhJQ0hidjNvMlpNMmNxbFhvK2ZmbzBRa05EK1hIUmNpOWV2Q2oxMEFkdHo0VlNSM1IwOUI4QS9nRGdLUktKMmpMRzdCbGo5djh1b0t5a3RPWFJBVUFtazhXVXAyMk1zV2dBNWdEZzVlVlY1ckxiY2taR1JrVVdYMUdsVFpzMldMVnFGVGlPdytYTGwxVldEUHY0NDQveDhjY2ZZOVNvVVFyYkN5NEtYaGpIY2VBNFR1VVh5THAxNjRwdDA2cFZxMHJaK3FJVkxOLzk3MEtvRHBtWm1RMkZRbUcxbnNXc3FoaE1SY3ZJeUlqZ09PNWJRRE14V3hSMTF6a3FUeXdEME5ybktDMXR4NnlHZXZJTkFReG1qQTNPemMyRlVDZzhBNkRNRlJuVldXL3R3SUVEMkxObkQ5TFMwbkQ5K25YSVpESzR1TGpnbDE5K3dWZGZxZnhUcmtDKy9tUmhtaDQrTHBQSnNIRGhRdFNxVlF2bno1L0h6Smt6Y2ZYcVZYejMzWGNLMVZ3UEh6NE1BTmkzYng5OGZId28yZEl3cVZTS3ExZXZ3dHZidTlqOW9xS2ljUDc4ZWY2L1IybkV4OGZ6UTB2SGpCa0RCd2NIL1B6enp3RHlSNTFjdkhnUkkwZU9SR0JnSU44em01eWNqQ1ZMbG1EbHlwV29YYnMySGo5K2pHWExscUZldlhwd2NIQ0FsWlVWeG80ZGkvajRlRGc1T1ZIeVZjTlE0bFdGSlNRazRQVHAwemgrL0RpQS9CdFkrWHdFVlRjUzJkblprTWxrV0w5K1BmOC9hbEdMak1vZE9YSUVseTVkUWxKU0V0YXRXNmR3STh3WXc3dDM3MUMvZm4zK3lXKzdkdTJ3YWRNbUhEdDJUT21wNUpNblQ1U0dTUHp3d3c4Vk5yWmVYV0t4K0FrQWJ3RGU1dWJtZkhXUnNwWkg1emp1Zm5uYUk1UEpaSlc5Wkk3OCtsVng4ZXNhN0xJNk96UEdMbk1jWjYyZHB0UWNGTXRGVTZjblh3Mk00emlORkRZcXFaaUprNU1Ubkp5YytDUlJJQkJnL3Z6NW1EWnRHalp0Mm9RT0hUb1VlZXpSbzBlTG5kK21LWXd4ckZpeEF2ZnYzNGUvdno4R0R4Nk16TXhNUkVSRXdOZlhGNU1uVDhiQWdRUDVPTTNMeThQcDA2ZWhvNk9ERlN0VzRPZWZmK2JudFpIeWlZcUtRbEpTRWlaUG5xeTBwRVJDUWdKbXpab0ZlM3Q3TkduU0JPN3U3dng4dzlJNGYvNDhuSjJkc1hidFduQWNoN1MwTkw2U3Izd1lkSHg4dk1JeDN0N2VHREprQ0RwMjdJZ1pNMmJnK3ZYcmNISnlncHViR3dRQ0FWcTNiZzAvUHovTW5qMGJKMDZjZ0llSEJ6Ny8vUE55L2haSVZVR0pWeFcyZWZObUFGQlp3dFRBd0lCZmcwa3VORFFVZS9mdWhiZTNOejhmek1qSVNHWGlJKy94R2pSb0VBWVBIb3dlUFhyZzBxVkxwVzViMDZaTmxaNUtpa1NpSXAraVZuWFIwZEhQNWEvTFdoNWRMQmFYYTZoaHdXRmJjK2ZPMWRxd3JROU5YbDRlTm0zYVZIQzRhMUIyZHZhWSsvZnZwMVZtdThvcU9qcTZ5dlRVVWN4cWh4WmlWaUViVXFjbnZ4Z1pBTTR4eG9MMTlmWFB5SWNhQ29WQ2YzVWFWcGExQTFYNS9QUFBzV0RCQXR5NWM2Zkl4TXZDd2dKdDJyUXA4Vnp5dVRkbEpaUEpzSHIxYW9TRmhlSFhYMy9scXdZYkdocGkvZnIxdUh6NU1yeTh2SER5NUVrc1dyUUliZHEwUVhCd01McDA2WUxuejUvRHpNd01vMGVQeHErLy9zb1hneUJsZC9EZ1FZd2FOUW9YTDE3RW9VT0grQXFHNzkrL3grREJnL0hOTjk4QUFOcTJiWXNHRFJyQTB0SlM2UnlxNW5qZHVuVUwvZnYzaDZtcEtkYXVYY3R2ZDNaMkJwQS9OMVdWc1dQSDh2OWRyYTJ0TVhQbVRLV0hBVzNidHNXaFE0ZHc0c1NKVXNVc3FUN28yN0dLdW5idEd2NzQ0dytGYlRrNU9md2l4a2xKU1VxVm5JS0RnNUdSa1FFM056ZUVoSVRBd01DZ3lJbmhjdkxFclN3OUxhcWVTaGJldG4vLy9tcGJrYWVpeTZQL08zOWp1RkFvdkE1Z3piNTkrM1R2Mzc4UEx5OHZqUllxK0pERXg4ZkxDeFVBUUI2QTJSS0paQ09vdUlaR1VNeHFuclppdHF3OStZV2tNc1pDT0k0TDVqZ3VWQ3dXWjVTblRVRFoxZzRzaW8yTkRiS3lzaUNUeWZEbXpSdWxJVnJ5SVpadWJtNUlTa3BTT2w0Kzk2dTRvZE1sU1VsSndieDU4L0QwNlZQczNMbFRaYUVxYTJ0cmlFUWlyRjI3RnFOR2pjTGV2WHV4Wjg4ZTdOKy9IMEZCUVhCeWNrSnViaTZXTEZtQ3dNREFNcmVGQUJLSkJQZnUzY1BxMWF0aGJHd01YMTlmekpneGcrK1J0TGUzVitoWk5EVTFWYXBLV2R3Y3I0SWw1T1gyN2RzSDRMOGVyOExNek16UXMyZFB2c0RVOHVYTCtjWGxuejE3eHI5T1NFamcxOXdrTlFjbFhsWFVYMy85QlE4UEQ0VlM0UHI2K2dnTEN3T1F2NWJITDcvOGdpKytVT3hrY1hSMFJPL2V2ZmtDRnovLy9EUGMzTnlVemw5dzNaTGMzRnlGTlN3c0xDeVVTaXkvZmZzV04yL2VWTmhXazNxOENxdkU4dWhNSXBGc0VJbEV2elBHamtSSFJ6ZHhkSFNFdDdlM1JrdHpsOWJmZi8rTkxWdTI0TmF0VzhqS3lrS25UcDJ3ZVBGaS91bWNUQ2JEeG8wYmNlclVLVERHTUhqd1lFeVpNZ1VjeDBGK0E4NXhIQ1pNbU1BUEM3cDkremIyNzkrUDI3ZHZJems1R2JWcjEwYjc5dTNoNStlbjBiWkhSMGRqN3R5NVNFaElBSURYSE1jNVVEbDVyYWowbUpYSlpMaDc5eTR1WExpQXFWT25Ldlc0RlJlbnBYbi94bzBiV0x0MkxmNysrMiswYnQwYWl4WXQ0a3ZWcjF5NUVtUEdqRkZyZUZKUnRCbXpaZTNKWjR3bGNoeDNrdU80NE9UazVIQk5sNU12NjlxQkwxNjhnRXdtVXhyNXNXalJJbjcwUmxFTEl6OSsvSmovTHBVcjdSeENxVlNLa0pBUTlPM2JWNm1RRkFDOGUvZU9MeWhWM01NSEV4TVRlSGg0d05YVkZTdFhyc1RRb1VNVjloODFhaFIrL1BISFVyV0pxSmFibXdzdkx5KzR1cnJDMU5RVUxpNHVtREJoQW5iczJJSDQrSGlrcDZlcnZEOHFyNUo2dk9UazkwdTJ0cmI4NjM3OStpbHNKelVQSlY1VjFLaFJvNHFkVU5teVpVczhlL1pNS2ZGS1RFekVtVE5uNE9MaUFqczdPMGlsVWh3OWVwVC9ZcEovU2VYazVNRFYxUlVBa0pxYUNtTmpZLzRjQmdZR0NxVjdwVklwZXZmdXJYQ2Rvc2JncTlvK2N1UklEQmd3b0lSUFhIWGN2MzlmN2ZMb1Y2OWUxV2dieEdKeHBFZ2tFakxHRGlja0pIUWZOMjRjcGsyYkJpY25KNDBzUmx1VTJOaFloYUV0VjY1Y2dZV0ZCUll0V29TOHZEeTR1N3RqMGFKRjJMTm5Ed0FnSUNBQWtaR1JPSGp3SURJeU11RHE2b3BXclZyaGh4OStnSyt2TDd5OXZWR25UaDArOGZMMzk4ZnUzYnN4WXNRSS9QVFRUL2pvbzQrUW5KeXMwUVZCR1dNNGNPQUFObXpZSUsra0dLR2pvek9zS2l4R1c1TnBJMmJUMHRLUW5wNWVZbExUdDI5ZmNCeUgrUGg0VEpreVJlbjk0dUswcFBjek1qSXdlL1pzdUxxNnd0N2VIcHMzYitaTFBVc2tFdFN2WDcvY1NWZEZ4cXk2UGZrQ2dhQ0pOaGRRTHN0NmF5OWZ2c1NFQ1JQUXZYdDNUSjA2RlRObnp1U0gxNjlldlJxNXViblExZFV0ZHJSRjRRSWJKUzJRSy9mZ3dRTnMzNzZkajUzQzJyWnRpNDBiTjVicVhBRFF2SGx6V0ZsWllmanc0VXJ2eVhzQ2FRMnZzdkh4OFlHUmtSSC8zMXBIUndkdWJtNllNR0VDZEhSMHNIdjNicTNNQVMzYzQxWFVRdzN5WWFMRXE0b3FxWXJORjE5OGdlam9hTmpaMlNsc3YzMzdOc0xEdytIaTRvS2twQ1JFUmthaVI0OGVmSGUxL0hYQnlsVlBuejdsU3l3WGxKdWJ5L2RjRkI3Nm9hcG5hOUNnUVRXaXg2c3M1ZEcxUVN3V3Z4YUpSTjhCV0MyVHlXYXNYNzhlTVRFeFdMSmtDWXlNakRSNnJTZFBudkEzQzVzMmJlSzMvM3ZqcGZEenBFbVRJSlBKSUJBSWNPVElFYmk1dWZFM1JULysrQ1BPbkRtREgzNzRBU1ltSm5qMjdCbnExYXNIUFQwOTNMaHhBM3YyN01HZVBYc1VpckEwYTlhczJNbnc2c2pJeU1DeVpjdjRwOW1Nc1hVQ2dXRCtyVnUzdExmYU5lRnBPbVl6TWpMNEJ6ZWpSNDlXZUVCVTBLWk5tNUNibTR1ZmZ2cEo1ZnZGeFdsSjcvLzk5OS84R21IeTZvcUhEeDlHVGs0T2R1M2FwVEMzb3l3cU1tYkwwcE92emFRck16TVRwMDZkVW51OXRmdjM3MlBvMEtINDZhZWZjUExrU1N4WnNnU3ZYNytHUUNDQWpvNE9kSFYxd1hFY2NuSnlrSldWQlQwOVBadzVjNGEvN3RTcFU1VytPOFBEd3hFWEY2YzBBcVN3TzNmdXFGd0xxanprUFNSRlNVaElRR1ptSmw2K2ZGa1Yxc21zRm80ZlA0NUxseTdCMzk4ZktTa3BpSWlJd05telp4RVhGNGRseTVZaEt5c0wwNlpOUS92MjdkRzdkMjlZV2xvaUpDUUUvdjcrU3VjeU5EUXNjc3FHcXJtQWVYbDVrRXFseU12TFEwNU9EbDY4ZUFIR0dCOVhnd1lOUW1wcUtuL09wS1FrL25WOGZMelNkbWRuWnd3ZE9sUVR2eFpTQlZEaVZjMWtabWJDMzk4ZlE0WU13ZGF0VzVHVmxRVURBd09zWExrU1RrNU91SFBuRG9SQ29Wcm52SFhyRmo3NzdET2w3ZmZ1M2NNdnYvd0NFeE1UVEo4K0hmZnYzMGRrWkNUR2p4OFBJTC9FYjh1V0xmbjlhOVdxcGREajlmVHBVL3orKys5bC9LU1Z4OGpJcU16bDBUWHQzNXVlbVNLUjZQOFlZN3ZEd3NLTUh6OStqRFZyMW1oazB2V2JOMi9nNStjSHNWZ01WMWRYZlAvOTl3cnZGLzZNaVltSitPaWpqeUFRQ0pDUWtJQzR1RGgwN05pUmYvK3p6ejdEa1NOSEFBQXpaODZFdDdjM2NuSnlzR0RCQXZqNCtHRGt5SkZhV3h3ME5qWVdzMmJOd3JObnp3QWdqVEUyT2pvNnVzemxyVW5aYURKbUd6VnFoS05IajJMMzd0MFlPblFvZndOUytPYnowMDgvUlV5TTZ0VWNTb3JUa3Q1djFxd1o5UFgxY2VIQ0JkaloyZUhDaFF2bzBLRUREaDA2aEg3OStxbGNyNmUwS2pKbXEwSlBmbUd2WDcvbXY2L1VXVy9OMXRhV2YrQTFhTkFnaFp2aXZMdzh2dmRLbm9nSkJBS0ZCMlNGa3k0Z3YzZC85ZXJWME5QVEszYjl0anQzN3BSWWRWRVZmWDM5TWora0U0dkZXTFZxRlhSMWRlSGk0bEttYzN4b0xDd3NZRzV1anVUa1pJd2VQUm9pa1FqRGhnMkR0YlUxMzh2VnQyOWZuRGh4QXY3Ky9uajU4aVhHangrUHNXUEhsdWw2OHFUcW80OCt3dTNidDdGbHl4WU1HalFJdXJxNjhQTHlnbFFxNWRjUTAvSjBCVUswUnlnVXNzcFl5MForM1lwZ1kyUERHR01zUFQyZFdWaFlzR0hEaGpGdmIyL0dHR09MRnk5bVhsNWVqREhHK3ZYcng1NC9mODRjSEJ6WWxTdFhHR09NZGUzYWxUSEcyTGZmZnN1ZlQvNzY2NisvWm93eGxwdWJ5L3IzNzg4ZVAzN003L1BOTjkrd3pNeE1wYmJzMkxHRDdkaXhnLzlaZm82aWxQUytwbWd5RHNyVERrMWN2emhDb2JDRFVDajhReWdVc203ZHVyR3dzTEF5dHpVN081dHQyclNKOWUvZm54MDRjSURsNU9TVWVFeHViaTRiTVdJRSsvWFhYeGxqakQxNDhJQUpoVUtXa3BMQzd5T1JTSmhRS0dSU3FWVHArQjQ5ZXJDN2QrK1d1YzNGQ1FzTFk5MjZkWlBId2g4aWtlaFRiZi8zSUNYVFpNekd4Y1V4RHc4UE5uRGdRSlhudVh2M0xoTUtoU3c3TzF0aGUwbHhXcG80L3UyMzMxai8vdjNaVjE5OXhVYVBIczF1M0xqQnhvMGJ4MlF5V1prL1QwWEdMR1A1M3lGWHIxNHRzajB5bVl4SnBWS1dtNXZMY25OeldWNWVIbU5NL2I5cjZuNC95bitIOHVzUnphcW8reVNSU0xSVEtCUXlrVWhVWXVaU2tmZFFqREdXbFpWVllkZXFqaXJyWHZwRFJUMWUxY1NEQncvUXRHbFR1THU3NDhxVks5aTBhUk5tenB5SmNlUEd3Y25KQ2RuWjJkRFQwOFBUcDAvUnRHbFQ5T3paRTVtWm1lalpzeWZTMDlQNWljUHkxems1T2VqWnN5Y21UcHlJVnExYUtmUkMyTm5ab1gvLy9ncFBsUmxqcUZldm50TFk5ZUtlL0dsNk1jcUt3RlgyUWxyRmtFZ2tmM2J0MnJWTFptYm16b3lNakhLVjc4N056Y1hidDIraHE2c0xmWDE5c0ZMY1g2MWF0UW9DZ1lCZkhGSXFsUUpRN0JVci9HUzVvS3lzckdLSDhKUkZUU3NWWDlOb01tWUJ3TmpZR0l5eFVwVVhseXNwVGtzVHg3YTJ0Z29UM2VmT25RczNOemRFUkVSZzI3WnRZSXhoNXN5WnNMQ3dLTEU5bFJXelZha252L0IxQVZwdmpXaVBwcjkzQ0NrUFNyeXFPSG5KZUtGUWlNT0hEOFBRMEJEdDJyWEQ4ZVBIWVdwcWlzREFRRVJFUktCMTY5WXdOVFhGbWpWcjBLNWRPMXk4ZUxGVTUzLzM3cDNTbWhYejU4L0gvUG56U3p6VzBOQ3cyRGxkUlpWU0pXV25xZkxkdFd2WGhxZW5KLzcrKzIvczJyVUx1M2J0d3ZEaHd6Rmt5QkNWYzNGOGZId1FIUjJOblR0MzhnbTVmT0szdkRJaGtEOG12VzdkdWlwdjNwbzFhNGFIRHgrcUxLOWNGbFFxdm5vb2I4dytlZklFQVFFQitQMzMzK0hrNUlRalI0Nm9kU05WVXB5cUc4ZlhybDBEQUg1dXlKWXRXL0Q0OFdNc1c3WU1wMDZkS3JZdEZMTTF5NU1uVDJCbVpsYmh5U29ocFBxaXZ4WlYzTXlaTS9uWDhya0VPam82R0RKa0NJRDhKem0ydHJiNDVKTlBZR1JrQkd0cmE3WE8zN0JoUTM1eFIzV1ZsTnhSSlIrdFlSS0paQVBIY1RZQTRxS2pvK0hvNklqYnQyK3JmYUpXclZyQnc4TUQyN2R2UjJ4c0xDWlBucXkwejVZdFd4QVpHWW50MjdjckxHemFyRmt6bUppWUtLdzM5OGNmZnloVjJwVHIwNmNQL1AzOWtaRlI3cVYvRUIwZERTY25KL2tON0d1TzQyd2tFc2tHMEExc1ZWV21tUDNubjM4d1pjb1VkT2pRQWNlUEg4ZUlFU1BVZm5wZFVweXFFOGM1T1RuWXNHRURmdm5sRnp4Ly9oeVptWm40NUpOUDBMWnRXN3g4K1pJdnVLTktaY1lzVnc3YWJsdFZrcG1aeWI5MmRIUXNzV2ZWd2NFQldWbFpTdHNaWXpoNjlDanUzTG1qOFRZU1FxbzNTcndJcWFiRVluRWt4M0ZDQUZjVEVoSXdidHc0N04rL3YxVERCZ3RyMGFJRmxpNWRpZzBiTmloczM3WnRHNjVjdVlJZE8zYndpejNLQ1FRQ0RCZ3dBTHQzNzBaOGZEeWVQbjJLWThlT1lkaXdZU3F2TVdyVUtCZ2FHbUwwNk5HNGN1VUtVbE5UK1lWT1M1dWtNOGF3Zi85K3VMcTZ5dGM2aXREUjBSSFMrbHpWZzdveDI2aFJJNXc0Y1FMRGh3OHZjelcza3VKVW5UajI5L2RIdDI3ZDBMeDVjelJ1M0JnQ2dRRFIwZEdJam81R3k1WXRWZlo4VU14V0xKRklWS3AvdG03ZHFuQmNYRndjQmc0Y3lDZlBEeDgrTEhXSitZSWVQWHFFOGVQSDQ5Q2hRMlVhVGtzSXFkbm9yd0loMVZoWnkzZWZPSEVDWGw1ZUt0OExDd3ZqeTNiTEY5b3V2SkRqOWV2WG9hK3ZqOG1USjJQRmloVVlOR2dRVEV4TU1INzhlSVdsQ2dveU1EREE5dTNic1gzN2RpeGZ2cHhmWEZKSFJ3Y2RPM1lzY1dncWxZcXZHZFNKMmJObno1WXFUa1VpRWIrOVlQekoxNGNyS1U1TEU4Y3ZYNzdFeVpNbitlSFY5ZXJWdzlTcFV6RnYzanlZbXByQ3c4TkRxWTBVc3hYdjVzMmJDaitucGFXaFo4K2VTdHNMZCtZRkJ3ZWpSNDhlWlI0MitOZGZmeUVnSUFEWHJsM0RxRkdqNE9Ua1JLWGZDU0ZLcXZVd0Fua1ZGb2xFVXFHZlEzNWRUUzc2U3NwT2Z0TlYwWEZRMVloRW9xR01zZDBBak0zTXpEUldjbDVia3BLU2tKT1RnNDgrK3FqWWhVNEJLaFZmVTFXM21GWEhoeHF6VmUzN01UVTFGZGJXMXNXMkp5VWxCUU1HREZBWUJpMWZxN0N3bFN0WDhnK2lSQ0lSd3NMQ01HM2FOTHgrL1JwRGh3N0Y4T0hEK1htRFZVRkZmVCtLUktLZGpMRXhITWVORTR2Rk80dmJ0NnJGeUllTzdxRXFGdlY0RVZKRGlNWGlJMEtoOEI2QTROalkyQTR1TGk1WXVuUXBldlhxVmRsTlU2bHUzYnFsMmk4OFBCd2VIaDd5bTZJL09ZNGJMSkZJSG1pMWNhUkNWTGVZTFMySzJlckYxOWNYWGJ0MnhjcVZLL2x0SXBFSW9hR2hKUmFBTVRBd3dPelpzOUdoUXdjYVdrZ0lLUkg5bFNDa0J0RjArZTdLUktYaVB3d1VzMFJUQ2c0NUxjMTdycTZ1K09LTEwzRCsvSGtjUG55NFROZnAzcjE3aWZ2djJyVUxuVHQzTHZYNUNTRTFWL1g2VmlPRWxFaFRKZWNyRTVYZC9yQlF6QkpOVURWMHJhU2hoaytlUElHN3V6c2FOMjZzOW5WRUloR3VYcjBLSXlNakhEMTZGSmN1WFlLdnIyL1pHazhJK1NCUVZVTkNhaWFObFp5dmFGUXEvb05GTVVzcVhOdTJiV0Z1Ymc1TFMwdUZmd0NnYjkrK0tyZXJNbWpRSUx4Ky9Sb25UcHlvcUtZVFFxb2hTcndJcWNFMFdYSmUyNmpzTmdFb1prbkZNelUxeGExYnR4VCtBWURRMEZDVjIxWFIwOVBEaWhVcnNINzllcjZLSlNHRUZFYUpGeUUxbkZnc2ZzMXgzSGNjeDYyWHlXUll2MzQ5NXMrZnI1R0ZqRFVsSXlNRDgrZlB4L3IxNnlHVHljQVlXOGR4WEs5YnQyN0ZWWGJiU01Xam1DWFZTV3BxS3Z6OS9kR2tTUk9zV2JNR3k1Y3ZoNWVYRjFKVFV5dTdhWVNRS29ZU0wwSStBR0t4T0Zjc0ZzL2tPTTRCUUZwWVdCaGNYRndRR3h0YjJVMURiR3dzUm80Y0tYOUtuTVlZR3hvZEhUMUxMQmJUV2tjZk1JcFpVaDd5aFpBVEV4TzFVcVFsSnljSEFPRHQ3WTMrL2Z2ai92MzcwTlBUUTVjdVhSQVFFSUMvL3ZvTC9mdjN4NW8xYS9EeTVVdU5YNThRVWoxUmNRMUNQaUJWclh3M2xkMG1KYUdZSldYUnAwOGZaR1ZsSVRzN3U4aEYzUUZnNTg2ZDhQZjNWOXB1YUdpSVFZTUdxVHdtTWpJU3NiR3gwTlhWaGI2K1BnNGVQSWptelp2ejc3ZHUzUnE3ZCsvRzVjdVhjZTdjT1ppWW1KVDc4eEJDYWdaS3ZBajV3RlNGOHQxVWRwdW9nMktXcU92dzRjUEl6czZHcnE0dUdqWnNXT1IrWThlT3hkaXhZOVUrZi92MjdSRVNFb0pHalJvVnVZKzF0VFdzcmEzVlBqY2hwT2FpeEl1UUQxQmxsdSttc3R1a0xDaG1pVHJxMWF1bjlXc1VsM1FSUW9ncU5NZUxrQTlYaFpmdnByTGJwSndvWmdraGhGUmJsSGdSOG9HcmlQTGRWSGFiYUJMRkxDR0VrT3FJRWk5Q2lGYkxkMVBaYmFJTkZMT0VFRUtxRzBxOENDRUF0Rk8rbThwdUUyMmltQ1dFRUZLZFVPSkZDRkVnRm91UEFQZ0t3Sit4c2JGd2NYRkJlSGk0MnVjSkR3K0hpNHRmblNGNEFBQWdBRWxFUVZRTG5qMTdCdVNYM2JhTWpvNCtxdG5XRWtJeFN3Z2hwSHFncW9ibElCS0pLcnNKaEdoRmVjcDNVOWx0VWhrb1pna2hoRlIxMU9OVkJveXh5NVhkQnFLSU1YYXpzdHRRMDBSRlJhVktKSkxoQUtZRHlOdTNieDhtVEpnZ0x6U2dVbng4UENaTW1DQy9nYzBETUYwaWtReW5HMWhTRVNobUNTR0VWR1hVNDFVRzBkSFJOcFhkQmswUUNvVU1BQ1FTQ1ZmWmJTRlZGcE5JSkJ0RUl0SHZqTEVqMGRIUlRSd2RIZUh0N1kzT25Uc3I3QmdkSFkyNWMrZktiM0pmY3h6blFCWGdTQ1dnbUNXRUVGSWxVWThYSWFSRXhaWHZwckxicENxaW1DV0VFRkxWVUk4WElhUlV4R0x4YTVGSTlCMkExVEtaYk1iNjlldHg0OFlOQUVCVVZCUUFnREcyVGlBUXpMOTE2eFpWZ0NPVmptS1dFRUpJVlVLSkZ5R2sxUDR0cVQxVEpCTDlIMk5zZDFSVWxQRy9iNlV4eGtaVEJUaFMxVkRNVmc0cVBrVktRakZDUGtRMDFKQVFvcllDNWJ0akFNUlEyVzFTMVZITVZnd3FQbFgxVkxYaVV4UWpWVTlWaTVHYWpIcThDQ0ZsSXBGSS9nVHdaV1czZzVEU29walZ2aHBVZkdvRGdLbklyM0s1b2JMYlU1UFVoQmdSaVVUZEdHTlhHV05SMGRIUjNTcTdQYVQ2b0I0dlFnZ2hoQkJDQ05FeVNyd0lJWVFRUWdnaFJNc284U0tFRUVJSUlZUVFMYVBFaXhCQ0NDR0VFRUswakJJdlFnZ2hoQkJDQ05FeVNyd0lJWVFRUWdnaFJNc284U0tFRUVJSUlZUVFMYVBFaXhCQ0NDR0VFRUswakJJdlFnZ2hoQkJDQ05FeVNyd0lJWVFRUWdnaFJNc284U0tFRUVJSUlZUVFMZE90N0FZUVFnaXBuc3pOelc5d0hQZFZaYmVEL0ljeGRqazZPdHFtc3R0QkNDRkVHZlY0RVVJSUtSTkt1cW9lanVPc0s3c05oQkJDVktNZUwwSUlJZVVpRm9zcnV3a0VnRWdrcXV3bUVFSUlLUWIxZUJGQ0NDR0VFRUtJbGxIaVJRZ2hoQkJDQ0NGYVJva1hJWVFRUWdnaGhHZ1pKVjZFRUVJSUlZUVFvbVdVZUJGQ0NDR0VFRUtJbGxIaVJRZ2hoQkJDQ0NGYVJva1hJWVFRUWdnaGhHZ1pKVjZFRUVJSUlZUVFvbVdVZUJGQ0NDR0VFRUtJbGxIaVJRZ2hoQkJDQ0NGYVJva1hJWVFRUWdnaGhHZ1pKVjZFRUVJSUlZUVFvbVdVZUJGQ0NDR0VFRUtJbGxIaVJRZ2hoQkJDQ0NGYVJva1hJWVFRUWdnaGhHZ1pKVjZFRUVJSUlZUVFvbVdVZUJGQ0NDR0VFRUtJbGxIaVJRZ2hoQkJDQ0NGYVJva1hJWVFRUWdnaGhHZ1pKVjZFRUVJcWpGUXFoWk9URTFKU1VsUytQMmJNR0tWdG1abVppSW1KNFgvMjlQVEVuVHQzQUFCaXNSZzNidHdvOG5yVHAwOVgrUG5nd1lNSUNBaFFxODB5bVF4Mzc5NVY2NWppUkVWRktYeCttVXdHVDAvUEluOG1oQkJTTTFEaVJRZ2hwTUtjUFhzV3o1NDl3OFNKRStIczdJeUhEeDhxdlAvcTFTdWxZOExEdzdGbHl4Yis1OHVYTDhQWTJCZ0FVTHQyYmF4YXRRcXJWcTFDZG5hMjBySFBuei9uWHo5OStoUmJ0bXpCbVRObjRPam9DRWRIUjFoWldaWFk1cGlZR1BqNSthbDhUeXFWb2t1WExrcm42OTI3TjcvTjBkRVIzM3p6RFgvTW8wZVBNR0hDQktTbXBnSUFHR000Y2VJRS8zN2hud2toaE5RTXVwWGRBRUlJSVIrR2pJd01IRGx5QkdmT25NR0xGeS9nNCtPRDFxMWJsM2hjY0hBd1hGeGNBQUJ4Y1hISXljbUJtWmtaQU9EVFR6OUZZR0FnZHV6WUFjWVlmNHlEZ3dPQS9FVE93Y0VCVzdac3dadzVjL0Q5OTkvRDBOQVFVNlpNd1pZdFcvRFZWMS94eDlqWTJLQjI3ZHBJVDAvSHBVdVhBQUNXbHBabzBLQUJBS0JmdjM0QWdQVDBkRVJFUlBESE5XellFQWNQSGxUWVIwZEhoOThHQUhaMmR2enJuMzc2Q2ZmdTNjUGx5NWZoNCtQRGIrL1pzNmZDNSs3WnN5ZkN3OE1oRU5BelVrSUlxUWtvOFNLRUVGSWhmSDE5OGViTkcweVpNZ1gvL1BNUDZ0U3BnM256NXNISHh3ZGZmLzAxV3JWcWhZU0VCRGc0T09ENTgrZjhFTUtZbUJpNHU3dkR3OE1ETXBrTVdWbFpzTEd4VVRyL3laTW4wYng1Y3h3NGNBQUFFQlFVaE1HREJ3TUFVbEpTTUdIQ0JQVHExUXV6WnMxQzc5NjkwYmx6WjZ4YnQ0NC9udU00bkQ1OUdyYTJ0dnkydW5YcklpUWtCR3ZXck1INDhlTlJyMTQ5ZlBmZGR3clhmZmZ1SFJ3ZEhRRUFTVWxKQVBKN3d1VGJBQ0F4TVZIaG1EVnIxb0RqT0F3WU1BQlNxUlJmZmZVVkxsNjh5QjliOEdkQ0NDRTFBeVZlaEJCQ0tzVGt5Wk1SR1JtSmZmdjJ3Y0hCQVVGQlFYelBWT1BHalJFVUZJUisvZm9oS0NoSW9ZZElMQmJ6cnowOFBOQ3NXVE9NR3pkT3JXdkxaREk4ZnZ3WU8zZnVSRTVPRG43NjZTY2NPM1lNWThlT2hibTVPU1pObWxUa3NicTZ1dWpac3lkaVkyTWhFQWhnWUdEQXY4ZHhITXpOemZtaGlJc1hMOGJ4NDhmUnBVc1g5Ty9mSDBlT0hNSFVxVlBoNit1cmNFNk80L2pYQlh2cUNDR0UxRnlVZUJGQ0NLa1Fob2FHNVRwZUtwWGk2dFdyOFBiMlZ2dllsSlFVeE1YRlljcVVLYkN5c29LTmpRMHVYYnFFNjlldjQ5MjdkeVVPNTB0S1NzTFNwVXVocDZlSG9VT0g4dHVIREJrQ0FIelBHZ0JjdUhBQlRabzB3ZjM3OXhFZkh3OFhGeGZVcTFjUHJxNnU2TktsQ3dJQ0FwQ1RrNFByMTY4RHlFOEthVGdoSVlUVWZKUjRFVUlJcVRCdjM3NkZzN016WHJ4NEFXZG5aMlJsWlpYNjJLaW9LQ1FsSldIeTVNbW9WNitld25zSkNRbVlOV3NXN08zdEFRQXZYcnlBZzRNRFhyMTZCWTdqWUdGaGdYWHIxdUd2di83Q2xpMWJrSkdSZ1JFalJnQUFoZzBiVnVLMSsvVHBBMXRiVzNBY3A5QmJkZXpZTVFENWlWbDRlRGdPSERpQXpaczNZK3ZXcmVqWHJ4LzY5ZXVIMnJWcks1eHJ6Smd4c0xLeXdwczNiK0RzN0F3Z1Ava3FPTVFSQVA5eldGaFlxWDlIaEJCQ3FpNUt2QWdoaEZTWVJvMGE4VU1ONWY4R2dEZHYzc0RCd1lHZjQyVmtaS1IwN01HREJ6RnExQ2hjdkhnUmh3NGRRcTFhdFFBQTc5Ky94K0RCZ3hVcUJ3NFlNQUFMRml6QTRNR0QrZVNvWUxHTEhqMTZLUHhjRkYxZFhiNWdSa0VKQ1FudzlmWEZzV1BIOE9qUkk2U2twTURXMWhaK2ZuNW8xS2dSdG03ZGl1UEhqMlBLbENuSXpNeEVnd1lOWUdwcWlpVkxsa0JmWHg5QS92REtzTEF3WEwxNkZidDI3WUsvdnorQS8rWjRVY0pGQ0NFMUN5VmVoQkR5Z1JLSlJIcGlzVGkzb3E3SEdDdXl4OHZaMlJtVEowL201M2pKWkRLRll5VVNDZTdkdTRmVnExZkQyTmdZdnI2K21ERmpCaGhqV0xGaUJlenQ3ZEcwYVZOKy93VUxGdkN2dDI3ZGlva1RKOExkM1IyUEh6OEdrRjloVWQ3YnRHSERCcjV5WVdIbnpwMVR1WDNRb0VGbzI3WXR2dnZ1TzBSRVJLQmx5NWFRU0NTUVNDUTRlUEFnWnN5WXdSZlV5TTdPeHMyYk43Rjc5MjQrNlNvb05EUVUxdGJXcGZ3dEVrSUlxYTRvOFNLRWtBL1hUcUZRMkF2QUVRRGJKQkxKbjlxOFdHWm1Kc3pNekZUMmVFMmVQSm5mTHp3OEhPL2Z2K2ZuVXVYbTVzTEx5d3V1cnE0d05UV0ZpNHNMSmt5WWdCMDdkaUErUGg3cDZlbHdjM01yOHJvUkVSSG8yYk1uM04zZCtXMDlldlRBdm4zN0ZQWkxUVTFGdjM3OStNcUVCUXQ4eUhYczJKRmZNNnhPblRybzFhc1gxcTFiaDBPSERnSDRyNXo4MDZkUEZaSzJmdjM2NGZQUFAxYzZYM2g0T0dKaVloUVN4Y29nRkFwSEFGakljZHduWXJHWTdnMElJVVFMNkk4cklZUjh1T29CYUFaZ0tvQ3BRcUV3SHNBeHFWVHFkK2ZPbmRzQU5GcHU3L1hyMTJqWXNLSFM5c1RFUkx4Nzl3NUpTVW5JeXNyQzQ4ZVBFUjRlemlkZVBqNCtNREl5NHN1ejYram93TTNORFJNbVRJQ09qZzUyNzk0TkhSMGQvbnd2WHJ6QUgzLzhnWGZ2M2lFK1BoNjZ1cnJZdjM4LzM5c0Y1UGQ0RlN6M2Z2RGdRWmlZbU9EY3VYTjhvWXpUcDArci9CeU1NYVNucDBOWFYvMnYwTFMwTkt4YXRRcDVlWGs0Y3VRSWZ2dnROMnpjdUZGcEhsaEZFSWxFRXdITVpJeDlERUFBVUlWRlFnalJKa3E4Q0NHRXlEVUE0S3FqbytNcUZBcVRPSTQ3eFJqN1ZTS1IzSUFHa3JDYk4yL2lzODgrQXdCTW1USUZLU2twQVBLSCtwMDVjd1lOR2pUQTExOS9qZnIxNjZONTgrYUlpWW5CNDhlUGNlblNKZmo3K3lNbEpRVVJFUkU0ZS9ZczR1TGlzR3paTW1SbFpXSGF0R2xvMzc0OWV2ZnVEVXRMU3lRbEpTRXpNeFAvKzkvL0VCZ1lpS2RQbitMQmd3Znc5UFRrMjZKcWpsZGdZQ0NBL3dwbUZDU1ZTdm5rTGlJaVFpR0JURXhNNUpPNGd1dDFxVnJIS3lRa0JEazVPVGg4K0RCMjdkcUZGeTllOEFta3JxNHVkSFYxa1plWGg4YU5HNk5YcjE1bzNibzFkdXpZb2FtcWh6cVdscFp6WkRMWlJNWlljOFlZVi9JaGhCQkNOSVVTTDBJSUlhclVaWXk1QUhBUmlVU3BqTEZRbVV5MnRWMjdkbGVQSERraUxjc0pZMk5qK1VxQ1Q1NDh3YSsvL29xaFE0ZmlpeSsrd004Ly80eVBQLzZZMzlmWTJCaC8vLzAzTEN3c1lHNXVqdVRrWkl3ZVBSb2lrUWpEaGcyRHRiVTFud2oxN2RzWEowNmNnTCsvUDE2K2ZJbng0OGVqWThlTy9MbGF0MjZ0dE9EeXRHblRsTnJYdkhsemxlMldTcVhvM3IwN1gvYTlidDI2V0xod0lmOStjSEF3V3JSb0FRQjQ5ZW9WQUdEWHJsMW8xcXdadjg4Ly8vd0RBTEMzdDhld1ljTWdFQWl3WXNVS2hXdms1dVlpTHk4UEFQanFpWHA2ZXVWTnV2UXRMQ3lXeUdTeU1RQWFTNlZTU3JZSUlhU1NWT3Mvd0VLaFVQNEUxcU5TRzFKOUxmMzMzd21WMmdwQ1NHVXhBYUJjN2FGa3B6aU84MldNblFjVUZ6aldwdXpzYkw2U0lWRW1Fb2tBQUczYnRqVjY4dVRKS3NiWUNJN2pWRmNOS1FiSGNaa2FiMXcxd3hpVEx6cVhEQ0N0TXR0U1RUUUhBSTdqSkl5eDJNcHVqTFl4eHJweEhOZVlNUllWSFIzZHJiTGJRNnFQNnQ3amxRYkFHUDhsRUtSczZsZDJBd2doMWNwQXh0ZzNKZSttV1pSMGxjNlRKMC91QUdoWGNMMHhkUlJJT2doZyt1OC9wQlFZWTBJQXdzcHVoN2JKLzkvaU9DNjFrcHRDcXBucW5uZzVBckNvN0VaVVk3b0E2bFoySXdnaGxhWS9nSTlMdXpQSGNaREpaQTg0am5OdDI3YnR0U2RQbnVScHIybWtyQ1FTeVNjQTlFVWlrUWRqYkRZQW5aS09LWWd4RnFLZGxsVXZqREVwZ0ZpTzQyUWw3a3dBSUlmanVOdU1zUS9pOThWeG5LeFdyVnFYSzdzZHBIcXAxa01OQ1NHRWxKMUlKQXBoakNuWFRDK0FNZllld0NuR21PL3QyN2QvUjRFaUcvTGgzcG9hYXBpZW5vNy9iKy91bzZLdUV6Mk9mMzdEZ0dJK2dJWW9aNUc3cUhsNk1KRkpDUzFhNmRTV1QxeFRjZGNGOVpRbnNRZjNkSThlemVNdDA3YmpFZDFTMTNSSlQzVlF0Nks2bW9TNzYrN1dHb2FvQTVoUGUrNkdSK29taUtWQXBnTEQvTzRmeGlnQlBveU12NEY1di82YW1kL0RmUGpOT1k2ZjgvM085emR2M2p6OTlyZS8xYUJCZzY2NGIwbEppU1JwMGFKRmV2bmxsN1ZreVJLOThNSUxrcVNlUFh0cTgrYk5ldjc1NTFzODl2RGh3eTB1N1g0bEd6WnMwTXlaTTYvcm1KYWNQSG15Mld1UmtaRTNmRjdwMGxURG9xS2luMzYzQjhYSHg4ODNUZk1wd3pDaWRKWHYvaGFPQndDMGdmWSs0Z1VBYUh1bjNHNzMveGlHOFhweGNmRVhhdU5sNVZ0aW1xYVdMRm1pcXFvcS9mem5QOWVLRlN1MGRldldGdmZOejgvWDhlUEhWVmxacWREUVVCMC9mbHhkdW5UUjhlUEhKVWw1ZVhrcUtDalE0NDgvN2psbTRjS0ZHakJnZ0NScDVzeVpLaWdva0hTeHJQVHUzYnZaZTN6NzdiZmF0MitmNS9uR2pSczl4V3Y0OE9GTkZnS1JwT1BIajJ2djNyMlNwTXpNVEJVVUZLaTh2RnlTUERkMi92REREelZwMGlUZGQ5K2xuNFRrNStmcnM4OCt1K2JyNUtXR29xS2lWeVM5SWluSTRYQTg3WGE3LzB0U1A4UGIrWWdBZ090RzhRSUFTRks1YVpvNWhtR3M5L1dObEZ1eWN1VktIVHg0VUcrOTlaWkNRa0kwZCs1Y3paMDd0OVg5SDM3NFlVMmFORWtSRVJIS3k4dFRseTVkbEplWHA3bHo1eW96TTFNTEZpeFFZbUtpSmsrZXJMLzk3VzlON3ZOMU9adk4xdVJHeDlMRnBkOGI3K1hWa2g0OWV1aTk5OTVyOHRwRER6M2tlVHh2M2p4SjB2VHAweVZKYjcvOXRtZWJ5K1h5ckh6WStQd21hM0E2bmFzbHJaYWs0Y09IejNTNVhQTk4wNHcxREtOTjFxd0hBTFNNNGdVQUFjcnRkdSswMld5SEpiM2hkRHBMcmNxeGRPbFNGUllXNm8wMzNsQitmcjRpSWlKMC8vMzNYL0dZQlFzV0tDd3N6TFBnUmxaV2xxWk5tNmJRMEZDdFhyMWF2Ly85NzdWbnp4NGxKU1Y1U3RmWXNSZG5WZGJWMVduczJMRmF1M2F0NTN5bHBhWEt5TWp3YkI4elpvd2tLU1VsUlpKVVgxK3ZsSlFVdmZIR0c2cXVybTV5ank1SnFxNnVidkk4TlRYVnM0UjhhbXFxb3FPanRYTGxTdlh1M2J0SkVXczh2MVgyN3QyN1FkSUdTUm95Wk1nVXU5MytncVdCQUtBRG8zZ0JRSUFxTGk1ZWJYVUdTUm8wYUpDZWV1b3AxZFRVYU1XS0Zjck16THpxTWJObnoxWm1acWF5c3JJOEkwc3VsMHZSMGRHS2pvN1czWGZmcmZmZWUwOHZ2bmhwMGR2YzNGeEpVbUppb3VkeG8vNzkrMnZuenAyZWUzVTEyclp0bStlWXpaczNxM1BuenBJdTNuZnJhZ1lPSENqcDRvaFhhbXFxSktteXNsSnBhV21lZlNvcks2OTZucHZsd0lFRDcwcDYxK29jQU5CUlVid0FBSlpLVFUzVitmUG5OWHYyYkdWa1pHallzR0ZOZmdjbFNlZlBuMWRvNktWVnpodEh4cDU4OGtsVlZGUm82dFNwaW8yTjFZRURCN1IzNzE0WmhxSFZxMWNySnlkSG4zLyt1Ull2WHV3cFRhWnBhdXZXclVwS1NwTGI3ZGFqano3YVlxNHRXN1lvUER6Y2M4eWlSWXUwWk1tU3EwNDFiR1N6MmVSMk4xM2c3Y1VYWDlURER6K3NqSXdNWldWbDZROS8rTVAxWHpBQVFMdEU4UUlBV0txK3ZsN3o1czFUYVdtcEprMmFwSkNRRU9YbjV6Zlp4K0Z3S0RjM1YyRmhGKytBOGVTVFQzcTJ4Y1RFeURSTmxaV1ZLU01qUTRNR0RWSklTSWkrL1BKTFNWSk5UWTMrOWE5LzZlalJveW9vS0ZCOWZiMCsrZVFUSlNjbnkyYXphZVBHalhyKytlYzlVd0JQbno2dFNaTW1LVFEwVksrKytxb09IVG9rdDl1dDlQUjBQZkhFRTdybGxsczhJMWlOR2w4YlBYcTBac3lZSVpmTHBXN2R1cW1tcHNaVHZzNmVQYXZseTVmcmw3LzhwU2ZiTTg4ODQ1dUxDZ0R3T3hRdkFJQ2w1c3labzU0OWUxN1hNVmxaV2RlMS8zZmZmYWVWSzFjcU9UbForL2J0MDZwVnF6emJvcUtpZE83Y09aMDhlVktSa1pIYXVYT25rcEtTRkJ3Y3JOTFNVczJmUDEvVHAwK1h3K0ZRVGs2T0Nnb0tsSmlZS0VtNjc3NzdtcFZFU1Nvdkw5ZVVLVk4wK3ZScHo5VEN2THc4R1lhaEtWT202UHZ2di9lVXQ3VnIxeW9pSXVLNi9oNEFRUHREOFFJQVdDbzFOVlVQUFBDQS92em5QMS9YY1pXVmxWcTBhTkVWOTVrMWE1WWNEb2Q2OWVxbDdPeHNTUzJYdGpGanhpZzdPMXZQUHZ1c3NyT3p0WHo1Y2dVRkJUV2JDbGhWVmFXbFM1Y3FMeS92aXU4YkZSV2xDUk1tS0NRa1JMTm56OWJFaVJPMWZmdDJ2ZkxLSzBwSVNGQnljbkt6NllvQWdJNk40Z1VBc05Tb1VhTzhPaTQ0T1BpcSs5VFcxbDdUdVNaUG5xeEpreWJwMkxGakdqcDBxTzY0NDQ0Vzl6dDgrTEI2OWVyVjVQeVhUenRjczJhTklpTWpkZUxFQ2MraUg1SVVGQlNrK1BoNHZmYmFhNUtrNzcvLzNyTXk0cC8rOUtkcnlnZ0FhTjhvWGdBQXYzVHUzRGwxN3R4WkZSVVZrdFRzWGx6aDRlSDY3cnZ2V3J3QnNuUnhSR3pFaUJIWDlGNmhvYUc2NDQ0NzlPbW5uMnJac21XdDdwZWJtNnVnb0NBdFhMaFFNMmJNVUtkT25Wb2N1WXFPam01U3FGSlRVL1hjYzg5NW5pY25KMU80QUNEQVVMd0FBSDdwZDcvN25XZjZZVUpDZ3JwMTY5WnNINWZMcFhYcjFyVjQvRS92a1hYdTNEbGR1SEJCZG52VHI3NlRKMDlxOGVMRnN0dnRldm5sbDdWczJUS1ZsSlFvUFQxZFZWVlZpb3FLa3QxdVYwRkJnUW9MQzdWanh3N2w1K2ZyMVZkZlZlZk9uVFZod2dTNTNXNjVYQzZOSGoxYVR6Lzl0TDcrK3V0bUMzQmMvdnp5MzNqRnhjVnA0Y0tGMTMrQkFBRHRpbUYxQUFCQSt4UWZIMjlLa3RQcGJKUHpPWjFPRFIwNjFITWZMWmZMcGZyNmVnVUZCU2trSktURlk5TFQwOVcxYTljV3Q5WFUxR2p6NXMyZTU2TkhqOWFwVTZjMFljSUVUOUZKU1VsUmZIeThIQTZIeG93Wkk4TXdWRmxacVZXclZxbC8vLzU2ODgwM1pSaUd4bzBicDl0dXUwMHVsMHNUSjA1czlsNHVsMHR1dDF0MnUxMDJtMDN2dlBPT2Z2V3JYM20yZi9qaGgzcnNzY2U4dmpiWHd1RndTSktLaW9yNGJnY0FQOFEvemdBQXI3UjE4ZkozUDcyNXNyK2hlQUdBZi9QZmJ4QUFBUHlJUDVjdUFJRC80MXNFQUFBQUFIeU00Z1VBQUFBQVBrYnhBZ0FBQUFBZm8zZ0JBQUFBZ0k5UnZBQUFBQURBeHloZUFBQUFBT0JqRkM4QUFBQUE4REdLRndBQUFBRDRHTVVMQUFBQUFIeU00Z1VBQUFBQVBrYnhBZ0FBQUFBZm8zZ0JBQUFBZ0k5UnZBQUFBQURBeHloZUFBQUFBT0JqRkM4QUFBQUE4REdLRndBQUFBRDRHTVVMQUFBQUFIek1iblVBQUVENzVuQTRySTRBQUlEZlk4UUxBT0FWMHpRL3RUb0RtakpOYzYvVkdRQUFBQUNnbWZqNGVETStQdDYwT2djQW9HTmp4QXNBQUFBQWZJemlCUUFBQUFBK1J2RUNBQUFBQUIramVBRUFBQUNBajFHOEFBQUFBTURIS0Y0QUFBQUE0R01VTHdBQUFBRHdNWW9YQUFBQUFQZ1l4UXNBQUFBQWZJemlCUUFBQUFBK1J2RUNBQUFBQUIramVBRUFBQUNBanhsV0J3QUE0R1p4T0J4OVRkTThJaWxNVXEya0M1SjYvTGk1V2xLd3BDNlNxZzNEY0RpZHpsSnJrZ0lBT2hwR3ZBQUFBY1BwZEpaTCt2ZVBUenZwVXVuU2o0KzcvUGo0QktVTEFOQ1dLRjRBZ0lCaW11WUhWOXZITUl5cjdnTUF3UFdnZUFFQUFzcTFsS3FHaGdhS0Z3Q2dUVkc4QUFBQnBhaW82RXRKQjY2d3k3R1NrcElyYlFjQTRMcFJ2QUFBQWVjcW8xNGZTREp2VmhZQVFHQ2dlQUVBQW83YjdXNjFlUEg3TGdDQUw3Q2NQQUFnSU1YSHh4K1JkUHZscnhtRzhYOU9wek5Ha3R1YVZBQ0Fqb29STHdCQVFHcHBaTXZ0ZG44b1NoY0F3QWNvWGdDQWdOVEt5b1ZNTXdRQStBVEZDd0FRa0g1Y3VmRHlteVNmR2pCZ3dHNnI4Z0FBT2phS0Z3QWdVSm02YklUTE1JeHRPVGs1RFJibUFRQjBZQlF2QUVEQXN0bHNsMDh0M0dwWkVBQkFoMGZ4QWdBRXJQMzc5Kzh6VGZNYlNkVVhMbHpZYVhVZUFFREhaYmM2QUFBQUZqSU53OGlSMU9QdzRjTjFWb2NCQUhSY0ZDOEFRRUN6Mld6dlMrcGhkUTRBUU1mR0RaUUJBRGRGUWtKQzkvcjYrb21Ta2lUZEk2bVBwSEJKUVpZRzh4OE5rczVJcXBDMFg5S3U0T0RnRHdvTEMydXNqUVVBYUFzVUx3Q0FUeVVrSkVUVzFkVzlhQmpHZEVsZHJNN1R6cHd6VGZQdGtKQ1Fsd29MQzA5YUhRWUE0RDJLRndEQVp4d094MVRUTlA4b3FhdGhHTHIzM251VmxKU2t1KzY2UzMzNjlGSDM3dDFsdHpQclhaSmNMcGRxYW1wVVVWR2hRNGNPYWRldVhkcXpaNDlNMDVTa3M0Wmh6SEk2blZ1c3pna0E4QTdGQ3dEZ0MwWjhmUHdMa2haTDB0aXhZNVdSa2FHK2ZmdGFtNnFkS1M4djEvcjE2NVdibXl0Sk1nempSYWZUdVZRWDcwRUdBR2hIS0Y0QWdEWjE1NTEzaG5UcTFHbWpwTFJPblRxWnk1WXRNNUtTa3F5TzFhN3QyclZMQ3hZc01HdHJhdzFKMmJXMXRUTlpoUkVBMmhkKzBBd0FhRlBSMGRFckpEM1pxMWN2clZ1M3pyam5ubnVzanRUdXhjVEVhTVNJRWNZLy8vbFBuVDkvZm9qZGJ1OWFYbDcrRjZ0ekFRQ3VIU05lQUlBMk0zVG8wUEdHWVd3TEN3c3pzN096amFpb0tLc2pkU2duVHB4UWVucTZXVlZWWlVnYVgxUlV0TjNxVEFDQWE4T0lGd0NnVFF3Yk5pemFOTTIvU0FwZHZueTVjZWVkZDFvZHFjUHAxcTJiQmd3WVlPellzVU9TSHZuWnozNjI1Y1NKRXl3M0R3RHRnTTNxQUFDQWpxR2hvV0dkcFBDMHREU05IRG5TNmpnZDFzaVJJL1diMy94R2tzSi92T1lBZ0hhQXFZWUFnQnNXRnhjM3pHYXo3ZTNYcjUvZWZmZGRoWVNFV0IycFE2dXJxOU9VS1ZQMDFWZGZ5VFROWWNYRnhmdXR6Z1FBdURKR3ZBQUFOOHhtc3kyU3BCa3pabEM2Ym9LUWtCQk5uejVkMHFWckR3RHdiNHg0QVFCdVNGeGNYSnpOWml1T2pJelV0bTNiRkJ3Y2JIV2tnRkJmWDYveDQ4ZXJzckpTcG1uR0ZSY1hIN0E2RXdDZ2RZeDRBUUJ1aU0xbWUxYVMwdExTS0YwM1VYQndzTkxTMGlSSmhtSE1zVGdPQU9BcUtGNEFBSy85NGhlL3NFdEtzZGxzR2p0MnJOVnhBczY0Y2VOa3M5a2thZnpreVpOWnFSZ0EvQmpGQ3dEZ3RlcnE2aEdTZXNYRnhhbDc5KzVXeHdrNDNidDMxNUFoUXlUcDF0TFMwaEZXNXdFQXRJN2lCUUR3bW1FWS95bEpTVWxKVmtjSldJM1h2dkd6QUFENEo0b1hBT0JHakpNb1hsWnF2UGFtYVk2M09Bb0E0QW9vWGdBQXI4VEZ4WVZKR3RDelowL0Z4TVJZSFNkZ3hjVEVLRHc4WEpJR09CeU9IbGJuQVFDMGpPSUZBUEJLVUZEUVhaSVVHeHRyZFpTQVpoaUc1ek13RE9NdWkrTUFBRnBCOFFJQWVPdHVTZXJmdjcvVk9RSmU0MmRnbXViZEZrY0JBTFNDNGdVQThOWmd5WDlIdlA3Kzk3OXI3ZHExelY1LzdMSEg1SGE3citrY2lZbUpiUjNMSnhxTGw5dnRIbXh4RkFCQUsreFdCd0FBdEUrbWFRNlU1SmUvN3pKTlV4czJiTkM4ZWZPYWJTc3JLNU5wbWsxZWUvVFJSMXM4VDExZFhZdmJYbnJwSlEwZlByeHR3cmFCZnYzNlNaSU13eGhvY1JRQVFDc29YZ0FBYjRWSjhzdjdkMzM4OGNlS2pZMVZYRnljamg4L3JzY2ZmN3pKOW9jZWVxako4My84NHg4dG5pY3hNVkU3ZHV6d1djNjJjdGxuRUdabERnQkE2eWhlQUFCdjlaQ2tXMjY1eGVvY1RWUlZWZW5OTjk5VVZsYVdzck96ZGVUSWtTYkZ5dUZ3YU9mT25Rb0tDckl3WmR1NjdETmdWVU1BOEZNVUx3Q0F0L3l5ZU9YbTVxcXlzbEpQUFBHRXFxdXI5YzQ3NzF6VGNZbUppZXJkdTNlVDErcnI2NVdTa3VKNS9zMDMzMmovL3YxdG1yY3RVTHdBd1A5UnZBQUEzdkxMNGpWeDRrU2xwS1Jvd1lJRlNrOVBWMlJrcEpLVGs1dnNjL2xVdzdWcjErcjIyMitYSkczYnRxM0pmb21KaVUxZTg5ZkZOcnAyN2RyNGtPSUZBSDZLNGdVQTZGQkNRME9WazVPajRPQmdUWnc0VVZMcnYrRUNBT0Jtb1hnQkFMeFZMU25paHg5K1VFaElpTlZaUEk0ZE82YVZLMWRxNk5DaG1qWnRtcnAwNmFMMTY5ZTN1bkxoNVl0bmpCMDcxdk80cHFaR2RYVjFldkRCQnhVYUdpcnA0aXFIL3VqczJiT05ENnV0ekFFQWFCM0ZDd0RnTFUveENnOFB0enFMUjlldVhaV1dscWJZMkZqRnhzWjZscnV2ckt5VTArbHNzdSt3WWNNOGoxZXNXS0dSSTBkS2t2THo4NVdWbGFXalI0OXF3SUFCV3JKa2lTSWpJN1Y3OSs2Yjk0ZGNoeDkrK0tIeEljVUxBUHdVeFFzQTRLMXFxY2wvK3YxQzc5Njk5Y3d6ejBpNk9FSjE5T2hSRFJreTVLckhqUnc1VXVmT25kT3FWYXYwOWRkZmE4MmFOWHJra1VjMGYvNThQZmZjYzVvMWE1WWVlT0FCWDhmM0NzVUxBUHlmemVvQUFJQjJxMHE2T0NYUG54dzdka3diTjI3VVUwODlwZVRrWkwzMjJtdFhQYWF1cms3dnYvKytmdjNyWDZ0ZnYzNWF1M2F0ZXZTNHVFNUZiR3lzVnE5ZXJTMWJ0bWpPbkRuNjRvc3ZmUDBuWExmTFBvTXFLM01BQUZySGlCY0F3Q3VHWWZ6Yk5NMEh5OHJLbWt6WnMxcFpXWmxPbno2dEtWT21hTm15WlUxdThQelQzM201M1c2NVhDNU5telpOZ3djUDFvWU5HeFFSRWRIc25MZmVlcXZXcjErdjNOeGNMVjY4V0ptWm1lcmZ2Ny9QLzVacjlkVlhYMG1TVE5QOHQ4VlJBQUN0b0hnQkFMeDFVTG80d3VSUFJvMGFwVkdqUmpWNy9mWFhYMWRDUWtLVDEvYnQyeWU3M2E3czdHd0ZCd2MzTzJicTFLYUJTcndBQUFTdVNVUkJWS21leDRaaGFOeTRjUm8zYmx6Ymg3NUJwYVdsa2lTYnpYYlE0aWdBZ0ZZdzFSQUE0SzB2cEV2LzZmZDNQeTFkMHFYRk5Wb3FYWkwwN0xQUCtqUlRXMm44REF6RDhMOTVrQUFBU1JRdkFJQ1hHaG9hRGtuK04rSVZhRXpUOUh3R3Bta2VzamdPQUtBVkZDOEFnRmRLU2txcUpIMTUrdlJwbFpXVldSMG5ZSldWbGVuTW1UT1M5S1hUNldSVlF3RHdVeFF2QU1DTjJDNUp1M2J0c2pwSHdHcTg5b1poZkdSeEZBREFGVkM4QUFCZU0wMXpxMFR4c2xManRXLzhMQUFBL29uaUJRRHdXbzhlUFQ2WDlHMUpTWW5mM2M4ckVOVFUxT2pBZ1FPUzlHMy8vdjAvdHpvUEFLQjFGQzhBZ05jKy9mUlRsNlNQM0c2M2NuTnpyWTRUY0xadjN5NjMyeTFKSCtYazVEUlluUWNBMERxS0Z3RGdocmpkN2pXU3RHblRKdFhYMTFzZEoyRFUxZFZwMDZaTmtpVFRORmRiSEFjQWNCVVVMd0RBRFNrcEtTbVI5TkhKa3llVmw1ZG5kWnlBa1plWHA4cktTaG1Hc2EyNHVQaUExWGtBQUZkRzhRSUEzRERUTkpkSzBsdHZ2YVc2dWpxcjQzUjRkWFYxZXZ2dHR5VmR1dllBQVA4V1pIVUFBRUQ3VjFGUmNhSnYzNzdEcXF1cmI2dXRyVlZpWXFMVmtUcTBWYXRXS1Q4L1g1SStMaW9xV21sMUhnREExVEhpQlFCb0UwRkJRYk1sbmRtMGFaTjI3OTV0ZFp3T2EvZnUzZHE4ZWJNa25YRzVYQmxXNXdFQVhCdkQ2Z0FBZ0k0alBqNStuS1NQd3NMQ3pPenNiQ01xS3NycVNCM0tpUk1ubEo2ZWJsWlZWUm1TeGhjVkZXMjNPaE1BNE5vdzFSQUEwR2JLeTh2L3QyL2Z2bUVYTGx4SS9PdGYveXFIdzZHSWlBaXJZM1VJUjQ0YzBheFpzM1RtekJsRDBxdEZSVVZyck00RUFMaDJGQzhBUUp2cTJiUG5KM2E3L1QvT256OC9KQzh2enh3NGNLQVJFeE5qZGF4MmJkZXVYWm96WjQ1NTl1eFpRMUoyYlczdG5GT25UbkhmTGdCb1I1aHFDQUR3QmNQaGNQeTNhWm92U2RLWU1XTTBlL1pzOWUzYjErcGM3VXA1ZWJuV3JWdW5qei8rV0pKa0dNWUxUcWZ6WlVtbXRja0FBTmVMNGdVQThCbUh3ekhWTk0wL1N1cHFHSWJ1dmZkZTNYLy8vUm84ZUxENjlPbWo3dDI3eTI2M1d4M1RMN2hjTHRYVTFLaWlva0lIRHg3VVo1OTlwajE3OXNnMFRVazZheGpHTEtmVHVjWHFuQUFBNzFDOEFBQStsWkNRRUZsZlgvK0NwQm1TdWxnY3A3MDVKK210NE9EZ0pZV0ZoU2V0RGdNQThCN0ZDd0J3VXlRa0pIU3ZyNitmS09sK1NmZEk2aU9wcC9pOWNhTUdTYWNsVlVqYUwrbXo0T0RnRHdvTEMydXNqUV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N2RqL0E4M2swaGtOUHBUQUFBQUFBRWxGVGtTdVFtQ0MiLAogICAiVHlwZSIgOiAiZmxvdyIKfQo="/>
    </extobj>
    <extobj name="C9F754DE-2CAD-44b6-B708-469DEB6407EB-2">
      <extobjdata type="C9F754DE-2CAD-44b6-B708-469DEB6407EB" data="ewogICAiRmlsZUlkIiA6ICI0OTEwNDczODM2OSIsCiAgICJJbWFnZSIgOiAiaVZCT1J3MEtHZ29BQUFBTlNVaEVVZ0FBQjhVQUFBSkJDQVlBQUFEZnZXU1VBQUFBQ1hCSVdYTUFBQXNUQUFBTEV3RUFtcHdZQUFBZ0FFbEVRVlI0bk96ZGQzaFVaZnJHOFhzbXZVRklJUjBJRUNEMFhxVUtBbElVRkdRWHNhL1krN3FJYTl0MVZWeGRDeXZLc291RklvaUZMcDFJU2VnOUFVT0hoQVNTUUNBOW1mTDdBOGlQa0lSVUdESjhQOWZsUmVZOTUzM1BjekxzYW5MUCt4eURLZXVJVlFBQUFBQUFBQUFBQUFBQTJDR2pyUXNBQUFBQUFBQUFBQUFBQU9CNklSUUhBQUFBQUFBQUFBQUFBTmd0UW5FQUFBQUFBQUFBQUFBQWdOMGlGQWNBQUFBQUFBQUFBQUFBMkMxQ2NRQUFBQUFBQUFBQUFBQ0EzU0lVQndBQUFBQUFBQUFBQUFEWUxVSnhBQUFBQUFBQUFBQUFBSURkSWhRSEFBQUFBQUFBQUFBQUFOZ3RRbkVBQUFBQUFBQUFBQUFBZ04waUZBY0FBQUFBQUFBQUFBQUEyQzFDY1FBQUFBQUFBQUFBQUFDQTNTSVVCd0FBQUFBQUFBQUFBQURZTFVKeEFBQUFBQUFBQUFBQUFJRGRJaFFIQUFBQUFBQUFBQUFBQU5ndFFuRUFBQUFBQUFBQUFBQUFnTjBpRkFjQUFBQUFBQUFBQUFBQTJDMUNjUUFBQUFBQUFBQUFBQUNBM1NJVUJ3QUFBQUFBQUFBQUFBRFlMVUp4QUFBQUFBQUFBQUFBQUlEZEloUUhBQUFBQUFBQUFBQUFBTmd0UW5FQUFBQUFBQUFBQUFBQWdOMGlGQWNBQUFBQUFBQUFBQUFBMkMxQ2NRQUFBQUFBQUFBQUFBQ0EzU0lVQndBQUFBQUFBQUFBQUFEWUxVSnhBQUFBQUFBQUFBQUFBSURkSWhRSEFBQUFBQUFBQUFBQUFOZ3RRbkVBQUFBQUFBQUFBQUFBZ04waUZBY0FBQUFBQUFBQUFBQUEyQzFDY1FBQUFBQUFBQUFBQUFDQTNTSVVCd0FBQUFBQUFBQUFBQURZTFVKeEFBQUFBQUFBQUFBQUFJRGRJaFFIQUFBQUFBQUFBQUFBQU5ndFFuRUFBQUFBQUFBQUFBQUFnTjBpRkFjQUFBQUFBQUFBQUFBQTJDMUNjUUFBQUFBQUFBQUFBQUNBM1NJVUJ3QUFBQUFBQUFBQUFBRFlMVUp4QUFBQUFBQUFBQUFBQUlEZEloUUhBQUFBQUFBQUFBQUFBTmd0UW5FQUFBQUFBQUFBQUFBQWdOMGlGQWNBQUFBQUFBQUFBQUFBMkMxQ2NRQUFBQUFBQUFBQUFBQ0EzU0lVQndBQUFBQUFBQUFBQUFEWUxVSnhBQUFBQUFBQUFBQUFBSURkSWhRSEFBQUFBQUFBQUFBQUFOZ3RRbkVBQUFBQUFBQUFBQUFBZ04waUZBY0FBQUFBQUFBQUFBQUEyQzFDY1FBQUFBQUFBQUFBQUFDQTNTSVVCd0FBQUFBQUFBQUFBQURZTFVKeEFBQUFBQUFBQUFBQUFJRGRJaFFIQUFBQUFBQUFBQUFBQU5ndFFuRUFBQUFBQUFBQUFBQUFnTjBpRkFjQUFBQUFBQUFBQUFBQTJDMUNjUUFBQUFBQUFBQUFBQUNBM1NJVUJ3QUFBQUFBQUFBQUFBRFlMVUp4QUFBQUFBQUFBQUFBQUlEZEloUUhBQUFBQUFBQUFBQUFBTmd0UW5FQUFBQUFBQUJVQzR2Rm9uTnBhU3JJenkvMXVOVnFyZFM2cG9LQ2E1NlRtNU5UNm5VQkFBQUEzTm9JeFFFQUFBQUFBR3FZbVZPbjZyK2ZmbXJyTW9ySk9IOWVIMHljcUFQNzloVTdaaW9vMEd0UFBxbk42OWNYR2YvTCtQSGFzSHIxTmRkZFBuKytYbi9tbVd1ZTgrNnJyK3FubVRNclhqUUFBQUFBdStkbzZ3SUFBQUFBQUFCUVZFRit2bjZQalZYTGR1MUtQTDUvNzE2WkNncGtzVmhrTk42OGV4NnlzN0tVZU9LRUpNbGlOa3VTVXBLVGRYRC8vaUxucFp3K1hXU3NjYk5tTWhnTUZidFlKWGFnQXdBQUFMZzFFSW9EQUFBQUFBRGNSQXJ5OC9YT3l5K3JJRDlmazZaT0xmR2M3bjM2eUdReTNkU0J1Q1NkU1VyU3ZHKytLVEsyUFNaR2U3ZHZMeksyYThzVzdkKzl1L0QxaFBmZnIzQW9iaUVVQndBQUFGQUtRbkVBQUFBQUFJQ2JpTlZxTGZQWjJFUHV2ZmNHVlZNMURSbzMxc1JKa3lSZGJKLysralBQYU5DSUVlcmFxMWZoT1g4WlAxNERoZzNUYmJmZlhxRzFyOTV4YmpHYmxYTDZ0S0xYcmkxMmJ2ZStmU3Q1QndBQUFBRHNBYUU0QUFBQUFBQUFxdVNONTU1VGZsNWU0ZXVaVit4d0w5enRiakRJMmNWRkRnNE9SZWFXTkhiWmtmaDRTVkw2MmJORlhrdlMyZFJVTFpnenA4ajVDY2VPS2VIWXNXTHJFSW9EQUFBQXR6YURLZXNJdmFVQUFBQUFBQUJ1QW44WlA3N1VZMWUyVXI5ODN0OC8vMXpPTGk0bGp1L1l2Rm5yVjY3VTJkUlUrUVVFYU9CZGQ2bGx1M1l5RlJSb3hhSkYycmw1czdJeU11UmJ0Njc2RGhxazlsMjdsbmpkTTBsSldyVmtpUTRkT0tDOG5CelY4Zk5UKzY1ZDFYdkFBRGs0WHR4dnNYdmJObG5NWnNYdTJxVzlPM2FvUjc5K0NtdlFRSkxrSHhpb3llKzlWKzd2UVVuM2VUV2owYWozdi95eThMWFZhdFdFSjU1UXB4NDlkTzhERHhTT3ovLytlOFZFUlpYYWhoNEFBQURBcllHZDRnQUFBQUFBWE1GcXRTb2hLVVZ4OGNkME11RzBUcHc2bzhTa1ZHVmw1eWc3TzA4NWVia3ltU3kyTHZPR2NuUTB5czNGVmU3dUx2SndkMU5Ja0ovcUJkZFZXR2lBbWpkcG9OQWcvd28vL3hrbGE5S2loYXdXUzJGYjhDWXRXbFJxbmJXLy9xb05hOVlvdEg1OUZSUVU2RXhTa21aT25hcEhuMzllNjFldTFPSDRlTlVMRDVlam82UE9KQ1ZwN3RkZnk4M2RYWkd0V3hkWkp6NHVUdDlObWFLQ2dnSUZCQVVwSUNoSUNjZVBhL244K1RwKzZKQWVldVlaR1F3R3RlbllVWkswTFRwYWtoUWVFYUZXN2R0TGtoS09INWNrM1ROdW5NSWJOeTYxNXMzcjEydjlxbFZGeHA2ZE9GR1NGTDEycmJiSHhCUyt2dnB2bS9YUzg4UWRuWndxOGQwQ0FBQUFZTzhJeFFFQUFBQUF0N3o4L0FMRmJJdFZ6TFpZN2RnVEw0T0RvMXEzYUs3NjljTFV2MTk3aFlZRXk4dkxVKzV1Ym5KM2M1ZWpZOG10bnUyVnlXUldkazYyc25OeWxKR1JxWVRFVXpxUmtLaHRlMDVxK3ZmTFpiV1kxTDVWRTNYcjJFTGRPcmFRc3pQQlpHVTllcWtOK1J2UFBWZjR1akoyYnRtaWw5OTVSOTUxNnNoaXNXam0xS21LM2JWTHM2ZE5reVM5OE5lL3lqOHdVRmFyVlhPbVQ5ZXVMVnUwZnRXcUlxSDRoZlIwelo0MlRXYXpXWC84MDU4S2crK3N6RXhOKytRVEhkaTNUN3UyYkZHN0xsMGtTZGxaV1RwNjhLQWtLZlBDQmFXZE9TUGZ1blVMMTNOMWRaVzdwMmVwTlYrNTQvMnkwUHIxSlVsZXRXb1ZlWDAxVTBHQkpNbUpVQndBQUFCQUNRakZBUUFBQUFDM3JQakRKN1Y0WmJTaW9uZXBhVVNFK3ZTOFRRODk4S2hDZ29Oc1hkcE54ZEhSUWJXOHZGVEx5MHVCZGVzcW9sSERJc2NUVHlWcCs2NDlXcng2Zy80MTlRZjE3dFpHUXdkMFY1TkdZVGFxR1AySERwVjNuVHFTTHJZYXYzM0lFTVh1MnFYc3JDemROV2FNL0FNREpVa0dnMEc5NzdoRHU3WnMwY21ybnNXOVljMGE1V1JucTgvQWdZV0J1Q1I1ZUhwcThJZ1JtajU1c25aczJsUVlpdS9ldWxWR28xRm1zMWtyRnkvV3VwVXI5ZlNFQ1lYelpsMEs1SytIdkV2UE0zZHhkYjF1MXdBQUFBQlFjeEdLQXdBQUFBQnVPWHYzSDlHTWVTdDA0bFNxUmd3Ym9tK25QaTQvWHg5YmwxVmpoUVFIS1NRNFNNUHZIS2lVdERTdFdCMmxOLy81cmVxSCtPbitlKzlRcThpR1pTK0NhdFU0TXJMSTY0Q2cvLytneDlVdDBpOEg1UGw1ZVRLWlRISzg5Snp3QTN2M1NwSTY5ZWhSYlAzTE83WVRUNTRzSE51MGJwMGltamRYM083ZHVuM0lFSzFldkZnenAwN1Y0SkVqSlVsai8vUW5OV3JXck5TYU42NVpvOVZMbHBUci9rd21reXhtYytIcjlMTm5KVjBNeGZNdkJlU1NDcys1UEZiU2JuUUFBQUFBOW85UUhBQUFBQUJ3eTBoTVN0WGsvLzJreE5QcEdqdjZYZzNxMzFjT0RyZFdLL1RyemQvWFYyTkgzNk14OTl5dFphdlc2c01wOHhRUzRLMW5INzFISVVGK3RpN3ZsdUh1N2w3azlaWFAydmE0cW9YNWxTM0hMV2F6ZENrVVA1dVNJa242NTV0dmxucWRuS3dzU1ZKOGJLeVNFeFBWWitCQXhlM2VyVnExYTJ2NG1ESGF1SHExY25OeUpFbTV1Ym5LenN3c2RhMHJ3K3l5L1BEMTE5cTliVnV4OGNYejVtbnh2SG5GeGkrM281ODBkV3E1cndFQUFBREFmaENLQXdBQUFBRHNYa0dCU2JOK1dxbjV5emJxL2pHak5PbnU0VElhamJZdXk2NDVPRGhveU1EK0dqeWduK2JOWDZpblgvdFVkdy9xb2JIM0RKQ1RFNytPcUFtc1Zxc2txWEd6WmpKZTQ4TWpWcXRWeXhjc2tJK2ZuOEtiTkNrY2I5dXBrMXExYjYra2hBUkowazh6WmxSYmJWMTY5U3F5RzM1N1RJeU9IVG9rbzlHb3U4YU11V2E5QUFBQUFHNDkvQlFLQUFBQUFMQnJpVW1wZXZ1anJ4VWNGS2F2djV4TW0vUWJ6R2cwNnI2UmQrdjIzcjMweVJkZjZlblhQdFZicnp5c2tFQmZXNWVHTW5qVnJxMXphV202OTRFSFZNZTM5UGNyTXlORGlTZE9hTmpvMFRKY2RjekJ3VUcrL3Y1NjRNa25WYjlSSTNsNmVVbVNZcUtpdEhEdVhMMDNaWW9NaG91elVzK2MwZWxUcDhwVlcxaURCbXJRdUxFY0hCeGtNcG0wWXNFQzFmYjIxdm4wZERrNE9wYlk4aDBBQUFEQXJZdVB4UU1BQUFBQTdOWnYwYnYwekd1ZmFOaVFvWHIzemRjSXhHM0l6OWRILzNoem9vWU92bFBQVHZoRTYySjIyN3FrbTlibGtGaVN6RmM4Ti90R3E5K29rU1JwLzU0OTF6elAwOHRMSGJ0M1YrZWVQWXNkTzVlV3Bzd0xGMVEzTUZBNVdWbEtTVTVXU25LeWtoSVQ1ZWJob2RUVHB3dkhyQmFMNmdZR0tpVTV1ZFJyL2ZyTEw1b3lhWkxlZXVFRnBaMDVJK25pczhnekxselFvQkVqVkM4OFhNdm56MWYycGJidUFBQUFBQ0N4VXh3QUFBQUFZS2QrV0xoV1B5L2RxSS9mZjFjUmpScmF1aHhjTW1MWUVMVnNIcW1KNy94RHlTbG5OWHA0WDF1WGROTnhjbmFXczR1TDh2UHlkQ1ErWGhHUmtiSllMRGU4NVgrM1BuMjBlK3RXTFpzL1g3NysvbXJhc21YaHNiemNYRzFhdDA0dDI3V1RyNysvUnQ1L2Y0bjF6WjQyVFNlT0hpMzFHaCs5OVZhSjQ1T21UbFZ1VG82MlJVZnI5OWhZSFltUGx5UkZMVnNtN3pwMTFMRjdkN2w3ZUNncElVRXJGeTZVWDBDQTJuYnVMQjgvUDMzMTBVZWFPMzI2SG56NmFSNlRBQUFBQUVBU29UZ0FBQUFBd001WXJGYjk1N3VGMnJ6em9LYjg2MFA1KzlHbSsyWVQwYWlocHZ6clE3MDA4VTJkUFhkQmp6OHdYRWJEMVkyM2IyMHQyN1hUamsyYjlNMFhYNmhlZUxqT3BhVnB3bnZ2M2RBYUdqUnFwTnVIRE5HcXhZczFmZkprK2ZqNXljZlBUN2s1T1VwT1RKVEpaRkprcTFhU1ZHcjQvUFNFQ2NYR1ZpeFlvTlZMbDZwZWVMaXlzckwwMUovL0xNOWF0WXFkWjdGWXRIamVQQm1OUmpXSWlGQmtxMVpxMnFLRjZnWUZTYnE0Qy8yYkw3NlF5V1RTUFpkQytRYU5HNnZuZ0FGYXQyS0ZaayticGpHUFBDSkhKNmRxL0s0QUFBQUFxSWtJeFFFQUFBQUFkdVUvM3kzVTd2MG45Y1hIaytUbDVXbnJjbEFLZno5ZlRmbDRrbDUrL1MxTisyNlJ4ajg0M05ZbDNWU0czM2VmTEJhTER1emRxeE5Ianlvd09OZ21kUXdZTmt6QllXSGF1R2FORWsrY1VQclpzL0x3OGxLelZxM1VwV2ZQd29DNlBDd1dpMVl0WHF6VlM1ZXFmZGV1R2psMnJMNzg2Q05OK2ZCRDNUOSt2SUxEd29xYzcrN2hvVWVmZjE1aDRlRnlkWFV0Y3V6VXlaUDY1dC8vMXZuMGRBMGVPVklObXpRcFBEWjR4QWlkVFVuUjNoMDdsSmFTb3RFUFBhU2cwTkNxZlNNQUFBQUExR2dHVTlZUnE2MkxBQUFBQUFDZ092eXdjSzErWGJPZFFMd0d5Y2pJMUZNdi8wVjM5dXRBSzNVN2NQN2NPYjAzWVlMdUh6OWVyZHEzbHlTWkNncTBaL3QyclYyMlRHZVNrdFMyVXllTmZ1Z2hPVGc2S2lzelU5TW5UOWFwRXlmVXVXZFBkZS9iVndIWENOcXRWcXVpbzZLMDlLZWZaQ29vVUo5Qmd6UjR4SWhpNTFrc0Z2MDBZNGEyUlVmTGFEU3FmZGV1NmpWZ2dBSnM5T0VDQUFBQUFMYmw4T2Jyejc5dDZ5SUFBQUFBQUtpcWRURzc5ZDJQcS9UNWgrK3BUaDF2VzVlRGNuSnhjVmJQYmwzMXo4bi9VNENmdCtxSEJkcTZKRlJCWG02dTFxOWFwZFlkTzhwcXNlam5XYlAwODZ4WjJyTnRteHlkbkhUM0gvNmdPNFlQTDJ5Mzd1enNyQTVkdXlvL0wwK2JmdnROMFd2WGF0ZVdMZXJZdmJzY0hZczNPSXlKaXRMQ09YTWtTY05HajFhL08rOHNzUTZEd2FBV2JkdksyOGRIaHc4Y1VPS0pFMnJlcG8xOC9mMnYzODBEQUFBQXVHblJQaDBBQUFBQVVPTWxKcVhxazZrLzZPUDMzK1VaNGpXUXY1K3Yzbi83cjNybHRUZlVLRHhVSVlHOGgvYkF4ODlQQ2NlT3FVR2pSbXJmdGF0YWQrZ2doeEtDYmtjbkp3MGROVXBkZXZYUytwVXJaVEFhNVhKVnUvVEx1dmZ0cTR6ejU5V3NkV3ZWYjlpd3pCbzY5ZWloeU5hdGRlcmtTVVZFUmxiNW5nQUFBQURVVExSUEJ3QUFBQURVYUFVRkpqMzkycWNhZXVjUWpSaGE4cTVSMUF5L0xGcWl4Yjh1MVJmdnZ5QW5KejdIYncrc1Zxc01Cb090eXdBQUFBQndpelBhdWdBQUFBQUFBS3BpMWs4ckZSUVlTaUJ1QjBZTUc2TEF3QkROL25tVnJVdEJOU0VRQndBQUFIQXpJQlFIQUFBQUFOUllpVW1wbXI5c28xNTRlcnl0UzBFMWVmSHA4ZnJsMXcxS1RFNnpkU2tBQUFBQUFEdEJLQTRBQUFBQXFMRW0vKzhuM1Q5bWxQeDhmV3hkQ3FxSm42K3Y3cjl2bENiLzkwZGJsd0lBQUFBQXNCT0U0Z0FBQUFDQUdtbHYzR0Vsbms3WHFMdUgyN29VVkxOUkk0WXI4WFM2OXU0L1l1dFNBQUFBQUFCMndOSFdCUUFBQUFBQVVCa3pmbHlwc2FQdmxkSEk1NzN0amRGbzFOalI5MmptanlzMDZZMG5iRjJPTEZhcjl2OStYTEh4UjVXVGsyZnJjbUFERDk0M3lOWWxBQUFBQUtnQ1FuRUFBQUFBUUkzeis2R1RPbkVxVllQNjk3VjFLYmhPQnZidnA2OW5mcS80d3lmVnBGR1l6ZW80ZkN4UjczMDJVMGVPbjdKWkRiQTlRbkVBQUFDZ1ppTVVCd0FBQUFEVU9FdFdSV3ZFc0NGeWNIQ3dkU200VGh3ZEhEUmkyQkF0WGhtamwyd1VpaTlhRWEzUC96dFBEY0tDOWRZckR5dWlZWmlDQW54a05CaHNVZzhBQUFBQW9ITG9NUWNBQUFBQXFGSHk4d3NVRmIxTGQvVHJZK3RTY0ozZGNYc2YvUmF6Uy9uNUJUZjgyb2VQSmVyei84N1QwUDdkTldYU1MrclR2YTFDQW4wSnhBRUFBQUNnQmlJVUJ3QUFBQURVS0RIYll0VTBJa0ordmo2MkxnWFhtYit2cnlJYU5kYW03WEUzOUxvV3ExWHZmejVMRGNLQzlkUWpJK1hrU0VjQ0FBQUFBS2pKQ01VQkFBQUFBRFZLekxaWTllbDVtNjNMdU9sWnJWWlp6R1pibDFGbGZYdjFVUFMyZlRmMG12dC9QNjdEeHhJMTlwNEJCT0lBQUFBQVlBY0l4UUVBQUFBQU5ZYlZhdFdPUGZIcTBMYTFyVXVwc013TDZWcXphSTVNQmZuVnN0NmNxZi9VcXc4T0t2WDQ5MTlOMHFzUERTNDJQdnZMRC9US3VEdktkWTEvLy8xRnpmcnlnekxQbS9yQkJIMzl5VnZsV3JPaTJyZHByUjE3NG1XMVdxL0wraVdKalQ4cVNZcG9hSnRubVFNQUFBQUFxcGVqclFzQUFBQUFBS0M4RXBKU1pIUjBVa2h3VUpYWFd2ckRkRjFJVDZ2U0dtTWUvM081enJOYXJmcm1zM2QwTEQ1V0IyTjM2dEZYM3BXam8xT1ZybTJ4bUdXeFdLcTBSbG1PeGNjcUsrTjhtZWVkUEhKQUxtN3UxNldHMEpCZ0dZeU9Ta3hLVldpdy8zVzV4dFZ5Y3ZJa1NVRUJ0T2dIQUFBQUFIdEFLQTRBQUFBQXFESGk0bytwVmZQSWFsbHI3N1lOU2tsS3FOSWE1UTNGRFFhREhudmxIL3J2UjYvcllPeE8vVFQ5TTkzMytDdFZ1dmJWMHRQT2FObFAzeGErUG41b3Z5UnB6bi8rV2VTODBzYkxleThsc1Znc01oZ01sWjVmbHRZdG1pczIvdWdOQzhVdk0xN0hld0lBQUFBQTNEaUU0Z0FBQUFDQUd1Tmt3bW5WcjFlOUxhMC9tckdpd25NbXZmcEloUU4xVnpkM1BmYnl1L3JzcldlMWRmMEtOV25WUWUyNjlhM3d0VXVUazUybFBWdldGNzQybVFva3Fjall0Y2FyRklxYnpUSVlydDhUMnVxRmhTb2g4Y3gxV3g4QUFBQUFZTjhJeFFFQUFBQUFOY2FKVTJmVXYxOTdXNWRSYWE3dUhocjM3Ri8xMlp2UGFQNk1LV3JXdXBQY1BEeXJaZTJnc0hDOTk5K0ZoYTluZi9tQmRrU3ZLVEoycmZIeW1qOWppckl6THhRWk01dE55c280cjlrbFBILzhqMDlPcU5SMXJsUXZORVJyb21LcnZBNEFBQUFBNE5aRUtBNEFBQUFBcURFU2sxSVZHaEpzNnpLcUpMaGVRM1c3ZmFnMnJKaXY1VDkvcDd2SFBWWHV1Yi9PKzdwd3AzZmlzVU9TcEVYZi82ZncrTEEvUEY3NGRmMkk1ckpZek1YV0tHMjh2UFp1M2FEejUxS0xqZWZuNVdwSDlKcGk0OVVSaW9lR0JDc3hxZmcxQVFBQUFBQW9EMEp4QUFBQUFFQ05rWldkSXkrdjZ0bFpmZGtyNCs2bzB2emNuR3c1T1RuTHdiSDhQMktubjAyUkpNV3NYcXllQTBmSXQyNVF1ZWF0WC82TDh2TnlpNHo5dHZUSHdxK0gvZUZ4UlMyZFYvZzZOTHhKa2RjbGpYdDQxbEtuWGdNTGoxMzkvVWhKU2lnY2MzUjAwZ2RmTHltMjNwOGZHQ2kvd0JEOTVjUHBoV09WYVRGZm1scGVYc3JLeXFtV3RRQUFBQUFBdHg1Q2NRQUFBQUJBalpHZG5TZDNON2RxWGJOejcwRVZuck5uNjNybFptZEprblp2L2sxTDV2NVBBMGVPVTQ4QmQ1VTUxMnd5NmVDK0hSZS9OcHUwY3Y3TWNqL1ArM0xMODNPcHAvV1BGOGRKS3Y1TTlNWGZUeXYzZlVpU2YxQm9rVkRjUHlpMDhPdVVwQVE1T0RyS3h6OVFrdVRvNkZ4c3Z0VnFsZFZxbGFPalU0V3VXeEh1Ym03S3pzbTdidXNEQUFBQUFPd2JvVGdBQUFBQW9FcXNWcXR5OHZLVmxaV2pyT3hjNWVibUtUYy9YM2w1QmNyUE55a3ZQMTk1K1FYS3pidjRaMEcrU1hsNStjb3JLRkJlWG9ITVpvc3NGb3ZNRm9zc1Zxc3NGb3NzWnF2TUZ2UEZyeTNXaThjc0ZtWGw1TWpkemIxYTZ4LzkyRXNWbmhOU3Y1R3lNaTQrVi92a2tkK1ZuWGxCQlFYNTVacjcrOTV0eXN2TlVhTm1yWlY2K3BSMlJLL1JnTHZ2TC9kdWNVbUszUkZ6emVQK1FhRkZkbTJYcHFSZDhsZk9lMlhjSGZMeEQ3em1XZ1g1RjhOcVI2ZmlnWGwxY1hOM1UwWld0dnFPZlA2NlhRTUFBQUFBWUw4SXhRRUFBQUFBa2lTejJhTHpHWmxLUDUrcDlBdVpPcGVlcWZUekdUcC9JVk1aV1RrWFErK2NYR1ZtNXlncksxZFpWL3hwc1ZwdlNJMEdRL1d0NWV6c0trazZjK3FrNmdhSFZXanU1UjNodVRuWml0dTFXWkxVcEdXSGNzM2RITFZNa3RTK2V6OWxaMmRxeVp6L2FzM2l1UnIxeUF2bHZ2N2VyUnNLdjE2MzdHYzFiTnBLb2VFUmhXTzUyVm1LV2JPNDNPdFZ4ZVYyN3M0dXJ0ZjFPZ2FEVlcxYVJKUjlZalhZdGUvZ0Ria09BQUFBQU9ER0lCUUhBQUFBQUR1WGwxK2cxTFR6U2trN3B6TnA2VHFUbXE2MHRIU2R1NUNwYytjemxKNStNUVMva0pGbDYxTExaRFE2S0Rzblc3Vzh2S3E4VnFQSTFrbzhma2hUM24xSkRTTmJWN2o5ZDM1K25vN0Z4eXJ6UXJyQ3dwc291RjdETXVlY1A1ZXEvYnMzeTlISldhMDYzU2FqMFVHckY4eld0dlVyZE1mZDk2dTJqMStaYTZTZFNkS1IzL2ZLM2ROTDJaa1ppbDYxVUdzV2ZxOW4zdnBNZmdIQmtxU004K2YwMDllZlYraCtLaXNyOCtLT2VWYzNqK3Qyalp6c0hIbTZlK2lUdnoxejNhNXhwVy9uTHRNM2MzKzlJZGNDQUFBQUFGeC9oT0lBQUFBQVVJTlpyVmFsWDhoU1VuS0tFaytuNlhUS09hV21uZE9aMUhTbHBKM1htZFJ6TnlUc2RuTnpscWVidXp6Y1hlWG03aUlYSjJlNXVEakoyZGxSems1T2NuRjJrb3VMMHhYakY4ZWNuUjNsNE9Bb0I2TkJSZ2VqakFianhhK05SaGt2L2VuZ2NQbHJCNzMzMlF4bDUrUlVTeWcrNk42SGxKdVRwWDNibzdWbnkvb0t6emNZREhMejhGSzc3djAwN0ErUGwydE8xSko1c3BqTmF0KzluOXc5YTBtU3V2Y2ZyaldMNW1qRkx6TTA2dEVYeTF4amM5U3ZjbkoyVWVQSXR0cXpkYjBlZnZFZGZmNzJjL3JmeDMvVmMyOWZETUtyMGo2OW9zNmZUWlVrdVh0Vy9UMHBUWFpPanR6ZFhLN2IrZ0FBQUFBQSswWW9EZ0FBQUFBM09iUFpvak9wNTNUcWRKcE9KYWZvVkZLYUVrK242RlJ5bWs2ZFRsRk9Udm1lWlYwV284R2cyclU4Vkx1V3A3eHJlOG03dHFmcTFQWlU3VnFlOHZKd2w0ZUg2OFUvM1Ywdi9lTW1EdzlYZWJpNXljSEJXQzAxbE1XN2xxY3lNaklWV0xkdWxkZHlkbkhWNk1kZTF1akhYcTdRdlBOblUyVjBNTXFydGsrRjVtV2NQNnROYTVkS2tub09IRkU0M252d1BkcTRjb0cycmx1dW5vTkdLakNrZnFscjVPWG1LR2IxWWpWdjEwVkdvNE1rS1NDa3ZrWTg4SXhpMWl5V3FhQkEwc1huZkIvZXY3dEM5WlhIdFVMMHJldVdhK3U2NWFYTzZkeDdVS1dlM3k1SkZ6SXk1T0hoVnFtNUFBQUFBQUFRaWdNQUFBREFUYUxBWkZiaXFUTTZkakpaeHhOTzY5akpKQjA3bWF5RXBETXltU3lWWHRmSjBVRit2dDd5OS9PV3Y0KzM2dnA2eTgvWFd6NTFhbDBNdld0N3FrNXRMM2w1dU1sb3ZESGhkbVdGQlBrcElmR1VJaHFWM2FyOGV2bjc4MzlVN1RwK2V1UHoyUldhdDJqMmYxU1FuNmVXSFhzb3BIN2p3bkVQcjlycWZlZTlXdkh6RFAzeXpXUTlNZkdmTXBUeThQVDF5MzlSVG5hbU92YThRenMycmk0Yzc5aHpnTnAzN3llanc4V2dQRDB0UlYrKzkrZEszTjIxdGUvZXI5allnVDNibEgycGhYcUw5dDNrNGxweWVOMGdvbm1scjV1UWVFb2hRV1czbGdjQUFBQUFvQ1NFNGdBQUFBQndnMWtzRnAwOGRVYUhqNTNTc1JQSk9wYVFwT01uVHlzaEtVVVdTOFhENzFxZUhnb0s5RkZ3b0wrQy9IMHVodCsrM3FycjV5MC8zenFxWGN0RHhsSkMxcHFtWG5CZG5VaElyUFQ4ZzdFNzlmTzNrNnRjUjhhRmM1cjA2aVBGeGt0cldYNHdkcWQyUksrUmc0T2pCbzk2dU5qeFBuZU8wdWFvWDNYNHdCNXRpZnBWWGZyZVdleWNySXp6V3J0NHJuenJCcWxKeXc1RlFuRkpoWUc0Sk5YeEM5QUR6NzF4OFlYVnFzL2VlbFl0Mm5kWC83di9XR1RPWjI5VzdCbmRmM3h5UXBIWDJaa1ordHV6WTJRd0dHUzFXaFhSb3AxdXUrUHVDcTFaSGljU0VsVXZ1T3JkQVFBQUFBQUF0eVpDY1FBQUFBQzRqZ29LVERwMk1ra0hqeWJxNE9HVGlqK2FxQ1BIRXBXYlYvNlc1MGFEUVhYOTZ5Z293RmNoZ2Y0S0N2UlZjSUNmUWdKOUZSVGdKODlicUsxMFdHaUF0dTA1V2VuNWViazVTa2xLcUhJZEZyTzUzT3RrWGtqWDkxOU5raVQxR1RKS0FjSDFpcDNqN09LcTRXT2YwSXpKNzJyaDdLbHEyS3kxL0lOQ2k1MWpkSEJRbnlHanJybWovNFBwaTJVd0dPWGdlUEZIL3R6c2k4K1VyeHNVcXJEd0ppV2VXNWI4dkZ3ZDNyOWJCL1pzVTc5aDk2bDJuWXU3dHRjdCswa21VNEU2M2paQWgvYnZVdFRTZWVyYTkwNDVPam1YdVdaRm5EaVpvSTZ0dzZwMVRRQUFBQURBcllOUUhBQUFBQUNxaWNsazBaSGppWXFMUDZiNHd5ZDE4R2lpanAwOFZlN1c1MGFqVWFHQmZxb2ZGcVFHWVlHcUh4YW9CbUVCQ2cydUt4ZG5wK3RjZmMzUXZFa0RmVDFuUmFYbnQrelFYUi9OS0RwLzE2WW9KUnc3cUNIM1BWWnEyL0lydlRMdWpuSzNUemViVEpyNXhUOTBJZjJzQWtNYmFNRGRZMHM5dDAzblh0clJ2cHRpZDhUbzI4Ly9wbWZlL0ZTdWJ1NkZ4NTJjWFRUb25nZlZwZmZnRXVkdlhiOUM1MUpPRnh2UHpzcVFKQ1dlT0t3VlA4OG85ZnAzakJ6My8zV2JUVHB4NklBazZleVpaTDN4eEVpWlRTWkpVcWVlRis4L0pTbEJVVXQvbE1GZ1VKK2hvMVUzT0V4TGY1aXVsZk5ubGJnYnZpcjJ4TWJwd1h0N1ZldWFBQUFBQUlCYkI2RTRBQUFBQUZUU3VmT1ppdnY5cU9KK1A2Wjk4VWYxKzhFVHlzc3ZLTmZjd0xvK2lnZ1BVOFA2RndQd0JtR0JDZ255bDVNVFA2WmRTMmlRdnl5bUFpV2VTbEpJY0ZDVjE3T1l6Vm8xZjVhU0U0L3J6S2tUR3Z2VXhGS2ZpVjNodFMwV3pacnl2ZzdGN1phTHE1c2VmUDdOTW5kUWozcjBSWjA0ZkVESkNjZjB6YWR2NjdGWDNpMHlwOGVBdTBxZHUyM2RDaDArc0tmVTQvRjd0eXQrNy9aU2o5OHhjcHpPcGlUcjUyOG42OGlCdmNyUHk1VjBNU0N2RzhQRWl2a0FBQ0FBU1VSQlZCeW1wcTA2cW1tcmpnb01hNkM4M0J4OU4vbnZNaFhrcTBmLzRRb01xYTg2dm5XMVljVjhyVjA4VitGTlc2cFo2MDdYdk5meVNrZzhKYXZGeERQRkFRQUFBQUNWeG05YkFBQUFBS0FjTEZhclRweE0xcTY0dzRvOWNGUng4Y2QwS2ptMXpIbEdvMUgxUXVvcUlqeFVqUnVHcWtuRFVEVUtENUdYaDN1WmMxR2N3V0JRKzlaTnRIM1hubW9KeFkwT0Rucmk5WS8wbjBrVEZMZHpzNzU0OXlVOTlzby9WTXZicDBycm1ncnlOV3ZLQjlxN2JZT01EZzY2LzVuWDVSOFlXdVk4ejFyZUd2Zk1YL1hWQjYvcVVOd3UvZWZEMS9Ud0MrL0l6Y096ekxsUHZ2NVJzYkcwTTZmMCtkdlBxM1lkWDZXZlRaV3ppNnNlKy9NL0ZCaFN2OFExUEx4cTYyRHNUaG1ORG9wczAxbVJiYnVvZWJzdTh2YjkvK2Q1RitUbmFmcS8zbFRTeWFNS0RLbXZJV01la3lTNXVMcHB4SVBQNk52UC9xYnZQdis3SG43eEhVVzBhRmRtM1dYWnNYdVAycmR1VXE1ZC9BQUFBQUFBbElSUUhBQUFBQUJLWUxWYWRUenh0SGJ0UGFpZCt3NXE5NzVET3ArUlZlYThCcUdCYXQ2MHZwcEYxRmRFZUtqQzZ3ZlQrcnlhZGV2WVFvdFhiOUR3T3dkV3kzcWVYclgxNU1SL2F0cUhFM1hpOEFITm1mcWhIdi9MQnlXZWU3bUZ1SzZSejU0L202cnZKcityNDRmaVpEQVlOT2J4UHl1eVRlZHkxOU93V1N1TmV2UkYvVER0WXgwNXNGY2Z2ejVlb3g1OVVVMWJkYXpJYlNsKzczYk4vZS9ITXB0TnV2L3AxMlVxeU5kWEg3eXFmLy90QlEyNTcxRjE3VHVrV05EczR1cW1wMTcvV01IMUdzckoyYVhZbWhmU3orcnJmNzJwazBmalZjdmJSdysvOURjNXU3Z1dIbS9WOFRiMUhEUlM2NWY5clA5KzlMcUczdmVZYmhzNG9rcUI5dHAxR3pWOFFJZEt6d2NBQUFBQWdGQWNBQUFBQUhReEJEOTU2b3gyN2oya1hiRUh0WHZmUVowN24zbk5PWjRlYm1yZXBJR2FOMjJnRmswYXFGbEVmWGw2VkUvcmJaU3VXOGNXK3ZpcnVVcE5PeXMvMzZydDZMN016ZDFUNHlkTTBnLy8vWmVHWHRyNW5KZWJvOXpzTExtNmU4alp4VlZtVTRGaVZpK1dwRkpickIvWXMxV3pwcnl2bkt4TU9UbzZhZXpUcjZsVng5c3FYRStubm5mSVZGQ2duNy81WE9scEtacjI0VVNOZk9oWmRiOTkyRFhuV2N4bTdkKzFXVEZybHVqQW5xM3k5cTJySjEvN3Arb0doMG1TWHZqYkY1bzE1UVA5OVBYbjJyaGlnYnIwdlZOdHV2UXVzak8rZnVQSUV0ZmV2MnV6NWs3N1dKa1gwdVh0VzFlUHYvcStmT3NXMzYwLy9JL2psWjF4WHRzM3J0YUNXVjlwNTZhMUdqenFrVXJ0R2s5SlM5UEJ3NGZVN2JVSEtqd1hBQUFBQUlETENNVUJBQUFBM0xLeXNuTzFZMCs4TnUrSTA1YWQrNVdTbG43TjgwTUNmZFdtUllSYU5XK281azNERlJya0x5TXRuVzg0WjJjbjllbmVWaXZXUk9tUG8wWlcyN291cm00YTk4enJoYTlUa3hQMXlSdFBsWGh1YWMvTHJoc1VKZ2VqZzJyVjhkVzRaMTVYZUpPV2xhNm5XNzhocWwzSFQzUCs4NkVDUXVxclM1L0JwWjU3L0ZDY1ZzMmZyU08vNzFWZWJvNmNuRjNVZS9BOUduRDMvWEoxOXlnOHo4Yy9VRS8vOVdOdGlscXExUXUvMTRLWlgyckJ6Qy9sRnhDczU5LzVkNmx0MmhmTStrcnJsLzBzU2FyZnVMa2VmUDdOVWx2TUd3d0dqUm4vcW1wNSsycnRraDkwNHZEdldqUjdxcDU4L1NPNXVaZmRCdjVLSzFaSHFYZTN0bkp5NHRjWEFBQUFBSURLNDZkS0FBQUFBTGNNcTlXcXc4Y1N0WG5uQVczWkdhZllBMGRsTmx0S1BUOG93RmR0V3pSVzIxWVJhdHNpUW5YOXZHOWd0YmlXb1FPNjY4MS9mcXY3UnQ0bEJ3ZUg2M0tOZ0pCNjhxMGJMS3ZWSWxtdGtpUVhOdzgxYTlOSkEwZU9LM0dPajMrZ0huN3BiL0t0R3lUUFdsWC8rOUs4WFJlOTh2NDBHWTFHT1RpVS9pTjhRSEI5SlJ3N3BLQ3djTFhwM0VzZGJ1c3ZkODlhSlo1cmRIQlE5OXVIcVV2dndkcTdiYVAyYkZtbk92NEIxM3h1ZWRzdXZiVnB6UkwxSG55UDdoZ3hUc1l5dnVjR2cwRkR4anltaHMxYWFmMksrYnIvcWRjcUhJaWJ6R2I5c21pSi92N3FReFdhQndBQUFBREExUXltckNOV1d4Y0JBQUFBQU5kTGJsNit0dTdhcitndHNkcXljNy9PcGw4bzlWeC9IMisxYjlORTdWcEdxRTNMeGdyMHI1N1czTGcrWHYzYlYrclhkNENHRE94djYxSnVDaGF6dWN5d3VpcXlNelBrN3VsMTNkYS8ycExsSzdVMmFwVW12ZkhFRGJ2bVpkL09YYVp2NXY2cXRUOS9kc092RFFBQUFBQ29mdXdVQndBQUFHQjNMbVJrS1daYnJOWnYzcU50dXc0b0w3K2d4UE9jSEIzVUtyS1JPcmVQVkpkMmthb2ZGaWdEN2RCcmpIR2o3dENIVStacDhJQitNaHFOdGk3SDVxNW5JQzdwaGdiaUZvdEZzMzc0U1g5NWF2UU51eVlBQUFBQXdINFJpZ01BQUFDd0M2ZFR6bW5qbHIxYXYzbVA5c1FkbHNWU2NsdjA0RUEvZFc0WHFjN3RJdFcyUllUYzNKeHZjS1dvTHEwaUd5b2t3RnZ6NWkvVWZTUHZ0blU1cUViemZsbW9rQUJ2dFl3TXQzVXBBQUFBQUFBN1FDZ09BQUFBb01aS1BYdGVVUnQzYXZXR0hUcHc4SGlKNXhnTUJyVnNGcTdidXJSV3Q0NHRGQnJrejI1d08vTHNvL2ZvNmRjKzFlMjllOG5QbDNiMzlpQTFMVTB6NTg3VEZ4KzhhT3RTQUFBQUFBQjJnbEFjQUFBQVFJMXlJU05MdjhYczFwcjFPN1E3N3BDc1ZtdXhjNXljSE5XaGRSUDE3TnBHM1RxMFVCM3ZHOWYyR1RkV1NKQ2Y3aDdVUTU5ODhaWCs4ZVpFVzVlRGF2REpGMU0xWXZCdENnbjB0WFVwQUFBQUFBQTdRU2dPQUFBQTRLYVhrNU92alZ2M2FQWDY3ZHE2NjRETTV1S3QwVDNjWE5XdFUwdmQxcm1WT3JXUGxMdXJpdzBxaFMyTXZXZUFubjd0VS8yeWVLbEdETDNUMXVXZ0NuNVp0RVRKeVlsNjQvbFJ0aTRGQUFBQUFHQkhDTVVCQUFBQTNKU3NWcXYyN1QraXBhczNLeXBtbDNKejg0cWQ0K3pzcE80ZFc2aGZ6L2JxMHE2NW5KMmRiRkFwYk0zSnlWRnZ2Zkt3bnAzd2lWcEdObE5FbzRhMkxnbVZjUER3RVgwelk3WW1mL0Npbkp6NGRRVUFBQUFBb1Byd1V5WUFBQUNBbTBySzJYU3RpTnFtWDFmSEtERXB0ZGh4Qndlak9yWnBwdHQ3ZFZDUHpxM1lFUTVKVWtpZ3IxNFlQMG9UMy9tSHB2enJRL243MFhxN0prbEpUZE5yYjcrckY4YVBvbTA2VUlOWkxCYWRQM2RPbmw1ZWNuSjJMdkc0d1dDUXdXQ284TG9XczFtT1RxVi8rQzAzSjBjT0RnNGxYaGNBQUFBZ0ZBY0FBQUJnY3dVRkprVnYzYWRmMTJ6VzFwMzdaU25oT2VHdElodHFRTytPNnQydHJXcDVlZGlnU3R6c2VuVnJvK1NVczNwNTRwdjY0dU5KOHZMeXRIVkpLSWVNakV5OU5QRk4zVFBrTnZYcTFzYlc1YUNHeU0vTDB4dlBQU2RKbWpSMWFyV3MrWmZ4NHlWSmYvLzhjem03M053ZnVKbzVkYXB5YzNMMDJBc3YyTHFVSWpMT245Y0hFeWZxL3ZIajFhcDkreUxIVEFVRmV2MlpaelJpN0ZoMTdkV3JjUHd2NDhkcjJPalJ1dTMyMjB0ZGQvbjgrWXBhdnZ5YTcvVzdyNzZxbHUzYWFjd2pqMVQ5UmdBQUFHQjNDTVVCQUFBQTJNeVoxSFF0V3I1QmkxZkdLUDFDWnJIai9qN2VHdGkza3diMjdhTFFZSDhiVklpYVp2VHd2anA3N29KZWZ2MHRmZnlQZHdqR2IzSVpHWmw2K2ZXMzFLMWRFNDBlM3RmVzVkdzBMb2V6cGFtdUVMZzhOVGc2T21yaXBFbnk4Q3o3ZjB1VDMzOWZDY2VPU2FvWndmTDFjdlg3WnpBWTVPVHNMRjkvZnpWbzNGZ2R1M2RYYVAzNlZickcvcjE3WlNvb2tNVmlrZEZvck5KYTExTjJWcFlTVDV5UUpGbk1aa2xTU25LeUR1N2ZYK1M4bE5Pbmk0dzFidGFzd3J2SlZjSUg2Z0FBQUlETENNVUJBQUFBM0ZCV3ExVTc5eDNVL0tVYnRISExubUs3d3AwY0hkU2pTMnZkZVhzWGRXamQ5S2IrWlQ5dVRvOC9NRnpUdmx1a3AxNytpLzcxM3Q5b3BYNlRTa2xOMDBzVDMxUzNkazMwcHdlRzJicWNtMUpFWktRTU52Ny9RSlBKcEczUjBlcDl4eDNYUE8va3NXT0ZnVGd1dXZ6K1dTMFc1V1JuNjB4eXNwSVNFaFFURmFWVzdkdHI1UDMzeTkyamNwMVB1dmZwSTVQSmROUC9PL0pNVXBMbWZmTk5rYkh0TVRIYXUzMTdrYkZkVzdaby8rN2RoYThudlA5K3hWdXNFNG9EQUFEZ0dnakZBUUFBQU53UVdUbTVXcjVtaXhZczI2QVRpYWVMSFErdkY2VGhBM3VvWDgvMnF1VkplM1JVbnRGZzBQZ0hoNnRPbmJWNjhzVS82LzIzLzZxSVJnMXRYUmF1Y1BEd0ViMzI5cnU2ZDBoUGpScmV4OWJsM0xRZWVQSkptKzYyZG5CMGxKT1RremI5OXB0NkRSaHd6WkF5ZXUxYUdRd0d1YnE1S1NjNyt3WldlZk82K3YyeldDdzZ0SCsvVmk1YXBMMDdkdWhVUW9LZWVQbGwxZkwycnZEYVErNjl0enBMdlc0YU5HNnNpWk1tU2ZyLzl1bURSb3dvMWo1OXdMQmgxMnlmWHBLcmQ1eGJ6R2FsbkQ2dDZMVnJpNTNidlMrZEtBQUFBRzUxaE9JQUFBQUFycXZrTTJmMTQrSW9MVjBkbzV5Yy9DTEhIQnlNNnQydHJlNGUzRk10bTRWWHZGVXFjQTJqaC9kVm9MK1BYbjd0cjNwNDNGaU5HRGJFMWlWQjBzOExsK2libWJQMTR2aFJQRVA4T3FtdWx0cG1rMGtSelpycHdMNTlpbytMVTlNV0xVbzhMeXN6VTN1MmJWTlllTGhTa3BPcmZGMTdaVFFhMWFSRkN6V09qTlJQTTJab1czUzBaazZkcWlkZmZiWE1mLy9kckczU0w5ZjF4blBQS1Q4dnIzQjg1aFV0L2d2Yi9Sc01jblp4a1lPRFE1RTFTaHE3N0VoOHZDUXAvZXpaSXE4bDZXeHFxaGJNbVZQay9JUlNPaFlRaWdNQUFJQlFIQUFBQU1CMWNlRGdjYzFkdUZicm9uY1ZhMm5xNytPdG9RTzdhK2lBYnZMeHJtV2pDbkVyNk5XdGpSbzFDTkU3SDMramJUdDM2OFdueDh2UGwzYnF0cENhbHFaUHZwaXE1T1JFL2Z1REZ4VVN5UHRRSFM0L3YvcWRUei9WcXNXTHRYWERCdVhtNWhaNzduaks2ZFA2YmZseUhUcHdRQmZPbjVlTGk0dEM2OWRYajl0dlY3T1dMVXRkdjIzbnpqcXdiNTgyL2ZaYnFhSDRsdlhyWlRLWjFQbTIyL1R6ekptbHJsV1pHazZmT3FYVlM1ZnE4TysvS3pjN1c5NCtQdXJVbzRlNjl1NWQ1dmVrcE9lYTUrZmw2WTNubnBOVXNXZXpuMGxLMHFvbFMzVG93QUhsNWVTb2pwK2YybmZ0cXQ0REJzakJzV0svWGpNYWpicG4zRGdkUDNKRXg0OGMwZDd0MjlXNlk4ZGk5Vi9yUGIzNkhtZDg5WlgyN2R5cC9rT0hhc0N3NG84ajJMbDVzK1pNbjY2R1RacG8vTXN2VitxK3JsWFh2UTg4SUl2WnJOaGR1N1IzeHc3MTZOZFBZUTBhU0pJU2poL1g1UGZlSzF6bngrKyswNC9mZlZkazdmbmZmNi81MzM4dnFlajdNdlhqajR1Y2QvbTEwV2pVKzE5K3FZN2R1MHU2K0dpV0NVODhvVTQ5ZXVqZUJ4NG9zbTVNVkZTeDd3Y0FBQUJ1UFlUaUFBQUFBS3FOeFdyVnBtMnhtck5namZiR0hTNTJ2RzJMQ0kyNHM2ZTZkMm9sUjhlYmI4Y2I3Rk5Ja0orK2VQOEZ6ZjU1bFI1KzhqbmRmOThvalJveC9LYmNkV21QTEJhTDV2MnlVRFBuenRPSXdiZnBqZWRIeWNtSlgwZFV0NmpseXhVVEZhV3c4UERDWGJXWHhlM2VyVm5UcHNsVVVLRGFkZXFvUWFOR3VwQ2Vydmk0T01YSHhXbkFzR0hxUDNSb2lldEd0bTR0N3pwMWRHRHZYcVdmUFN0dkg1OGl4eTBXaXphdFd5YzNkM2UxN2R5NVdOaFpsUnIyNzltam1WT255bVF5eWJOV0xkVnIyRkJaR1JuNjlaZGZsSGp5WkJXK1d4VVRIeGVuNzZaTVVVRkJnUUtDZ2hRUUZLU0U0OGUxZlA1OEhUOTBTQTg5ODB5Rk81MFlqVWJkMXErZmZwazlXenUzYkNrU2lsOTJyZmYwYW0wN2Q5YStuVHUxYjhlT0VrUHhQWmVlNGQyaFc3Y3EzMWRKZGJXNVZQKzI2R2hKVW5oRWhGcTFieS9wWWlndVNmZU1HNmZ3eG8xTHZZZk42OWRyL2FwVlJjYWVuVGhSMHNYMi9OdGpZZ3BmWDEyVjlkS0g3eHlkbkVwZEh3QUFBTGMyZmdvRkFBQUFVR1ZtczBVcmZ0dXE3MzllcFpPbnpoUTVaalFhMWJkSE85MTNWMTlGTkF5elVZVzQxVGs1T2VyQit3YXBmNitPbXZ5L243Umc2VEtOSFgyUEJ2YnZKOGRTMnZhaWFreG1zNWF2V3FOWlAveWtrQUJ2ZmNIdThPdHE1NlpOZXU3MTF4VVFIRndZRUVyU3ViUTBmZisvLzhsc011bnVQL3hCWFh2M0xndzZEK3picDVsZmZhVlZpeGVyVWRPbUNvK0lLTGF1MFdoVWwxNjl0SHpCQW0xZXYxNEQ3N3FyeVBIOWUvWW8vZXhaOWV6ZlgwNmxCSktWcWVGOGVycm0vTzkvTXBsTUdualhYZW96YUZEaEIxbmk0K0kwcXdLN3ZLdmlRbnE2WmsrYkpyUFpyRC8rNlUrRjRXOVdacWFtZmZLSkR1emJwMTFidHFoZGx5NFZYdnZ5dlo0c29kMjNWUHA3V3BMSTFxM2w2dWFtNUZPbmxIcjZ0UHdDQWdxUDVlYm1LajQyVnM0dUxtcmRvVU9WNzZ1MHVyS3pzblQwNEVGSlV1YUZDMG83YzBhK2Rlc1dIbmQxZFpXN3AyZXA5M0Qxcm41SkNxMWZYNUxrVmF0V2tkZFhNeFVVU0ZLcGZ3Y0JBQUFBUW5FQUFBQUFsV2F4V0xSNnd3NTlPL2RYSlNhbEZqbm01dWFzWVFONmFPU1EzZ3J3cjJPakNvR2lRb0w4OU1GZngydnYvaU9hK2VNS2ZUTnJqdTRlZXFmdXVMMlAvR21yWGkxUzB0SzBZbldVZmxtMFJPRmhkZldYcDBhclpXUzRyY3Vxa1M2MytiNVNhZTJ4dS9UcXBZRGdZRWtxc3J0M3crclZ5cy9MVTZjZVBkU3RUNThpYzVxMWJLaytnd1pwNWFKRjJyQjZkWW1odUNSMTd0bFRxNVlzMFpZTkc5Ui82TkFpejMrT1hydFdCb05CM2E3Unpyd3lOVVN2WGF2YzNGeTE2ZGhSL2U2OHM4aWNKczJiYThpb1VmcHB4b3hTcjFsZE5xeFpvNXpzYlBVWk9MQXdPSllrRDA5UERSNHhRdE1uVDlhT1Rac3FGWXA3MWE0dFNjckt5Q2p4ZUdudmFVa2NIUjNWcW4xN2JkMjRVWHQzN0ZEZndZTUxqOFh0MmlXVHlhUU9uVG9WQnM5VnVhL1M2dHE5ZGF1TVJxUE1ack5XTGw2c2RTdFg2dWtKRXdxUHo1bzI3WnIzVUJWNWw1NW43dUxxZXQydUFRQUFnSnFOVUJ3QUFBQkFoVm1zVnEyTDNxVnY1aTdUOFlUa0lzZjhmYncxY2xndkRlM2ZYWjRlYmphcUVMaTJWcEVOTmVtTkp4Ui8rS1FXcjR6UncwLzhxSWhHamRXM1Z3KzFiOU5hb1NIQnRpNnhSa2xJUEtVZHUvZG83YnFOT25qNGtIcDNhNnUvdi9xUW1qU2lPMFJWUkVSR3luQlZtMysvSzNiZVhpbXlkZXNTeHcvR3hVbFM0Yk9YcjlhNlF3ZXRYTFJJUnc4ZEtyVU9UeTh2dGU3UVFUczNiOWErblRzTFE5U1U1R1FkT25CQVRWcTBLTElqdURwcWlJK05sU1IxNmRtenhEbWwzVzkxTzdCM3J5U3BVNDhleFk1ZDNyVmMyVmJ1WnBOSmttUXNwVnRGUmUreFhlZk8ycnB4by9idDNGa2tGTC9jT3YzSzczOVY3cXUwdWphdFc2ZUk1czBWdDN1M2JoOHlSS3NYTDliTXFWTTFlT1JJU2RMWVAvMUpqWm8xSzdYK2pXdldhUFdTSmRlNnhVSW1rMGtXczdudzllVTI3aTZ1cnNxL0ZKQkxLanpuOGxoSnU5RUJBQUJ3YXlBVUJ3QUFBRkJ1VnF0Vkc3ZnMxZGR6ZnRXUjQ2ZUtIUFAzOGRiOW93Wm84TzNkNU9SSU8yclVERTBhaGVtbFJtRjY1cEVSMnJROVR0SGJ0dW5iV2JObE1EcXFkWXZtcWhjV3FucWhJUW9OQ1ZZdEx5KzV1N25KemQxTlRvNjMxby9UQlNhVGNySnpsSjJUb3dzWkdVcElQS1VUQ1lrNmNUSkJlMkxqWkxXWTFMNTFFdzBmMEVGZEo0eVRzek10akt2REEwOCtXZTRRNytwbmZWOTJOaTFOa3VRZkdGamljUjkvZjBrWGR5dGJMSmJDRnVWWDY5YW5qM1p1M3F4TnYvMVdHSXBIUjBWSmtycGZ0ZnU3T21wSVBYUHhVUndCSVNFbHpuRzVRZUhtMlpRVVNkSS8zM3l6MUhOeXNySXF0ZmE1UzBGdW5WTGV1OUxlMDlJMGJOcFV0Ynk5bFhEOHVNNmxwYW1PcjY5eWMzSVVIeGNuSHorL0lwMEFxbkpmSmRVVkh4dXI1TVJFOVJrNFVIRzdkNnRXN2RvYVBtYU1OcTVlcmR5Y0hFa1gyN2huWjJhV2VyMHJ3K3l5L1BEMTE5cTliVnV4OGNYejVtbnh2SG5GeGk5M1haaDBnOXJ1QXdBQTRPWnphLzBVRHdBQUFLQlNyRmFydHV6Y3IrbmZMMVg4NGFJN3gzeThhMm5zUFFNMGRFQTNnakRVV003T1R1clZyWTE2ZFdzanE5V3F4S1JVeGNZZlZVTGlHYTJKaWxWaVVxcXlzbktVblpPbjdOd2NtVXdXVzVkOFF6azZHdVh1NmlaM054ZDVlTGdwSk1oUDlZTHJxbVByTUQxNGJ5K0ZCUG1WMmQ0WjE1ZERLYnVOclphTGYxZExlMzh1anhvTWhtdStoL1ViTmxSd1dKaU94TWZyZEZLUzZ2ajRhRWRNak9yNCtxcFpxMWJYcksweU5WeCtSblJwOTJVcDR4bmIxZVh5TTdNYk4ydFc2bzd1eXJxOGc3NUI0OFlsSGkvdDNrdGpNQmpVdGxNbnJWdTVVdnQyN2xUUC92MFZ1MnVYekNhVDJuZnRXdVQ3WDVYN3Vyb3VxOVdxNVFzV1hBemVtelFwSEcvYnFaTmF0Vyt2cElRRVNhcldkdmRkZXZWUzQ4akl3dGZiWTJKMDdOQWhHWTFHM1RWbVRMVy9Wd0FBQUtqNUNNVUJBQUFBbE1wcXRXckgzb09hUG51SjR1S1BGVG5tWGN0VGZ4alpYM2NOdWswdWhPR3dJd2FEUWFIQi9nb045cmQxS1VDVjFmTDIxdG5VVktXZU9hTjY0Y1dmN1g0Mk5WV1NWTHRPblRJLzJOQzliMS85K04xMzJySit2WUpDUTVXYm02dStkOTVaNXJ6SzFPRGg1YVdNOCtkMU5qVlZJZlhxRlp0enVWMTJTUndjSFdVMm1aU1htMXRzcDMzV05YWXFsOFNyZG0yZFMwdlR2UTg4b0RxK3ZoV2FleTI1dWJtRk8rMDdsdERDdkxMYWRlbFNKQlRmczIyYkRBYURPblRyVnVTODZyeXZyTXhNSlo0NG9XR2pSK3ZxdndrT0RnN3k5ZmZYQTA4K3FmcU5Hc25UeTB1U0ZCTVZwWVZ6NStxOUtWTUszL1BVTTJkMCt0UXBsVWRZZ3dacTBMaXhIQndjWkRLWnRHTEJBdFgyOXRiNTlIUTVPRHFXMkJZZUFBQUF0N2FTZTJJQkFBQUF1T1h0aVQyc0Y5NmNyRmZlL3FKSUlGN0wwME4vR2pkTXM3OThTNk9IOXlVUUI0Q2JXT05MejNEZUhoMWQ0dkhMejV0dTJxSkZtV3UxN2R4WmJ1N3UycjF0bTNaczJpVEhjb2FQbGFuaGNuaSthOHVXRXVlVXRwWWsxYXBkVzVKMDh0aXhZc2ZpZHU4dXM5NHIxVy9VU0pLMGY4K2VDczI3bG9LQ0FuMC9iWm95TDF4UTY0NGQxZURTTmFwRGNGaVk2Z1lGNmZqaHcwbzVmVm9IOSs5WGVFU0VmUHo4aXB4WG5mZmw2ZVdsanQyN3EzTUp6MzgvbDVhbXpBc1hWRGN3VURsWldVcEpUbFpLY3JLU0VoUGw1dUdoMU5PbkM4ZXNGb3ZxQmdZcUpUbTUxR3Y5K3Nzdm1qSnBrdDU2NFFXbFhXcXh2M0hOR21WY3VLQkJJMGFvWG5pNGxzK2ZyK3hLdHJRSEFBQ0EvV0tuT0FBQUFJQWlEaDFOMEZmZkx0RDJQZkZGeGozY1hUWDZybjY2WjJodmViaTUycWc2QUVCRjNOYS92N1p2MnFUTmwzWjNkK25WcTNCbmJueHNyTll1V3lZbkp5ZjFHakNnekxXY25KelVxVWNQclZ1NVVobm56NnQ5MTY3eThQUzhMalYwNmRWTHNidDJhY1BxMVFvT0MxTzdMbDBLajIzWnNFRXhsM1pabDZSUjA2YmFGaDJ0NVFzV3FINmpSb1UxSGp0MFNDc1hMU3F6M2l0MTY5Tkh1N2R1MWJMNTgrWHI3NittTFZzV0hzdkx6ZFdtZGV2VXNsMDcrZnFYM1ZuQ2JEYnI5MzM3dEh6K2ZDV2ZPcVd3QmcxMDc3aHhGYXFuUE5wMTdxemxDeFpvNWNLRk1wdk54WGFKUzlWN1g1STA4djc3UzN3ZS9leHAwM1RpNk5GUzUzMzAxbHNsamsrYU9sVzVPVG5hRmgydDMyTmpkU1QrNG4rVFJDMWJKdTg2ZGRTeGUzZTVlM2dvS1NGQkt4Y3VsRjlBZ05wMjdpd2ZQejk5OWRGSG1qdDl1aDU4K3VrU2F3SUFBTUN0aVZBY0FBQUFnQ1RwUW1hV3BzOWVva1hMbzRzOHE5WGQxVVgzRHV1alVjUDd5dFBEellZVkFnQXFLaUFvU0NQSGp0VlBNMmJvbDltenRmYlhYK1ViRUtBTDZlbEtTVTZXZzRPRHhqenlpUHdDQXNxMVh0ZmV2YlYrMVNwWnJWWjE2OVBudXRYUXRFVUxkZXZUUnpGUlVab3pmYnBXTEZ5b09uNStPcHVTb3ZTelp6WDh2dnUwWU02Y0VxL1hkL0JnN2RtK1hjbUppZnBnNGtTRjFxK3YzSndjSlNVazZQWWhRN1JxOGVKeTFTMUpEUm8xS3B3emZmSmsrZmo1eWNmUFQ3azVPVXBPVEpUSlpGSmtLYzlVLys3TEwyVXdHbVcxV0pTZG5hMHpTVWtxeU0rWHdXQlE1NTQ5Tlh6MGFEazVPNWU3bHZKcWV5a1VqOTI5Vzg0dUxtcmRvVU8xM2xkSlNndWZuNTR3b2RqWWlnVUx0SHJwVXRVTEQxZFdWcGFlK3ZPZjVWbXJWckh6TEJhTEZzK2JKNlBScUFZUkVZcHMxVXBOVzdSUTNhQWdTUmQzb1gvenhSY3ltVXk2NTFJbzM2QnhZL1VjTUVEclZxelE3R25UTk9hUlIrVG9SRWNiQVBnLzl1NDdQSXFxYlFQNHZTMWJrazJucE5CSnBKZFFwRGNCa2Q2TGdOSUVFZHVyaUlDZkNsWlVVTVNDSFJCRXBBbElMNkVubEJCNkN5V1FDcVNRdXB0a3kzeC9iTEt3WkZOSVlWTHUzM1Z4SlhQbXpNeXptd1V5ODV6ekhDSWlZbEtjaUlpSWlLalNNNXZOMkxZM0dMLzl0UTBwcVEvS2phcVVEaGphcnd0R0Rlb0JaNjJqaUJFU0VWRnh0TzdRQWRXOXZYRmcxeTZFWDd1R1c5ZXVRZVBvaUJadDJxQmJuejd3OHZVdDlMazhxbFNCZitQR1NFdEpzYnMrZUVuR01HajBhSGpYcUlGakJ3L2libXdzVWxOU1VLTjJiUXdkT3hhMTY5ZlBNeW51V2JVcVhwazFDenMzYmNLdDY5ZHg2L3AxVlBYeXdvZ1hYMFRUZ0lESFNvb0RRSzhCQStCZG93YU9CZ1lpT2lJQ1NZbUpjTlJxMGFCcFV6emR1Yk0xU2Z1b2E1Y3ZBd0FrRWdtVVNpV3Flbm1oM2xOUG9VMkhEbmtlVXhMY1BUMVJxMTQ5M0w1eEE2M2F0OCsxcm5weFgxZFJtYzFtN04yNkZmdTJiMGRBdTNZWU9uWXNsaTVjaUIrLy9CTGpwazJEZDQwYU52MDFqbzZZL01ZYnFGR25EbFFxMndvMU1aR1JXUDc5OTBoT1NzSnpRNGVpcnIrL2RkOXpRNFlnTVM0TzUwTkRrUkFYaDVFVEpqeldaNXlJaUlpSUtpYUpNZjJtVUhBM0lpSWlJaUtxaUM1ZERjZmlYemZnMnMxSW0vWmVYVnBqNmdzRDRlbnVJbEprUkVUaVdmSFBUaXovWndmMmIveFc3RkNJeXBYaysvZngyZXpaR0RkdEdwb0dCQUFBakFZRHpwMDZoZjA3ZCtKZWJDeGF0R21Ea1JNbVFDYVhJejB0RFg5ODl4MWlJaUxRdG5ObmRPamVIZFh5U2NZTGdvQ2dBd2V3ZmNNR0dBMEdkT3ZUQjg4TkdaS3JuOWxzeG9hVkt4RVNGQVNwVklxQWR1M1FwVmN2VlBQMkxyWFhUa1JFUkVSbEcyZUtFeEVSRVJGVlFvbEpLZmhsNVgvWXRmK0VUWHY5T3I1NFk4cHdOR2xZK05sL1JFUkVSSSs2RXgyTjNWdTI0TnJseThqS3pJU0xteHRHVFp5SWdIYnRySDBjblp3d2ZlWk03TnkwQ1VjREEzSHM0RUY0VnEySzE5OTdEOHBIWm9jRFFQQ0JBOWl5Wmcya1Vpa0dqaHFGamoxNjJMMjJWQ3JGaUJkZlJPMzY5YkYxN1ZxY1BuNGNMZHEyWlZLY2lJaUlxQkpqVXB5SWlJaUlxQkl4R3MzNGQvc2hyUGhuQjlMMUdkWjJaeWRIVEI3YkYvMTdkY2h6WFZBaUlpS2l3bkwzOUVUVXJWdW9YYThlQXRxMVE3TldyU0NUNTM0VUtWY28wSC9FQ0R6ZHBRc083OWtEaVZScU55RU9BQjI2ZDBkcWNqSWFOR3VHV25YckZoaERtNDRkMGJCWk04UkVSc0t2WWNOaXZ5WWlJaUlpS3I5WVBwMklpSWlJcUpJNGZmNGFsdnk2SHJlaTdsamJKQklKQnZUdWlNblA5K1c2NFVSRTJWZytuYWhrQ0lJQWlVUWlkaGhFUkVSRVJKd3BUa1JFUkVSVTBkMkxUOExTNWYvaVFOQVptL2JHRFdyampTbkQ0VmUzaGtpUkVSRVJVVVhHaERnUkVSRVJsUlZNaWhNUkVSRVJWVkJtUWNDV1hVZng4NHJOeU1qTXNyYTd1V3J4OG91RDBLdExhejZzSmlJaUlpSWlJaUtpQ285SmNTSWlJaUtpQ3VodTNIMTg5Y05xbkRvWFptMlR5YVFZMXE4clhoalZCNDVxKzJ0MUVoRVJFUkVSRVJFUlZUUk1paE1SRVJFUlZTQ0NJR0RYZ1JQNC9yZU5TTmRuV051Yk5LeURrQjE4UlFBQUlBQkpSRUZVbWROSG81WnZkUkdqSXlJaUlpSWlJaUlpZXZLWUZDY2lJaUlpcWlBU2sxS3dhT2svQ0RwNXdkcW1VTWd4Wld4L0RPL2ZGVktwVk1Ub2lJaktuKzVEM3hBN0JDSVMyZjZOMzRvZEFoRVJFUkdWQUNiRmlZaUlpSWdxZ0FOQlovRE56MnVSa3BwdWJYdXFmZzNNZm4wY2FuTjJPQkhSWTJuZXBCNG00RG14d3lBaUlpSWlJcUlTSWpHbTN4VEVEb0tJaUlpSWlJb21KVFVkMy82NkhvRkhRcTF0TXBrVUw0enNnK2VIOUlKY3p0bmhSRVJFUkVSRVJFUlV1WEdtT0JFUkVSRlJPWFhzMUNWODljUGZTRXhLc2JiVnJ1bUY5OTRZaC9wMWZFV01qSWlJaUlpSWlJaUlxT3hnVXB5SWlJaUlxSnhKMTJmZ3h6ODJZdnUrNDlZMnFVU0MwVU9ld1lSUnowR2g0Sy81UkVSRVJFUkVSRVJFT2ZpMGpJaUlpSWlvSExsMk14SWZmclVNc1hjVHJHMiszbFV3NTdXeGFQUlVIUkVqSXlJaUlpSWlJaUlpS3B1WUZDY2lJaUlpS2llMjd6dUd4YitzZzhGZ3RMWU42OWNWVThiMWgwcnBJR0prUkVSRVJFUkVSRVJFWlJlVDRrUkVSRVJFWlZ4bWxnRkxmbDFuVXk3ZHpjVUovL2ZXaXdobzZpOWlaRVJFUkVSRVJFUkVSR1VmaytKRVJFUkVSR1ZZekoxNGZQalZNbHdQajdLMk5XbFlCeCsrUFJHZTdpNGlSa1pFUkVSRVJFUkVSRlErTUNsT1JFUkVSRlJHQloyOGdNK1hyRUphdXQ3YU5ueEFOMHdiUHdoeXVWVEV5SWlJaUlpSWlJaUlpTW9QSnNXSmlJaUlpTW9ZczltTVpYOXZ4Nm9OZTZ4dEtwVVM3ODRZZzI0ZFc0b1lHUkVSRVJFUkVSRVJVZm5EcERnUkVSRVJVUmx5UHprTm4zeTlBcUhudzZ4dHRYeXJZLzZzaWFqbFcxM0V5SWlJaUlpSWlJaUlpTW9uSnNXSmlJaUlpTXFJUzFmRE1lK3I1WWhMVExLMmRlOFVnSGVtajRGYTdTQmlaRVJFUkVSRVJFUkVST1VYaytKRVJFUkVSR1hBZjd1RDhPMnY2MkF5bVFFQU1wa1UwMThjaktIOXVrQWlrWWdjSFJFUkVSRVJFUkVSVWZuRnBEZ1JFUkVSa1lqTWdvRGYvOXFLMVJ2M1d0czgzVjN3NGRzVDBhUmhIUkVqSXlJaUlpSWlJaUlpcWhpWUZDY2lJaUlpRW9uQllNUVgzNi9HdnNPbnJHMU5HOWJGL0hjbXdjMVZLMkprUkVSRVJFUkVSRVJFRlFlVDRrUkVSRVJFSWtoTjErSDlCYi9qN01YcjFyYnVuUUl3KzlYbjRlQ2dFREV5SWlJaUlpSWlJaUtpaW9WSmNTSWlJaUtpSit4T1hDTG1mUHd6YmtYZHNiYU5IdlFNWG5waEFLUmNQNXlJaUlpSWlJaUlpS2hFTVNsT1JFUkVSUFFFWFErUHd1eFBma2JDL1JRQWdFUWl3ZXRUaG1Id2M1MUZqb3lJaUlpSWlJaUlpS2hpWWxLY2lJaUlpT2dKT1hINk11WXQvQU42ZlJZQXdNRkJnZmYvOXdJNlBkMU01TWlJaUlpSWlJaUlpSWdxTGliRmlZaUlpSWllZ08zN2ptSFIwbjlnTnBzQkFDNWFSM3oyM2xRMDhxOHRibUJFUkVSRVJFUkVSRVFWSEpQaVJFUkVSRVNsU0JBRUxGK3pBMyt1MjJWdDgvSHl4QmYvTngwK1hwNGlSa1pFUkVSRVJFUkVSRlE1TUNsT1JFUkVSRlJLeklLQTczNWRqMDA3ajFqYkd2blh4cWR6WDRLcnM1T0lrUkVSRVJFUkVSRVJFVlVlVElvVEVSRVJFWlVDc3lEZzIxL1dZOHV1QndueGptMmI0di8rOXdKVVNnY1JJeU1pSWlJaUlpSWlJcXBjbUJRbklpSWlJaXBoWmtIQTRwL1g0ci9kUWRhMlo3dTN4YXdaWXlDVlNrV01qSWlJaUlpSWlJaUlxUEpoVXB5SWlJaUlxQVNaQlFGZkwvMEgyL1lHVzl1ZTYvRTBacjR5bWdseElpSWlJaUlpSWlJaUVUQXBUa1JFUkVSVVFzeUNnRVUvL28zdCs0NWIyL3IxYkkrM3BvK0NWQ0lSTVRJaUlpSWlJaUlpSXFMS2kwbHhJaUlpSXFJU1lEYWI4ZFVQYTdCei80T0UrSURlSGZEbXRKRk1pQk1SRVJFUkVSRVJFWW1JU1hFaUlpSWlvbUl5bTgzNDh2dS9zZXZBQ1d2Ym9ENGQ4ZnBMSTVnUUp5SWlJaUlpSWlJaUVobVQ0a1JFUkVSRXhXQTJtN0ZneVYvWWN5akUyamI0dWM1NGZjb3dTSmdRSnlJaUlpSWlJaUlpRWgyVDRrUkVSRVJFUldRMm0vSFp0NnV3Ny9BcGE5dXdmbDB4WTlJUUpzU0ppSWlJaUlpSWlJaktDQ2JGaVlpSWlJaUtRQkFFTFA1bG5VMUNmUGlBYm5obHdtQW14SW1JaUlpSWlJaUlpTW9RSnNXSmlJaUlpSXBneGRxZCtHOTNrSFY3NU1EdWVQbkZRVXlJRXhFUkVSRVJFUkVSbFRGU3NRTWdJaUlpSWlwdi90dDlGQ3YrMlduZDd2dk0wMHlJRXhFUkVSRVJFUkVSbFZGTWloTVJFUkVSUFlZang4OWg4Yy9yck52dFd6ZkdXeStQWmtLY2lJaUlpSWlJaUlpb2pHSlNuSWlJaUlpb2tNNWZ2b21Qdi9rVFprRUFBRFR5cjQwUDNwNEFtWXkvVmhNUkVSRVJFUkVSRVpWVmZIcEhSRVJFUkZRSXR5THZZTzVudnlBcnl3QUFxT0ZkRlorOU54VXFwWVBJa1JFUkVSRVJFUkVSRVZGK21CUW5JaUlpSWlyQXZmZ2t6UHBvS2RMUzlRQUFkMWRuZlBuQmRMaG9IVVdPaklpSWlJaUlpSWlJaUFyQ3BEZ1JFUkVSVVQ1UzB0SXg2Nk9saUV0SUFnQTRxbFg0OG9PWFViMnF1OGlSRVJFUkVSRVJFUkVSVVdFd0tVNUVSRVJFbElmTUxBUGUrL3hYM0k2NkF3QlF5R1g0Wk00VTFLdnRJM0prUkVSRVJFUkVSRVJFVkZoTWloTVJFUkVSMlNFSUFoYjl1QVlYTG9jREFDUVNDZWErTVI0dG12aUpIQmtSRVJFUkVSRVJFUkU5RGliRmlZaUlpSWpzMkxEMUlQWWNDckZ1dnpKaE1McDFiQ2xpUkVSRVJFUkVSRVJFUkZRVVRJb1RFUkVSRVQzaTlQbHJXTHBpczNXNzd6TlBZMWovcmlKR1JFUkVSRVJFUkVSRVJFWEZwRGdSRVJFUjBVUHUzRXZFdklYTFlEYWJBUUFOL1d2aGpaZEdRQ0tSaUJ3WkVSRVJFUkVSRVJFUkZRV1Q0a1JFUkVSRTJUSXlzL0QrRjc4akpUVWRBT0R1Nm96NXN5YkJ3VUVoY21SRVJFUkVSRVJFUkVSVVZFeUtFeEVSRVJFQkVBUUJDMy84RzlmRG93QUFjcmtVODkrWmhDcnVyaUpIUmtSRVJFUkVSRVJFUk1YQnBEZ1JFUkVSRVlCMS94M0F2c09oMXUzWEpnOURrNFoxUkl5SWlJaUlpSWlJaUlpSVNnS1Q0a1JFUkVSVTZaMDZleFUvcjloczNlN1hzejBHOU80b1lrUkVSRVJFUkVSRVJFUlVVcGdVSnlJaUlxSktMZlp1QWo1YXRBSm1RUUFBTlBLdmpUZGVHZzZKUkNKeVpFUkVSRVJFUkVSRVJGUVNtQlFuSWlJaW9rckxhRFRqbzY5WElDVXRIUURnN3VxTStiTW1RYUdRaXh3WkVSRVJFUkVSRVJFUmxSUSs3U01pSWlLaVN1dlB0VHR3NWRwdEFJQk1Kc1g4ZHliQjA5MUY1S2lJU0d5Q0lDQXFOZzZYd200aE11b3VJbUx1SVRvMkh1azZQWFM2VE9nek0yQTBtc1VPazZoY2tjdWxVQ3RWMEdpVWNOU280ZVBsaVpyZVZWSER0eG9hK2RlR3IxY1ZWbWtoSWlJaUlxSlN3NlE0RVJFUkVWVktaeTlleDZvTmU2emJrOGIwUTVPR2RVU01pSWpFbEpWbFFIRElSUVNIWEVUb3VUQklaSEkwYTl3SXRXcldRTThlQWZEMThZWlc2d1NOV2cyTldnTzVYQ1oyeUVUbGl0Rm9nazZ2ZzA2dlIycHFHcUtpWXhBUkZZMlFjNUg0NCs5ZEVNeEdCRFQxUi92V2pkRytkV000T0NqRURwbUlpSWlJaUNvUWlUSDlwaUIyRUVSRVJFUkVUMUpxdWc2VDMvd0NjUWxKQUlBV2pmMndhUDRya0VxNXVoQlJaUk4ySXhKYjl3VGhRTkFaUE9YbmgyNmRPNkZWaTJidzhmWVNPelNpU2lVNkpoYW56cHpEZ2NOSEVIYjlPcnEyYjQ3K3ZUckF2MTROc1VNaklpSWlJcUlLZ0VseElpSWlJcXBVQkVIQVI0dVc0MERRR1FDQTFsR0QzeGUvaXlvZXJpSkhSa1JQMHZuTE43RnkzVzVFeE1SanlJQis2TjJqR3p3OTNNVU9pNGdBeENVa1lQZStBOWkwZFR0cStYaGkzUERlYU5xd3J0aGhFUkVSRVJGUk9jYWtPQkVSRVJGVktqc0NqK1BMNzFkYnR6K2FOUm1kMnpVVE1TSWllcEtpWStQeDNlOGJFSDAzQ1dOSERrZWZudDBoazdFVU9sRlpaREtac0hQdmZ2eTFkajE4cXJuaXRjbkQ0T1BsS1haWVJFUkVSRVJVRGpFcG5nOUJFQkFWRzRkTFliY1FHWFVYRVRIM0VCMGJqM1NkSGpwZEp2U1pHVEFheldLSFNVUVZrRnd1aFZxcGdrYWpoS05HRFI4dlQ5VDByb29hdnRYUXlMODJmTDJxUUNLUmlCMG1FVkc1RXhVVGg1ZG1mb1dNakV3QXdJRGVIZkRXeTZORWpvcUluZ1NEd1lpL051ekJwcDFITVc3MENJd1lQSkJMSmhDVkUyYXpHZXMyYmNHcU5lc3d1RTlIakIzV0N3cUZYT3l3aUlpSWlJaW9IR0ZTL0JGWldRWUVoMXhFY01oRmhKNExnMFFtUjdQR2pWQ3JaZzNVOVBXQnI0ODN0Rm9uYU5ScWFOUWF5T1djVVVCRUpjOW9ORUduMTBHbjF5TTFOUTFSMFRHSWlJckc3WWhJbkx0NENZTFppSUNtL21qZnVqSGF0MjRNQndlRjJDRVRFWlY1UnFNWnI4NzlCbGV2UndBQWF2cFV3ODlmdlEyVlNpbHlaRVJVMnFKajR6RnY0VEo0ZTlYQW16T21zVXc2VVRrVm41Q0liMzc0Q1hmdVJPUERtUlBoVTkxRDdKQ0lpSWlJaUtpY1lGSThXOWlOU0d6ZEU0UURRV2Z3bEo4ZnVuWHVoRll0bXNISDIwdnMwSWlJY29tT2ljV3BNK2R3NFBBUmhGMi9qcTd0bTZOL3J3N3dyMWREN05DSWlNcXMzMWI5aDc4MjdnVmdxY2l4OUl1M1ViK09yOGhSRVZGcE94aDBCb3QvV1llSkw0ekRrUDU5eFE2SGlFckF2Lzl0dy9LVnEvSG10QkhvMHI2NTJPRVFFUkVSRVZFNVVPbVQ0dWN2MzhUS2Ric1JFUk9QSVFQNm9YZVBicHcxUUVUbFNseENBbmJ2TzRCTlc3ZWpsbzhueGczdmphWU42NG9kRmhGUm1YTGwybTNNbVAwTnpJTGxWOS9wRXdaajVNRHVJa2RGUktWdDdaYjkyTGo5S0Q3NzhEMzQxZVB2UjBRVnliVWJOekYzL3FjWTJyY2ovMDhuSWlJaUlxSUNWZHFrZUhSc1BMNzdmUU9pN3laaDdNamg2Tk96TzJReWxrSW5vdkxMWkRKaDU5NzkrR3Z0ZXZoVWM4VnJrNGZCeDh0VDdMQ0lpRVJuTkpveGRlYVhDSStJQlFDMGF1YVBMejk4QlZLSlJPVElpS2kwbUFVQnYveTVCY2RQWDhPaXp6NUNGVStXV0NhcWlPTGlFL0RXM0EvUXJxVWZwcjR3a1ArM0V4RVJFUkZSbmlwZFV0eGdNT0t2RFh1d2FlZFJqQnM5QWlNR0Q0UlVLaFU3TENLaUVtTTJtN0Z1MHhhc1dyTU9nL3QweE5oaHZhQlF5TVVPaTRoSU5Ddlg3OFlmcTdjQkFGUXFKWll0bm8zcVZWa1ppS2dpKzJuRlpweTlISWxGbjg2SFZ1c2tkamhFVklwU1U5UHc5bnNmb2tYRG1wajI0a0N4d3lFaUlpSWlvaktxVW1XRG8yUGo4Y3JzYnhBZWxZeGxTNy9EcUtHRG1SQW5vZ3BIS3BWaTFOREJXTGIwTzl5TVNzS01PWXNSZlNkQjdMQ0lpRVFSRVgwWEs5ZnV0RzVQZWI0ZkUrSkVGZHphTGZzdE04U1pFQ2VxRkxSYUp5ejZkRDZDVDRkaDdaYjlZb2REUkVSRVJFUmxWS1hKQ0I4TU9vTlg1M3lEQWYzNjQ1TVA1bkRkY0NLcThEdzkzUEhwQjNQUi83bStlRzMyTnpnVWZGYnNrSWlJbmlpeklHRGgwbjlnTUpvQUFBMzlhMkZJMzg0aVIwVkVwZWxROEZsczNINFVpejc3aUFseG9rcEVxM1hDMTU5OWhBM2JqdkMraDRpSWlJaUk3S29VOVhUWGJ0bHZlVER5K1Nmd3ExZFg3SENJaUo2b0lRUDZvVW1qaHBnNy8xUGNpVXZFeUlIZHhRNkppT2lKMkxyN0tNNWZ1Z0VBa01ta21QWEtHRllKSXFyQW9tUGo4YzNQYTdIbzgwKzRoamhSSlZURjB3T2Z6L3Mvekp6elB1clY4WVZQZGY0N1FFUkVSRVJFRDFUb3A0Sm1RY0JQS3paalIrQXAvUGoxbDB5SUUxR2w1VmV2TG43OCtrdHNEenlGbjFac2hsa1F4QTZKaUtoVXhTVW00ZWNWVzZ6Ylk0ZjJRdTJhWGlKR1JFU2x5V0F3WXY2aTVaajR3amplOXhGVlluNzE2bUxDK09jeGYrRXlHQXhHc2NNaElpSWlJcUl5cEVJbnhYLzVjd3ZPWG83RUQ0dSs0RXdCSXFyMHFuaDY0TWRGWCtEczVVajgrdWQvWW9kRFJGUnFCRUhBNHAvWFFaZVJDUUNvNVZzZDQ0YjNGamtxSWlwTmYyM1lBNi9xdmhqU3Y2L1lvUkNSeUlZTTZJZnExWDJ3ZXVOZXNVTWhJaUlpSXFJeXBNSW14ZGR1MlkvanA2OWgwYWZ6dVpZY0VWRTJyZFlKaXo2ZGorRFRZVmk3WmIvWTRSQVJsWXBEd1djUmRQSUNBRUFpa2VDZFY4WkFvYWdVcXdZUlZVclJzZkhZdFBNbzNwd3hUZXhRaUtpTStOK01hZmgzeHhGRTMwa1FPeFFpSWlJaUlpb2pLbVJTL0ZEd1djc2E0cDk5eElRNEVkRWp0Rm9uZlAzWlI5aXc3UWdPQlo4Vk94d2lvaEtWa1pHSkgvNzQxN285cUU4bk5HNVFXN3lBaUtqVWZmZjdCb3diUFFLZUh1NWloMEpFWllTbmh3ZkdqUnFCNzM1YkwzWW9SRVJFUkVSVVJsUzRwSGgwYkR5KytYa3RQdnZ3UFpaTUp5TEtReFZQRDN3KzcvK3crT2QxbkQxQlJCWEszLy91UTF4aUVnREF3ODBaTDQwZklISkVSRlNhemwrNmdlaTdTUmd4ZUtEWW9SQlJHVE5peUVCRTMwM0MrY3MzeFE2RmlJaUlpSWpLZ0FxVkZEY1lqSmkvYURrbXZqQU9mdlhxaWgwT0VWR1o1bGV2TGlhTWZ4N3pGeTZEd1dBVU94d2lvbUs3RTVlSU5ac0RyZHN2alI4QWpVb3BZa1JFVk5wV3J0K0RzU09IUXlxdFVMZTJSRlFDcEZJcHhvNGNobFhyZDRzZENoRVJFUkVSbFFFVjZzbkJYeHYyd0t1Nkw0YjA3eXQyS0VSRTVjS1FBZjFRdmJvUFZtL2NLM1lvUkVURjlzdksvNUNWWlFBQU5QQ3JoVjVkMjRnY0VSR1ZwcXZYSXhFUkU0OCtQYnVMSFFvUmxWSFA5dXlCVzFGeENMc1JLWFlvUkVSRVJFUWtzZ3FURkkrT2pjZW1uVWZ4NW94cFlvZENSRlN1L0cvR05QeTc0d2pMcUJOUnVYYis4azNzUHhKcTNYNXQwaEJJSlJJUkl5S2kwclp0YnhDR0RPZ0htVXdtZGloRVZFYkpaVElNR2RBUFcvY0VpeDBLRVJFUkVSR0pyTUlreGIvN2ZRUEdqUjRCVHc5M3NVTWhJaXBYUEQwOE1HN1VDSHozMjNxeFF5RWlLaEt6SU9EN1B6WmF0NS9wM0FxTm5xb2pZa1JFVk5xeXNndzRFSFFHdlh0MEV6c1VJaXJqZWovVERRZUR6MWlyeVJBUkVSRVJVZVZVSVpMaTV5L2RRUFRkSkl3WVBGRHNVSWlJeXFVUlF3WWkrbTRTemwrK0tYWW9SRVNQYmRmK0U5YXlxRW9IQmFhTzUrK0VSQlZkY01oRlBPWG54MEhSUkZTZ0toNGU4S3RYSDhkT1hSSTdGQ0lpSWlJaUVsR0ZTSXF2WEw4SFkwY09oMVJhSVY0T0VkRVRKNVZLTVhia01LeGF2MXZzVUlpSUhvc3VJeE8vcmRwcTNSNHpwQ2VxZXJxS0dCRVJQUW5CSVJmUnJYTW5zY01nb25LaWU1ZU9DQXE1SUhZWVJFUkVSRVFrb25LZlJiNTZQUklSTWZIbzA3TzcyS0VRRVpWcnovYnNnVnRSY2RiWmxrUkU1Y0hxOWJ1Um1KUUNBS2ppNFlwUmczdUlIQkVSbFRaQkVCQjZMZ3l0V2pRcjFua3lkT2xJVDAwdW9haHNKU1hjdzk4L2ZZbmt4UGdpSGI5bzdqUjhNSDE0Q1VkVmZJYXNUSmhOSnJIREtEUFNVcEtRR0grM3dINi9mREViMzM3NEdpSnVYSG5zYTZ6Ny9SdjgrdVhjUXZYZHRmRlBMSm4zR3N4bTgyTmZwN1JkdTNnYWEzNytDdGN1aGhiWTk0dFprL0RUNTdOSzlQb0J6WnNoOUZ3WUJFRW8wZk1TRVJFUkVWSDVJUmM3Z09MYXRqY0lRd2IwZzB3bUV6c1VJcUp5VFM2VFljaUFmdGk2SnhodjFhc2hkamhFUkFWS1RFckIrcTBIcmR2VFhoZ0lsZEpCeElpSTZFbUlpbzJEVks2QWo3ZFhrYzhSZHljS1AzMCtDMjZlMVRCOTdsZVF5U3kzeHBrWmVoemN2cjVJNSt3OWRMejErN0FMcDNIcTZGN0VSTnpBcXg4c2hsS2xmcXh6NmRKU29VdExLVkljSlNVOU5SbjNZaU1SR3hHT21JZ2JpTHdaaHRpb2NMencydnRvMHFxRHFMR1ZCWWx4ZDdEa3c5ZWdkWFhINi9PV1FPR2d0TnN2K1g0OHJsMDhEUWVsQ2xXOWF6NzJkVzVlUFkrNDJLaEM5VTFMVGtMRWphc0lPYndiYmJ2MmVleHJQV3pEc20rTGROelFDYTlESXBIa2FnOE5Da1RJa1Qyb1hxTTIvQm9IV050akltN0NxMFlkbTJQaVlxTmdOSlRzK3QrK1B0NlFTT1dJam8ySHIzZVZFajAzRVJFUkVSR1ZEK1U2S1o2VlpjQ0JvRE5ZOGZOVXNVTWhJcW9RZWovVERSTmZYbzlYSncyQmc0TkM3SENJaVBLMWVzTmVaR1paSHByNzE2dUJIcDBDQ2ppQ2lDcUNTMkczMExSUncyS2R3Nk9LRjF6Y1BIRXI3Q0kycjFxS29TKytCZ0RJeXRSajk3OHJpM1RPaDVQaWJicytpMXZYTHVERXdWMVl2WFFCSnJ3NXoyNmlzS2htanU5dHQzM2h5dDM1OXBISjVIRFVPc09uVm4yMDdOQURMZHQzdDhaMU4vbzJkbTM4RS9majd5SGhYZ3gwYWFrMng2b2RuVkMvWWZNU2ZSM2xtWHVWNnFoWnZ5RXVuVDZHRGN1WFlQVFVkK3oyTzNWa0x3UkJRRUNISGxDcE5hVWEwek1EeCtERW9aMDR0bjk3dmtseFhWb0tkcXhibHUrNWdnTzNGU21HSVMrOENza2preGJNSmhNdWhnWkRJcEVnb1AyRGlpNEo5Mkx4OVhzdm82cDNEY3o2NHZjaVhlOXhOR3ZjQ0JmRHdwa1VKeUlpSWlLcXBNcDFVanc0NUNLZTh2T0RwNGU3MktFUUVWVUlWVHc4NEZldlBvNmR1b1F1N1p1TEhRNFJVWjd1eFNkaHk2NGoxdTFKWS9veVVVTlVTVVJHM1VXdG1zV3JhaU9WeWZEOHkrOWkwWHN2STJqdmY2amozd1F0MjNlSDFzWGRtbGpXNjlJUWVUTU0vazFzQjl3WWpRWWMzYk1GKzdhc2hpNHRGZFc4YTlva3hITU1lZUZWM0w1MkdSZERnN0YzODJyMEdqeTJXREUvektPcU43SXk5VWhOdm0vZHpvdld4UTBPU3N0TTlheE1QVktTRXBHU2RBS1h6NTVBY09CV1RKbjVLWlFxTlZ3OXF1SmlhREFVQ2dkNFZQT0dmNU5XT0hQc0FGdzlxdUtWLzFzRWQ4OXFOdWY5OUgvamNiOFFwY1BkUEt2aHZXK0tOdEJBVEZIaDEzRHhkREQ4R3JWRTNRWk43ZllaK2RMYldEUm5Ha0lPNzRGL2sxWUk2TkFqendFTHdZSGJDa3cwdCszYUJ5T252RlZnYklIL3JjSDJ0WC9rdVQvaXhwVjhCMDVrWk9nTGpPWFRYemZiclhEd3hheEppSXVOc2htQVVaRHJsODlDbDVZQy95WUJjSGJ6ZU5CKzhUUUFvR2E5Qm9VK1YzSFVyT0dMcU9oN1QrUmFSRVJFUkVSVTlwVDdwSGkzenAxSy9UcDZYUm9jSEZTUXljdisyMlhJeXN5emJCc1JsVDlta3duU0o3dzhSUGN1SFJFVUVzS2tPQkdWYWF2Vzc0TEJhRm5YdG5HRDJtamJzbml6Um9tby9JaUl1WWVlUFlwZkdjS3p1ZytlR3pFUlcvNzZDZXYvV0F6Zk9uNm9VdDNYdW4vdjV0VTR1SDA5Nmpab2l1ZEdURVJ0djhZNEhid2ZPOWN0UTJMOFhYaFc4OGFnY2E4Z29FTVB1NE55RkE1S2pIMWxEcGJNZjhPNmYrSHNsMkF5Rjd3bWQycUtKZG45eGF4Sk51M3ZmbWxKaE01WnRCeG5qaDNBcWg4K3MyN25aZEM0NldqUnJwdDFXNWVXZ21QN3QyUG5oaFVJdjNvQjY1ZDlpN0hUWjBPcFVtUCtEK3VnMGpoYSs1NDVkZ0FLQjRkY0NmR0hWZkh5elhOZlljdCtsMFdMUDVnQkFLaVdUOGx6SjYwTGhrOTZBOHUrK1JBYmx5OUJnMlp0RU5EaHdVem8rTHZSaUxoeEZaN1Z2QXVWK0szdDF3Z0FjUG5zQ1d6NTZ5Y0Fsakx0Z08xbm9mK29LZWpZY3lBRVFVRFF2djlRM2JjMjZqVm9sdXQ4QWdRRTdmMFB0ZjBhd2FkV2ZXdTd1MmMxYTFMN3pMR0RXUFhEcHhnMjhRMjA3OUd2d0JpTDR2ais3UUNBRHM4TXNHbS9mUFlFQUtCWm04NmxjdDFIMWZUMVFlQ0JpMC9rV2tSRVJFUkVWUGFVL1N4dkhnUkJRT2k1TUV4NFlYS3BYdWZzaVVQWXNHd0oyblRwalFGamlsNm0vZnFsTTlpMjVqZjBmMzZxM1p2Vnd2ajg3UW53cU9hRnFiTSt6N1BQb3JuVG9IQlFZc2dMcjlxTVpqZWJ6Zmorb3pjQkFLL1BXMUtrNnhOUjhXejc1M2VvTlk3b01XQjBvZnFISE5tRGYzNVppTHBQTmNXME9WOUNLcFdXY29RV0FjMmJZY1ZmcXlFSUFtZGRFbEdaRkhNbkh0djNIYk51VDNtK1AvKzlJcXBFb21QajRldVQ5OHpveDlINTJTRTRjMncvREZrR0dBMVpOdnY2ajM0SnZyWHFZOGY2NWZqaDQ3Zmc3T2FCbFBzSmNQZXNocEZUM2ticlRqMExITHpvWGFzZVpuKzFESzRlbG5MTjkySWpZVGFiQ3gxZmFTU1ZOVTdPMXQ5SHQ2LzlBMmVDOTJQUXVPbHcwcnJZSk1RTEt5ZFJiMDllczVVcmtzWUI3ZEZqd0dqNE4ya0ZqWk1XejArZmJkMzN5eGVXN3dlT25ZNUdMWjhHQU55SnVnV1pYRzR6QU9OUm1YcGRycC85dzl2MUc3ZEU0MVlka0JoM0J5Y1A3NFl1TFFXOWhvNkhrOWJGNXBnVEIzY0NBUFM2ZEF3YU45M3U1L1htbFhNQUFMOUdMWEx0eSsvbloyOWZGUy9mWEorSHRKUWtYRGdWQkkyVE14cTFiR2R0ejlEcmNPWHNTUUNXRXZObmpoMndPUzQ5TlJtcmx5N0lkWTF1ZlVmQXUxYTlQT1BLajYrUE42Smo0NHQwTEJFUkVSRVJsWC9sTmlrZUZSc0hxVndCSDIrdlVyMk9aelZ2Wk9qVGNXakhCalJ1MlQ3UHNta0Z1WHoyQkNMRHcrQ29kYkY3WS9lb1lSUGZ5RldxTE9GZURLU3l2Sk5pa1Rldkl2NXVET1FLQjFUemVXUTB1eUFnNHNhVklzVk9KZWZoMlJ5UFUyNnVJRGtQSk1iTm1Hc3pDNlE4K1B1bkx4Ris5VHhlbTdjRVdoYzNzY01wVmZ1My9nTVhOODlDSmNWdlg3K0U5Yjh2aGx6aFlIbUE5WVFTNG9EbFlaRkVLcmM4Y09aNmUwUlVCdjI1YmhkTUprdFNxV1ZUUDdSbzRpZHlSRVQwSktYcjlOQnFuVXJrWEJLSkJCUGVuQThucllzMVliaDdvMjJwN3hidHVpSGs4RzZrM0U4QUFIaFU4MEZTd2ozczNiemEyc2RSNjR5T3ZRYlp2VVpPUWh3QXZseXhzMUJ4ZmZ6NjgwaStIMStpOXd5UGF0MnBGN2F2L1FPQ0lDRDYxalU4MWJSMXFWMnJMQ3VKeWt4OVIwN0sxUlo5K3pyQ0xvU2lxbmNOTkd6UjF0cStjTTdVQWt2S3Qyalh6WHBmbDErNWN2Y3ExZEYzNUNSc1hyVVU2My8vQmhQZW5HZmRsNWFhaksxcmZvUENRWW54cjc2WDUydThjZmtzWEQycXdyTzZqOTM5R2ljdG51N1cxN3A5L01CMjZOSlMwYjMvS0p0Kys3ZitZL2Y0RXdkM3dtUXlRcTF4c29uaDNJbkRNQm9OQUN5VEVSNlZsWm1CMEtEQVhPMHQyblV2Y2xMY1dhdEZlcnErU01jU0VSRVJFVkg1VjI2VDRwZkNicUZwbzlJdmsrbFRxejY2OWhtR0E5dlg0ZktaNDBWT2lsODlGd0luWjFkVTk2bGw5OGJ1VVlQR1RiZTdmbGQrY2thQkIzVG9Ec2RIUm9nWFJvWXVQZGZNZ01LTTdPODlaTHpkTmZSSzA4Tng5UnowUFBvTW4xRG9ZOE11aEZwSDdBTWxtNXl1Q096OXpDVVNDVlFhUjNoVTlVSnR2OFpvM3JZTDZqelZwRVN1ZCs3a1lSaXlNaEY1ODZyTnpJSEs3UGIxUy9qMXEvZXNENG0rL3IvcEJSN1RmOHhMNk5aM1JJbkYwS3h4STF3TUMyZFNuSWpLbklqb3U5aHo0S1IxZS9LWS9pSkdRMFE1QkVHQTBXU0cwV0NDd1dTQXlTUUFnZ0N6SU1Bc21DR1lrZjFWZ0ZsQTlqNHpoT3crTUZ1K0N0bC96T2FIdjVwaE5sdEtRUXRtQWFscGVtalVqM2V2bEI5blYzZWI3ZDMvNXIvKzliV0xvYmgyTWRTbXJZcVhiNTVKY1h2S1FrV2VoKzhaalZsWldMMTBnZDE3MWJqWXFGejNDTVc1aDNwNFFHL2pnUGJZdjNVdFRoL2JqNFI3c1ZDcTFLaFp0d0c2OXgrSituWm1MZ09XOSs3czhVTUlEZHFIcVBBd3BLZWxRT0dnUkZVdlh6UnAxUkVkZWc2RVNxM0o5N3JWZkdwaDA4b2ZjZXZhUlppTVJwdlg4K2hyWGZYRFo5YUJ6WS96MnZkdCtSdUFaV1p6YWY2c08vWWFoSk9IZHNGQnFZTEpaSVJNWm5uTXMzbmxqOUNscFdEVVMyK2p1bTl0dThmRzM0bkczWmdJZE80ek5NL3pPMnBkMEcvVWd3cDlGMDRkaFM0dDFhWU5zSjhVTjJSbDR0Q09EWGJQZTNUUFpnREFheDh1UnEzNmpXejJ6UnpmdTFUV290ZW8xZERwTTB2MG5FUkVSRVJFVkg2VTI2UjRaTlJkMUtwWm8xam4rT256V1VpK1gzRHBMSlBCQUlXREVoZENnM0FoTkNqZnZpNXVubmg1enBjMmJRbjNZbkVuNmhiYWRMYmNYT2ZjUkcvNTZ5Y2MycmtSYjMzNkU3eHIxaTNpcTdEUTY5Snc2dWcrU0NSLzRQbklBQUFnQUVsRVFWUVNkT2t6N0xHUHYzMzlFbjc5Y2k3NmpweU1EajBINU5xdmRYR0RnOUwrZ3llTmsvYXhyMWVTZ2dPM29lZWc1eUZYT0JTcS84SHQ2MHM1b29yaDRaKzV5V1NBTGkwVlVlSFhFQlYrRFVkMmIwSnR2MFlZTnZGMWVOVW8zbWUzVzkvaHVIM2pDdW9XY1ZtQjBxYlhwZUg5YVhrL0pNcngyb2Zmb2xiOTRnL1V1WEx1SkZaKzl3bE1SaU42RFJtWDcrQ1lPNUczRUhKa0QyUnl1YzBhZ1NXaFpnMWZSRVhmSzlGekVoR1ZoQlgvN0xRazBBQThIZEFJalJ2VUZqY2dvakxBTEFqSXlqSWdJek1MR1psWnlNek1RbWFtQVJrWldjaklzbnl2ejh4RVptWVdNaklNbHJhTVRHUmtHV0EwR21Fd21HQTBtbUF3bVdBMG1HQTBHV0V3bXF3SmJxUFJaTzFqTkpsZ01CaGhOQnBoTkpvdHh4Z05NQm9MWHhLOHVDUVNRR01uNlZsWTI5ZitnZk1oUjJ6YUhpMzViSzhNOU16eHZmTnNmMWpnZjJ0dzhyQnQ0dlRoWTA0ZDNZZGpnZHN3YmM0WGtNc1ZSWDRkeFpVWWY4ZjZ2VnVWNnZCcjNOTG1kOC9vMjljUmNlTXExQm9udEdqWHRjU3ZuNm5YNGNkUDNrWmtlQmcwVGxvNE9ic2k1WDRDcnA0UFFkaUZVeGp5NHF1NTFxQk9UMDNHaWlVZjRlYVY4d0FBdWNJQldoYzM2TlBURUhIaktpSnVYTVd4d0cyWVBQTVRWUE9wWmZlNnFVbUoyTGppZTJUcWRYQnljVVZhY3BMTmZvK3FsdEw4Q2ZkaUFOaS9GejY4NjE4RTdmdlBwdTNobjNIa3phczRkK0l3WEQycW9sV25ua1Y0ZC9KMlpQY21KTnlMdFdtcjVsc2JqbG9YYlAzN1Z3QkFab1llcDRQM1ErT2tSVXpFVFd4ZXRkVGF0OGVBVWRDNldBYUNuRHQ1R0FEUXZHMlhFbzB4eDlHOVc1Q1dtcHlyL2NibHM0aStmUjNWZld2blNvaVhKclZHRFYwR1o0b1RFUkVSRVZWVzVUWXBIaEZ6RHoxN0JCVHJIQW4zWW5FLy9tNmgreGRtUFRlandaQ3I3WFR3ZmdCQWs5WWRiZHFqYmwyRFVxV0dWNDA2ZHMrVjEwTVhlNEwzYlVWV1pnYWF0ZTJjNXlqd3ZLUWtKV0xGa28rUm9kZmg2dmtRdEg4bTk3cWNnOFpOTDVObHVaVXFOZEpUazNIcTZENDgzZTI1QXZ2ZmliNk5xK2REb0hCUXdwREZFZUw1c2ZjelQ3Z1hnOHRuVHVESTdrMjRkZTBTdnYzd2RZeWVPck5ZbjQxbmg3MVl2RUJMbVZRcVF4V3Z2TmY3UzA2TVIxWm1CaVNTNHBVM0Z3UUJlemY5aGQzL3JvUks0NGhKYjMyRWVnMmI1OW4vVnRoRjdOdjhOMVJxRFNhOE9TL1BtVFJGVmRQWEI0RUhMcGJvT1ltSWl1dFcxQjNzUDNyYXVqMXBUTjk4ZWhPVlhZSWdJTXRnUkxwT2ozUmRCblM2REtSWnYrcHR2cWJyTXJMN1pTSWpNeE1abVFaTDBqc3JDL3FNN0FSNFZ1NTdFTXBiU2xKQ3FhelZuU00xK1g2KzV3ODl1Zy9oWVJld2VlVlNESnY0ZXFuRlVaQ2NHYnllMWJ6aFZhTU92R3ZXUlpzdXoxcjNMNWxuaWMzSnhSWERKcjVSNHRmZnVlRlBxRFFhdlByK042anQzeGlBNVg1anpTOExFWDdWOHY3VWE5Z2MxYnd0UzRPWnpXWXNYendmNFdFWG9IWjB3dEFYWGtYVHRwMGhseXNnQ0FLdVh6cU5kYjh2Um1MY0hmeSs2SDI4L2RuUGRnZVlIdHk1QWQ0MTYyTGNqTGx3Y25aRitpTkoyem1MbGdONE1OakIzbjFSZW1weXZqL2pyV3QrQXdEMDZEL0tPbk83cEp3NWZoQzN3Z3IzZTdvdUxSV0hkLzFyMC9aMHQrZXNTZkdjeWdEZmYvU21UWitIWjhQZmo3K0h4Ui9Nc05rR1lOTm1UNFl1SFFlMnJZTmNyckJXd01xeFk5MHlBRUQ3WjFqdGhZaUlpSWlJbnB4eW14U1BqbzJIcjQ5M2laenI0UnUrbEtURVhPWHpjcHdPM2c5QkVCRFFvWWZkL1htVkdnOE4yZ2NBZUtwcEsydWJ5V1JFNU0wdzFHdllyTmlsMUxJeU0zQXcrNEZHcjhGakgrdllETDBPdjMwMUZ5bjNFMUROcHhhZW56NWI5REorajhPM2pqOXVYRDZMdzd2K0xWUlMvTkFPeXl4eDc1cDFjZnY2NWRJT3I4THhxT3FOVHIwSG8xMlBmdGo2OTY4NHNuc1RWaTlkQUpYR0VRMmF0UkU3dkZLaFZLbnpIWmp5N1FldklqSThESzRlVmZERnJOeHJDVDRxTmVXK3RWK2J6cjNSWThCb3hNVkdZZDBmMzFobnZOUnYyQUpYem9YZ3lya1F1K2N3bTR3STJyY1ZocXhNTkdqZUJsZlBuOExWODZkcytqeGF6dkJ4K2ZwNEl6cTI0RW9hUkVSUDBqLy9Ca0xJbmlYZXNXMVQrTmNyWHRVZ291SVFCQUVaR1FZa3A2VWhOVFVkeVNucFNFN1ZJU1UxSFNtcDZVaE9UVU5hbWg3cCtwekVkZ1owK2d5a3BldWgwK3VmNk16cUowVXVsMEl1azBNdWwwRXFsVUltbFVBaWtVSXFsVUFpa1ZpK1FnS0pWQUtwQkpCSXBaQkNBb2xVQ29rRWdFUUNxVVFDcVZTYTNSK1c0eVVTeTc3czdhdlhia09uMThGWlc3U0tWYU9udm9QUlU5OEI4R0M5NWtmWkt4bWVYL3ZEQm8yYmprSGpwdWQ1L2pIVDM4V2lPZE1RSExnVjlSbzJlK0tEanhQdXhlTEF0clVJRHR3R3FWU0tvUysrbHVzZTBETHIrb3AxT3owMXVVaExkT1hIWU1qRW03Ty9oNHU3cDdYTm82bzNKci8xTVJhOE14RnBLVWs0dW5zemhrNTREWURsZmp3ODdBS2tVaW1telB6VXBrcVRSQ0tCWCtNQVRKdTlBQXZuVEVOaTNCMGNDOXlHcm4ySDU3cHVab1llTDc3K0FkU09sblhwaS9LNitneWZZRjNDeTk3UCtNYmxzd0NBalN1K3c4WVYzK1U2L243OFhidWZvOFlCSFREeGYvUHNYak1yTXdPWFRoL0grQm52MmJ4bk9jS3ZYa0I2V2dvYUI3UXYxRDM5amN0bmNTZnFGZ0JZMzZkckYwSVJFM0hUcHA5TUpvT0wyNE1sbGVKaW8yQTB3S1lOQUtMQ3I5bHM3MWkvSEdrcFNlamFkN2hOdGJha2hEakVSb1pENitLR3RnOE53bmdTOURvOU5JKzVUQjBSRVJFUkVWVWM1VFlwbnE3VFE2dDFLdEZ6bmp0NUdILy85Q1U2UHpzRVBRYU16clVPMlQrL0xJVEpaTXd6S1c3UGpTdm5jQzhtRWdCc3ludEgzTGdDUTFZbWtoTVRzUGEzcjIyT0dUcmh0Y2NxbzNkZzJ6cWtweVpETGxjOFZpbHJRMVltbG4zeklXSWlic0xaelFPVDMvNzRzZGN4Znh4bWt3bFNtYXhFejltd1JWdmN2SElPZDZKdUlleENLUHliNUYwOUlEWDVQa0tQV2tiQ053NW96NlI0TWNqbENnd2Uvd3BNUmdPQ0E3ZmhuMThXWWM2aTVYQlFxZ284dGpRK0I2WGg0VGdUN3NWZ3o2YS9NSHpTbTduK2JpYkV4VUx0NkFSblYvZEN6VGd5bTB6V2Zxbko5eEYrOVFKK1h2Q3V6ZXlKUjh0NTV1ZksyWk80Y3Zaa3J2YmlKc1dkdFZxa3A3TzBJQkdWSFhHSlNkaDcrTUcvZDJPSDloSXhHcXFJc3JJTVNFeEt4ZjJrVkNSbko3VlRVblJJU1UyekpMdlQwcEdjYkdsUFRkTWhPVFVkQm9OUjdMQ3RWRW9IS0IwVVVLa2NvSFJ3Z0ZMcEFKVlNBWlZTYWRtblZEejQ2cUNBTXJ1Zmc4S1N4RmJJNVpETDVWRElaWlp0aGFWTkpwTloyK1FLT1JUWlNXK0ZJcnVmVEFHNVFnYTVUUHJFQnRlT25qWVBPcjIreUVueHd0QTRPYVBUSTJ1RTcvNTNaWjd0ajhOSjY0SXhMOC9DcjEvT3dicmZ2NEZ2SFg5NFZpdVpBZC8yYkY2MUZEdldMUWNnUUs5TGd5NHRGUUNnMGpoaTVKUzM0UC9RNE8wY3UvLzlFeEtKQklJZ0lEMDFHVi9NbW9RdWZZYWg1NkRuU3l5dTFwMTYyVTN1cWpTT0NPalFBNGQyYnNUMXkyZXM3YWV6WnpVM2JORXV6MldMUEtwNm8xbWJUamgxZEI4dW5BcXlteFJ2OFhSWGEwSzh0T1QzekNBMEtCQU9TaFdhdE9xUWExK05PdjQyMi9yME5HdUZzdzlmR1FGRFZpYW12cnNnMS9zbUNBSTJyZm9SMGJldTQrVTVYNkYrbzd3clR1VTR2SHVUOWZzQlk2WUNBRFlzK3paWFV0elp6Y01tVWIvZ25Zbkl1aHVUSzNuL2NKSS9OdkltZ3ZmOUI3V2pFM29PZk40bUtlN3FVUVd2elZ1Q3FKdGhVRGdvQzR5ekpPbjBlbWpVVC9hYVJFUkVSRVJVZHBUYnBMaE9sd21OdW5nSjNKNER4MEN2VDdkdUp5ZkdRekNiRWZqZkdwdzRzQVA5eDB4RjY4NFBIcmdLRUNDVjVwM002ei9tSmFqVmpqWnRPU1hwSG5VMWV3Wm9iT1JOeEViYTNuUU9HamU5MEVueDVNUjRITmkrcmxCOUg1YVpvY2NmaTk3SGpTdm40S2gxd2JUWlg4QzlTdlhIUG84OU9UZkQ0MmJNUlRXZld0aTA4a2ZjdW5ZUkpxUFJabFkrWUxsNVAzdjhFRUtEOWlFcVBBenBhU2xRT0NoUjFjc1hUVnAxUkllZUEzTU5UbmlZbTBkVk5BNW9qd3VuZ25CNDU4WjhrK0pIOTJ5RzBXaUFmNU1BZUZUMXl2YzFGQ2V1REwwT0I3ZXZ3N21UUjVCd0x4WXltUXkxL0JyaDJhSGo4NzNtdysrYnZka2laNDRkd0tvZlBnT0FYTzlqZmt4R0k0N3UzWUxRb0gzV0FScFZxdnVpWllmdTZOUjdjTEhXTWV3MytpV2NEdDZQMU9SRW5EeTBDeDBmZWtCWTJNL0JvNjk3OWRJRkNBMEtSRlh2R3BqMXhlOTJyNXQ4UHg2ZnZERVdnaUJnMGxzZm9WSExka1YrdllXSjgxamdkb1FjM2dPdGk3dE5zamtwNFI1MGFhbldoMDRGL1Z4bWp1OE5GemRQdkw5a3RVMjg5UnUxUUxkK0kvSFQ1KytnZGVkZTFwbExqMXI3MjljNGNYQW5aaTc0RmRYeldDTXhwMDl4YWRScTZQUmNZcUF5U2RkbllPMm1RQnc1Y1I0eGR4T1FrY0dmUDVWdHI4eit1dUJPVktHcFZFcDRWL05BcDdaTk1YSndEemlxY3cvT0V3UUJhVG85RXUrbklQRitLaEx1SnlNeEtSVUppY2xJdUorQ3hDUkxlK0w5RktTbTY1NXMvRW9IT0dwVWNGU3JvSEZVdzFHdGhLT2oyckt0VWNGSm80WkdvM3JRUjZPQ1dxV0VTcW1BVW1sSmFLdFZsdVMzZzBKZXJxbzlGWmVqUm8zVTFEUlVyMXExOUs2aGRVYnZSMzUvMy8zdnlqemJINWQva3dCMDdEVUlSM1p2d3NydlA4SHJIeTZCVEY0NnQrZXB5ZmNCM0FkZ3FZTGtXOGNQRFp1M1JZZWVBNnhsdEI4V2Z2VUNycHc5aWVaUGQ4WFo0d2VoVkduZzZsRUZPOWN2UjRZdUhmM0h2RlFpY2ZuVXFwZm52dXErbGlYR2toTGlyRzFSdHl3emtlczNiSmJ2ZVd2V2E0QlRSL2ZoYnN4dHUvdTlhOVYvM0ZBZjIvUFRaK2U1THpRb0VJNWFsM3o3WEw5a3FZWjI1ZHdKbUl5V3dUY0tCeVVDT3ZTQXUyZTFYUDNQSGorRTZGdlgwYVIxeDBJbHhLUENyK0hpcVNEcndJZkhZVFlhSVN2Z0hsS3Bkb1FnQ09nM2FvcmRBUWpWZldybGVUOVRtbEpTVStIb3lKbmlSRVJFUkVTVlZibE5pdXN6TTZESkoxbGFHRTkzdDEySHN2T3pROUNrVlFmc1dMY01wNFAzWTgwdlgrSE04UU9ZL1BZbmtFZ2tNSnRNK2M2RTdkWjNoTTEyM0owb1hEcDl6RzdmOHlGSDRWbmRCN08vV21adCsrSGp0eEFaSGxhbzJiWTVOcTM4RVZtWkdZWHVEMWhLeFAveDlmdUlDcjhHcllzYlhwcjF1WFdkdHBLVW1wU0lqU3UrUjZaZUJ5Y1hWNlFsSjluc1QwOU54b29sSDFsTFJzc1ZEdEM2dUVHZm5wWmRydThxamdWdXcrU1puNkJhSGpmTWdnQjA2VE1NRjA0RjRjcTVrNGk3RTRVcTFYT3YvMnpJeWtSdzREWUFsdjRaRHcyR2VGUng0a3E0RjR1ZkY3eUx4TGc3QUFDMXhna09TaFhDenAvQ2pVdG4wYmJya3kwUGw1YVNoTjhXdm1jdFphZDFjWWZaYkVMMDdldUl2bjBkRjBLT1l0cnNMNG84UWwrbDFxQlJ5M1lJRFFyRXhkQmdtNlI0am9JK0I0OXEwNlUzUW9NQ2NTOG1FckdSTisxV1A4aFp5c0RGelJNTm1yY3RrZGViWDV5OWg0N0h1Wk5IY0hEN09qUnQzUkUxNnpVQUFOek9MaWxaNTZtbWhYaTM3SlBKNVpqeXpxY0Y5a3RMVGNiWjR3ZFJvKzVUVCtRQmtscWpoaTVEanpNWHIrRi83MzhQaVVUeW9JeHBkcGxUYXlsVEFKS2NzcWdTUy9sVGlTU25OS3FsRFJKWVM2ZGErajBvbVNxVnl5Q1haYzg0azJYUFJKUEpvVkRJSUpOSkxUUFhaQTltcmVXVVpaWExwRkFvRkpES3BKWjJxV1VHbXp6N0dJVkNicGt4cDNTQWc0TUNTZ2NGSEpRS0tCVUtLSlVLeXl3NkJ3Zkk1Y1ZiRDc0aU9IVXVERi85c0JwMzQrNkxIUW9SVWFGbFpHVGk1dTBZM0x3ZGc4MjdqcUJEMjJad2tFdVJlRC9Oa3Z5K240S0VwSlJTbmMydFZqdkF4Y2tKenM2T2NOWTZ3a1hyQ0JkblIyaWROSEIxZG9MV1NRTkh6WU9FdDBhdGdrYWpoS05hRFptTS8vOFVsWStYSjZLaVkrQlhyL0JWc3NxaWZxTW00K3E1RU1qbER0RHIwdURrN0ZvcTE4bHIwSzA5WnBNSkcxZDhCNGxFZ2g0RFJ1SHM4WU9RS3hTWU12TlQvUFQ1TEJ6WXZnNkNZTWFBNTZjVk82Nzg3a0drMlg4L3pDYVR0VTJmbmdZQTBCUlE3bHlsc1NSaE0vWDJxeDdsTitpNnJMaDZQZ1FYUTRQZzVPeUtyTXdNWkdWbVlONzMvMEFxaytWWjhoOEFMb1FjTGJDOC84S1Z1N0ZuMHlwSVpUSTgxYlFWTHAwK25tLy85TlJrYlB2bndXRGwxSlFrQ0lMWnB1MVI3cDdWOE95d0YrMHVjWGI3K21VYzNiTTUzMnZtWEhmMTBnVjI5NDE4NmUwaURlNk9pbzZCajFmdTZnUkVSRVJFUkZRNWxOdWtlRWxLVDAxRzlPMGI4RzhTQURmUGFuaCsrbXkwZjZZLy9sM3hQUm8wYXdPSlJBSkRWaVlFUVhpczVPSE9kY3NoQ0FKOGF0Vkg5TzNyMXZiWXlKdTRHMzBiUFFhTXR1a2ZGeHNKejZwZWhaN2xjZTdFWVp3UE9RSm5WM2VrSkNVV09xNGw4MTVIVXNJOWVGVDF4dFIzUDROSDFkSXAxWGR3NXdaNDE2eUxjVFBtd3NuWkZlbXB5ZFo5WnJNWnl4ZlBSM2pZQmFnZG5URDBoVmZSdEcxbnlPVUtDSUtBNjVkT1k5M3ZpNUVZZHdlL0wzb2ZiMy8yY3g2bDNRWFViZEFVdm5YOEVCVitEWWQzL1l1aEw3NldxMWZJa1QxSVQwMUdOZSthZUtwWmE1dzlmdEJ1ek1XSnkyUTBZc1czODVFWWR3Y3U3cDRZUFhVbTZqZHFDWWxFZ3NUNHUxai94MkpyWXY1Sk1Kdk5XUEh0UjRnS3Z3YmZPbjRZUGZVZFZQZXREY0F5KytQUDd6N0JyV3VYc0dQZE1nd2MrM0tScjFPampqOUNnd0lSR3hsdWQzOStud043NmpkcUNWZVBLa2hLaU1QcDRBTjJrK0toMmFVVDIzWjlGbEtwdEVSZWIzNXhLaHlVR0RubGYvanA4MWxZODh0WGVPdVRwWkFySEhEMW5LV01iNzBHbHRrcUtmY1RzR1gxejJqVjhSazBiUEYwQWUrY2ZTR0g5eURrOEo0ODkwZmV2RnJnZzY3U0lBZ0NCRUdBMmJyOHFTbS83dVdLVkNxRlVpbUhVbUVwS2F0VUtPQ1FuVWhYT2VRazBCWFdHWGthdFFvcXRUSjcxcDRTR3BWbEZwOWFyWVJHbzRKR3BZSkdyWVJHcmJSK1BzdXlVK2ZDTUhQZUQyS0hRVVJVTE1rcDZkaXhON2hZNTVETHBYQjNkWWFicXpOY25aM2c2dXdFWjJjTnRFNk9jSFYyaExPVEkxeGNIT0dpdFNTN1hiU09VQ2g0T3lXR210NVZFUkVWWGFyWEtNNmE0b1dsY0ZEaXBYYy9oNnViWjVsWlhtai90cldJalF4SHl3NDk0UFBRakdxbFNvMHBNei9CZHgrOWliU1VwTWVlWFd4UGZ1ZEl6YjYvZlhpOWJ3ZVZDdnIwTkdUbzB2STliODRBNkx4S3BKZUhxZ3AralZ2Q3AxWjlORzNkRVF2blRrVmNiSlQxTTlLbWMrL3MyZjhXNTA0ZVJuSmlQSm8vM1JYT3JyWXoveStmT1k3NHV6Rm8yYjY3emFDTExuMkdva3AxWDJSbUZGd2hRNWVXaXYxYi84blZicS90WVhtVjJyOGZmOWQ2UDVlZnJNeU1QUHNObS9oR2taTGlFVkhScU9sZGVoVW1pSWlJaUlpb2JDdTNUM0hVU2hWMGVsMkpyQ08zZGMxdk9IbG9GN3hyMVVQM3ZpUFF2RjAzMVBGdmdqYy8vdEY2dzV3ektsMmxjY3p2VkZZUk42N2k3SWxEMWxMZER5ZkZjeEtqQVIyZnNiWWxKOFlqTFRVWjlSb1dYT29Nc0NUZk5peGZBZ0FZT3VGMUxGODhyMURIQVphU3ovVWFOc2Y0Vjk4cjlHeUVCK3ZRNVRabmtmMzJ6QXc5WG56OUErdkRpSWNmYUp3TzNvL3dzQXVRU3FXWU12TlRtelhoSkJJSi9Cb0hZTnJzQlZnNFp4b1M0KzdnV09BMnUrdkI1ZWphWnhqK1dyb0FJWWYzNExuaEUyMGVnQWlDZ0VNN05nSUFPdmNabXU5RGtPTEVkVHA0UDJJaWJrSXFrMkhLekU5c2tybnVudFV3NlgvejhjMy92WUs3TVJGNVhyOGtuVDEyQU9GaEY2QjFjY2UwZDcrd2VVL3FQTlVFUTE2WWdUKy8reGpIOW05SDMxR1RpMXhHM1RIN001U2VsbUozZjM2ZkEzc2tFZ2xhZCtxRnZadFg0K3p4UStnN2NwTE4vcnZSdHhGeit3WWtFZ25hZHUxVFlxKzNvRGpyTld5T2R0MzdJamh3RzNhdVg0RytveWJqOHBrVDBEaHBVVGQ3cHZqZG1BaWNPWFlBdDY1ZHhEc0xmc3RqSUVmK3F2dld0azJvQ3dKT0hOcUY5TlJrMUcvVUhEWHFOc2ozK0N0blQrWmFrcUVvOURvOU5FV0l2end5bTgzUTY3T2cxMmVWK0xsVlNnZnJyRUMxU3ZVZ2thNVdRYU5XUWV1b2dsYnJDSzJUSTdST0tqZzdXV1lhT2ptcDRlemtDS1ZEMFpjM0tJeDBmUWErK3VGQk9mK3FWVHd4ZmNwRXRHamFCQjd1YnFWNmJTS2k0a3BJdkk4ejV5L2d4MStYSVM0K1BzOStUbzVxdUxzNnc5M05HUjV1V25pNHVjQXQrNnU3cXpNODNKemg3cXFGMWtsVExwSmxCTlR3cllhUWM1R2xlbzNTWEZQOFlmWktZUU9BeWZUazE2dVB1SEVGdXpiK0NhVktqWDRqSitmYTc2aDF3U3R6RjhMSnhhMUUvcTdjajcrYjU3NmNxbDArdFIrVVdQZXFVUWMzcjV6SHpTdm43VmFveWhGeDNWTE42ZEgxdVorRXhQaTcrT3gvK1MrYkJWaGVlMTZESzZhODh5a2FOR3VUNTdFUEQ2Ni9mdWtzanV6ZWhQcU5XbURjakxrMlB4ZDllaHBPSHRxRktsNitlSDc2Ykp0OTlSbzJSNzJHemJGaDJiZjV4dm5SMHZVNGZtQUhmT3Y0dzY5eFM4UkdobVBSM0dsbzBxb0RKcnc1ejZidnd0a3Z3YjJBWmNvQW9FVzdiZ1ZXTHBnNXZqZmNQS3ZodlcrSy9uZkxub2pJS0xSdVZxTkV6MGxFUkVSRVJPVkh1VTJLYXpSSzZQVDZFa21LOXhvOEZqS1pEQ2NQNzhaZlN4ZGd6K2EvMEd2d09MUnMzOTNhSjJja2RtR1R5T2REamdBQWVnOFpqMU5IOTFyYmRXa3BDRG04QjdYOUc4Tko2d0pCRUNDUlNIRHp5amtBUUcyL1JvVTZmOUMrLzVDZW1veVdIWHFnU2FzTytmYTlHMzBiRzVkL1o5M3UybmM0K28yYThsZ3pHQjllaDY2d1dqemROYy9SK2FlelIzdzNiTkhPSnZIOE1JK3EzbWpXcGhOT0hkMkhDNmVDOGsyS04zKzZLN2IrOHh1U0UrTng3TUIyZE84MzBycnY4cG5qaUxzVEJVZXRDMXAzNnBsdnpNV0pLMmYyZWFPVzdlek9icFlySE5DbXk3UFl1dWJYZkdNb0thZU83Z01BdEgrbW45MmZRODc2NjFtWkdZaStkVDNQMTF1UW5BZDJNcG45ZjA3eSt4emtwWFhuM3RpN2VUVVM3c1VnOHVaVjFLajdsSFZmem13Qi95YXQ0UGJRUThUaXZ0N0N4Tmx2MUJSY1BIME1CM2VzaDB3dVIycnlmYlRwM05zNmE4T3ZjVXMwYmQwSjUwT09ZT3ZmdjJMWXhOY2Y2M1gzSFRrSlhqWHFXSlBpTWJkdllOT3FINjJ6MXRzL013RE4yM2JKOXh4K2pWckFMSmp6N1ZNWU9yMGVHclVTTFJyN0lYREQ0dXlaNG9CWkVDQ1l6UkFBQ0dZenpNaWVSVzRXTE5lMTloRXNYNjB6ekFVSXlHa0hJRmo2bTgxbW1NMENEQVlqakNZVFRFWVREQ1lUak1hSC9waE1NQmlOTUpuTU1CcU5NQmhOTUpuTU1CaE5NQnFOTUJrdDdVYnpnMk1NQmhNTVJnTXlNZzNJek1yK2s1bUZyRXdETWcwR1pHUi9uNUdWQlpPcCtPOVhYakl5czVDUm1ZWEUvRmNOeUpOQ0lZZXprd1phSjQwbGVlNm96azZjYStEa3BJR3preU8wVG1xNE9EdkJ6Y1VKYmk1YXVEZzdGdnJmOTdXYkFxMGwwNnQ0ZXVLUEg3OHRrZjlYaVlpZUJBOTNOenpUdFRQYUJMVEF4T2x2V0JQajNUcTB3SWdCM2VEdTVnSTNWMjJwRHpDaUo2K1JmMjBzVzdPN1ZLOVIyRFhGQlVFb1ZsSWNBREowNlhCUXFhMy9mOSs2ZGducHFjbEZHbUJaSEVGNy80UFpaRUxmY1pQaDZsSEZiaDluTjQ4U3U5NkpnenZSK2RraHVhcXhSZCsranF2blF3Qlk3dk55dEhpNkcyNWVPWS96cDQ0aSt0WjErTlRPdlRaNFl0d2RuRHQ1R0FEUXFvQjd2NExJWkhLWVRFYm9kWGt2dmZVb3BWS0ZnQTQ5OHUwVEdoUUlCNlVxei90NGwwSyt4Mm1weVZqOTB3SUlnb0N1ZllmbkdxaXc1YStma0tIWFlmQUxNNG84aUNFck14UDd0dndOQjVVYWI4ejdEbUVYUWdFQWRmeWI1T283YzhHVHVjOHRqbk1YTCtIRjRmbmZUeEVSRVJFUlVjVlZicFBpamhvMVVsUFRVTDFxOFV0ZnVWZXBqdUdUM2tUUFFXT3hjOE55bkRxeUY2ZUQ5OXNreGVQdnhRQUEzRHdLZDcwbXJkb2pMallTdGYwYjJ5VEY5MjM1RzFtWkdlajg3QkQ4OGZVSFVLbzBHRGRqRHE1ZU9BVUFxSnRkaHJrZ3JUcjF4Tm5qaHpCODRodDU5c25RcFdQZmxyOXhhT2RHbTVrR0E4Wk1MZFExSHZZNDY5RGw4SzZWK3lGRmpxaGJsaldmNnpmTS8vWFdyTmNBcDQ3dXc5MlkyL24yazhwazZOUjdNTGF0K1ExSDkyeEIxK2VHV3g4cUhkeStIZ0RRdmtjL3lCVU8rWjZuT0hGRjNiSlVBNmliei9yU0x1NVBidjJ5cVBBd0FFRHd2cTA0ZFdSZnZuMGZMci8zdUpJUzRnRGsvZHJ5K3h6a3hiT2FOMnI3TjhhdHNJczRrNzJPTm1CNTZKZ3pjS0Zkajc0Mnh4VDM5UlltVHBYR0VjTmVmQTNMRnMvRHZpMS9BMEN1ZGZJR2pwMkdLK2RPNHRqK2JXamJyYzlqelZEcE1XQTBqUC9QM24ySFJYRjFZUUIvdDFDV1hrV2FEY1V1Mk1VQzlpN0dYaEpyWW15SjBXZzBKbW8wVFdQVW1HSythS0l4bWhoajc3SDMzckZnb1NnSzJBQ3AyOW45L2tCR1Z0b3VJQ3ZtL1QyUGNXYjJ6cDJ6QTNsa09YUE8xV3B3N2Z3Sm5ENjhDN2V1bklkSUpFS3JUcjF3TCtvbTF2dzhEenF0RnZYeitFVmJaUGhsSE51ekdlR1hUdVB0S1Y4YWZjMzhwS2Fsd2RZMjZ4ZXgyZXVBQTRBa3gzOWZGNW1aT3FnMEdxaVU2bWNKZERWVXo1THBhblZXQWwybHprcXdLNVJLeUJVcUtCVXF5QlZLWk1pVmtDdXp0dVVLRlJUWiszSWxGQ3Axc1Z1TGFqUmFKRDVOUmVMVHZEc3g1RVVrRXNIUjNoWk9qblp3ZHJLSHM2TjkxdDlPRGtMaTNOblJEazVPOWpoMjVvcHczcmhSSTVnUUo2SXl5Y0hlSHVOR2pjQ2N1ZDhDQU83SFAwR3Q2cFhOSEJXOVRENmU3dEJwTllpTGZ3QnZyOElyVTB1YVBEME5JcEVJVmpJYlJJWmZCZ0JZV2xvWGViN1ZQMzJGMjljdXdOTEtHbUt4QklwbjdjRUwrbHp4TWpSdkg0cU05RlEwYjllalZLNlgrUGdCbGkrY2lYNXZUNExyc3dyamlPdVhzSGJwdDlEcGRQRDByV0x3R2JSSjY4NDRmV2duNHU5Rlk5bjg2ZWcxZER6cU5tb0ppVlFLdlY2UHFCdGhXTDk4TVRScUZhcldDalJJcUJlRmkzdDVQSGtZaXd2SDk2RkI4N2F3c3BZaFBUVzV3QWZsYmUwZE1YanN4d1hPZS9Ia1FhUEdGVWFuMVNLd2FRak9IdDJENVF0bW9GSzFXZ2hxMXgwQlRZSnhkUGNtbkR1MkY3VWJORWZERm9VL0hMRDk3MlVBc3RiN3pzbkoxUjBEMy8wSWYvendPWDcrYWdvQVBjUmlNUUthbHIzRWNteGNQUFE2TGRjVUp5SWlJaUw2RHl1elNYRnZUemZFeHNXam1sL3VpdHlpeXY3QUY5eTVEK3hlYUowYzl5emg2ZUZkMGFpNUt2alZST2hiWXcyT0pTYyt3Zkc5VytGVjBRKzE2emREK01WVHVIRGlBTDZiT1I0cWhSek9iaDU1UHUyZUYvZnlQaGczWTBHZTFRT0tqSFFjM2JNSngvWnNobEtlQWJGWWpHWnR1dUwwb1YxR3pWMVNyR1UyK2I2VzNZN2VwcEJXMnRZMldaVzdLb1dpME9zMWE5TVYremIvaWVURXg3aDY3aGdDbW9ZZzlrNEVvbTVlZ1VRcVJZc09vWVhPVVp5NDVNL2FoeGZVSHJ3MFczTEtuLzB5elpncWY2Mm02RzJqNzl5K0JnQ29rS09hTzZlQ3ZnOEswcmhWUjl5OWZSMWhaNDZnKzhCUkVJbEVpSWtJUjFMQ0k5ZzdPcU5XL1dZRzQ0djdmbzJOczNiRDVnaG9Fb3l3czBmaFZ0NGJsZnhyRzd6dTdPYUJWcDE2NGVEMnRkaXlhZ25lbTdXNHdLKzdYcS9IdzlpN3VIUDdHaUt1WGNMdGF4ZWdVaW9nbGtnUUdOUUc3WG9NaEtPekc5YXYrQTR4a1Rmdzk3SnY0VkxPRXhXcjFrVGk0M2hjT25VWUYwOGV3T1A0K3hDSlJQQ3JHUUJkWnZIWCs0Nk5peTR2NUI0QUFDQUFTVVJCVlAvUC9NSklJaEhEUm1JRkcydXJ3Z2ViUUtmWFE2WFVJRU9oZ0Z5cGdrS3Vna0w1UEpHZUlWY2lMVjJPOUhRNTB0TGxTSDMySitjeGxWcGo4blgxZWoyU1U5T1JuSnFPdS9jZkduMWVZTjNjRlQ5RVJHVkZRSjNuL3g3SFAzcGl4a2lvTkloRUlqU281NDhMbDY4VUt5bCs1L1kxNFFGUGhUd2RNaHZqdWh0ZFBYOGM2NWQvWjNDc2F1MUFnLzNNVEMxMnJQME5UeDdFQXNocUIxNmxSdDVKYmcvdkNyaDE5VHhVeXF6UEZoS0pGSldyMXltdzY5RGN5Y09oVmlrTTlvSDhsN1l5UmdXLzZoankzcWNtZjJiNVp1ckl3Z2ZsSWFSclg1dzZzQU56SncrRG83TWIxR3FsOEhuTXlkVWR3ejZZWmRDTlNpcTF3TWdQdjhDS1JUTVJmeThhZnk3NUdoYVdWckJ6Y0lJOFBWVzRmMVZyQldEWWhGbkYvdXdWMUs0N3R2MzFDKzVHaE9PemNmMWc1K0NJMU9Ra3pGLzVyekRtYWNJam9hdVRScTNLVmZYK01qazR1eUwwelRIbzNIYzR6aDNkZzJON051UHZYK1pqMDhvZm9WSXE0T2JoaGNGanB4bDFIN0lmSk05TG5VWXRNSEQwVkt4ZE9oOTZ2UjVWYXdYQzBTWHZUZ0t2c290aFY5Q2duaitYeVNBaUlpSWkrZzhyczBueENsN2xjQzgycmxoem1QTGhQZlZwSWdEZzVQNXRCcFhmZVdrUzBobHR1dlhQdFQ2Y2s2czcvT3MwUUx2UVFaQmFXR0xRbUdrbzcxc1p1LzVaRHIxZWo2WnR1dVF6WTk3c0hWM3lQTDdpdTFtNGN5c3JVVm05YmlQMEdQd3V5bm42bG5wU3ZLQVBtNWJXMWxCa3BFUDVMSkdaSDZVaXExV2RNZTIzWlRaMmFCemNDU2YyYmNXeFBac1IwRFFFeC9kdUFRRFVEMnFUNy8wcXFiakVFZ2t5TTdYUXFGWDVubGZRYTlsMHVyeGJPV2VhbU9pMHNwSkJJVS9IZ0ZHVDBUaTRrMG5uR2l2eDhRTkVYcjhFQVBsMkVpanFMeDBDbW9aZ3krcWZrWno0QkRFUjRhamtYMXRvbmQ2b1ZjZGM3ZHFMKzM1TmlWT3J6ZXE4a1Bnb0h2ZWlicUdDbitFREFXMjdEOENady84aTdtNGs0bU9pQ256WUpmNWVGQmJQSEM5VUZIdjZWa0dENW0zUW9IazdPRGk3NHVMSmcxZzJmenJrYWFubzBtOEVEbTVmaTFVL2ZnRkhaMWZjaTdvRklPdGhuWjV2alVWQTB4QTRPQlgrZlc2TWU3RnhxT0JWL0U0Yy8yVmlrUWd5bVNWa3NvSTdWQlJFcGRaa0pja3pGRWhMeThoS21tZklrWm9tUjNxNkFtbnBXY2VTVTlMeE5DVU55U2xwU0VuTmdLNElGZXBjUTV5SXlqSTMxK2YvL2lrVVJYL1lqOHFPb0VhMXNlUEFjWVIyTGRyUHVWRTN3ckI4NFV4a2FyTWVRUHZyNTdrWU5tRVdMQ3l0MEtCNTJ6emJoSS8rZUI0c3JheGhiV09IZ0NiQjBHbzFBRVR3cnVTSHR0MEhDT05Ta2hLdzZzY3ZFQk41QTk2VnFrS3RWT0tYZVZQUk9MZ1RtZ1IzZ205bGYySDVIUUFJZlhNTWVnd2VuZlh6b0Y1djhGcCtFcDkxTXN0dnY2Z3NyVXl2ZU05Ty9KdktwMUkxVEpqOUEvNWQvenNpd3k5RHE5SEEzZE1IZFJ1MVJKdnUvZk44U01ISjFSMFQ1dnlJczBkMkkrejBFVHlJdllPVXB3bXdzYlZIWmY4NmFOaWlIUUtEMnBSSTRyTlZwMTRBZ0ZNSGR5RHA4VU5rcEtVYVBBZ2NIeE9GM3haOENrVkdPa1FpRVpZdm5JbWg3OCtFalYzcGR0Nnh0TEpHdlNiQnlFaFB4WUZ0ZndzUEJ5UStmb0RWUDMySmtDNTlVYTEyL1FMbldMQTYvK1VJTXRKU2NQUEtPZUh6U21UNFpmd3dld0k2OW5vTE5RS2FsSmtrODZHakp4RGFvYUc1d3lBaUlpSWlJak1xczBseFh4OFBuTDl5djFoekZPWERlMnB5RXBDY1ZPQ1k5TlQ4RjQ4ZDlzRXNneGJlcmJ2MncvbGorL0E0L2w2SnRhbnJOM0lTZHF6OUZlMUNCNkppMWF3MXlvMnBIRTFMU2NMUFgwMUJZTFBXNk5SN2FJbkVraDlQMzhxSXZua1YwVGV2b2tXSG52bU91eGQ1RXdDTWJrRWQzTGtYVHU3Zmhyc1I0YmdiRVk2d3MwZWZIZS96MHVOeWNTK1BSM0V4V1cyODIzVE44N3pzRnV0NXNiS1dRYVZVSUMyZjc2L0VSNmI5b3N2ZDB4djNvbTdoWWV4ZGs4NHpsazZudzRZVjMwT24wOEc3VWxWaEhleVNZaTJ6UWQxR0xYRHg1RUZjT24wWXZuN1ZjZm5NRVloRW9sd3R5NEdYLzM2elJZWmZ4dldMSjJGcFpRMjFTb24xeXhkaDRoZExESkwwMWphMkdEeDJHdHc5ZlhNOUhQTWk3NHBWMGJYL1NGakpiRkNqWG1PNHVKZUhWcVBHNVROSGNIRDdXanlPdnc4UHJ3b1lPZWx6dUpienhKV3p4eEFYRXdrTFN5dDBIelFLZXphdWdyWE1CaTA3dmxHaXY1QzZkejhXamVyNWx0aDhWRFJXbGhhd2NuR0VtMHZCM1N0eTB1bDBXWW55NURROFRVbEhVbkpXc2p3NUpTMXJPelVyZ2Y0ME9RMFBIeGY4N3hrUkVkR3JLcWhSYlN6ODVSOGtKQ1laUEJSaGpNandNQ3hmT0FOYWpScUR4MHhEUlBnbG5EMnlCd3MvSFlNMjNmcWpjNzhSY0hMTzNUR25XdTBHd3ZhUTkyY0kyNW1aV21ScXRWQmtwRU1pbGVMb25rMUNRbnpzOUcraFVpbXc2b2N2Y09iUUxwdzV0QXNTcVJSMkRrNndsdGxDSXBGQUlwRkNJcFZDSXBGQ0xKRkNKQUkwR2pXMEdnMDBhaFcwR2pVMGFqVzBXZzBtelA0QnJ1VThDMHhpWmpObVRFa282RHBUaG5RczhGd1A3NG9ZUG5HMlNkZVRTaTNRdkYwUGt6OC9tM28vUkNJUmdqdjNSbkRuM3JsZWk3cDVCYjh2bWdXbFFvNStiMDlDZW1veS9sMy9PNzZaT2hJdE8vUkVyZnJONEZyT0U5WTJ0cm5PSGZuaEY3QzBlbDVScnRQcGtLblZJRk9yaFRaVEM2bEVDdEd6cGNEVUtpVlNueVpDS3JVd21FT24weUUrSmdyUnQ2NGkvTklwUk4rOENwMU9Cd2NuRjNUdU94d2UzaFZ4Y1BzL0NMOTBDamZEenNHclFoVzA3dFlmZ1UxRGpIcm9Bc2pxZEhmcTRBNmMyTDhOU25rR1hNdDVva3Uva1RoMVlEdWlibDdCOG9VejRlVHFqam9OVzhDL1RnTlU4S3RSWUd0NWMzcVNtSWlJcUVnRVRYKzV2K2NnSWlJaUlxSlhXNWxOaXRmeXI0VGYxeGJ2UTc0eEg0clRVcDdpKzgvZVIzTGlZM1R0UHhKdGV3d3MxalZmWE5QNjRzbURlQlFYZzNxTlc4SEZ2WHl4NXM1V3pzc1hJei84M09Uek10SlM4ZVJCTE00YzJ2WFNrK0tCVFZzait1WlZYTDF3QW5GM0kvT3NwRTE2OGhCWHpoMERrTFdHdWpGY3kzbWhkb01nWEx0d0VtdVh6aGZXay9PcVlGeWIvZUxFVmExMmZUeUtpOEhsMDRmUnFjL1FYSlhwS1U4VGNPSDR2bnl2N2ViaGpiaVlTTnk4Y2c0aFhmc2F2S1pScTNDK2dIUHpVaU9nQ2U1RjNjTDU0L3ZSdHNmQWZOdTZhN1dhWEw5a0tZeFNJY2ZhWmQ4aTR2cEZXRm5MTUdqMDFKZFNJZEE0dUNNdW5qeUlxK2VPb1daZ0U4alRVMUcxVmlEY1BMeHlqWDJaN3plYlNxa1FXbVVPSHZzeGp1M2VoS2liVjNCb3h6cTA3em5ZWUd6MXVvMk1ucmROOXdIUTYvV0lpYnlCSTdzMjRPTEpnMURJMDJGajU0QTNob3hEODNZOUVCY1RpVVV6eGlJbEthdkZwNXVIRjFwMzdRZU5Tb1U5bTFiaHd2SDlhTlNxUTVIZVYxNnVYQS9Ic0w1bGI2MUFBc1JpTVp3YzdPRGtZSWRLaFl4dDAvdUQwZ2lKaUlpb3hGbGFXcUIxODBEc1BYZ1lnL3ZsVGxvVzVQU2hIZENvVmVqY2R6anFOMitMZWsyeWZ1WTVlMlNQUVZ0MGtVZ0VzVVFDc1ZnQ2lVUWliT2RNWW1abWFvVUtXZ0I0YS95bmFOV3hGMjVkT1k5UlUrZkMyc1lXMWphMmVHL1dZbHkvZUFwaFo0NGc5bTRFMGxPU2taR2FrdXY4Z2xUeXJ5MnN2VTNtRlhIdElwUUtPVUs2OWhVZTJKVklwUGgzdysvWXMya1Y5bXhhSll3VkhucDQ5dUJEUWQ4L1FOYm5ERXRMSzZ6OGZvNXdMTHN6MWMyd2MvaDMvZTk0RkgvUFlFa28zOHIrQ0dyWEhmV0QyZ2d0M0VkTW1vMkhjVEU0dU8xdlhEcDFDR3YrTncvSGRtL0NCNS8vSkp6WHNmZFF0T3IwL1ArZjlOUmtYRHA1RU5jdW5FVDByYXZRNi9Xd3RMSkcyeDREMFM1MEVLeXNaUWhzRm9MSThEQ2NPckFkMXk2ZXhQRzlXNFFPYlRaMkRoZzNZeUhLRzduc1hHblplK0F3UW9JQ1lXRlJabjhGUmtSRVJFUkVKYURNZmlMdzhYU0hUcXRCWFB5RFlxMGpWNUFuRDJLeGZORk1KQ2MrQmdEczN2Z0hZdTlHb0VYN1VQalZEQ2oyL0JscEtkang5NitRU0tUbzBuOUVydGY5YXRTRGsydnB0UzkrbXZBSUFFcmxtazFhZDhicFF6c1JmeThheStaUFI2K2g0MUczVVV0SXBGTG85WHBFM1FqRCt1V0xoYVIyUU5NUW8rY082ZElYMXk2Y1JNS3p5dXFRTHNaVmlSYzNyaFlkUW5INjRFNG9GWEw4T3Y4VERCdzlWVWpHMzQrK2hiVkx2eFdlK005THJRYk5FQmNUaVlqcmwzQncrMXFFZE8wTGlVU0t0SlFrclB2dHUyZHJaUnV2ZWZ0UW5OaTNEUmxwS2ZobDdqVDBHZjQrS2xhckJaRklCTDFlai92UnQzRjg3MlpVcmw0WFFXMjdHVFhuNC9qN3VIN3BGSTd0Mll6VXA0bVEyZHBoNUtUUFVkNm5ra214R2F0cXJmcHdjblZIY3VJVG5OeS9EVURXMnZGNWVSbnY5MFZiVmkxQjR1TUhxQm5RQkhVYU5vZUhWd1VzL0dRMDltLzVDd0ZOZ3VIdTZXUHluRnF0QnB0Vy9vRHdpNmVSL213OXduSmV2dWpTZndRYXQrb0lqVnFON1g4dnc4bjkyeUcxc01Ed2lYT3dkdG0zaUkrSkFnQzA3dFlQRjA3c3g4YVZQMlN0Y1Y2dFZwSGVXMDZ4Y2ZIUTY3VC9tVFhGaVlpSXFHenEzcUU1Wm4zN0J3YjA3Z21Ka2RXdkFOQzZhMy9vOVJBZWFwUklwZWovem1TMGFOOFRsMDRmd29ON2R5QlBUNFZHbzg1S1hHbzEwR28xMEdxektzSWh5anBIYW1FSmtVZ2svSkZLTFZDcmZsTllXbG5qZ3prL0dxd3ZMUktKVUtkaGM5UnAyRHhYUExyTVRHaHpKRWtCUUN5V1FDd1dQMHZFaTdQMlRYaVBwY0cvYmtPa3ArVGZKUTBBYWpkb0RqdkhWN042dURoYWR1cUZ1SmdvZEJ2d2puQ3NkYmQrQ0d3V2dnc25EdUJlMUMya0ppZENyVkptSmNBek01R3AxVUNYbVFteFNBU0psUXhpbVJnaXNmaloxemRyMjk3UkdZRk5RL0Q0d1gxNGVGZUVYcStEazJzNTlCZzBDZ0JRdVhvZEpDYzlnYVdWTmFyVnJnLy8ydlZSdTJIemZCK3dMKzlkRVlQSGZvejJQZC9FM3MycjRlaGkrUE85dmFNejdCMmZMNkVqbFZyZzBLNzFTSDJhQ0UvZkttalVzajJhaEhUT3RaeFoxVm9CcUZvckFFcUZITGV2WHNDdGF4ZHdQL29XRWgvRjUva0FzemxwTXpPeGVmdE9mREYxdUxsRElTSWlJaUlpTXl1elNYR1JTSVFHOWZ4eDRmS1ZFaytLYTlRcUhOMjlDZnUzcm9GR3JVTHRCa0VJYUJxQ0kvOXV3Sld6eDNEbDdER1U5NjZJNWgxQzBiQkZlMWhaeTB5K2hsNnZ4L3JsM3lFdEpRbXR1L1dEZS9uY3liU3hueTRvaWJlVEpVY1ZyMDZuZ3ppUDVPeUQrM2NBSU05WVNwcFVhb0dSSDM2QkZZdG1JdjVlTlA1YzhqVXNMSzFnNStBRWVYcXFzQTVhMVZvQkdEWmhsa2xWeUpXcjE0RnZsZXE0SDMwTDdwNCtxQkhRcEZUaWNpL3ZnOTdESjJEOThrV0l2eGVOUlorT2diMmpNL1I2UGRKVGsrRmUzZ2VkZWcvRmx0VS81M250a001OWNQSEVRU1EranNldWRTdXdmK3NhMk5qWkkvVnBJbXp0SGRHeDExdlkrYzl5bzkrTG5iMGpoazZZaWQrLyt3d1A3a2ZqcHk4bXdWcG1BNW10UFRMU1VxQldLUUZrL1RJckwxdi8vQi8rWGI4U0FLRFZxaUZQVHpOWUU3MW1ZRlAwSHZZZW5BdHBEMTRjSXBFSWpWcDJ3UDZ0YTNBejdCeHM3QnhRcDFHTFBNY1c5LzBXNXRqdVRUaDNiQzlzN1IzUjc1MFBBUUR1bmo1b0Z6b0llemF0d29ZVml6SG1rMjlOcnBqUHFsb1hBU0lSbXJmcmdjQm1yVkc1ZWgwbzVSazR2bmNMRG03L0J3cDVPbnlyVk1mZ01kUGc3dWtEbVkwZGtwT3lIdGF4c0xUQ2lFbHo4T09jRDdCODRReThPWFk2YWdRMEx0Sjd6SFl4N0FvYTFQTXZNK3NERWhFUjBYK1R2NTh2S25pNVlmZitRK2pXeWJqT1VnRGdVN2thQm8rZGx1dTRkNldxZVhhS0tvcWNDZkhDaUNVU1dFb2tnUEdubEpydWcwYkIxczRoejlmNmpaeFk2UGtqSnMwdTRZaGVEWGIyamhneGFVNnV6OVZPcnVYUUxuUlFzZWN2NzFNSkg4MzdOZGR4SzJzWnBzMWZZZks2NWVXOGZQSFcrRThLN1VwZ2JXT0xkNlo4QlVzcmE2T1MyOVl5RzlScjBncjFtclFDa1BXQVIxNFBiOHhic1FNaVVmNFBpTCtvSkZ2Lzc5bC9FSlY4M09Idng2V2hpSWlJaUlqKzY4cHNVaHpJV2tkdXg0SGpDTzNhcVVUbWUvSXdGdWVQN2NPWlE3dVFucFlDQzBzcmRCdjREbHAzN1plVmhHL2VGcEhobDNGNDEzcmN1bkllbTFiK2lGM3JWcUJwNnk1bzJhR25TY25CWGY4c3g3VUxKK0hwV3htZCt3NHZkSHoybXVCRlRWS0p4V0pZV0ZwQm8xYmh4dVV6cU4wZ3lPQjFSVVk2THB3NEFDQnJYZTNTNE9UcWpnbHpmc1RaSTdzUmR2b0lIc1RlUWNyVEJOalkycU95ZngwMGJORU9nVUZ0aXZTZWd6djN4bDgvejBWdzU5NG1uMStjdUpxRWRJSzdwemNPN2ZnSGQyNWZSMFo2S3B4YzNCSFN0Uy9haHc3R3Jhdm44NzF1Vmx2Rjc3QjMwMnFFWHo2TnRKU24wS2pWcUIvVUZsMzZqY0RkaU9zbTN3ZS9HdlV3NWV0bE9MeHJQVzVlT1lma3hDZElTMDZDZzVNTGZBT2JvbEdyRHFpWnowTURXWlhwV2RYcFlyRVlNbHQ3ZUZYd1E1WHFkVkEvcUEyOEt2cVpIRTlSTkdyVkVmdTNyb0ZPcDBPamx1MExiSDFlblBkYmtDdG5qMkg3MzhzZ0Vva3c4TjBwY0hCNjNocS9iWStCdUhUNkVOTFRVcURJU0lOTlByODB6SDZnSXE5dUFiMkdqa2Zma1JNaEZvdHhMK29XMXYyMkNKZFBINFpHcllLOW96TjZEMzhmUVcyN0MxWHZhU2xKQm11WWUzaFh4TEFQUHNQS3hiUHgyNEpQRWRTMk85cjNISnlyRXNSWWg0NmVRR2lIb2owOFFFUkVSRlNhaHZUcmlQay9yMGVYRG0zemZQQTNQemwvbHFMOHRlN2F6OXdodkxKTStYNHJTYVlteEhNeTVyT3hzVXVQNVNXL2JnWXZMaU5YV25RNkhmNWF0eEhUeHZVM3kvV0ppSWlJaU9qVkl0Sm1SQnUzZ05rclNLM1dvTzg3cy9ESDBwL2g1dXBTK0FrdlVHU2s0MTcwVFVSZXY0eWJWODdqd2Yxb0FGbS9JR25Rb2gwNjlub3IzMFQzbzdnWUhOcTVEaGRQSHN4Nkdsb3NSdDNHclJEY3VUY3FWcTFwTUhiajc5L2oxTUdkd3RQTys3ZXV3ZTROS3lHenRjT0V6MzdJcytXeVFwNE90VW9KbVkwZEpGSXBJcTVkd204TFBvVjNwYXFZOUVYdVN1TXBRenBDS3JYQXZOOTM1dnQrLy9qK2MxdzlmeHdpa1FqT3J1VWdzWGlXWE5RRHlVbFBvRkdySUxXd3hMVDV5MTlxOVM5UldYTHQvQW1zK3VsTDZESXowV1BRdTduV2V3ZXkyc283dTVVVEtvSVVHZWxRS2VXd3RyR0RwWlUxTkdvVkRtNWZpd1BiL2tZRnZ4cVlNUHNINGR6TVRDMmliMTdCOVl1bkVYN3hGSktlTFdQZzR1YUJWcDE2b1ZuYmJnYVZSc2YzYnNHVzFUK2pVclZhZUcvV1lvTTRIc2JGNFBkRnM1RDQrQUhFRWdrNnZQRVdPcnp4cGtudjkwbGlJa2FNZVE4YmZ2dWNhKzc5QitSY1Uvem83bTFtaklTSXFQaUNPNGNLMjRjMmZXL0dTS2kwZmZ6bFVqUnExQXdEZXI5aDdsRElDRk9HZEFRQXZEWCtFd1EyYTIzZVlPaTE5cy9HTFRoLzRUVG16Umh0N2xDSWlJaUlpT2dWVUtZekhwYVdGbWpkUEJCN0R4N0c0SDY5VFRyM1VWd01Ga3gvMTZCOW1MdW5EeG8wYjRlbXJic1lWSUxteGNPN0lnYSsreEU2OWg2S1E5di93Ym1qZXhCMjVnaXVuaitPYWZPWHc3VmMzcTNHanU3ZWhOMGJWa0pxWVluaEgzeVc3eHJFVHg3RTRvZlpFM0lkOTZwUTlPcmNQaU0vZ0Znc3hxMnI1NFhFV3phSlJBcmZLdFhSYmNEYlRJZ1Q1V0JwWlExZFppWmFkK3VYWjBJY3lHcEhtTlBkeUhBc1h6QWp6N0VObXJjMTJJKzljeHRMNTMwTUlLdUNJcUJKTUJvRmQwU05lbzF4NC9KWkxGODRFemEyOWhCTHhFaDg5QUQzNzl3R0FBUjM2Wk5yN3ZMZUZURmw3akljM2IwSlo0L3NRYU9XeHJjUnpiYjN3R0dFQkFVeUlVNUVSRVJseHZ0djk4SDQ2WXZSTGlTNFNBOUxVK2txeWRiWVJQbEpTRXpFbi8rc3g1SjVrOHdkQ2hFUkVSRVJ2U0xLZk5hamU0Zm1tUFh0SHhqUXV5Y2srYlRxeW91SGQwVlVyOWNJT3AwTzFXb0ZvbVpnVTVUM3FXVHk5VjNjUE5CbnhBUjA2UFVXRHU5Y0Iwc3I2M3dUNGdCUVA2ZzFUaDdZanI0alBvQmZ6WUI4eC9sVXFnYmZ5djVRcTVUSTFHVkNLcEhDdzdzaU92Y1psdWQ0dnhyMUlKRVcvT1cwczNmRWtQZnpUdFFSVWQ3ODZ6YkUyMU8rTktudHVxZFBaY2hzN2FEWDY2SFg2U0FTaWVEZzdJckd3WjNRb2tOUGc3RVZxOVpDajBIdnd0SEZEVFVEbThMS1dpYTg1bEt1UEtKdlhvRk9wd09ROWZDS1YwVS90TzArQVBVYXQ4cnoyaGFXVm1nWE9naHRld3cwZWVrQWJXWW1ObS9maVMrbURqZnBQQ0lpSWlKejh2WjB3eHVkVytDN0piL2dxMW1mbURzY0lub0ZmTGRrS1hwMWFRbnY4cTdtRG9XSWlJaUlpRjRSWmJwOWVyYXBuLytDdG0wNm9Gc24wNnNpUzRNOFBSVktwUUl1enlxd003WGFRaFBZUkVRNTZYUzZsNzV1NGM0OSszRG84SDU4TTNQTVM3ME92VHJZUHAySVhpZHNuLzdmcHRGb01YNzZZblR2MmcyOXVuYzFkemhFWkVhYnQrL0VqbjkzWWNuY2lleUFSVVJFUkVSRWdwZWJZU2tsUS9wMXhGL3JOZ2pWbEs4YUd6c0hJU0VPZ0FseElqTFp5MDZJNjNRNi9MVnVJNGIwN2ZSU3IwTkVSRVQwTWxoWVNQSFpsQkZZdWVvdlJFUkZtenNjSWpLVGlLaG9yRnk5QnA5TkdjR0VPQkVSRVJFUkdYZ3RrdUoxYTFhQnQ0Y1QxbTlobFJzUlVWR3MzN3dOM2g1T3FGT3pzcmxESVNJaUlpb1M3L0t1bURpNkh6Nlo4eFdlSkNTYU94d2lLbVZQRWhJeGZmYVhtRGk2SDl1bUV4RVJFUkZSTHE5RlVod0Ezbis3RC81Y3V4NEppVW5tRG9XSXFFeEpTRXpFbi8rc3gvdnY5RFYzS0VSRVJFVEZFaHdVZ041ZFcyRHlKN09RbHBadTduQ0lxSlNrcGFYancwOW1vVSszbGdnT0NqQjNPRVJFUkVSRTlBcDZiWkxpM3A1dWVLTnpDM3kzNUJkemgwSkVWS1o4dDJRcGVuVnB5V29LSWlJaWVpMzBEMjJEcHZXcllmS25uekV4VHZRZmtKYVdqc21mZm9hZyt2N29IOXJHM09FUUVSRVJFZEVyNnJWSmlnUEFtMzA2NE9IRE9HemVzY3Zjb1JBUmxRbWJ0Ky9FdzRkeEdOeTd2YmxESVNJaUlpb3g3dzROUldETkNoZzNlUnBicVJPOXhwNGtKR0xjNUdrSXJGa0JvNGIyTUhjNFJFUkVSRVQwQ251dGt1SVdGbEo4Tm1VRVZxNzZDeEZSMGVZT2g0am9sUllSRlkyVnE5ZmdzeWtqWUdFaE5YYzRSRVJFUkNWR0xCSmg5TEJRZEczYkVHTW5mY1RQaDBTdm9ZaW9hSXlkOUJHNnRXMkUwY05DSVJhSnpCMFNFUkVSRVJHOXdsNnJwRGdBZUpkM3hjVFIvZkRKbks5WUVVQkVsSThuQ1ltWVB2dExUQnpkajIzVGlZaUk2TFhWUDdRTnhnOFB4ZVRwTTdCNSswNXpoME5FSldUVHRwMllQSDBteGc4UFJiL1ExdVlPaDRpSWlJaUl5b0RYc2pRd09DZ0FENThrWWZJbnM3Qms0VGV3dDdjemQwaEVSSytNdExSMGZQakpMUFRwMWhMQlFRSG1Eb2VJaUlqb3BRb09Db0JmSlcvTVdiZ1M1eStGWWRMNDBYQno1VU9CUkdWUlFtSWl2bHV5RkE4Znh1R25lWlA0Z0M4UkVSRVJFUm50dGFzVXo5WS90QTJhMXErR3laOStoclMwZEhPSFEwVDBTa2hMUzhma1R6OURVSDEvOUE5dFkrNXdpSWlJaUVxRnQ2Y2Jsc3lkQ0Q5Zlo0d1lPd0gvYk53Q25VNW43ckNJeUVnNm5RNy9iTnlDRVdNbndNL1hHVXZtVG1SQ25JaUlpSWlJVFBMYUpzVUI0TjJob1Fpc1dRSGpKazlqSzNVaStzOTdrcENJY1pPbkliQm1CWXdhMnNQYzRSQVJFUkdWS2dzTEtZWU42SXdsY3lmaS9JWFRlR3ZVT096Y3N3L2F6RXh6aDBaRStkQm1abUxubm4xNGE5UTRuTDl3R2t2bVRjS3dBWjFoWWZGYU5qNGtJaUlpSXFLWDZMWCtGQ0VXaVRCNldDaWNuUTloN0tTUE1IZjJERlR6cTJMdXNJaUlTbDFFVkRTbXovNFNmYnUxNHBwN1JFUkU5Si9tN2VtR2VUTkc0K3FOYVB5NVlTOVcvclVXYjNUdmlvN3RXc09kYmRXSlhnbFBFaE94OThCaGJONitFNVY5eTJIYXVQNm9VN095dWNNaUlpSWlJcUl5N0xWT2ltZnJIOW9HNWQxZE1IbjZESXdZOGlaNjllaG03cENJaUVyTnBtMDdzZkxQTlpnMHVoL1hFQ2NpSWlKNnBtN05LdmhtNWhqY2pycVBIZnRPWWNTWURham1WeFZ0Z2x1Z1FVQTkrSGg3bVR0RW92K1UyTGg0WEF5N2drTkhUeUFpS2hJaFFZSDRZdXB3K1B2NW1qczBJaUlpSWlKNkRZaTBHZEY2Y3dkUld1SWVKR0RPd3BVb1g5NGJrOGFQaGh1ckFJam9OWmFRbUlqdmxpekZ3NGR4K0d6S0NLNjVSN20wNmYyQnNIMTA5ell6UmtKRVZIekJuVU9GN1VPYnZqZGpKRlJXcWRVYW5MNFFqcFBucitIaWxkc1FpYVdvVjdzV0t2ajZvSUtQTjN5OHZlQmdidzhibVF3eUd4a3NwUCtKWjh5SlNveEdxNFZDcm9CY29VQnFXaHBpNCtKeEx6WU85KzdINHNyMWNPaDFXalNvNTQvbWplcWdXY05hc0xTME1IZklSRVJFUkVUMEd2bFBKY1VCUUtQUllzMm0vZGo4NzNHOE5hQWYrdlVLaFZqOFdpK3RUa1QvTVRxZER1czNiOE9mLzZ4SHJ5NHRNYmgzZTY2NVIzbGlVcHlJWGlkTWlsTkowdXYxaUh1UWdPdTM3eUEyN2pIdXhUOUczSU1FWkdRb0lGZW9JRmNxb05YcXpCMG1VWmtpbFlwaFl5MkRqY3dLdHJZeWVIdTZvWUpYT2ZoNGwwTnQvOHJ3OW5TRFNDUXlkNWhFUkVSRVJQU2ErczlsU1N3c3BCZzJvRFBhQnpmQ2o4czNZdXV1M1hpemZ4OTBhdDhXVW9uRTNPRVJFUldaTmpNVGUvWWZ4Ri9yTnNMYnd3bEw1azFpZFRnUkVSRlJFWWhFSXZoNHVjUEh5OTNjb1JBUkVSRVJFUkZSQ2ZqUEpjV3plWHU2WWQ2TTBiaDZJeHAvYnRpTGxYK3R4UnZkdTZKanU5WndaMXQxSWlwRG5pUW1ZdStCdzlpOGZTY3ErNWJEdEhIOVVhZG1aWE9IUlVSRVJFUkVSRVJFUkVSRTlFcjR6eWJGczlXdFdRWGZ6QnlEMjFIM3NXUGZLWXdZc3dIVi9LcWlUWEFMTkFpb0J4OXZMM09IU0VTVVMyeGNQQzZHWGNHaG95Y1FFUldKa0tCQWZERjFPUHo5Zk0wZEdoRVJFUkVSRVJFUkVSRVIwU3ZsUDU4VXorYnY1NHNQL1h6eDNzaGVPSDBoSENmUG44Y2ZmNjJCU0N4RnZkcTFVTUhYQnhWOHZPSGo3UVVIZTN2WXlHU1EyY2hnSWVVdEpLS1NwOUZxb1pBcklGY29rSnFXaHRpNGVOeUxqY085KzdHNGNqMGNlcDBXRGVyNUk3UkRRelQ3ZUFnc0xTM01IVElSRVJFUkVSRVJFUkVSRWRFcmlSbmRGMWhhV2lBNEtBREJRUUhRNi9XSWU1Q0E2N2Z2SURidU1RNGV2bzY0QnduSXlGQkFybEJCcmxSQXE5V1pPMlFpZWcxSnBXTFlXTXRnSTdPQ3JhME0zcDV1cU9CVkRvM3ErV0pZMzJCNGU3cEJKQktaTzB3aUlpSWlJaUlpSWlJaUlxSlhIcFBpQlJDSlJQRHhjb2VQbDd1NVF5RWlJaUlpSWlJaUlpSWlJaUlpb2lJUW16c0FJaUlpSWlJaUlpSWlJaUlpSWlLaWw0VkpjU0lpSWlJaUtwSzBsQ1J6aDBCRVJFUkVSRVJFUkZRb0pzV0ppSWlvVEhxYThBaC9mUDg1a3A0OE5IY291Vnc5Znh4Uk44TE1IY1pyai9mWmRIcTlIdXRYTE1hMTh5ZWd5OHdzOGp3YXRRcTdONnpFVnhPSDROeXh2U1VZSVJFUkVSRVJFUkVSVWNuam11SkVSRVJVcHVqMWVwemN2dzI3MXEyQVNxbEFjdUpqdkRkck1TUlM4LzlZRTM4dkdsdi8vQitpYm9UQjBjVU5IODM5RmRZMnR1WU9xOFRFeFVSaXhjSlpBQUN4UklKUHYxc05BTkRwZFBoMy9lL1E2M1RvUG1qVVM0L2pkYi9QeHNyTTFFSWlNZTM3UHVMNkpadzV0QXRuRHUyQ3ZhTUwrZ3gvSDNVYXRUQnBEcTFHalVXZmpzV1RoN0VBZ0kyLy93QlBuOHJ3cVZ6TnBIbUlpSWlJaUlpSWlJaEtpL2wvZTB4RVJFUmtBcEZJaFBCTFo2QlNLZ0FBOSsvY3hyWTFTOUZyNkhnelJ3WnMvdU1uM0xsOUQ4TGVXQUFBSUFCSlJFRlVEUUNRa3BTQWJXdVdvdjg3SDVvNXFwS1RxZFVpNVdrQ0FFQXN6bW80cE5WcXNIekJURVJjdndnQWtFaWw2Tkp2eEV1TjQzVzl6enFkRHZLTU5HU2twVUNlbm9xTTFCU2twU1lqSXkwRjZhbkpTRTk5aXJUa3AwaE5Ua0phU2hMc0hKM3g4YmUvbTNTTkUvdTJDdHNaYWNrbzcxUEo1RGlsRnBab0V0SUpPLzlaRGlBclNiN3F4eTh3NmN1ZkliT3hNM2srSWlJaUlpSWlJaUtpbDQxSmNTSWlJaXB4OFRGUldEUmpyRW5ubFBldWlDbnpmalZxYkwrM0orTGJqMGNKaWZFVCs3YWlldDJHcUZXL21jbXhscVQrNzN5SWhaK09nVmFqQmdDY1BiSWI5WU5hbzFydEJtYU5xK1NJaEMyOVhnOEFrRW90NEYzSlQwaUtIOWoyTnl3c3JkQys1K0NYRnNXcmVwODFhaFZVU2dWVVNqbVVpcXcvcW1kL0ZQSU1LQlVaVUdTa1F5RlBoMEtlQVVWR0d1UVphVkJrcEVPZW5nYWxJa080cjhaUUt1U1FwNmZDeHM3QnFQR0pqK01SZnVtMHNGOC9xQzNjeW51Yi9ENEJvSFczL29nSXY0emJWeThBQUpLZVBNUzZYeGRoMkFlemlqUWZFUkVSRVJFUkVSSFJ5OFNrT0JFUkVaVTVUcTdsMEczZ085aTA4a2ZoMkxyZkZtSEszR1d3YzNBeVcxenVuajdvMk9zdDdGcTNRamkyWWNYM21ESjNHU3dzclY3S05WVktCY0l2bmtMOTVtMWZ5dnc1aVVSNUgrODI0QjBrSno3QjVkT0hBUUM3TjZ5RXJiMERndHAyZnlseG1PTStSNFpmeHJFOW02RldLYUZXcWFCUks2RldxNkJXS3FCU0txQldLVTFLYUplVW1NZ2JxQm5ZMUtpeFIzZHZGbUlVaThYbzhNYWJSYjZ1U0NUQ2dGR1RzZURqZDZHUXB3UElXdVA5MXRYenFGNjNVWkhuSlNJaUlpSWlJaUlpZWhtWUZDY2lJcUl5S2FodGQxdzR2aDh4a1RjQUFPbXB5ZmpuMTRWNGUvSVhabzBydUVzZm5EbThHNG1QNHdGa3RacE9TbmdFRDY4S0pYNnRPN2V2WWUzU2I1SDQrQUhVYWhXYXR1NVM0dGZJU1NRU0M5czVFOEFpa1FpRFJrL0YwNFRIaUlrTUJ3RHMzN0lHOVlQYXdscG04MUppS2MzN0RBQk9MdTY0ZnZIVVM1azdtMFFpaGN6V0RqWjI5ckN4dFllTm5RTnM3UnhnYSs4SUd6dDcyTm83NXRvM3RrcGNucDZHYzBmM0NQc05tcmNyY3BWNE5rZG5OL1FhOWg3Vy9HOGVISnhkMFdmWSsweUlFeEVSRVJFUkVSSFJLNGxKY1NJaUlucnBKbis5RkE1T0xybU9MNWorTHRKU25nS0F5UWs2a1VpRVBzTW5ZUEdzOGREcGRCQ0pSS2hhSzdESU1XYXQyWnhjNVBOemF0YTJLM2F2WDRtZ2R0M1JKS1F6OURvZEhzYmVMZGFjZGc1T0JsWHdLcVVDS3hmUFFVWmFDZ0JnMDhvZjRWYmVHMzQxNmhYck9nWEpYa2M4bTE2dmgraForYmhFS3NYd2laOWg4YXp4Y0hZdGg2RVRadVdaRUM5cjl6bWJXM2x2T0RxN0NXdXE1OFhDMGdveUcxdFkyOWpDV21ZTGE1bU5zSDNyNm5ta0pHV2RXNzk1VzlScjNCSXlHL3RuQ1hBN3lHenRZV1V0SzFic0JUbStid3ZVS2lXQXJPUjdoMTV2NVJvelpVakhJcytmK2pRUnZ5K2ViZEk1cGl5WlFFUkVSRVJFUkVSRVZCeE1paE1SRWRGTFoyT2JWZFdhMDVNSHNVSkNIQUJxMVcrR3FCdGhKczlkdFZZZ2JsKzdpT0F1ZmVCVHFhcEpjM2o2VmhZcWJZL3YzWUw5VzllWWZQMkNITis3QmNmM2JpbVJ1ZHIzSEl6T2ZZY0wrMWJXTWd3YVBSWExGODZBWHE5SFpxWVdmM3ovT1Q2WTh5TmN5M21XeURWZkpDb2dLUTRBOW83T0dQZnBRamk1dWtNaXlmdkh6TEoybjNNYVBIWWFWRW9GTEsxa3NKTEpZSlhqYjB0cldhNkhCZ0JBSVUvSCt1WGZDUWx4QUxoODZoQXErOWRHM1VZdFN5VG13cWlVQ2h6ZnUxWFlieExTK2FWOWp4QVJFUkVSRVJFUkViMkttQlFuSWlJaXM0Z0l2eVJzaTBRaTFBeHNnam52RFN6eWZFZDJiY0NSWFJ0TU9tZmtoMStnVm4zajFtTitGZFVJYUl5MlBRYml3TGEvQVFEeTlGVDh2bWdXSnN6NUVaWlcxc0s0akxRVWZEYXVYNGxmZitxd3prYU5hOVNxQXdhKysxR0pYNyswK2RVTU1HbjhuZHZYc09aLzMrQnB3aVBobUZnaVFldXUvZEFreExoN2x5MDU4UW1jWE4xTk9pZmJpWDFiSVU5UEJaRFZacjc5RzRPTE5BOFJFUkVSRVJFUkVWRlp4YVE0RVJFUm1VWGs5Y3ZDdGs5bGY5Zzc1bTZ2VG9YcjFHY1lvbTlkeFoxYjF3QUFEK05pc082M1JYaHIvQ2RtanV5L1M2dFJZL2VHUDNEazN3MEdhNjk3VjZ5Sy9xTStoSGZGcXNiUHBkVmc1OXJmY0h6dkZuVHNOUVR0MzNqVG9EcS9NQ3FsQWtmKzNTanN0K3pRRTQ3T2JubU8vZVM3MVFWUHB0Zmo5KzltNDhIOWFGU3Yyd2l0dS9XRnEwZlIxeVdYNXROTmdJaUlpSWlJaUlpSXFLVHhOMUZFUkVSVTZuUTZIU0t1UDY4VXIxVy9tUm1qeWR1Y245ZWJPd1NqcXJ2RllqSGVIUHN4Rm40eUJncDVPZ0RnOHVuRHFPaFhBNjA2OTM3WklSWmJXYm5QeG9xSkRNZTZYeGZoVWZ3OTRaaVZ0UXdkZXc5RnEwNjk4bXl4bnA5SDhmZncxNUt2RVg4dkdnQ3daOU1xeE4rTHhxQXhVdzA2QVJUa3lLNE53cnJ6TWxzN3RBc2RaUEQ2dmFoYnlFaFBRYzJBSm5CeDh5aHdycE1IdHVQQi9heFlibDA5aitoYlZ6RnQvb29pVjdBVEVSRVJFUkVSRVJHVkZpYkZpWWlJcU5URjNya3RKSEFCb1BhenBQaUMxWHZ6SEorWnFjVzA0VjJGL2RiZCtxSDd3RkV2TmNZWDEwQTNWc0tqZUR5T3Z5L3NWNnNkQ0F0THE1SUtLMDlPcnVYUTkrMkpXUDNqbDhLeDdXdC9oVTlsZjFTdVhpZlgrUHp1YzJGU2s1UHcrZnZQVzl6UFhiNjkyTyt0TE4zbmdpamxHZGkxYmdWT0hkeGhVQjFlcDFFTDlCb3lIbzR1ZVZkbjUwV3YxK1Awb1ozWTl0ZFNhTlFxZzlmc0hCd041aTlJV3NwVEhQbjMrWklDN1VNSFEyWnJaekJteDlwbGlMNTVGVjRWL2RDdXgwRFVheEtjWnlWNmN1SVQ3Rno3bThHeDdvTkdNU0ZPUkVSRVJFUkVSRVJsQXBQaVJFUkVWT3B1WGIwZ2JEdTZ1TUdyb2wvQko3eVFBeFNMSlM4aHFwSngrZlJoN042d1V0aWY5Y1BmcFpLc0RXZ1NqUEFXN1hIaHhINEFnSHQ1bjF3SjBPS1NTZzEvZE5UcGRDVTZ2eW5NZFo5ZnBOZnJjZUg0ZnV6OFp6blNVcEtFNCs3bGZkQnp5RmpVcU5mWXBQa1NIei9BK3VXTEVCa2VabkRjeWJVY0JvejZFTlZxTnpCNnJuL1hyNEJLcVFBQXVMaDVvRVhIbmdhdlI5KzhpdWliVndFQThURlJPSGxnQndLYWh1UTUxOGJmdnhmbUFvQ0FwaUZvMFQ2MHdPdGZPSEVBZGc2T3FGNjNrZEV4RXhFUkVSRVJFUkVSdlF4TWloTVJFVkdwdXhsMlR0aXVGVmg0NjNTOTNqRDVhc3FheXVZbXRiQW90V3YxR3ZZZW9tNWVRYlZhZ2VnOS9QMFNUeEpMcElidlJaZVpXYUx6RjBkcDN1ZHNkMjlmeDdZMXYrQmUxQzNobUxYTUJ1MTZEa1p3cDk2UVNJMy9VVnV2MStQRXZxM1l0VzRGMUNxbHdXdE4yM1JGNk9EUnNMS1dHVDNmL2VoYk9IZjBlVWVBYm9OR1FmckMxMi9mbGorRmJiRllqRGVHak0xenJnc245dU5HMkZsaDM3MjhEL3EvODJHKzEwNVBUY2FHRll0eDdjSkoyRGs0WWZMWFMySHY2R3gwN0VSRVJFUkVSRVJFUkNXTlNYRWlJaUlxVmZMME5OeVB2aW5zMTZyZnROQnpYbXdYYmNxNnpNWnlkSEZIQmI4YXhaNUgvMEwxOUl1SlpGUGtqTWZScGZBMjFkWXlHMHo2WWttUlc1SVg1c1hFczBhamh2RnAyaXhsL1Q2clZVcmNDRHVMNDN1MjRNN3RhOEp4c1VTQ1pxMjdvbU9mb2JETGNmOTFPaDJVOGd3bzVPbFFaS1JESVUrRFBDTWQ4dlEwS0RMU2tKR2VDbmxhS3VMdlJ5UHVicVRCdFp4YzNkSC83US9oWDdlaFNlOUhsNW1KOWN1L0UvNi84YXRSRHdGTmdnM0dSTjI4Z29qcmw0VDlwcTI3d3RPM1NxNjVuanlNeGFhVlB3cjdGcFpXR0RwaFJvRUorZ3NuRHVEYWhaTUFzaExrYTVkK2kzYysrcXBNUGN4Q1JFUkVSRVJFUkVTdkZ5YkZpWWlJcUZUZHZuWlJhTHR0WVdtRmFyWHJGM3FPVnFNeDJKZGFXSlo0WEVGdHV5R29iYmRpejVPWnFUWFlmN0U2MXhRVFp2OWc4am1tSk1TbkRPbG8xRGgzVHg5TW03OENFb2tVWW9sRXFCRFhhdFI1anI5MDhpQjgvV3JBemNNcjEydGwrVDdmdlgwZHY4eWJsdWY3OXZTdGpLZUpqN0Z5OFd3bzVSbFFLaktneUVpSFdxVTBlZzN3YkJLSkZNR2RlNk5EcjdkZ2FXVnQwcmtBc0gvckdzVGZpd2J3ckFKODZEamh0VXl0RmhxMUNuczIvaUVjazluYW9YUGZZYm5tMGFoVldQWERsd1p0MC91T25KaG44anluNE02OWNmWGNNZHlOQ0FjQTNMcDZIaWYzYjBPTERqMExQSStJaUlpSWlJaUlpT2hsWVZLY2lJaUlTdFdOeTJlRTdXcTE2eHVWNE5acURaT1FMeU1wWGxLMDJ1Y0pmSkZJWkZJTDdiTEEwdElLU29VY1FGYlM5RVVxcFFMLy9Mb1FXcTBHRmZ4cTRJMGg0MHFrTXZ4RjVyalBQbFg4WVdsbGxXZFNQTzV1Sk9JUW1jZFpwcWxXdXo1NkRYMFA1Yng4aTNTK1hxL0g0VjNyRGZaLytud1NNclZhWkdacTgwelFkKzQ3UE0rSEtUYXYrZ2tQN2tjTCt5RmQrNkpoaTNhRnhpQVNpVEJvekZRc21ENWErQjdac2ZZMytOZHRDUGZ5UGtWNVcwUkVSRVJFUkVSRVJNWHlldjJXbG9pSWlGNXBlcjBldDY0OFgwKzhkdjNDMXhNSEFNMExsZUxKaVk4UmRTUE01T3RMTFN4UnNXcE5vOGJldkhJT2wwOGZSdjkzSnB2VXJqMW5WWHRSa3ZjcXBRSXJGODlCaHpmZVJKVWFkVTArM3hUdW5zWWxLRjNMZVFyYmxsYldRbEpjcFZUbUdudmo4aGtoWVgwdjZpWmtObllGemwyVzdyTlVhb0VHemR2aCtONHRoWTYxc0xTQ3JiMGpiTzBkWUdmdkJCdDdCOWpaT3lJOUxRVmhaNDdrV28vZDBka05QUWFQUm1DekVKUGZTMDRpa1FnVnE5WVVXcVByOVhxRFN1OFgrVlN1aHVidGV1UTZmdTdZWHB3OXNrZlk5Ni9iRU4wR3ZHTjBISzdsdk5CdHdOdllzdnBuQUZrUFVQejl5M3k4TjJ2eFMxbitnSWlJaUlpSWlJaUlxQ0JNaWhNUkVWR3B1Ujk5RytscEtjSytnN09yVWVlcEZCa0crOGYyYk1heFBadE52cjZMZTNsOHNtaFZvZU5PSGR5QnpYLzhCSjFPQjVGSWpQN3ZmR2owZXNnNXE2ZE5yVjdXNlhUNDg2ZXZFSEg5SXFKdWhxRmIvN2NSMHJXdlNYT1lZdHI4RlNhZll5V3pBWktUQUFBcXBUelg2MWZQSFJlMnZTdFZMVER4WGhidmM1T1F6cmg5N1FMS2VWV0FpNXNISEozZFlPdmdDRHQ3cDJkL084TE93UWtXbGxZRzU2V2xQTVhlVGFzUmR2cXdzSHdBa0pWb2I5bnBEWFI0NHkyRGRib2Z4ZCtEZzVOTG9ROFY1TVcvYmtPRDljS3pyeU96dFlkU2tTSGNPNUZJaEQ0alBzaDF6eStkUElnTnl4Y0wrNjdsdkRCay9LZEdKN04xbVpsUXExV28yN2dsVGgvY2lZZHhNUUN5SHBJNCt1OUd0TzdXeitUM1JFUkVSRVJFUkVSRVZCeE1paE1SRVZHcGNmZjBocE5yT1NRblBnWUFiUDN6ZjZoYUt6QlhBdkZGMlpYSnhTVzFLSHpkYVpWU2dRUGIxZ3FKeTNOSDkwQm1ZNHZRTjhjWWRRMjE2bm4xdEZLZWdhUW5EK0hpWHQ2b2M3Zjk5UXR1aEowRmtKVlkzTDN4RDlTcTM4em9pdTRuRDJOaDcrZ0NhNW1OVWVPTFFtWmpLMndyNU9rR3J5bmxHUWpQMFI2L1FWRGJmT2NwcS9mWnEwSVZUUDFtdVZIWEFiS1M5NGQzYmNEaG5lc01LclpGSWhFYXRtaVB6bjJId2NtMW5NRTU5Ky9jeHEvenA4UFczaEZ2VC80eXo3WFpDOUk0dUJOOEsvdkR4czRCdG5ZT2tObmF3ZExLR3NtSmp6Ri8ydk5xNzZDMjNlRmIyVi9ZVDAxT3d1NE5LM0h1NkI2RE51dnVudDdZdFc0NU5HbzFOR29WMUdvVk5Hb2xOR28xMUtxc2JiVmFCWTFLQmJWYWlVeXQ0WHJ2T2UzWnRBcTFHd2F4alRvUkVSRVJFUkVSRVpVcTlpNGtJaUtpVWlPenNjUGdNZE9FeXRTRVIvSDRkLzN2aFo2bmxHY1VPc1lZRWtuaFNYRXJheGxHVGYwYU10dm5GYnBIZDIvQ3ZpMS9HWFVOUllaaG92alcxZk5HblhmcTRBNkR0dHdpa1Fodmp2M1k2SVE0QUd4ZnN3eHozaHVBdjM2ZW02dFN1S1JZNTZoY1ZxU25HYngyK2N3Umd5cmt3S0RXK2M1VGx1K3pNWFE2SGM0ZTJZTzVVNFpqejhZL0RCTGlOZW8xeG9kZi9ROERSMytVS3lIKzRINDBsczZkQ25sNkdwNDhpTVVQc3ljZzZ1WVZrNjV0WisrSXFyVUM0VldoQ2h4ZDNHQnBaUTBBMkxqeVIrRmhBZ2NuRjNUcFA4TGd2SXNuRHVEc2tkMjUxaDIvR1hZT3B3N3V4UG5qK3hCMjlpaHVYRDZEeVBBd3hFVGV3SVA3MFVoNEZJL1VwNGxReU5NTFRJZ0RXUThKclB0MVVaNXJteE1SRVJFUkVSRVJFYjBzckJRbklpS2lVbFdsUmwwMGE5TU5wdzd1QUFDYzJMY05MVHFFd3JWYy90V3dPVnV1QThDVXVjdFEzcWVTVWRkYnVYZzJybDA0Q2NDNFNuRUE4UENxZ0pFZmZvNmw4ejZHVnFNR0FPelorQWRzYk8zUW9rUFBBczlOUzNscXNIL3J5bmtFdGUxZTREa1IxeTlpODZvbEJzZEMzeHlET28xYUdCVXZBR1JtYWhGMUl3d2F0UXFYVGgyQ2xiVU0xV3JYTC9DY2gzRXgrT1A3T1lYT1hhVjZYZlI3ZXhJQXdOYmVVVGorNHRmbC9MRzl3bmIxdW8zZzZPeFc0THhsOFQ0WFJxZlQ0ZEtwUTlpMzVVOGtQSXd6ZU0yM1NuVjBHL0FPcXRZS3lQZjhjbDRWVUtkaEM1dy92ZzhBSUU5UHhiSjVINlB2eUEvUU9MaFRrZU82ZlBvSWJ1U280dTh6ZkVLdTF1eE5RanBoOThZL2hLOUZTWkJJcFpEWjJFR3RVZ29KK1R1M3IrSDBvVjBJYXR1dHhLNURSRVJFUkVSRVJFUlVFQ2JGaVlpSXFOUjE3anNNbDg4Y2hpSWpIWm1aV3V6ZXVBcHZqdjA0My9FWnFZYkpWenNISjZPdmxabVpLV3hMcGNZbHhRR2dzbjhkREJyOUVmNWM4clZRMWJwbDljOXdjaTJIMmcyQzhqMHY4WEc4d1g1aytHVmtabW9oa2VUOVk5ZmRpSENzWER3SHVoeHh0dTB4RUswNjlUSTZWZ0NJaWJpUnF4bzVXODU3a0hQOWFJMWFoU2NQWWd1ZDI4WHRlVnR5dTV4SjhkUmtZVHYrWGpUdVJvUUwrMEh0Q2s1UVp5dHI5emsvZXIwZWwwOGZ4dDdOcTNQZFUrK0tWZEgramNHbzA3QkZvV3VtU3lSU0RCejlFWnpkUGJCdjg1OEFzaDU0K09mWGhYZ2NmeDlkQjd4dDlMcnIyZEpTa3JCNTFVL0Nma0RURU5SdTJEelhPQnM3QjlRUGFvTnpSL2ZrT0dZUGE1a3RraE1mQzYzdWZTdjdvMHFOdXJDMnNZUE14aGJXTnJaNEZIY1BoM2I4STV3MzladmxjSFlySnl5TkVIYjJLRmIvK0tYdytxNS9scU5Pd3lEWU83cVk5RjZJaUlpSWlJaUlpSWlLZ2tseElpSWlLblcyOW81bzBUNFUrN2V1QVFCY09YTVVQZDhjazIreSsrbXpOY2dCUUN3V0cxUXJGeVl6ODNrN1oyTXJ4Yk1GTkEweGFQR3UxK3Z4MTg5ek1YN0dJbmhYcXBvN3pvUkh1ZFkvVnlya3VIcnVCQUtiaGVRYUh4TjVBNy9PbjI2UXpBNXEydzFkKzQ4MEtVNEF1SDN0Z3JBdGxraFFOVWVWZU03S1g2bUZwY2x6NTVUemE1U1NsQ0JzSDl1OVNkaDJjblZIemNDbVJzOVpsdTd6aS9SNlBhNmNQWXE5bS8vRW83Z1lnOWNxK0ZWSCs1NXZvbGI5WmliUDI2bjNVRGc1dTJIanloK0VaUFNobmV2dzVGRWMzaG8zM2FTdjQ3cmZ2a1BHczZwK0d6c0g5Qm82UHQreGJYc01RSlVhZGVGVHFScmNQTHlFcFBiTU1iMkZsdlVCelVMUXVtcy9nL095dXpGa3M3VjNFTTRGZ0lBbXdUaFpvNTdRQ2w2bGxPUFdsUXRvMUtxRDBlK0RpSWlJaUlpSWlJaW9xTGltT0JFUkVabEY4M1k5SUpaSUFHUWxyaThjMzUvdjJLY0pENFZ0VzN0SGt5cGxNelVhWWJzb0NlRjJvWU1NRW5kcWxSTExGODFFeXRPRVhHTmpJbS9rT2NlSmZWdHpIYnNYZFF1L2Z2dUpRYUsyZnZPMjZEMThnc2t4QXNDdHE4K1Q0cFdxMVlLMXpFYlkxeGdreGZOK01LQjJnK1pZc0hxdjhPZkRMLytYNXpnSFoxZGhPem5wQ1lDc1Z1YVhUaDBTampkcjB3MWlzV2svWnBhVis1d3RKU2tCKzdldXdid3B3N0g2cDY4TUV1S1YvR3RqMU5Tdk1XSDJqMFlueFBWNlBkUXFKZEpTa3BEd0tCNXhNWkVvNTFVQnpkb1l0aGkvZHY0RWxuN3pNUlR5OUh4bU1uUjg3eGFEdHVsOVIzeFFZS2NGOS9JK2FOeXFJeng5S3hza3RUWHE1OTlEVnRZMmVaMWFxSjVEeGtFc0ZxT0NYdzFNL09KbkpzU0ppSWlJaUlpSWlLalVzRktjaUlpSXpNTEIyUlVWL0dyZzd1M3JBSUNJNjVjUTByVnZubU1USGoxdmxlMVczdHVrNjJpMXp5dkZMWXBZSmQxMzVFUThqcitQZTFFM0FRQ3BUeE94Zk9GTWpKK3hDRmJXTW1IY3piQnp6NjlsYVFXTldnVWdhdzNsK0h2UjhLcFFCUUFRZXljQ3Y4NmZEcVU4UXhnZjJDd0VnMFpQTmJrMU5wRFZ4anoyem0xaFAyZnJkQUJRcEtjSjI1YVcxaWJQbjFQT2RjS1RIajhBQUJ6NWR3TzAycXlIRHl3c3JkQ3NUZGNpemYycTMrZTdFZUc0Y3ZZb29tNWVRWHhNbE5EdVBadFlMRWJkeHExUXNXcE54TjZKd0oxYjE0UzF0RFZxRlZUUHR0VXFKZFJLQlZSS0pkUXFoWERzeGZueWMrZldOU3o1NGtPTW12cDFnZXUyeDBTR1kvdWFaY0ord3hidFVLOUpxenpIcXBRS2FEWHFQTHN3WkdxMUJ0MEdiR3p0Y28weGhsZUZLaGd6L1Z0VXJsNm5TUGVmaUlpSWlJaUlpSWlvcUpnVUp5SWlJck9wVnJ1K2tCUy9GMzB6enpGYWpSb0pEK09FZmE4S2ZpWmRRMnRFbFhSaHBGSUxESjg0RzR0bmpVZnEwMFFBUUh4TUZQWnVXb1VlZzBjRHlFb2NYcjkwU2ppblpZZWV1SER5Z0REK3lLNE5HRFJtYWxZRjlNSVpCcFcrQVUxRE1Iak14eVpYVjJlN0VYYldJS0ZhSTZDSndlc3B5WW5DdGlucnNlZkZ4YzFEMkU1UFM4R1RCN0U0c1crYmNLeHA2eTVGdnNhcmZwOGYzTCtEb3puYXhMOUlwOU1oN013UmhKMDVVcVQ1VGZFdzlpNStuUE1CUm4zME5UeThLK1o2UFRueE1mNzQ0UXRoK1FBblYzZjBlSE1Nbmp5TXhaTUhjWGp5TUJZSkQyT0YvWlNuQ2VnOTdIMDBiOThqMTF6eWpGU0RmVnY3b244UFZhbFJ0OGpuRWhFUkVSRVJFUkVSRlJYYnB4TVJFWkhabFBlcEpHekwwOU1NS25xenhkK0xGdFpVQmdEdmlpWW14YlhGYTUrZXpjSEpCVVBmbndtSkpPdVpRdis2RGRHeDkxRGg5Y3RuRGd0ckxnTkF6Y0NtYU5xNmk3Qi84ZVFCeEVUZWdLV1ZOUWE4TzBWb1RkMDR1QlBlSERkZGFDVmZGRGN1UFcrUDdlRHNLbFJLWjh0T0dBT0F2Wk56a2E4REFNN3VIZ1pKNWJYTEZnaVYyaEtwTk5kYTA2WjZsZTl6WUxNUVNLVkZlN0RDRkNLUkNKWlcxckJ6Y0lKck9VOTQrbFpCeGFxMTRGK25BU3l0bmxmNkp5Yyt3Wkl2UDhUZGlIQ0Q4MVZLQlpiTm4yN3dkYzlJUzhYbjd3M0FOeCtOeElwRk03Rjl6VktjT3JnVGtlRmhRb3Q2TncrdlBPTkpTVW8wMkMvdTl4QVJFUkVSRVJFUkVWRnBZNlU0RVJFUm1ZMmprNnZCZmtweUlxeHRiQTJPUmQrNmFyRHZVOW5mcEd2a3JCVFBtVkFzaWtyVmFxSEg0SGNSZXpjQy9kNmVKQ1J1OVhvOWp2eTdVUmhuWlMxRHhXbzE0VnJPRXdlM3JVVm1waFo2dlI2Yi92Z1JFejlmZ2hyMUdtUE05Rzl3N2NJcGRPMC9zbGl0cERNenRiaDE5Ynl3LzJMcmRBQjRISDlmMkhaNDRaNmJTaUtSd3NXOXZORFNQaWJ5ZVVLMlVjc09jSEoxTDliOHdLdDVud0ZBWm1PSDJnMmI1MXNKYm1GcEJXdVpMYXh0YkNDenNZVzF6QlpXMWphd2x0bkFTcGIxOTRQN2QzRDk0dk5LOXpIVHY0V1ZUQVpyYXh0WVdjdGdKYk9CcFpWMXZySGVqUWpIYndzK0ZSNGdrYWVuWWVtOGFmaG8zcTl3Y1M4dmpNdlpYUUdBOE9CQ1FaemRQZkk4bnBUdzBIQ2NhN2xDNXlJaUlpSWlJaUlpSW5xVk1DbE9SRVJFWmlPUkd2NG9rcGxqL2U5c09hdWdIWjNkY2xWQkYwYVRJeW1lWFRWY0hDMDd2cEhyMk1XVEJ4QWZFeVhzTjJyVkVSS0pGSTR1YmdocTF4M0g5MjRCQU1UZGpjU0pmVnZSc3VNYnFGaTFGaXBXclZYc2VLSnZYb1ZLcVJEMmF3WTJ5VFhtWWV4ZFlidWNwMit4cituaFhjbGduWGNncS9WNSs1NkRpejEzdGxmdFBtY0w3dHdMTG00ZWNQZjBnWXU3Sit3Y25XRG40QVFiR3p1anF0QlA3TnRxa0JTdldpdkFwT3RYcWxZTFl6LzVGa3ZuZlF4NWVsWmI4MDU5aGhva3hLMnNaZkR3cm9RSDk2UHpuTVBCeVFWdTViM2hYdDRIN3VWOTRPYmhCVmNQTDdoNWVPYzVQdWRERlhZT1RzVit1SVNJaUlpSWlJaUlpS2kwTVNsT1JFUkVacE9TbEdDdy8ySnI2dFNuaVFhVjRyWHFOelA1R21xVlV0aTJMSUdrK0l2UzAxS3dmYzB5WVY4c0ZpT2tTeDlodjJPdnQzRGgrSDVoYmV2dGZ5K0RUNlZxcU9SZnUwU3VmL1g4Y1dGYklwSEN2MDVEZzlkMU9wMUJjdFREdTBLeHIrbGQwUS9YTDU0ME9OYXFjMjg0dStWZGFWd1N6SDJmcytXWFpOZnBkRkRLTTNKMU9paXFsS2NKY0hSMnkvTTE3NHBWbnlYR3A2RjF0MzU1dHF5dlVxTXV0Rm8xUEx3cXdNTzdJc3A1K2NLOXZDL0tlZm5DV21aalVpeXhkeU9FYlErdjRuLy9FQkVSRVJFUkVSRVJsVGF1S1U1RVJFUm1jK25VSVdGYkpCTEIyYzJ3TGZQWm8zdWcxK3VGL2RvTmdreStSczZrdUlWVnlTYkY5WG85MXYyNkFPbXB5Y0t4ZWsyQ0RhcDJiZXdjMEtuUDh6V3hNN1ZhckZ3OEcwa0pqMHJrK3RmT254RDJxOVNvQ3l0cm1jR1l1THNSVUNya3duN09kZHlMcWtMVkdnYjdkdmFPYUJjNnlPQllVc0lqSkNjK0x2YTFBUFBmNThKb05Xcjg4ZjNuK0c3bStIeXJzMDBSY2YwaTVuNDREUDhzVzJEd3RjdkowN2N5cG42elBOODEzSHNOSFk5cDgxZGcrTVRaNk5KdkJCcTJhSThLZnRWTlRvanI5WHJjdlhWTjJQZXFWTldrOC9PaTArbUtQUWNSRVJFUkVSRVJFWkVwbUJRbklpS2lsKzUrOUMyRW5UMktoM0V4U0hnVWovaVlLR3haL1RQQ3poNFZ4dmhVOWpkb2I2NVdLWVYyMkFEZzdPWUIvN3FHVmRDRjBXbzEwR1ZtQ3ZzbDNmWjU1OXJmRUo2anZidk14ZzQ5QnIrYmExeUxEajFSSStENVd0L3BhU2xZc1dDR1FaSzNLR0lpYnlBMU9VbllyeG5ZTk5lWXlCdGh3cmFqaTF1KzFkelhMNTdFbENFZGhUK0xab3pOOTdxSmp4OFk3QWQzNlpNcjJScCs4UlMrbWpRRS8vdjZJNXc5c3R1bzk1TWZjOS9uZ2lnVmN2dzYveE5jdjNnU2lZL2o4Y1BzRDNEeDVNRWl6M2YzOW5Xc1dQUVp0Rm9OemgzYml3WFQzMFZrZUZpZVkyM3M3SXQ4SFdQRlJJUWpQUzFGMks5VXRXYXg1L3gyMmp2WSt0Y3Z1SC9uZHJIbklpSWlJaUlpSWlJaU1nYVQ0a1JFUlBUU2FiVmFyUDd4U3l6NGVCVG1UUm1PUlRQR0dpUzhBU0NvYlhlRC9TTzdOaGdrTTF0MjZBbXgyTFFmWFY2c3NuMnhpcm80ZG05WWljTzcxaHNjZTJQb3VEeGJYb3RFSWd3YVBSVU96cTdDc1lkeE1maGg5Z1E4ZVJCYjVCaHl0azRIZ0pvQnVkY1R2M3J1bUxCZHBVYTlJbDhyVzF4TUpMYi90ZFRnV01LanVGempVcE9Ub05mckVYVWpERWQzYnlyeTlWNkYrNXlmMUtlSitOOVhVeEIxODRwd1RLZkxoRjVmOUVwb2pVWU5xeHdQYnlRblBzYlNlVk94OC8vczNYZFlGTmZYd1BIdkxyMnFGRUZBVVJBRlZHellGWHZ2SnBvWW84WVVFMk5pVERPSmlkRzhTVXo1cGFzeFJrMXNNY2JlZThlR0ZSRXNvTmhSa043TEx2ditBVXhZV0dDeFJFM081M2w4M0xsejU4N2QyUjN3OGN3NWQ5azh0RnJOUGMzWEVLMVd3N1ZMRnppd2ZTMmJsLzlXYXYvaDNadVUxeXFWQ3A4R1RlLzVuSW54dHduZXVwb2ZQMzZOalgvT3ZlZnhoQkJDQ0NHRUVFSUlJWVNvaUt3cExvUVFRb2dIcnJhUEgxYld0c3A2enlVMWJONldGa0U5bE8wN3QyNndhLzJmeXJhRnBSV3RPdld1OUhtek0vVFBaMkZ4NzBGeHJWYkQ2b1V6Q2RteldhKzlhZHN1TkcvWHJjempiT3lxTUdiaU5PWjgrWjRTckUrOGM1c1ovL2NHejcweERTL2ZScFdhaDA2bjQzVElQbVhieWNVTjV4b2VlbjNWQTMrV0FBQWdBRWxFUVZRUzRtSzRkdW1Dc3UzalgzWkEwOExTU2krWVhGeFZSMmNBc2pNeldQVFRaMmcwZVhyN0kwNGVJVityUlcxaW9yUWxGU3RiN3VUcWJzUTcwdmVvWE9leXhGeTl4UHh2cDVDU0ZLKzBXZG5ZOHR6RWFYamZ3OE1IUGcyYTh1Wm5zMWswNHpPdVhqd0xGSHpXZXpZdEp6TGlKTSsrT3JuVTUxd1pLVW54WEwxNFR2bHo0M0lVbXJ4Y0FHcjc2SytWSGhkem5WT0gvODU2cit2ZkJHdGIrN3MrTnhSVWI5QnEvZzd1VzFTeW5Mc1FRZ2doaEJCQ0NDR0VFSGREZ3VKQ0NDR0VlT0JVS2pXMXZIMjVjT2E0WG50VngrcTA3ekdRb0o1RFVLbFVBT1RsNXJCb2huN2d0ZnZnWjdHMHRxbjBlVk9TRS9TMjcyYU00dUpqWS9qemw2K1ZZR1VSdnlhdGVIcnNPeFVlWDlPclBpKzg4eGx6djU2c3JIV2VtWjdHTDE5T29rUFB3ZlFjTXNyb0V1L1JGODZRbkhEbjd6azBiVjJxejlGOTI1VFhhaE1UR2pZdmUwMzJ1djVOR2ZQbXRETDNhN1VhRnZ6NENRbHhNVXFiU3FWQ3A5T1JrWmJDdWRBUUdqUnZxK3dyWG1LOWVvMmFGYjZmNGg2bDYyekkyVk5IK09Qbkw4akp6bExhSEt2WDRJVzNQNk82VytYZXF5RlZISng0OWFOdjJQam5YSUszclZIYWIxNjV5UGRUWG1YSWM2OFQyTDU3aGVOa3BLVncvWElrMTZNanVYRTVrdXVYSTBsTlNpaXp2NlhWMy9lSFRxZGo5Y0laZXV0L3QrM1cveTdmVWJFNXBhYm9iVmQxS0ozeEw0UVFRZ2doaEJCQ0NDSEUvU1pCY1NHRUVFTDhJNGE5OUJiSkNYSGs1bVJqYm1GRmxXcU9WSFdzcnRkSHA5UHg1NXl2dVhVOVdtbHpkZmNrcU9lUXV6cG45UGt6ZXR1MjlsWHZhaHl0UmtQdzlqVnNYNzFZQ2JJVzhmWnJ6T2dKVXpBeE1lNmZWWFhxTmVTRnR6OWx3UStmS0pueitWb3QremF2Sk94b01JTkh2WVovMDlKcmc1ZFVjdDFxL3liNnBkTnpjN0k1dEd1RHNtMG95OWZFeEZScEs3a21lRWtyNW4zUHhiT2h5bmFIbm9OSnZIT2JpSk9IQVRpNGM3MWVVTHg0U1hWWGo5b1Z2aDk0Tks5emNUcWRqaDFybDdCanpSSjBPcDNTN2xuWGp6RnYvUisyZGxVcU5WNTVURXhNR2Zqc09PclVhOGp5ZWQ4cVdlKzVPZGtzbS9NL0xrYUVNdVM1MTBzRjk3TXpNMWcrL3p1dVIwZnFaZXVYeDl6Q2tscmU5V25jdXFQU3RuMzFJcjNQdTJhZGVqUnMzdTZlMzFkS2lhQjhVUlVDSVlRUVFnZ2hoQkJDQ0NFZUpBbUtDeUdFRU9JZlVhV2FrOEYxb0l2b2REcFcvdllEWVVmL1hnTmJyVmJ6eFBOdjZKWGxObFphU2hLSGRxNVh0azFNVFhGeWNhdlVHUGxhTFNjUDdXYkgyai8wTXFTTHRPN2NoOEdqWHNQRXRITC9wUEwyYTh3Ym44emc5KytuRWh0elRXbFBpby9sdCsrbVVMTk9QWUo2RFNHZ1ZWQ1pRZUNyVVg5blVWdFlXcFZhTC96UXpnMWtGU3NmMzZwanIxSmp1Tlh5NHY5bXI2eHd2aHVXenVINGdSM0t0bWRkZi9vTmY0bEw1OEtVb0hoaytFbXVYVHBQTFc5ZjBsS1N5RXhQVS9yWHFGbW4zUEVmNWV0Y0pDc3puYVd6ditKY2FJaGVlMENMRGd4L1pSSm01aFpHelNsZnE2M1Vld2hvMlFHM1dsNHMrR0VhdDI5ZVZkcVBIOWpCOWVnTGpKb3dCUmQzVDZYZDB0cUdhNWN1a0p3UVYrYVlkbFVjcUZPL0FWNzFHMUhicHdGdW50Nm8xV3BsLzU1Tnk5bXg5ZzlsVzIxaXdwQXhFNVJxRG9hVTNLZkp5elBZTHlYcGp0NjJZL1hLM1pOQ0NDR0VFRUlJSVlRUVF0d05DWW9MSVlRUTRxSFRhUEpZTnVkclFvL3MwMnZ2TjN3c2RlbzFMTlgvV1BCMjdLcFV3ODYrR2paMjlsaGEyV0JtWVlGYWJVSkdlaW9YSTA2eFpjWHZwS1VrS2NmVXFkY1FVek56bythVG1weklzZjNiT0x4N2s4SGdvcW1aT1UrTW1VQ0xEajBNSEcwY0oxZDNKbnd5Z3hYenZ5djF2cTlmanVTUDJWK3lZZGxjV25mcWczL1QxcmpYcnFzWGVIeDcraHd1bmozRnlVTjdVS25RQytxbXB5YXpjLzFTWmJ1S2d4T05BdHZmMVR6WEx2NlpBOXZYS3R0VkhaMFovY2JIbUppWTR0T2dLZFhkYWhJWGN4MkFOUXRuOHRyVUg0ZytINmIwTnpVeng4V3Rsc0d4SDRmckRIQWw2aXhMZi82Q3hHS1oxeXFWaXU2RG42WDdvR2ZMRFJhWFZEeXdiV3lRMzhuVm5kZW4vY1NmYzc0bS9QaEJwVDAyNWhvL1RuMmRKNStmU0xPMlhaUjIveWF0OUtvRVZIRnd3dHMzQUcrL3huajdCcFM1eG50ZWJnNXJGczNpNkw2dGV1MzlubjZKbW5YcWxUdkhrcFVHYnQrOFFoVURwZEdqd2s4cHIwM056RXRWaXhCQ0NDR0VFRUlJSVlRUTRrR1FvTGdRUWdnaEhxcVVwSGdXL3ZnSjF5NWQwR3R2M3E0YlFiME1sMDNmdFc0cDhiR2xNNHJMRTlUcmlRcm5jZlpVQ0dGSGc3bDAvblNaR2IxK1RWb3g4Tmx4bGM0Nk44VEMwb3BueDM5SXM3YmRXTDF3UnFuQWNHcFNBdHZYTEdiN21zWFlWWEhBTnlDUUhrTkdVczNKQlpWS2hVK0RadmcwYUZacTNJM0w1cEtkbWFGc2QrZzV1TkxaOXZsYUxhc1h6dURJbnMxNjgzM2g3VSt4citvQUZBU0dldzRaeGVLWm53TUZRZWFabjB3a05UbFJPY2Fqam8vZXVSK242MXpGd1psZDY1YXlZKzBTdmJXMUxhMXRHREh1ZmZ5YWxDNi9majM2QXJldVg4R3VhalZzYkt0Z2JXT0xtWVVGZWJtNVhEaHpuT1BCZjJmY2wxYzV3ZEI3R0QzaDQxTGwyM056c2xrNiswdnljckpwMWJrUFVKQmRucEdXUXQwR1RmRnAwTlNvYXhnVmNZclZDMlp3NS9ZTnZmYWdYa1BLdkErTEs3bVcrc1kvNTJKcFpVMVZoK3JLUE0rR2huQmt6eWFsVDgwNjlmUXkxSVVRUWdnaGhCQkNDQ0dFZUZBa0tDNkVFRUtJaCtiMDBmMnMrdjFIdlZMYkFJMEMyelBzeGJmS1BNN04wN3RTUWZHV0hYdVZ1WDUwY3NJZDV2NXZNckhGTW5nTmNhN2h3Y0FSNC9CdDNNTG84eHJMdjJrcjZ2bzNacy9HdndqZXZsWXZvRjBrTFNXUnVGczNLZ3lraGgwTjFndThWbldzVHZ2dUF5czFuK3pNREJiTi9JeklNeWVVTmpOekM4YTgrWC9VcU9tbDE3ZHhxNDRjMkw2T3k1SGhRRUZndkRnZi95YkE0M21kYzdJeU9SMnlUeThnN3VydXlYTVRwNVdaYlowUWQ1dmw4NzQxYWo3MUd3VldhdjRxbFlvZWcwZmlWc3ViUDMvNWlwenNMS0JnVGZObTdib3EvZXI2TjZGdTRYV3Z5SlhJQ0hhcy9ZTUxaNDZYMnRkajhFaDZEQmxwMURoMlZSeW83ZVBQbGNLeS9yZXVYMmJHSnhQTFBhWmhzVFhvaFJCQ0NDR0VFRUlJSVlSNGtDUTFRd2doaEJBUGhVNm5JMlR2bGxJQjhSWWRlakR5OVkvS0xTM3Q2bEhicUhOWVdsblRaOWp6REgzaHpUTDdWSFYweHRzdm9NejkzbjZOR1ROeEdwTyttdjlBQXJWRnpDMHM2Zm5FYUQ3OGZqRTloNHpDMnRhdTFQNW54cjFYWWNaM1pQZ0p2ZTNlUTU4enVteDhrZlZMZjlFTGlKdVltakw2alkrcDY5L1lZUDlCSTE4MStIbXBWQ3FhdCtzR1BKN1gyY3JHbHJIdmZhbVUrRzdjTW9qWHAvMVVaa0Fjd01YZGNLbjRrbXpzcXRCMXdOTjM5UjRhTm0vTDY5Tit3ckc2RzlYZGF2TEMyNThhdmFaNWNURlhML0h6NTIrWENvaGIyZGd5YXNJVW93UGlSUWFPZk5Yb2VYalU4YUZkOXdHVkdsOElJWVFRUWdnaGhCQkNpTHVsMG1SRTZ4NzJKSVI0MkhRNkhUZHUzZUZzNUJXdTM0amxXa3djTjIvRms1R1pSV1ptRGxrNTJXZzArUlVQSk1SOVltcXF4c3JDRW10ckMyeXNyWEN2NFVRdHQrclU5SERCdjE1dFBHbzRWMm9OV3lFTTZUemtEZVgxL3EzcjcrdllNVmN2OGQxSDQ1VHRLVDh1TmJpK2NHWjZLdDlQR1U5U2ZDeHFFeE42RGhsRmwvNVBWL2o5dm4zakNtZU9IeVJmcTBHcjFaS2ZyMFdYbjArK1RvZUoyZ1JyV3p0Y1BXcmo3ZGNZQzB1ckN1ZWJuWlhKMTVPZVY4cCsyMWR6cEZIemRyVHEzQWUzV2w0VkhQMWdhUEp5Q1Q5eGlPUEJPNGdNUDhHQUVhL1F2c2VnQ28vVDZYU3NXektiQTl2WFVyOVJJQzlObWw3cGMrZHJ0V3hadVlBOUcvL0MzTUtTNTk2WVNyMUd6Y3M5SnV4b01FdC8rUXBOWHE3UzFyN0hJQWFOZkZYWmZseXY4KzJiVjdsdytoZ2QrenhaNFhoNXVUbE1mbkdBVXQ2OEpCTlRVM3dEV2pKZ3hGZ2NxOTliYWZpc2pIUnljN01yVllhOXBMMmJWckJ4MlZ4bHUySHp0Z3dlL2RwZGozbnIrbVYyckYxQzlQa3paS1NsNkYwSE0zTUxISnhjYUJqWWpzNTloMkZwYlhQWDh6WWtxTmZmUWZZOXEzKzhyMk1MSVlRUVFnZ2hoQkJDaU1lYkJNWEZmMVp1Ymg2SGowZHcrSGdFSjhNaVVabVlFdERBSDg5YU5hbmw0WTZIdXh0MmRyWllXMWxoYldXTnFXbmwxbUlWNGw1b05Gb3lzekxKek1vaUxTMmRHemRqdUhiakpsZXZYU2NzNGl5NmZBM05HdFdqVFdBRDJnUTJ3TnpjN0dGUFdUeUdIbVJRUFBIT2JkWXNtcVZzRDMvNVhheHQ3UTMydlhicFBNdCsvUjlQajUxRUxlLzY5M1VlbFJGMk5KZ3JVUkVFdEF6Q3M2N2ZJL1hnU1ZwS0lyYjIxU28xcHcxLy9rcFFyeUgzRkRBOWNYQW56cTRlMVBMMk5hcC83TTJySE55eG5wU2tlTHo5R3RPaDUrQlNjLzYzWFdkREV1L2NScE9YaDFhclFaZWZqMDZuUTZmVFlXRnBSVFduNnBYTzNIK1FkRG9kODcvOWlNejBOSG9QSFlOUGc2WVBlMHAzVFlMaVFnZ2hoQkJDQ0NHRUVLSXNFaFFYL3ptUmw2NnpjY2NoOWg0S3BiNlBENTA2dEtkNWt3RGMzV284N0trSlliU2JNYmM0RVJyRzN1QURSRjY4U01jMmplblh2UzMxdkdzKzdLbUp4OGlERElwWGxrNm5lNlNDbzBMOGwyanljaCtwUVAzZGtxQzRFRUlJSVlRUVFnZ2hoQ2hMMll0MUN2RXZjK1pjTkl0WGJPZGFURHlEKy9kbDRaeXhPRGs2UE94cENYRlgzTjFxNE81V2d3RjllbkluSVlIdHUvYnk4ZjhXNHVudXhMTlA5cUNSMzhNcFF5ekUzWktBdUJBUHo3OGhJQzZFRUVJSUlZUVFRZ2doUkhra0tDNys5VzdlaW1mRy9GWGNqRTFteExBbjZkV3RNeVltVWdwZC9IczRPem95WXRnVFBQM0VJTGJ1M01QWFA2L0EzYVVxcjcvd0JPNDE3cjVzc2hCQ0NDR0VFRUlJSVlRUVFnZ2h4TCtCK21GUFFJZ0hKUzlQdzRKbFd4ai93UThFQnJabXlkeWY2ZHV6bXdURXhiK1dpWWtKZlh0Mlk4bmNud2tNYk0zNEQzNWd3Ykl0NU9WcEh2YlVoQkJDQ0NHRUVFSUlJY1EvVEt2VmN1emdRWFM2eXEyZ3VtcnhZdWIvOU5OZG5UTWxLWWs3dDI5WCtwd0FzVEV4bkFvSktmTlluVTdIaWNPSFNVcElNR3E4dTVuRHd4UWZHNHRXVS9iLzR4M1l0WXZveU1oS2p4c2JFME4wWkdTbHJzZnBZOGU0Y2ZWcXVYMXljM0pJU1VxcTlIeitUYzZlUHMyUi9mdlI1T1hkMTNFZnBmdm9RY25QenljL1AvK0JuaU1qUFozVlM1WVFFUnFxMXg0ZkcwdGVicTVSWTZTbHBwS1RuWDFmNTVXZm44K05xMWVWT1dqeThyZ1dIVjJxbnlZdmo4eU1qUHQ2N3Y4NnlSUVgvMG8zYjhVejdadmZjYXRSazk5bno1QXk2ZUkvUmExVzg5U1FRWFR0R01UM3MzNWgvQWMvTVBXZE1iaTdPajdzcVFraGhCQkNDQ0dFRUVJSUE3S3pzOW00ZkRrQnpadFRyMEVEb0NDb25Yam5UcVhHY1hCeXdzUzA0TC85angwNHdKcWxTMG1NajZmbndJRkdqM0U1S29vN3NiR1ZPbStSRlFzWEVuWHVISi84K0NPV2xwYVZPdmJzNmROc1hidVdKaTFiR3R3ZkVScks4Z1VMR0R4aUJLMkRnc29kS3lVNW1UOSsvWldXN2RzVDJMYXQzcjdjbkJ5MFdpMGFqWWE4M0Z5eXM3TEl5YzRtTXlPRDlOUlUwbEpUU1VsT0p2SE9IYkt6c2hqLy92dW8xUTgrdjNEQnJGblVybHVYSjBlTk1yaC93L0xsdE8vYUZhOTY5U28xN3ZiMTZ3ay9kWXJwczJZcDM0MktMSjAzajFaQlFYaDRlZ0t3N0xmZmFOS3lKYjROR3lwOWpoNDR3SWJseS9scXpweFN4K2ZsNXBLVm1VbEdlanJwYVdta0pDV1JsSkJBWW53OGc1OTVCbk1MQzczK1J3OGNxTlI3S3RLeWZYdTk3VnMzYnBDZWxuWlhZNVhrNCtkWFlaK2RHemVTbnBwS3F3NGQ3c3M1aXp3cTk5R0RkUHpnUVRhdFdzWEVLVk9vNWxqKy8xdkh4c1N3K0pkZkdQN2lpN2pYcW1Xd3ovcGx5MGhOU2VISjBhT1ZheFliRTBOSWNEQzI5dlkwYU5JRUFJMUd3OXdmZnNERXhJUW5SNDJxOEg3NjdOMTNhZE9wRTRPR0QxZmFUb1dFR1AwK0c3ZG9VZXJuUjFabUpqT21UK2YxeVpQeDhQUWtLU0dCV1Y5OVZlcGVPclIzTDF2WHJtWHlsMTlpYTJkWDVqbnUzTDVkNXI0cTFhcGhibUZCWmtZR0dXWGRHeW9Wemk0dVJyK254NWtFeGNXL3pyNURvZnp3NndyR2pIcVd3ZjM2UE96cENQSFFPRGs2OFBuSGsxbXpZUk92di84OUUxOGVTbENieGc5N1drSUlJWVFRUWdnaGhCQ2lCRzFlSGhjaUlnZy9kWW9KSDM2SWc1TVR5UWtKZkROMWFxWEdlWFBxVkZ6ZDNBQm8yYUVEUnc4ZVpNK1dMZFNxVXdlL2dJQUhNWFU5UmRtcGFwV3E4c2RXc0gvdjFxMllXMWpnNXVGQnpQWHJwZmE3dUxrcFZVS3RyS3hJVDAxbDdkS2wxS3hkRzVmQ2F3SXdaY0tFQ3VkaVpXMk5qWjBkdG5aMkpNVEY0ZXpxeWpjZmYzelhEd3NVWnlpSUhCOFh4NTNZV0xyMTY4ZmxxS2d5czN4VGtwTEt6QmIzcWxlUC9QeDh0cTVkUzMxL2Y3eDlmZlU3RlB0TWRtellnSW1KQ1VFOWVtQnFSS0Q4VkVnSUxqVnFFSDd5SkEyYU5DbjFYVXBMVGVXdjMzNmp4NEFCL1B6MTF3Ym5iMk5uUjFVSEIySnUzS0MydDdmZXZsV0xGMWM0QjBOS0JzVzNybDNMK1RObjdtcXNrZ3g5VHNYZHZubVRtOWV1MGJsM2IxUjM4WDB2ejZOeUh6MG9tcnc4ZG0zZVRKV3FWZEhrNVNsQjNhb09EcGlabTVmcW41ZVh4NTF5c3J0emMzSTRkdWdRenE2dWVnOFJ4TjI2QmFCMy81dWFtdkxVbURFc216K2ZYNy83amc3ZHU5TnI0RUNqSHhpQmdvZEVqS0ZTcVpTSEU3YXZXOGZCUFhzS2RoUit2bk8rL1JhMVdxMTgzbE1uVGxTTy9lQ0xMOWkzYlJzK3ZyN2taR1dSazVXbE43Wmo5ZXBBUWRaNWViOG5uaHMvSHIrQUFJNEdCN05selJxRGZkUnFOVi9Nbm0zVWUzcmNTVkJjL0tzc1g3K0gxWnNQOHUwWG4rSGo3Zld3cHlQRUkyRncvNzQwOVBkajhpZWZjL3RPSXNNR2RIN1lVeEpDQ0NHRUVFSUlJWVFReGRqWTJmSDBtREhNL2VFSC92ajFWMTZkTkFuSDZ0V1Z3Tnk1c0RDcU9Ucmk2dTZ1SEpPWG0wdndybDNzMjdZTk0zTnp1dmJwUTNWWFYyVy9XcTFtMkhQUDhkTm5uL0hYNzc4ejhlT1BxVnF0MmdOOUgwb3c3MjR5cXd1UE5SUmdERHR4Z3V0WHJnQXc2NnV2REI0Kytjc3ZxVkw0L3N3dExCZzZlalJ6dnYyV3BYUG44dnJreVppYW1TbDk2L3I2MHJ4Tkc4d3RMTEN3dEN6NDI4SUNLeHNiYkcxdHl3MlFkZWx6ZDRsWVIvYnRLN01VY2tSb0tHcTFtbm9OR3ZERkJ4K1FtNU5qc04rWmt5YzVjL0trd1gxZnpabURTcVhpY2xRVXA0OGVaZUxISDJObGJhMlVxQzY2cnRjdVgyYjM1czFVYzNLaVhaY3ViRnl4Z3NONzkxWVlCRFl4TVNFeElZRnQ2OWJoMjZpUjNyNlEvZnVKam9yQzNOSVNuVTVIUUdBZ0FjMmJZMWVsQ3ZhRmY0cGZmMFBhZCsxSy8ySER5dTFUWk1QeTVSell0YXRVKzRCaHcramV2MytaeDZXbHBMQnE4V0l5MHRONTZ2bm5jU29NTEpibnZaZGZMbmYvbmkxYjJMTmxTOFdUQm1wN2V6TnUwcVFLK3owcTk5R0RzbmZiTnBJVEV3SDBBcm92VHB4b1ZJWitTYUZIajVLYmswT2JqaDMxMm05ZXV3WlFLcnZjcTE0OTN2am9JNWI4K2l2N3QyK25UdDI2K0RldVhESlowMWF0eXYyK2JsaStuSWpRVU9WejZOeTdOKzI2ZGdXZGpyTmhZUnpldTVkQnc0ZmpXTDA2S1VsSkxGK3dnSmZlZkZNNWZ2T3FWYVNucFhFK1BKeno0ZUdseGk5NXZ3NTgrbW5hZHY3Ny8vMFQ0dUw0ZXNvVXZUNm1wcVo4UG11V1h0dis3ZHZMREpiL0cwbFFYUHdyNU90MC9McG9QU0dub3ZqNXU2OXhkcEl5MFVJVTUrUHR4Yy9mZmMxYmt6OG1NU21Wc2FNRzNOV1Roa0lJSVlRUVFnZ2hoQkRpd2ZEMjlhVjkxNjRFNzl6SnR2WHI2VE5rQ0ZDUUpSbThjeWVYTGx5Z2ZzT0dkT3pSZzdoYnQ5aTFhUk1halliT3ZYclJya3NYZ3htV3JtNXVkT3JaazkxYnRuRG14QWs2ZE92R2pnMGJ5cDFIUm5vNmdGNC9sVXBGdDM3OXlNeklZTlhpeFhUcTFZdWF0V3VYT3JZb21LY3lFTXhMVFU1bXhhSkY5Qm8wU0FsUzVlYmtjT1BxVlNYTHVTaUFsSk9kellKWnMramF0eStlM3Q1c1diMGFaMWRYaG93WW9UZG1iRXdNNjVZdG80YUhSNm55d25WOGZHalJ2cjJTSVZrOGdPWHE3azZ6MXEzTHZRNWxxVXdwK3VMT25EaFJabEQ4K0tGRDFQSHh3ZHJHaGpjLy9oaWRnYldXdjU0eWhjQzJiZW5TdTNlWjUxQ3BWQXdaTVlLZlB2K2NUU3RYOHVTb1VYb0IxcXpNVEpiT25ZdUppUW5QamgyTFJTVkxjM2ZzM3AzZlpzemdYRmlZMHBhWG04dmhmZnRvMmI0OURvVmxzRDI5dkdqVXJGbWx4bzY3ZmR2b3N0UnhaWlNMZGl3bnlCMXovVHBybHk0bFBTMk5wOGFNb1VtTEZrYWR5OUJERUVrSkNad0tDYUYyM2JxVkttZGZ6YUZnbWRmSDZUNjYzMjdIeExCN3l4YTlrdVRMRnl6Z3lxVkwxS3BUUitsWHZDUjQwZnJueVltSmV1M09oUThCSGRtL0gyc2JtMUlsNDY5ZnVZS1Z0YlhCaHg5czdPeDQ2YzAzT1gvbVRLbUErTTJyVjhuTXpGUzJVNUtTaURwM0R2aTdyTDZwcVNrMnRyWmx2cys4M0Z5c2JXeVViVE56Yzh6TXpUbXdheGNiVjZ6QXd0S1MrVC85cEhmTWw1TW44K3FrU2R5K2VaT1E0R0JNVFUxNWNlSkU2dmo0QVBEcmQ5OHB2d1BFM1pHZ3VQaFgrSFhSZWs2ZnU4NnNiNy9DenE3c0gwUkMvSmM1T3pueTg3ZGY4ZmFIVTVtN2FBTXZqeDd3c0tja2hCQkNDQ0dFRUVJSUlZcnBPV2dRV1ptWmVobC9abVptakgzckxhNUdSN05ueXhibWZ2ODlPcDJPK2cwYThNeExMMkZwWlZYdW1GMzY5TUcvY1dNOENvTnZPemR1TkdvdXhmdXAxV3E2OWV0SGVtb3FrV2ZQY3VQcVZkNzQ2Q085b0ErQVZxTUJNRmgrZWNQeTVVUkdSRkMvUVFNbG1IZjI5R21XTDF6SXRPKytBLzdPYmczWnY1L295RWo2UFBFRTI5YXVKVEUrbnJGdnZxa1hnTXpLekdUVjRzVllXVnN6YXR3NGc5bmRmWVlNSWViNmRRS2FOemZxUFQ4TVY2T2ppYnQxaTNaZHVnQUY2OEtYeGRMS3F0ekFMMEFORHc5YUJRVnhaTjgrZ3JwM1I2dlZLdGYxcjk5L0p5a2hnV0ZqeHVCV3MyYWw1MXF2UVFPY1hWell2WG16RW9BOHRHY1B1VGs1ZE92WHI5TGpGUmNaRVVGa1JNUTlqV0dJVHFmajRPN2RiRjJ6QmhNVEUzUTZIYnMyYmNMY3dvS0RlL2JRZS9CZ2c0SHBJb1llZ3BqM3d3K28xV3FHamhxRjAxMnN4Znk0M1VmM1MyNU9Ebi9Pbll0ejllcjBmZUlKb0tCS1F1aXhZNHlmTkVudklRMURKY0gvbkQ5ZmI3c29XN29vSS95ajExNHplTjZLc3YyTGUrZVRUOWk0Y3FYZU1nVm5UNS9tN09uVGV1Y3M3dWJWcTJpMFdxeXNyREExTStQTzdkdGNQSGRPK1psYjVGeFlHSnRYcmVLVmQ5OHR0WVNBVHFmamczSGpzTEMwNU5DZVBUUU9ETVRWdzRNTksxWXdmdElrWW0vZDRtcDBOTU5mZk5IZ3ZOTlRVL1VmSkNqTXhOYzdCNlhYSDA4dmZBanF2MEtDNHVLeHQzejlIa0pPUlVsQVhBZ2oyTm5aOHUzbm4vRHEyKzlScmRvZUthVXVoQkJDQ0NHRUVFSUk4UWd4TXpOajZPalJ5blo1d1p3TEVSRjZhOUFDUFB2eXk2VXlkRTNOelBTQ014V1Z5UzVhTzl0UXYrbzFhakR3NmFkWnNYQWhLeFl1WlBTcnIrcnQxMmkxQmtzK256bDVrckFUSi9EeDgxT0N2MUNRSGEvVmFMaDQvbnhCaHF0YVRXNU9EdnQzN0tCaDA2YmtaR2R6WU5jdW1yWnFwYmRHdGxhclpmR2NPU1FsSlBEaXhJbFVjelJjT2RUSzJwclhQL2lnVlB2TmE5Y01sdDh1eWRQYnU5eUFhVVZqdUxpNVZWZ09PbmpIRGdEY1BEeVV0bTNyMXJGNzgyYUQ1eXQ1emk1OStwUUszSGJ2MzUrNnZyNVVyMUVEclVhRHVqQzQybXZRSUx6cjE2ZjVYV2JKcTFRcUJnNGZqcDI5UFJmUG53ZkFMeUNBS2c0TzJOclpsVm4yM1JqM28zeDZTWW54OGF4Y3ZKaEw1ODlUdzhPRGtTKy9ySlNVVnF2VkpNVEdNdk9MTDJqVXJCbDlubmlpM0FjU2lod05EaWJxM0RtYXQybURsWTJOVWxtaFBDVXppaCszKytoK2lZNk1KUGJXTFhRNkhSKzkvcnJldnArbVR3Y0tndEpGR2VCUGpCeEp5L2J0dVhIMUtqT21UMmZjdSs5U3UyNWRqdXpmejVvLy9sQ09OWlROZit2R0RjNkZoZUVYRUVDTll2ZFdSYXh0YlhscXpCaGwvZkp2cGs2bGFhdFdkQzFuMllTVElTR2x2by9tRmhaMDdkdFgyYjRRRWNIaVgzNmhVYk5telAveFI4d3RMSUNDQndYZS9QaGpyRzFzME9sMFdOdllNR3JjT013c0xGQ3JWSnc4ZkpobHYvMUczTzNiQkhYcmhwMjl2Y0U1N05xOG1WMEdmbVlVcDlWb0RENXNjRmRsK2g5VEVoUVhqN1g5aDAremV2TkJmdjd1YXdtSUMyRWtPenRidnB2K2Y0eDc4MTFjblIwSWFsTzU5VktFRUVJSUlZUVFRZ2doeEQrblk4K2V0R2piVnRrT0NRNG1lT2RPM3Zua0U2VXRLVEdSK1QvK3FHeW5KQ2R6KytaTlpidWFnd1BWYTlSUXRtTmpZcWptNktnRVppb2pzRzFiem9XRkVYN3FGQ0g3OTlNcUtFalpsNi9WbHNwdVRVMU9aczBmZjJCdFk4T3c1NTdUVyt2WXp0NGVaeGNYSXMrZXhjcktDclZhVGZET25XUmxadEp6NEVCK256bVRhbzZPREhybW1ZTHg4L1BKemMzRlJLMm1adTNhTkd2VnFsTGxxNHRjam9yaWNsUlVoZjE2REJ4WWJsQjh3L0xsNVI3Zm9sMjdjb1Bpc2JkdUVYN3FWSm43bnlraks3VEkwbm56U3JWZEtNeTJOak0zNTBKRUJPbXBxYWlLdFZldlVZTUxFUkhZMnRtVldtdTVQRVZacGtYcjBxZW5wUUVGZ1hMM21qVzVjL3YyUGExRkhSOFhWK1o2NlliNmxpYzdPNXZkbXpkemNOY3V0Rm90N2JwMG9mZVFJWmdWVzlmY0x5Q0F1cjYrN05teWhiM2J0M00yTEl6MlhidlNyVy9mTXUrTEcxZXZzdTZ2dndBNGNmZ3dKdzRmTm1xK2hoNHcrVGZjUjVYbDI2Z1JZMTUvbmQ5KytvbHg3NzZMamEwdDMweWR5dk92djQ2RGs1UEJnSzB4REdYenIxeTBDQ2g0UUtReTMzTkRMSzJzbEVDOUlXMDdkNloyM2Jybzh2UFI2WFNZVzFqZzZlMnRWd0dnVnAwNkRIL3hSZHc4UEFnOWRveFBDMHVudi9meXkrank4MGxMVFVXdFZtTmhhYWxYL2FQN2dBRXNuVHNYY3dzTFduYm9ZUEQ4VmFwV3BjZkFnUVFXK3oyUmxwcks2aVZMU0V4SVlNZUdEVlIxY0NDZ2VYTUdQUDAwZi96Nkt5M2J0NmRaNjlhY1BuYU1JL3YzMzlQMWVaeElVRnc4dG03ZWl1ZjdPY3Y1OW92UFpBMXhJU3JKMmNtUkw2Wjl4RHNmVE1HN2pnZnVybklQQ1NHRUVFSUlJWVFRUWp3TUIzYnQwZ3V1Rmw5ckY4RFcxbFl2SUZPMDVtL3h0cEtaZmxGbno3Smk0VUtEWTJablpmSHoxMS9qMjZnUncxOTQ0YTdtUEhqRUNLSWpJOW00Y2lWMWZYMlZrdDY1T1RsNjZ5RG41K2Z6eDl5NVpLU25NL0tWVjdDdldyWFVXTFhyMWlYNndnVjhBd0l3TVRHaFlkT21PRGc1VWIxR0RWNSsrMjNTMDlLNGRmMDY0YWRPRVhiaUJQWDgvUmswZkRpQmJkb0FsRnBqdUx6cnFjbkxBeUNvUncrbGZMTWh3VHQzc25IRmluSUQ0a1ZhQlFXVldxTVpqQ3ZadkgzZE9tWDlhRU1hVjdEdXRhR2crRzhsMWlrdXE5MjNVU1BHbEZGdTJwRGNuQnlEUWN2aWJVV0J2ZzNMbDVmNXdFQzNmdjNvM3I5L3FmYnpaODV3L3N3Wm8rZGpTSFpXRm9mMzdpVjQxeTR5MHRKd2RuWGxpV2VmVmRaa0xzbk0zSndlQXdmU3RIVnJWaTlad3I1dDJ3Z05DYUgvVTArVnFyaVFuSlRFb3RtejBlVGxVY2ZIaHpZZE8xWTRuME43OTNMbDRzVXk5ei9LOTlHRFVyVHV2R1AxNmtyV3M0T1QwMzA5WjM1K1B1ZlBuTUhheHVhdWxna3c5aHhGbFJIczdPMnAzNkJCcVQ2NU9UbW5tcllBQUNBQVNVUkJWRG1ZbVp1alVxbXdzcmFtVWJObUpCUSswUEhwdSs4cS9aSVRFN2w0L2p6Vm5KeVVoeDN1eE1heWYvdDJqaDg2aEllbkp4cU5obStuVHFWNTI3WUV0bTJyL0d4U3E5Vk0vdXFyVXVlMnM3ZG45S3V2c21INWNvNGVPTUMwNzc2alJidDI1T1htVXE5QkE5WXNYY3FGOEhDR3YvaGloVDluL2swa0tDNGVTM2w1R2o3NWRnRmpSajJMajdmWHc1Nk9FSThsSDI4dm5odjVESjk4OHp1enZwaUltWm44U2hCQ0NDR0VFRUlJSVlUNHA5V3NVMGNwLzJ1b1pQYW1WYXZZdEdwVnFmYnlncTcralJ2enhrY2ZBZkRqWjUvcDdiTzBzaUtvZTNlMnIxOVBYVjlmV3JSclYrazUyOXJaMFcvb1VKWXZXTUR5aFF0NTVaMTNnSUlNZFUxZUh2R3hzVGk1dUxCMjZWS3VYTHhJeDU0OWFkaTBxY0d4NnZqNGNDYzJscnpjWEV4TlRYRnhjOFBGelEyQXFIUG4yTGg4T2RuWjJWaGFXZUhqNTBlOUJnMjRjdWtTODM3NG9kUllYODJaVSs3MXpNaklBTURDd29KTksxZVNrNTFOLzZlZTBzc2d6czdLWXUrMmJVYVZQcjhYRjhMRENUOTFDazh2TDY1R1J4dnNVNW0xa0lzVXJ5QUFNUCtubjhqTnpXVmM0V2RVcExKVkFzek56Um4vM250QVFZWjdVU1p1VVZ0eGpabzFVektQejRlSGN5RThuSUZQUHcwVWZOOE5hUjBVUksvQmc0MmF5OVkxYTBwbHQxNk9pbUxCekpsa1oyZGpaVzFOdjZGRGFkdTVzOEYxdVV0eWRuRmg3RnR2RVJJY3pPWlZxMWd5Wnc0ZHVuV2ozOUNoUUVIVzdkenZ2aU1sS1Frb0NPSWFFMGc4ZCtaTXVVSHhSL2srZXRCU0VoT1ZoMVJTa3BNeExYWVAzcXVMNTgrVGxwcUtxNXNiSWNIQkZmYTN0Yk1yODdvV3VYWGpCdWZPbktGTDc5NkE4WlVDM3B3NkZkZkN6d0VLN3J2aUQ2VDg4czAzL1ByOTkxaFlXdEswVlN1KytPQURYbnpqRFg3OS9uc3lNekxvMHFjUFhYcjNSZ2ZzM2JxVmZkdTNFeHNUd3l2dnZFTitmajRmakJ0WDRSd0FKbzhmWDZvdDlOZ3hRbzhkVTdiZitPaWpCL1lRd2FOQ0lpRGlzZlRIcWgzVWNQVmdjTCt5MTNFUVFsUnNjUCsrSEQ5MW1xV3Jkekw2cVY0UGV6cENDQ0dFRUVJSUlZUVEvem1lWGw1NGVoVWsvaGdLaXQ5TitYUnJHeHU5MHIwbGRlN2Rtd3NSRWF4YnRvemEzdDUzbGFYWnZFMGJqaDg2aEttWkdUbloyU1FsSkNoQnJyTmhZUVZyQVYrN2huZjkrdlFhTktqY2NacTNhY1BhUC8vRXpOeGNiMTlpZkR6WjJkbTg4czQ3ZUhwN0t4bngyVmxaakN1V2FSa1NITXpKSTBlQThxOW5Vbnc4QUZXcVZTTXpJNE1EdTNaeDVkSWxSb3dkaTB0aGVmbU5LMWFRbnBySzBOR2o5VXBVMzI4aHdjR1ltWnZUcmt1WE1vUGlKUVBjSlJuSzNDNzVXZWJsNW1KbGJYM1BtYmdxbFlwYWhkZjE0TzdkbUppWW9OVnF1WFhqQmkzYXQwZGR1STQxRkdRdHQrM2NHWUNNOUhRdWhJY3IyMFZ1eDhRb3I1OTkrV1dzcmExSlNVNDJhaTRCelp0VDE4OVBHY09pc0Z5MXA3YzN0Ynk4YU4rMXExNEo2dUpNVFUwTkJtQlZLaFd0ZzRLbzUrL1AycVZMYWRtK1BRQkpDUW5NLytrbjR1UGlhTisxS3dkMjdTSXpJNE1iVjY5V09NL013b2N3eXZPbzNrY1Ayb3d2dmxCZXovMysrL3M2OW9sRGg0Q0M3MWp4dGNmTDR1N3BXU29vcnRWcXVWSzR4RUxJL3YwYzNyc1hFMU5USlNoZXg4ZUhoazJic21INWNqcDA2NGFydTd2ZThTZERRcmgwL2p4VzF0WkF3YlhXYXJXb1RVd1k5dHh6eWxyMEkxOTVCWjFPaDBxbElqTTluYVBCd1lRRUJ6Tmt4QWlxT2poZ1g3VXEyZG5aUUVIVml5WXRXNUtkbFFVVWZHZWZmdjU1Zys4cEp6dWJiZXZXa1p1VFExQ1BIdXpldkptYXRXdnJyVVZmMG9OZVUvNVJJRUZ4OGRpNWVTdWV0VnNQOHZ2c0dROTdLa0w4Szd3NS9tWEdqSnRBdDQ0dHBJeTZFRUlJSVlRUVFnZ2h4Q1BtYnNxblYwU3RWak4wOUdoKytQUlRsczZieDRRUFA3eXJBUENvY2VPVW9FOUVhQ2hRa0lrZUVoeE1oMjdkR0Q5cEVybTV1VWJOTHpNOUhZc3lzcGRMbHIrMnRMS2lkdDI2eW5iUmV0a1Z1WDdsQ2dBdWJtN1VxbE9IV25YcXNPVFhYNWt4ZlRxRGhnOUhvOUZ3N09CQkF0dTJ4YmRoUTZQR3ZGdEZEeU5ZMjlxVzJlZGVBOW1hdkR3eTB0TkxCZXp1eGJYb2FFNGZQMDdUVnEwNGVlUUlHMWV1NVBxVkt6dzVhcFJTQ3Q2WTc5TDNGUVQ4SzZOZWd3YThNR0VDejArWUFNQ3BrQkN5TWpNTjl1Mzc1Sk1BSE5xengrRCt0cDA3SytQY3ZIYU4zMmJNSUQwMWxmWmR1OUovMkRBTzdOckZ1YkF3em9XRjNiZjVQMjczMGYzdy92VHAyTm5iOCtGcnJ6Rnh5aFNjWFZ6NHNFUTUvN1RVVk83Y3ZrMVNRZ0pRVUdiOHp1M2JwS2VtbGpsdVdrb0taMDZlTENqSjd1SkNaa1lHcjMzd2djRyswWkdSelBuMlcrb1V1d1lBUytiTUlmTHNXWElLZzlGVkhSeG8xNlVMalpvM1YvbzRWYTlPKzY1ZDJiOWpCK2JtNW5ycmVRUHMzYllOdDVvMXFWSlk2bjcrano5eTdmSmxvNjVOOE02ZEJPL2NXVzZmejJmT3hOVE1qS2F0V3VtMTM3bDltOVBIajNOazN6NDBHZzNQdlBRU0RabzB3ZExLaWkyclYzUHMwQ0c2OXVtRFY3MTZEL1NobjBlVkJNWEZZMmZHL0ZVOCsvUlFuQndkSHZaVWhQaFhjSEowNU5tbmhqSmoza3ErL0tqeUpabUVFRUlJSVlRUVFnZ2h4SU9UbnA2dXQ5NXZlbG9hb0w4R2NGSmlZcVhIZFhaeG9lOFRUMkJYcGNwZEIwZUtBbmw1ZVhrYzJiOGZHenM3ZWc0WXdPby8vdURNaVJNRUJBWmlaV3BjR0NJNU1aRzQyN2M1ZS9vMC9vMGIzOVY4S25JaFBCeHpDd3ZjQzBzRTEvSHhZY0tISDdKNDlteFdMRnlJU3FYQ28zWnRCajN6ak5GalpxU2xHWlUxWEpKZlFBQzI5dmJsSGx2OE16Ykc2V1BIREs0emZ2SDhlWU9sMkNkOSttbWx4dGZrNWJGcThXTHFOMmlBZTYxYW5EeHloQ2RIam1UcHZIazRPanNyMmRYR2xNSitjZUxFQ3Z2czNicVZpK2ZQVjlqWHBzU0RCYnMyYmVKT2JHeUY0eHRTUEtOZHJWYVRuWlZGbnlGRDZOaXpwOUx1RnhCQWp3RURLaHhyMjlxMW5BOFByN0RmNDNZZjNRK21abWJLOTZTczdQM3Q2OWF4ZmQwNlpmdlArZk1ySEhmL2poMW90VnJhZHU2TVUvWHFMSmcxaTh0UlVhVWVDTkRwZEd4ZHV4WXpNek9DZXZUUTIzZjk4bVhjYTlXaVliTm1yRisyalBvTkc5SythMWVENS9NTENPRFUwYU4wSHpCQStUa2FIUm5KbmR1M2xmTDdBT1BmZjcvQ3VWZFdRbHdjc2JkdUVSc1RROHoxNjF5TmppWWxLUW16d21CNWx6NTlsT3p2amoxNlVOdmJtNjFyMS9McmQ5OWhhMmRITFM4dm5GMWRzYk8zeDhMQ0FoZDNkNlhLeHIrVkJNWEZZK1hNMlV2Y2pFM21xMEVWLzhJUlFoaHY2T0FCck51OGxUUG5vbW5rOSsvK3hTZUVFRUlJSVlRUVFnanhPTm0zYlJ2N3RtMHIxVzZvZEhabGxTeHBmYmQyYjk1TVdrb0szZnYzcDFtYk51emN0SW1OSzFkU3IyRkRMQzB0S3p4ZXA5TVJHeE9EMnNTRXBYUG5NdmJ0dDZsVmJPM3Bvd2NPS0srclZLMktSKzNhU2tZdFFNejE2eFdlSXo0dWpvdm56OU00TUJDVFlnRkdPM3Q3NnZqNGNQM0tGWFE2SFpyY1hGS1RrbkNzWHQybzl4NSs2aFRocDA0WjFiYzRZN0xBSy9zWnU5ZXFSZjlodzVUdHlJZ0lMa1JFMExKOWUyVjk2ZUpzQ3FzT0dHdmRzbVhjaVkzbG1iRmppVHA3Rm9ER0xWb1FIUmxKUkdnbzlRdXo2OHNyM1YraytIcnRpZkh4elAvcEovb1BHNmFYb1YrMFp2UGRydTMrNlU4L0dkMzN4ODgvSjc1RUlMMkdod2R2VDV1R2c1T1RYcnUxalkxUmF5OWJHWEVkaW5zYzdxUDdKU0V1anV6Q2JQN0V3bVVOaXZOdDFJaDJYYnBRejkrZkcxZXZNbVA2ZE1hOSs2NWVabnRKYVNrcEhONjNEeHM3TzFvSEJXRm1ibzZudHplci8vaURDWk1uNjVXVjM3OWpCMWN2WGFMUGtDRktObmVSTjZkTlU2NzMrbVhMeW4wZkxkdTE0OGkrZlp3K2Zwd21oZXZNNzl5NEVVc3JLK1Voa1pMbS9mQURsd3RMc3h2THh0YVd5Vjk5cGRjV0VScktwbFdyVUt2Vk9MdTZVcjloUTN4OGZmRnQxQWh6QTlVQ1BMMjllZm50dDdrVEc4dlowNmU1SEJYRjZXUEhTRWxLUXFmVDZaWFMvN2VTb0xoNHJDeGV1WU1SdzU2c2REa2dJVVQ1MUdvMUk0WTl3WktWMi9scXlpc1BlenBDQ0NHRUVFSUlJWVFRb2xEZko1N1F5MlRjdTNVclc5YXM0YXM1YzVTMmhMZzR2cDR5NVo3UGxaMlZSV3BLU3FVeXg2UE9uV1B2MXExVXJWYU45dDI2WVdabVJxOUJnMWkrWUFITDVzOW45S3V2VmpqZXJSczN5TTdPWnVqbzBlemVzb1dGczJicGxUeGV0WGl4OHJxdXJ5Kzlod3pSYXpQRzVsV3IwT2wwdEMyMnB1N3RtQmhXTFZyRXRjdVg4Vy9jR0U4dkw3YXVYY3RQMDZmejlQUFA0eGNRVU9HNC9vMGIwN0ZFcGluQTdQLzlyMUx6TTZUNFoyeEl5ZXh2SnhjWDJydTRLTnNSb2FHb1ZDcDZEQnlJbmIzOVBjMGwvTlFwcmtaSDAyUEFBRnhxMUZDQzRnRDlodzFEcDlNUmRlNGNBTlVjS2xmbE5mVG9VZUpqWXpFdnNSWjJrU1A3OTVkNXJHL0RobFF0NDN5R0FvTmxLZXNiV2pJZ0RnVkIzRk1oSVJXT2FTallXNWJINVQ2NlYxcXRGdEMvUDM2YlVYcXAzREVsU3FrWGw1ZVhoNW1CelBLTksxZVNsNXRMbnlGRGxBRDRrQkVqbVBuRkZ5eWRONCtScjd5Q1dxMG1JalNVTGF0WDQrM3JTNGZ1M1V1Tlk4d0RDRVhjUFQycDUrL1A1bFdycU4rZ0FlR25Ubkhwd2dYNkRSMktSUm5qR0ZNbHdSaHR1M1RCdTM1OWZwbytuZGlZR0dKallqZ2FIS3pYWjlTNGNUUm8wb1FEdTNheFlmbnlNc2Q2Zi9wMFdWTmNpRWZKaFl2WHVSWVRUNjl1OStmcFJTR0V2cDdkdXZEN2tqK0p2SFNkZXQ0VlAra29oQkJDQ0NHRUVFSUlJUjZlM0p3Yzh2UHpNYmV3NEhwaENXNVRJMHNzRnpmdmh4K0l2WFVMTTNOek10TFN5TW5PeHFWR0RhT092UndWeGVKZmZnSGdxZWVmVjRKSnpkdTBJU0kwbElqUVVKWXZXTURRMGFQTFRYU0tDQTFGclZiajM3Z3hOVHc4bVBYVlZ5eWFQVnZKUERZVUhDN2V0bTNkT25adjNsem0rR2RPbmlRaU5KU0F3RUE4dmJ4SVNVcGkxNlpOSER0NEVGTXpNd1k4OVJSdE8zZEdwVkxoNnU3TzBubnpXUGp6ei9RZVBGaXZiSFpKblhyMnBKYVhsOEhzMVU0OWUxS3pXSmJ1M2FocytmVGlFdVBqdVJ3VmhhZTNkN2tCY2UvNjlURXhNYWx3dk5wMTYySmxiVTNuM3IxTDdTc3FmWDM5eWhYVWFqWFZqZnorUUVGSjlzUDc5bUZwYVZsbUZ2Q2FQLzRvOC9qbnhvOHZNeWorb0Z5T2lxcDBwbTlGNHowTzkxRkp0Mk5pT0I4V2hxZTNkNm55NUdYSnpNZ0EvbDRUKzcyWFgrYWRUejdCMmRYVllJbi9ra0wyNzJmN2hnMU0rdlJUdmFEemhmQndRbzhlcFlhSEI2MDdkbFRhWGQzZEdmTHNzeXhmc0lEZlo4NmtZZE9tclB2elQ2cTd1dkxzMkxIM0pRR3o3NU5QTW1QNmRINmZPWk9ZYTllb1ZhY083WW85ZkZQU2tqbHo3bXI5OXBLVkQweE5UWEgzOUFTZ2MrL2VORy9kV3RtWGtwek0zTysvTHpYR081OThvcmQ5NHNnUjltelo4cDhJaUlNRXhjVmpaTlBPUXd6dTM5ZW9YOUJDaU1vek5URmhjUCsrYk54eG1MY2tLQzZFRUVJSUlZUVFRZ2p4anlvcUZaMVJ1R1o0UmE1R1J6UHZoeCtVYlF0TFM3MVN5VkN3cGpGQWZHd3NPcDNPWUtacFZRY0hKY01Yd05IWm1jRWpSbFI0L21NSEQ3SjI2VkswV2kxRFI0L0dxMTQ5dmYxUGpSbkRMOTk4dzhralIwaEpTbUxZbURGVXJWYXQxRGo1K2ZrY1AzU0krZzBiWW0xamc3V05EVDBIREFDVml1eXNyQXJuVVpiVHg0NEJrSjZhaWw5QUFJRnQyOUwzeVNjSjJiK2ZkY3VXa1orZlQwQmdJTDBIRDlZTENQazJhc1M0ZDkvbDk1a3oyYmQ5TzAxYXRTcFZYcmxJN3lGRHlqeC9lZnVNZFM4bDh2ZHUzWXBPcDZOMVVGQzUvUm8xYTBhalpzMHFITS9Xem82ZXI3NWFiaER4L0prenVOV3FWYWtNN2QxYnRwQ2FuQXpBanZYcjZUbG9VS2srRldYTS85T2F0bXJGRUNQdWtaV0xGbkg2K1BGeSt6enE5MUY1VGg0K3pMN3QyM2wrd2dTamowbU1qOGZTMHRLb2RlY05xZXZueDlvLy95UjQ1MDY2OWVzSFFHcHlNc3NYTHNURXhJU2hvMGFWK280MmE5MmFyTXhNMXYvMUY1RVJFVGc0T2ZIeTIyOGJWZWJmR0s3dTdyVHAxSW5nblR0UnFWUVZQcnd3WXV4WWREcGRwYzlUMXM5d0tMZy9peS9KVU5iMUxibHNnMjBsbDFCNDNFbFFYRHdXY25QejJIc29sSVZ6eGo3c3FRanhyOWFqYXlmR3ZMS1MxNTRmakxuNTNmM0RSQWdoaEJCQ0NDR0VFRUpVVHZET25XeGF1UklISnlmQ1RwekFlZDA2dXZidFMvOWh3MHBsWURacjNScXZldlZ3ZG5XbDk1QWhhRFVhVEV4TjhROEkwRnNqZXZPcVZlemJ2aDJQMnJXNWVQNDhpMmJQWnRBeno1UUs4RDQ1YWhSUGpCeXBCRndxS3RHY25KVEUrbVhMaUFnTnhkVE1qR2RlZkpHQXdNQlMvU3dzTFhucHpUZFpNR3NXbHk1YzRQdHAwK2pZcXhmdE9uZld5L0E4Y2Znd3lZbUpla0hHb0I0OVVLbFViRnUzcmxMWHNjaVJmZnRZKytlZk9EZzVjZWJrU1p4Y1hCZzhZZ1NtcHFZRUJBWnlPeWFHVmtGQnVCcFlaeHNLMXBKKzdmMzN5Y3pJS0hXOXJseThlRmR6eXN2THEvUXhsUzJmWHVUNmxTc2NPM2dRSnhjWEdoZXVjMndzalVZRGxDNG5ucHlZeU0zQ2lnUlFzTVp4VVBmdVhJdU94dGJlbnN5TURHS3VYNmYzNE1GR255dnEzRG4yYk5tQ3A3YzNEUm8zWnZQcTFjVGV1a1h2d1lPTlduTzlJZ2x4Y1ViM0xTcnJiUXkxV20xYzRMK2NlK2x4dUk4cWN1WFNKU3d0TGFsYnY3N1J4MXlManFaNkdmZWRJVnFOaHN6MGRPVjgxdGJXVktsV2plQ2RPd25xM2gyVlNzWEMyYk5KVDAybDM5Q2hTdVowa2F6TVRJNGRPTUQrSFRzQXNMSzJKakUrbmhXTEZ0RzFiMTlxMXE1dDlGektjbWpQSGc3dDJZT1Z0VFZabVprcyt1VVhobzRlamFlWGw4SCtJY0hCNVZZL0tNdHo0OGNidGFTREtKc0V4Y1ZqNGZEeENPcjcrT0RrK00rV1FSSGl2OGJaMFJFZjc3b2NPWEdXb0RhTkgvWjBoQkJDQ0NHRUVFSUlJZjcxamgwOHlNWVZLNmpqNDhNTEV5YXdjY1VLZG0zZXpKSGdZSHo4L0VoTFNlRjhlRGdtSmlhbzFXcE1URXd3TVRIaDVyVnJCVlUxZFRvMGVYbWNPbm9ValVhRHM0c0xsbFpXN051K0hhOTY5WGpoalRjNEZSTEMycVZMK1dyeVpPcjQrT0RxN282RnBTVnF0UnAxNFhoRnIvTzFXalI1ZVdnMEd2THk4cFRYN1RwMTR2amh3eHpldTVlOHZEeWNYVng0NXFXWGNLdFpkc1ZCYXhzYnhyNzFGbHZYck9IQXJsMXNXN3VXZmR1MkVSQVlTTmMrZlRBek4yZnIyclY0ZW5rcEpaNkJVb0g1OHRhVUJyaDU3WnJ5K3NUaHc2eFp1aFJQYjI5ZW1qaVJqU3RXc0dmTEZrTDI3OGZIejQ5cWpvN1lWYW5DaFRObmlJeUlRSzFXb3lyTTZzelhhdEZxdFdnMW1vSy90VnJNTFN6bzJxZVBNdjc5V0N1OExPZkN3b0MvZzdsRjIrVkppSXZqWEZnWWJqVnJVcVZhTlRJek1sZzJmejQ2blk1Qnc0ZFhXQjQ2S3pNVHJVYURwYlUxS2dvQ2RrQ3A5WkFQN3RuRHdUMTdTaDIvZjhjT1dnVUZrWGpuRHFhbXBnUzJiV3ZNV3lYcTNEa1d6WjZOdFkwTncxOTRnV3FPanFoVUtyYXVXOGZaMDZlcDRlRkJWbVltQURzM2JrUnRZcUlFNm5VNkhmbjUrZVRuNTZQVmFNalg2ZWc5ZUhDcDkvcjFsQ2xHemVWK1NVdEp3Y3pDQWdzTEMxS1RrN2tXSFYwcWVKNldrc0wrSFRzZStmdW9JaHFOaHB0WHI5S3dhVk5NakZ5MlFaT1hSM2hvS0lGdDJpaHRqczdPcU5WcVltL2RBZ295M24vODdETXlNekxJek1nZ055ZEg2YnR0N1Zxc2JXMnh0ckVoS1NHQmtPQmd6cDg1dzQwclYyamVwZzBkdW5WVHpoTjU5aXluangwaklqU1V2THc4M0d2VjR1a1hYcUJXblRyczJyU0pBN3QyY1M0c0RIZFBUeG9IQnVJZkVLQThpSkdWbVltNXVUbnhoZmRoV2RXTGs1T1NXTE5rQ2VmRHc2bmo0OE9Jc1dPNWVPNGNxLy80ZzlsZmYwMmpaczNvMUxObnFVQjlFV01ySUtTbHB2TFp1KytXMjJmRDh1WGxyaGxleEpnUzlmOW1FaFFYajRYRHh5UG8xS0g5dzU3R2Y0Sk9wME9yeWNQRTFFejVwWm1UbllXcG1Sa21KcVYvWkpSWHNrTThuam9IdGVQUThlTVNGQmRDQ0NHRUVFSUlJWVQ0QjdqWHFrWDFHalVZL2Vxcm1KbWJNM2pFQ1B3Q0FqaDY0QUNYbzZMSVRFOUhvOUVZWFc1MzBQRGgrUGo1NGVIcHlhaHg0ekExTmFWRnUzWjQxYXZINGIxN3VYVGhBaWVQSENFdk45Zm9jVDI5dk5pMVpRdW5qeDNEek15TWJ2MzYwYmwzYjZQV01EYzFOYVhmMEtFMGFkbVNUU3RYRWgwWlNWeE1ESGIyOWx5L2VwWGNuQndHUGZOTXVXTlVKcXZTeGMwTkp4Y1huaHMvWHJtZS9vMGJjL1RBQWE1ZXVzVFpzREMwaGUvYm1QZmVzcjMrLzB1UHF5QTRWWlkvNTg4bk9UR3gzRDRMWnMwcWQ5dVEwOGVQYy9yNGNZYU9IazFnMjdZc21EV0wrTGc0T3ZmdWpZK2ZYNFhIWDQ2S1l1SFBQK3UxcVZRcS9KczBVYlpMcmtOY1VuUlVGQ0g3OTlPcFowOXN5MW0vdk1pRmlBZ1d6SnlKbGJVMXowK1lvSlN2RCtyUmc0Yk5taEVTSE16RjgrZkp6c3BDclZhelk4T0djc2VyMTZDQndlRC9jK1BIVnppWEltdVdMaVVsS2Nuby9vYXNXTFNJQytIaGVtM05pcTN6RExCaHhZckg0ajZxeUkyclY5Rm9ORFJvMnRUb1k4NkhoNU9abnE1M1RkcDI3cXc4dk9EdDY0dUxteHMrL3Y1WVdWbGhWNlVLZGxXcVlGK2xDcmIyOXRqYTJTbXhpTy8vNy84NEZSSkNMUzh2TEN3dGVYTFVLSzVGUjdON3l4WXVuajlQWG00dUtwVUtIMzkvMm5mcG92ZXdRTzhoUTJqVHVUTzdOMi9teE9IRGJGNjFpczJyVnVIazRzTHJIM3pBK3IvKzR1U1JJMHAvOTFxMVNyMlg1TVJFdnAwNkZhMVdTODlCZytqVXN5ZHF0WnFtclZwUnk4dUwxVXVXRUhiaUJGSG56dkhtMUtrR2wyQzRud0hxZTExVC9MOUNndUxpa2FmVDZUZ1pGc2x6bzE2NDU3RXkwOU93dG4yODEwaFlzM0FteVlueGpIbHoyZ01aLzg2dEczejkzZ3VNbi9JZGRlb1YvS0w0OEtXQjlCditFcDM2RE5Ycm14QVh3L2RUeHRQM3FSZHAwNlh2QTVsUFpVV2ZQOE9lVGN0cDJiRW5qUUlOUDBpUm5IQ0hKVDlQeDY5eFM3b09HRzdVdVBsYUxjdCsvUit0T3ZmQjIvZkJsU2pSNlhSc1g3MEkzOFl0OGF4YjlqOWFaMy8rRGxVZHF6UDhsVW4zZlE3TkdnZXc4SStsOHNDREVFSUlJWVFRUWdnaHhEL0FyV1pOWHAwMENTdHJhNlhOdDFFamZCczEwdXVYbjUrdlpESG41K2NyN1VySmM1VUtGV0J1WVlGS3BlTFZTWlAwTWpnZG5aM3BOMVQvLy9lZzRQK2pOQnFOTXE1S3BTcklHaS9Nb0M1Nm5adVRnNk96TTIwN2RjS3VTcFZLdjA4UFQwOWVmdnR0Ymx5NVFqVkhSMHhNVGFudDdjMmJIMytNZzVPVHdXT3FWSzJLdTZjbkV5WlBMbmZzNDRjT2NTb2tSRG5QcTVNbTZhMFhYTDloUTcyZ1dQSDNYcFIxckFUSUMvOHUyaTVhbTlldFprMnNySzJwWGJkdTVkNTRJVTh2TCt3TlhEYzdlM3NhTld1R3RhMHRrNy84OHE3R0JwVDMyNzVMRjZxN3V0Sno0RUNqam5QMzlLUmxodzdrRjVZUHQ3QzBwRkd6WnRUMjlsYjZWRlRLM01uRmhiU1VGRHIyN0ZscVh6MS9meXhLWkV2WDlmVWxzRjA3T3ZYc2lhT3pzOTQrQnllblVpWFlkVG9kK1ZxdDhubVZmS0NoWkZDNWpvOFAxWnljS2xWcU91cmNPV1Z0OC9JMGI5T216TzlBeS9idGNYRnpRNlZTWVdKaWdxT3pNMDFidHRUcjgrVElrWS9GZlZTUnF4Y3ZZbXBxaXErQis2b3NEWnMyNWVXMzM4YlYzVjFwYTlHdUhmWDgvVEV4TWNHaDhMdlFaOGlRQ3NkNjVxV1hxT2JnVUZCQm9QQm5WbzJhTlVsSlNzTFJ5WW5HTFZyUXRGVXI1WUdMa3FwV3E4YVFFU1BvT1dBQXh3NGU1TlRSb3d4OCtta3NyYXhvV0Jqb1Y2dlZlSGg2MHJSVks3MWphM2g0VUx0dVhYejgvZlV5eklzNE9qdnowcHR2Y2k0c0RGTXpNNE1CY1lEUFo4NnM4SDFDUWFiNGwrVjhkdVBlZlJjSEp5ZnNpNTJubXBNVDQ5OTdUNWxiNHhZdHFGV25UcW01dHUzVXFWS2Y0ZU5PcGNtSXJ2eHE3a0w4ZzY3SHhQSHUvLzNLaWtYejcybWNuZXVXc24vcktzWk4vaDgxYXBaZXkySGVOeCtTRUhlcjNERWNxOWZneFhjK043anZuWkU5N21sK3hYMnplSHVaKzc2YTlEeDNidDBvMVdmcDdNcjlnOG5hMXA1QkkxL2x6dTBiL1BIekYwcTdKamVYMnpldjRsekRBd3RMS3dCdVhJNmlpb01UZGxXcUtmMG0vdDhzVnN6L250QWplM24vbXdWNit3dzVlK29JY2JldWw3bmYxYU0ydmdFdDBPbDA3TnV5c3R5eGl2b2FzdXIzbnppOGV5TURSN3hDaDE2R2Yza0diMXZEdWlXemFkcW1NeU5lL2FEY2N4VkpTMG5paHluanlVaFBaZlNFS2ZnMUtmaEZHSFlzbUtqd2swYU5VZHdUWTk0dzJINGw2aXd6LzI4aW5mczlSZCtueW40UTVKMlJQWEN1NGNGN1gvOVc2WE1iNDhtUnovUHQxRmZ3Y0hPdXVMTjRiSFVlOHZmM2NQL1c5UTl4SmtJSWNlK0NlZzFRWHU5Wi9lTkRuSWtRUWdnaGhCQkNDQ0VlQnExV1cyYTU4MGRGVG5ZMm1Sa1paUWJzUzhyUHp5Y2xLUWxiZTN2TUNoL1NFWGRITXNYRkkrOXM1QlVhK1ZkYzVxVWk2YW5KWkthbk1lZkw5eG4vMFhjNDEvRFEyNThRZDRzN3QyN2MwemthTm05TG4ySDZnY3l2MzN1QkZrRTk2ZHgzV0lYdDI5Y3NJdlRJdnJzNjk4bER1eXZWMzltMTRQM2IybGZWeXdCUFNVcGd3OUk1TkczVG1lbzFDdFl4V1RKck90NitBZmczL2J2OFJuTENIWTRmMklGV28rR1QxNTR5ZUk0Mlhmb3F3ZC9qd1RzSU94WmM1bndDTzNRdkNJcm41N1B4ejdubHpyMm9iMGxhalliVFIvZGhabTVCWUlleUgxSW9ta2ZUTmwzS1BVOXhkbFdxOGRLazZjejY5QzBXL1BnSno3MHhGYjhtcmJoNjhSeUhkMjh5ZXB3aVpRWEZJMDRlQnFCaDh6YXNXVFNMZksybXpESFNVNUpaOVh2Wi8rbGYxam1NRWREQW40akl5eElVL3hmSnk5T1FsSkpPY2tvYVNZVi9URTFOMFdnS3ZtTUppVWs0T3BUL2NJc1FRanlxNGhQK0xrRm9aV1grRUdjaWhCQkNDQ0dFRUVLSWgrVlJENGhEUVRVR0MwdExvL3VyMVdxakEraWlmQklVRjQrODZ6ZGk4YXhWODU3SEdmanNPRExTVWpoMWVBKy9mdjBCcjAvOUVmdXFEbjkzS0t5WlVGYVd0akdaNEpiV05sUjNLejFYYTFzN285cXRyRzByUEVkNWpNa2MxdWwwdkR1cUp4WldWc281bTdUdWhFNm40L2Z2cDVJVUg4ZXdGOS9HdjJrcmJPMEx5bTBrSjk3QjI2OHhOZXZVVThhWSs3L0phRFVhT3ZVZFNzdWdYZ0JvdFJwK21qWUJLMnNidkh3YlVkT3J2dDY1VFUzTitQSjMvUUJ5dmxiTHBPZDZsNXBuWUlmdVBEMzJYYVA2Rm9rNGVaak05RFJhZGU2RGxZM2hhNWtRRjhPVnlBaXNiZTJvNmVWRFJscUt3WDZXVmpaNjVhV2dJRU45NU9zZk1lOS9rem0wYXlOK1RWclJmL2hZK2c4ZnEvU0p1UlpOUmxveVBnMmFzV2ZUY2hxMzZvaURrNHV5dnlqVHZ5emhKdzVpVjZVYXRiejltUDM1dTJnMGVXWDJ6Y3BNTHpjZ2Z5OUI4Vm8xUGJoeE0rNnVqeGNQbmthVFQxcEdKbW5wR2FTa3BKT1VrazVpU2xyaDYxUVNrOU5JVGtrdkNJQW5wNUdSbVYzdWVLRm53dW5hc2NNL05Ic2hoTGkvVG9kSEtLL2RYT1NCTGlHRUVFSUlJWVFRUWdpaFQ0TGk0cEYzTFNhT2JsMmEzZk00S3BXS3A4YStRMUpDSEZjaUl3amV0a2F2UEhWR2VvcFNMdnh1WldkbUVCZFR1a1I0Wm5xYVVlMVptZW4zZEg1alpLYW5BcVVEOEVmMmJPYnNxU01BTEovM2Jabkh2L1BsWE02RmhoQjU1Z1JxRXhQT0hEdEkzNmRlUktWU0VYSHlNSG01T1hUdU80d2VRMFkrdURkUnd1ZHZqaVFwUGxiWkR0bXptWkE5bW9LOEx3QUFJQUJKUkVGVW0vWDZGRDNzY0hUZk5uUTZIWm5wYVh6eTJ0Tmxqdm44VzUvaTM3U2dSSHBVeENseXNyTm8yTHd0OVJvMjQ5blhQcVIrbzBDRHgrM2VzSXp3NHdlWk5tczUrN2VzWnMvRzVZeVpPSTA2OVN0ZWwrTksxRm51M0xwQnUrNERVYWxVcFI0Z0tPNUJsMCt2NWVITzdyMFJGWGNVOTBTbjA1R1puVU5hZWlicDZabWtwbWVTbGxiNGQwWW02Y1ZlcDZabEZ2VEx5Q1ExUFlPc3JOejdPcGVmNS81T2kyWk5zTGV6dTYvakNpSEVnNWFhbHNiUGMzOVh0dHUxK08rc2hTV0VFRUlJSVlRUVFnZ2hqQ05CY2ZISXUza3JIZzkzdC9zeWxxbXBHYys5TVpXais3YlN1ZC9mSmI5dlhyMUlabm9hdGJ6cmwzTjB4Y0pQSENMOHhLRlM3Y2YyYitQWS9tMUd0NWRrS0V1OXFLMStvMEJlbWpUZDRIRjNidC9BeXRvV0Mwc3JUTTNNeWMzSlp0K1dWVURCK3VoRmJsNjl5S1psYytuUy8yazY5bjdDNEZobmpoOWs1VzgvWUdscHphbER1L0gyRFNDd1EzZittdnN0QjNlc28zMlBRZXpmdWhxVlNrWHo5bDByZkU4UGdxRjF6ZE5UazlIcENzb0E1T1htY0hqM0psUXFGVTZ1N2diSFNJcVBRNU9YaTJteExQSFZDMmZvcmVNZTBLTHNiRm9URTFNMG1qd3NyS3laK09sTUZudy9qVU83TnhvVkZDOEs1RGR2OTNDdVgzRWU3bTdjdkJYL3NLZnhTTkxwZE9UbWFjak15aUV6TTV1czdHd3lNM1BJek00aEl6T2J6S3hzc3JKenlNcktJVE1ydTZBdHU2QnYwZDlaMlRsa1pHU1JscEZGZm43K1B6SnZNMU1UcWxXMW8xcFZPNnJhMitGUTFRNWJHeXUyN2psS1dub21kK0xqR1RQdURWNTlhUXlOR3piQXlkR2g0a0dGRU9JaGlrOUk1SFI0QkQvUC9aMDc4UVcvczF5ZEhYaHE4TVAvUFNxRUVFSUlJWVFRUWdnaEhpMFNGQmVQdkl6TUxPenM3cTJzZUhHMjlsWHAwdi92REdHZFRzZm12d3F5YlJzMGExdm1jU3FWaXJUa1JGS1RFckN2Vm5yOWhpay9Mc1hjd3JMTXN0MVFjWFp2Vm1ZNnVkbWxTeHdIZHVpdXZBNC9mcERzckV5bHJZWkhuVExQOThzWGswaEpMQjNZVktsVU5HM1R1ZUNjR2VuTSs5K0hPTHQ2c0h2RE1uWnZXRmFxL3plTHQ2TlNxWUNDa3U4dnZ2TTVadVlXV0ZoWnMzL3JhallzL1pXNFc5ZTVkTzQwVGR0MHhyRzY0WWNZTlAvUDNuMkhSMVYwQVJ6KzdXWTNQU0drTndnaDlGNEZRcFBRcEVwWFVHbWlDSUxpSjBXd0lCWVFCUkVVcFFxb0lMMjNoRTdvdmZkT09na2h2ZXdtKy8yUlpNMlNUWU5nQ0o3M2VYek1uVHN6OSt6dVRZQ2NPMmUwbWdLVm9ZZU1QY2hQQk80b1VOOHNFMzlaa2FNdCt5cnlvM3Uza1JnZlM2Mkd6ZW4vd2VkRzU1ajV4UWp1Mzc2R2lWcHQ5SHpBMmovempDRTA2RFlBL211V29GU2FVS0ZhSFJSS0pRRnIvNlIyb3hhNWprdU1qK1BNMFgzWWxuYWdyRThWZmZ1ZUxTdUpqMzFrZEV4Q1hBeWIvcDZYbzkzYTFpN0hIdmFGWld0alEwSkMwbFBOOFcvUTZYU2twK3ZRYUxXa3BhV2pUVXREbzlHaVRVc2pWYU1sTlNXVmxCUXRLWnBVa3BOVFNVM1ZrSktxSVRsRlEwcHFLaW1wcWFTbWFFalJhRWhPMW1TZVR5VTVKWldVVkEwcHFWcFNVbEwxN1lsSktTUW1wZnhyaWV5OHFGUktiS3l0c0xHeXhOYldrdEtsTWhMZHBVdlpZbGZLaHRLbHJETVM0S1dzc2JlenhkTENUUDk5bkYyait0VVovZVZzQUI1RVJqSnB5Zy8vOWtzUlFvZ2lNMlpFWHl6TnpZbzdEQ0dFRUVJSThZSkkxK200ZlBVdUY2L2RKaWtwcGJqREVVSUlJWjQ3QTE1N3BiaERLREJKaW92blhtSmlDcFlXVDFmV1BEZnBhV21zKytNWHJwNC9nVTJwMHZpMjZaSnJYMmYzc29RSDMrV3JEL3JxMjk0ZDl4MCtWV3NSRlI0S1FFcHlFbkV4MFhsZU0wMnJOVnBLUGJ1czgxbjdqV2ZmVzN2cWpjc2tKeVhtMkcvYm1DcTFHbkxyeW5uUzA5UFFwYWRqb2xiajRPeEdzN2JkOEtsYUd3QUxLMnU4SzllZ1RkZCsvUGpaTUQ2ZVBBY25WMDhnWTZYNTlBbnZBUm1sNFUxTVZKaWFtV05xWnE2L3hsc2pQbVBteEJFYzJya0phMXM3dXZRYm1tczhTaE1UT3ZZWmJOQ20wK25Zc255Qi91c3NaYndyVWJ0eFM2NmVPMG5sbXZWQllkaTNzSktURXRtMThXK1VTaVh0ZXczSXRWOVdzbE9sTXY3ak1XQmQza254TERzM0xNdlI1dXBaTHRmKys3ZXZRWk9hZ3AyRDRUNm94L1p0ejNVUDhzVDRPUFp0WFoyajNjbk44Nm1UNHBZV0ZpUW1wUkFhSHNYMjNVZlI2WFFaQ1dpZERsMjZEcDBPMG5YcDZNajRXcGV1eXpqV2dVNlhUbm82K2pINlkzU1ovWFFHODZWcDA5Rm9OV2pUMHRGcTA5Q21hZEZxTTcvT1RIWnJ0RnJTdE9sbzA3Um90R21aZlRWb3RjV2ZuSDVhRmhhbTJGcGJZVzFsaVkyMUpiWTJsdGhhVzJGcmJZbVZ0UVcyMXBuSE5wWllXMWxnWTIyRnJiVVY1dVpxbzBudXdxcGZxeExUdm55ZkgyWXZJL3hCM2orL2hCRGllZVhpVkpxeEkvcFJyMmFsNGc1RkNDR0VFRUs4SUc3ZUNXYnl6TCs0ZFRla3VFTVJRZ2dobmx1U0ZCZWlDQ1dsSkdOcFlmbkU0NmQ5OGc1aHdYY04yLzRNSURrcGtibmZqZVArcmF1b1RjMTRjOFNuT2ZiWnpxN1BrUCt4WmNVQ2czTGNwUjJkaVk2TTRQdHhiK2M2N25FUEg0UVZ1SDlXdWU0bjFmdnRqd3JVNzgzaEUxQ2FtT1RaSnlFK0ZrdHJXNE0yblU3SHRRc245WW5rcE1SNER1L2FST3V1ZlZHcFRRMzZWcXhSRnl1YlVyemNzWGVPT2F4dDdiQ3hMYzFuNzNhalhmZTNlTzNkMFRpNnVCTVZFY3IxaTZkSVRVbm05WGRINCtqcWdTNDlIYmN5dWErT3o4M0pnenVKaTRtbWVmdnV1TGlYemJYZlAwbHhVNlBuOC90TWZ2bHFGSGV1WDJMY0Q3L3JIeTdJYnR2cVJUbmFraExpT1JDd1BzOTVDM292RkhRbGZuNHNMQzFJVEU0aVBQSWhmNnpLdjhUL2Y0MUtwY1RTd2dKTEN6TXN6TTJ3c2pMSDB0d2NTMHR6TE0zTnNMUTB4OHJDSEFzTE15d3R6RFAvTThQS3doeExTek1zTXNkYVcxbWdWdVg5dmZkdnFGK3JFZ3QvK29TVjYzZHo4UGdGUXNJZkZQbWU1VUlJVWRRc0xFeHhkM0dpYWNNYTlPbm1oNVdGZWY2RGhCQkNDQ0dFS0lCTkFZZVl0V0FWNWNxNE0zSDBJQ3FXTDRPYml6M0tJbmc0WFFnaGhCREZRNUxpNG9WbjcreEdXbm9ha0pHUVR0TnFBVEMzc0tSMm94WWtKeWJRYi9nbmxQSE9lMldSVjRXcURQOTB1dEZ6aFVsWTVsVSsvVWtrSnlaZ2Jta0ZRTnlqaHl6Nzdic0NqKzN6enNlb1ZHcURoSGpXeXZEc3dvTHVjUG5NVVZ3OXk1R2Vsb1pDcWVUQ3lZUHMydmczUWJldlkyRnBUZE8yWFRsNVlCYzcxaS9sMkQ1L0dyM2NnVWF0T2xDcXRDTUFUZnc2RzQxQm9WRFFzSGs3cmw4OFRVcHlFcmFsSGZTbDNiMHFWQ00xT1psdHF4WXg4OHVSalB0K29VSHArOEpvMnFZcnptNmV1SHFXWS9QeStUUnIyeTNIcW15QTlMU00rOE1rbDVYaStiSE8zTmM4SVRZR0oxZFA0dU5pdUhmakNsWHJ2SlRycXQ2ZEc1YVNuSlQ0Uk5jVEdRbHFsVXFOeWtTSldtV0N5a1NGaVVxSnFWcU5xYWthYzNNMVptbzFabWFtbUpxcU1UTlZZMlpxaXBtWkNuTlRVOVNQdFdYMXpkNW1tdm0xaFlVWmx1Wm1xTlV2M2grZlZoYm1ET3Jia1VGOU94WjNLRUlVbWRqNEJFWjk5ak8zNzJWVWRGR3JWWHozMlZCWlRTeUVFRUlJSVlUSTFjMDd3Y3hhc0lyT2JYd1pQcmpIYy9Fd3V4QkNDQ0dlM292M1czM3h3ckV3TXljeEtSRmJHNXNuR2ovNGYxL3B2NTQ2ZHJCQktlcVhPL1ltTE9nT2gzZHQ1bkFCNTNOeTlhQlY1OWVNbmx2MjIzZWNPclE3ei9FUFFvUHlYTTFiMEFUNzdrM0xPWHRzUC9hT3JnejQ4QXNnbzBSNGZ0ZlBydGZnVWFENlorL3MwVlBtNGVUcWFaQVFuamk4TjlQR3Y0dE5xZExZTzdueDZidmQrUGpiT1d4WnNaRG9CK0UwYk5HZWpuMEdZVlBLbnJiZDN1UkF3SHFPN05uS2p2Vi80VjI1QnFWS08vTFowTzRrSnlZVUtLYWx2MDVoNmE5VGpKNmJOTUl3SVY3WWxmUVZxOWZqNU1GZDdOMnlpdXNYVHpQaTh4bW9UUTMzSFUzTFRJcXJWTWIzRklmY1YyTzM2dndhZHZZWmlmYVk2SXk5M0Uvc0QyRHo4dmtNL3Q5WFZLdmJPTWVZa0xzM0NmUmZSNlVhOWJoMjRWU2hyL21zSkNVbVlXbHVnYXVUQXdOZjc0QkNvVUNoVUtCVUtsRUFDcVVDWldhYkFnVktwUUlVb0ZRb1VTaXoydENQSWR1eFFwRTFWb2xDQVdxVkNoTVRKV3AxUmtKYnBUSkJaV0tTZVd5Q1NlYXhTbTJDV3FYSytEb3IrVzJpS0pJUzRrS0lGNU90dFJYVHZoek9CNS9PSkRnMEVvMUd5NmRURmpEdGkrRlVyMUt1dU1NVFFnZ2hoQkJDUEdmU2RUcW16RnBLdVRMdWtoQVhRZ2doWGpDU0ZCZlBQVXRMTXhLVGtwNDRLWjZmRTRFN0N0Vy9YS1hxdVNiRnM0eWR1ckRRY1d4ZVBwOUxwNDhZUFplV3B1WDIxUXRjT24yRVIxRVBBTmk2OG5lVVNpVVZNdmNHQi9TcjBGZk1uODZwZzd2NGFzNGF6TXdOOTJOUFRreGc0dnU5S1dYbm9OOGJQR3NQYzZYU2hLaUlVSVArd3orYlRucWFGaE1UTlk4ZVB1RGlxVVBzOTE5TGg5NkRzTEN3d3M3Qm1hU0VCSklTTXBMZU5SczBvMFo5WDhLQzd1RGk0UVZBczdhdm90SGtYb3I1OHBtalJJVGNwMEsxMmdUZHVVRktVaUlOVzdUSHdpcjNjdmJHVEIwN09FZGJWbkk2Uy8ybXJUbC80Z0FYVGh4a3phSlp2RDdVY0cvMnRMU01xZ0lxZGU1SmNZREtOUnRRbzRHdi9uak5vbGtBT0xxNEEvQXdNaHlkVHNmUnZkdXdjM0NpU3EyR1J1Zlp1dXAzRkVvbDNkNTZQOCt5K3UyNnY1Vm5QRmtLdXVkNWZoS1RrckMwTU1QVjJaNEJmVXJPbmlCQ0NQRTRlenRicG4zNVBoOStPcE9JeUVja0o2Y3c1dXZaVEprd2xOclZLeFIzZUVJSUlZUVFRb2pueU9XcmQ3bDVKNWlKb3dkSlFsd0lJWVI0d1VoU1hEejNyQ3d0aUl1THg5WForWm5NUCszUEFMWXNYOENlTFN0NS8vTWY4YTVVdzJpL2d6czNzbTdKTHdaSjZOeGtKVVlMd3l5WGZkT0RibDluenBReE9jcHJkKy8vUHJVYnRjVGExaTdIbUVvMTZuRjh2ei9YTDV5aVJvT21CdWN1bmo1TW1sWnIwRjZZUGRFQkR1M2N4S0dkbS9MdFY4L1hqMzdEUHVHVlhnTnpuTlBwZE55NmVwNUEvM1ZFaE56SDA3c2lBei84a3JzM0w3Tm94cGRjdjNpYVRxKzlUYTJHemZQZDd6eEw5aW9BZWVuejl2KzRmL01xSnc3c29GeWw2alJ1OVUrNTZEUjkrZlM4aytMdVhqNEdKZUd6a3VLdW50NlpzZHpuN05GOVBBZ0xvbnYvOTNOOURWNCtWU2xYc1RyTzdtWHl2RjY3SHY5dVVqdzJMZzRySzR2OE93b2hSQW5nNm1TdlQ0eEh4OFNUbEpUSzJLL244TlhZd1RTcVY2MjR3eE5DQ0NHRUVFSThKeTVldXcxQXhmSjUvNTVHQ0NHRUVDV1BKTVhGYzgvRHpaR2c0QkFxK3BSL1p0ZG8xS29qZTdldUltRHRYd3o5Sk9lZTNDbkpTZXphc0F3emN3dGF2Tkl6My9uR0R1eFFaTEdabVZ1UW1wSk1oV3ExcWZWU0MvWnNYa2wwWkRoTjI3NmE2NWdxdFJ1aVVwdHlkTi8ySEVueGd6czJBTkN3eFQvbHVBdGJodnhKSkNYRUV4NThsNkE3MTdsei9SSTNMcDBoUHZZUktyVXByVHEvUnZzZWI2RlNtMUs1WmdNK25EU0wxYi9QNHEvWms3RXBaVS9WT2czeHFsQU5GL2V5bExKM3hNTEtCcFZLaFZKcFlwQnNOdlk2dnYzb0xhSWp3dzNhTEsxdDZQMzJSeXlZOWluci8veVZjcFdxNDVxNXFsMnIwUUNnVnBzKzBlc3NVNzRTQ29XQys3ZXVjZXZLZWV3ZFhXalVLdmM5bXB1MDZZS2xaZjRyNGdQV0ZrMnl1NkNDZ2tQd2NIUDhWNjhwaEJEUFVobDNaMlo4UFpJeFgvN0dnNGVQU0UzVjhObDM4L244bzRHMGFKTC9BMjlDQ0NHRUVFS0lGMTlTVWdvQWJpNzJ4UnlKRUVJSUlZcWFKTVhGYzYrc3V6UDNnb0tmNlRVY1hkeXA1OXVha3dkM2N1clFidXI1K2htYzM3aHNMckdQSHRLbDc3dFlXdWRmeHYyVGFZc0xIY09tWmZPNGVPcFFqblo3WjFjK24vVTNOcVZLQXhEb3Z5N2Z1U3dzcmFuVnNCbW5EKzhoOVA1dDNNcGtyRjYrY3ZZNDkyNWVwV0wxZXJpVk1mNlF3Y0xwbjNQNXpORkN4dzlnVTZvMEUzOVpZZEMyZmZWaWp1emVRbnhjakw1TnFWUlN0a0pWV25kNW5mck4ybUJwYldzd3hxMU1lVVpPL0lrYmw4NXlJakNBaTZlT2NHeWZmNDdyNWJaUGQwRlVxZDJRdWsxYWNmcndIdlp1V2NucjcyYVVVZGRtbG5uUHIzeDZ5TjJiSE42OU9VZTdtYmtGWGhXcWN1ZjZKUUQ2ai93OHovM0pyVzFLRlNqZW9sb0JYbEQzZ29JcDYvNXNxak1JSVVSeDhmSjBaZWEzSC9EeGw3TUpEWTlDcTAxbjByUkZqQjNSai9hdFhpcnU4SVFRUWdnaGhCRFBDYVZDVWR3aENDR0VFS0tJU1ZKY1BQZktlTHB3NHR6OVozNmREcjBIY2ZIVUlkWXNtb2xIdVFxNHVKY0Y0TmcrZjQ3dTJZcEh1UW8wYjkrOVFIT2xaKzVMWFJnNlhiclJkaE1UbFQ0aFhoZ3ZkK3pONmNON1dQL25yN3czL25zMHFTbXMrK01YRkFvRkhmc015blZjdjJIajlJbmh3bElvYzVZSXI5UDRaYzRjM1lkQ2FVSjZlaHBsdkN2aFZhRXE1cG5sNGs4ZTJBbUFzMGRaS3Rkc0FFRGc5clg2OFI1ZVByaDcrUkFlZkpmZ3V6ZDRFQnFFdWFVVjVTcFVvMnFkUms4VVo1WlgzeHFPbzRzN2JicTlvVy9UcEthZ1VDaFE1Yk5TL09yNUUxdzlmOExvdVRMbEszUG4raVdxMW1sRXJaZWFFeDV5ai9TME5QM0RDVStpb0t2NVI3L1ZMdjlPQlhEdmZoQU5ha21wTUNIRWk4Zk54WUdaMzM3QW1DOS80MjVRR09rNkhkLzl2SlNrbEZTNnZkS3N1TU1UUWdnaGhCQkNDQ0dFRUVJOEE1SVVGOCs5YXBYS3NXaDUwWmYzMXVsMDdOMnlrbXIxbXVEaVhoWTdCeWU2RHhqSjMzT21Ndi83Q1F5YjhBTjNiMXhtOWFLZnNMQ3lwdi9Jend1OHQzVmg5K2grRnR5OWZQU3IzM2R1V0ViWS9kdEVSWVRTeEs4elpjcFh6blhjbWtVek9YTmszeE5mOS9Ia3JhdG5PVDc1WVJITGZ2dU9VNGQyYytYY2NhNmNPNTVqWEQxZlAzMVNmTVBTT1hsZW8zcTlKdlFiOXNrVHg1akYycVlVN1hzTzBCOXJ0UnAwT2gxcVU3TTh4NzNVOGhXcTFubUptZzMrU1o0Y0R3ekExY09MM1p1V2N5QmdQVW9URS8zREVaZE9IMkhMOGdWTS9HWDVVOGY4YnpsMzhSSURlclVvN2pDRUVPS1pjTEszNDZkdlJqSm0wbS9jdUIwRXdNeDVxMGhNVEtadjk5WW9aRldJRUVJSUlZUVFRZ2doaEJBdkZFbUtpK2VlcDVzVDZWb053U0doZUxpN0ZjbWNrZUVockpnM2pkdlhMbENtZkdYOXF2RDZUVnNURm5TSFBadFhNSFBpQ0pJUzRqRTFNMmZ3UjEvaDRGendhei9KSHQxWlNlT2k5T3FidzdoNTVTeithNVlBR1lueXJtOE16WE5NcjBHamVQWE5ZVVVhUjNiZkw5NldvODNZSHV4MWZmM29tMW5TUEwrK1JTVWxLUkVnMzZSNG55SC8wMytkbEJCUHpLTW83T3dkQ2Jwem5XMnJGbEhQdHpVK1ZXdXpjc0YwcmwwNFJYandYU3lzckxFcDllVDdVUlhWQ3ZDQ0NBb09RWmV1bFQzRmhSQXZORHRiYTJaOE5ZTHhrK2R5NGZKdEFPYi90WWtIa2RHTWVMc25KaWJLWW81UUNDR0VFRUlJSVlRUVFnaFJWQ1FwTHA1N0NvV0NlclVxY2ZMTXVhZE9paWNseEFNd2ZjSlFOS2twVkszOUVpNGVYZ1o5ZktyVzRrREFlaExqNHdDb1hMTUJudDRWQzNXZGZ6T0JtUmNUbFFwbjk3SThpbm9BZ0dlNWlpaU5sRGpQTHZiUnc2ZTZabjZKMzRLdXRsY1VvbTlSU1VwTUFNRFV6TnpvK2JDZ08yeFp2b0Q0MkVmRXhVWVRIL01JclZhalAxK2hXbTM2dlBNeERacTFCZURDeVFQOFB2MXpkRG9kNWF2VWVxclkyblYvcTBEOWltTHY4Vk5uejFHdlZpVlpLU21FZU9GWlcxbnd3K2ZEK095N0JadzhkdzJBOWRzUEVCd1d4Y1RSQTdHeU5QN25nUkJDQ0NHRUVFSUlJWVFRb21TUnBMZ29FWm8wcU03bVhRZm8yckg5RTg5eCtld3g0bU1mQWFCU3FlazU2QU45OGhMZytzWFQ3TjYwZ3VzWFR3RlFwWFpEN3QyOHlybmpnZHk3ZFlWV25mclFzRVg3WEJPbTJZMmR1ckRROFcxZVBwOUxwNDhVZWx4dXdvTHY4c2VzcjRnSXVZK1RxeWVKQ1hFYzI3ZWQrN2V1MG5mb1dOeTlmSXlPZTlyUzcwK3lTcjZvUE8zRENPSEJkd0d3dExJMjNrR2hJUGplVFd4S2xjYk4weHViR3ZiWTJ0bGpVNm8wTm5iMk9MbDY0RmFtdkw3N1d5TStZODJpV1p3L2NZQ21iYnBrTk9xZUxMWjJQZjY5cFBpZS9RZnAycmIrVTg4amhCQWxnYm01R1ZNK0hjb1BzLzlteC80VEFCdy9jNWtSbjh4ZzhxZnY0dWJpVU13UkNpR0VFRUlJSVlRUVFnZ2hucFlreFVXSjBLUkJkYWJQV1VGazFFTWNIWjZzQkxWS3BVYWhVRkMrU2kzNnZUZU9VdmFPeEQ1NnlPbER1emtlR0VCWTBCMGdZdy9zem4zZm9VcXRoc1RGUkxQK2o5bWNQYmFmZFgvTVp0dXFSVlN2NTB1TkJyNTRWNjZKdFUwcG85ZHlkaTlUNlBqTUxTeHpQUmNYRTQybGxRMXhNZEhFUEl6TXM3eTNWcXRoOTZibDdONjRISzFXUTUzR0xlbjk5djlJVGtyZ3IxOG1jL3ZhQldaOFBwenE5WnJRc21NdnZDdlZ5REZIRTc5TzlCejBZYUhpWDdOb0pvZDNiOG0zWDBFVDE2Y083UzUwT1hrbk44OGNiVkVSb2ZxOXZiTmN1M0FLZERvY1hUMnd0TExCMU55Q2lORDdiRis5R0FDM010NUc1M2YxOE9LTFdYOFhPQjYxcVJtdkR4M0Q2ME16eXNBbkpjYno2T0VEVkdyVEFzL3hiM3NRRmNYMW16ZG9NcjUvY1ljaWhCRC9HclZheGZnUDM4VFR3NWxGZjI4RjRFNVFHTVBIL2NpMzQ0ZFFyYkx4UHhlRUVFSUlJWVFRUWdnaGhCQWxneVRGUllsZ2Fxcm1aZDg2Qk96ZVM3L2VQWjVvam9yVjZ6TDBrNm40VksxTjBPMXJMSjQ1aWFEYjE5RHBNcGJ1ZWxXb1Nvc09QYW5Wc0xtK2JMUk5xZEs4TmZJeld0eTR6STcxZjNIMTNBbE9IdHpKeVlNN01UTzNZTXgzOC9sbTFKczVydlUwSzVhemp4MDI0UWQ4cXRibTV5OC80R0ZrdUw2OWZKV2FSc2ZxMHRPWk5YRWtJZmR1WVdadVFkYzMzOE8zZGNZS1pUTnpDNFo5T28yOVcxYXlhK1BmWERoNWlLdm5UL0x4NUxrNHVyZ2J6SE40OTVZQ0piaWZST2UrNytSbzIvejMvQnh0SHVVcVVMZEpxd0wxelRMdSs5OXp0SDM3MFZ0RVozdnZJS01xd0o3Tks0ek9vVFF4b1ZtN2JybGVvekN1bmovQm5zMHJzYlN5UVdtaTVPNk5LMmhTVTZoUXJVNitZeCsvaHdwelR6MElEV0wwVysxbzJxWXIzUWVNS0ZUTUFidjIwckpKSGRScStlTkJDUEhmb2xBbzZOKzdQV1hjbkpqeTgxSTBHaTJQWXVNWjljVXZqQnZ4QnEyYjF5dnVFSVVRUWdnaGhCQkNDQ0dFRUU5SXNoNml4T2pjMXBjdmZsakNhejFleGVRSjk1ck9Ta2E2ZS9tUWxxYkYyclkwdFJ1MW9HR0xkbmg0VmNoMW5GZUZxZ3daL1MwUHdvSTR2aitBYzhmMjA3N25BT3djbk9uNzNyZ25pcVVnbk4zTEF1QmR1U1lvRkNoTlRIQjJLMFBYZmtPTjlsY29sZFQxOWFOVWFVZDZEdm9BT3dkbmcvTktwUksvTHEvVHNFVjd0cTlaUXZuS05YTWt4TE1VdGdSOHdMby9PSE5rWDY3bjdSeWNjZlh3NHVXT3ZYT2NPM05rTHc3Ty8rd1g3K2xka2FxMVh6TGE5OFQrZ0J5dkt5OE96bTZvMUdxRHRqTGVsWEIwY1NjMUpSbU5KcFgwdERSVWFsUGN5L3JRNXRXK2xDbGZ1Y0R6NTZWVWFVZHVYRHFqUDFZcWxmaFVxVVh2dHovS2Qyd1R2MDVQZlgzdnlzWWZuc2lOTmkyTmRadTI4UFhZZ1U5OWJTR0VLS2xhTmF1SGk3TTluMDJaVDNSTVBCcU5sbTltTE9GK1NEZ0QrcnlpZjNCT0NDR0VFRUlJSVlRUVFnaFJjaWkwQ2JlZWNJZGJJZjU5WTcrYWcxK3J0blJxMythcDUwcEtqTWZjd3VxRitlWDI5WXVuTURVenA2eFAxYWQ2VFJ2KytnMkFWOThjVnFoeFo0L3Q1ODYxaTRVZVZ4S2tKQ2VSbnA2R2hXVXVlNDNuSXowdGpYUmRPaVltcWp3L201dVh6NkkyTmFlc1Q5RWs1UXRyaS84Tzl1emR5ZFRQM3l1VzZ3c2h4UE1rN01GRHhuODdqenYzUXZWdFRWK3F5YmlSL2JDeHluM0xFeUdFRUVJSUlVVEp0V1RGZGhhdjJNYWV0VE9MT3hRaGhCQkNGREZKaW9zUzVmemxXM3ovNnlyK212OHJTcVd5dU1NUjRvV1JucDdPbSs4TVo5endQdFNvS252bkNpRUVRRUpTTWw5UFg4TFJVNWYwYmE3TzludzVlaENWSzVRdHhzaUVFRUlJSVlRUXo0SWt4WVVRUW9nWGwyUVZSWWxTczJwNVBGenNXTFYrWTNHSElzUUxaZFc2alhpNDJFbENYQWdoc3JHeU1PZmI4ZS9RdDF0cmZWdFl4RU5HVEpqQjJpMzcwZW5rMlZJaGhCQkNDQ0dFRUVJSUlVb0NTWXFMRW1mazJ6MzVhL2txSXFNZUZuY29RcndRSXFPaStHdkZLa1lPNlZYY29RZ2h4SFBIeEVUSnUvMjdNbm5DdS9xeTZWcHRPajh2WE1PazZZdEpTRXd1NWdpRkVFSUlJWVFRUWdnaGhCRDVrYVM0S0hFODNCenA5a3BUWnN5ZVU5eWhDUEZDbURGN0x0MDdOTVBEMWFHNFF4RkNpT2RXa3diVm1mZmpHS3BVOU5LMzdUdDBocUdqditmRzdhQmlqRXdJSVlRUVFnZ2hoQkJDQ0pFZlNZcUxFdW1Obm0wSkN3dG0zZWF0eFIyS0VDWGF1azFiQ0FzTHBsK1BOc1VkaWhCQ1BQZGNuZXlaOWUySDlPemNVdDhXSEJiRjhFOW1zTkgvZ0pSVEYwSUlJWVFRUWdnaGhCRGlPU1ZKY1ZFaXFkVXFKbzRleE9JL2xuTDk1cTNpRGtlSUV1bjZ6VnNzL25NWkUwY1BRcTFXRlhjNFFnaFJJcWhWSm93WTNJTkpZd1pqWldFT2dFYWpaY2JjVlh3K2RTSFJqK0tLT1VJaGhCQkNDQ0dFRUVJSUljVGpKQ2t1U2l3UFZ3ZEdEZTNOaEVuZjhpQXlxcmpERWFKRWVSQVp4Zmd2djJIVTBONVNObDBJSVo1QWl5YTFtVHR0REJXOFBmVnRCNCtkWitDSFU5aDc4SFF4UmlhRUVFSUlJWVFRUWdnaGhIaWNKTVZGaWRhaVNXMTZkR3pLeHhPK0lDNHV2cmpERWFKRWlJdUw1MzhUdnFCbnAyYTBhRks3dU1NUlFvZ1N5OFBOa2RsVFJ0R3owei9sMUdQakVwZzBmVEdUcGkwaUppNmhHS01UUWdnaGhCQkNDQ0dFRUVKa2thUzRLUEg2ZEcxRm83b1YrZmpUaVpJWUZ5SWZjWEh4ZlB6cFJKclVyVVNmcnEyS094d2hoQ2p4VEUzVmpIaTdCejk5UFJJM2wzOHFiK3c5ZElaQkgwd204T2paWW94T0NDR0VFRUlJSVlRUVFnZ0JraFFYTDRoMyszZWxUdFd5RFA5NG5KUlNGeUlYRHlLakdQN3hPT3BVTGNzNy9ic1VkemhDQ1BGQ3FWMjlBZ3QvL0lSdXJ6VFR0MFhIeFBQRjFOLzU5cWMvaVkyWFZlTkNDQ0dFRUVJSUlZUVFRaFFYU1lxTEY0SlNvV0RvZ0s1MDlLdlBzSS9HY1AzbXJlSU9TWWpueXZXYnR4ajIwUmc2K1RWZzZJQ3VLQldLNGc1SkNDRmVPQllXcG56NGJtK21UM29mRjZmUyt2YWQrMDh3NklQdk9IemlZakZHSjRRUVFnZ2hoQkJDQ0NIRWY1ZkpGNTkrK0dWeEJ5RkVVYWxlMlJzWFJ6c21UZjBaYzNOenFsYXVWTndoQ1ZIczFtN2N3dmN6WnZIQmtCNTBiTk80dU1NUlFvZ1hucHVMQXgzYU5DWXVQcEZyTis4RGtKU2N3cTdBazl5K0YwcTFTdVd3dHJJbzVpaUZFRUlJSVlRUWp6dDc4UVpuTHQ1ZzRHc2RpanNVSVlRUVFoUXhoVGJobHE2NGd4Q2lxQVdIUmpKcCttSmNYVDM0NlAyaE9EbzQ1RDlJaUJkTVpGUVVNMmJQSlN3c21JbWpCK0hoS3Q4SFFnanhienQrNWpJL3pGN09nNmhIK2pZelV6VnY5R3JIYTExYllXcXFMc2JvaEJCQ0NDR0VFTmt0V2JHZHhTdTJzV2Z0ek9JT1JRZ2hoQkJGVE1xbml4ZVNoNXNqczZlTXdxZE1hUVlOKzRBVmE5YVRucDVlM0dFSjhhOUlUMDlueFpyMURCcjJBVDVsU2pON3lpaEppQXNoUkRGcFdLY3FpMmFPNTlWWG1xTEkzTG9pSlZYRDc4dTJNSGpVRkk2ZXVsVE1FUW9oaEJCQ0NDR0VFRUlJOGVLVGxlTGloUmNjR3NuUEM5Y1FIUDZJTi9yMHBIMGJQMVFtSnNVZGxoQkZUcHVXaHYvTzNTeGR1UVlQRnp0R0R1a0ZUem5sQUFBZ0FFbEVRVlFseVhBaGhIaU9YTDkxbjUvbXJlYlN0VHNHN2I0TmEvRCtvTzY0dXpvV1QyQkNDQ0dFRUVJSVFGYUtDeUdFRUM4eVNZcUwvNHp6bDIveDErb0E3Z1pIMHExelI5cTFmaGtuS2FzdVhnQVBvcUlJMkxXWGRadTI0RjNHbVRkN3RxTkdWZS9pRGtzSUlZUVI2VG9kL251T01lK1BqVHlLamRlM3E5VXErblZ2UTk4ZWJUQ1RrdXBDQ0NHRUVFSVVDMG1LQ3lHRUVDOHVTWXFMLzV4ck4rK3plY2RoOWgwK1EwV2ZDclJxMFpSNnRXdmg2ZUZlM0tFSlVXQkJ3U0djT251T1Bmc1BjdjNtRFZvMnFVUG50azJvNUZPbXVFTVRRZ2hSQUhFSmlTejZleXNidGgwZ1hmZlBYOGRkbmUwWlByQTd6UnJWMUpkYkYwSUlJWVFRUXZ3N0pDa3VoQkJDdkxna0tTNytzMUpUTlJ3NWVZbERKeTV3NnR3MUZFb1Z0YXBYbzJ3WlQ4cDZldURwNFk2dGpRMldGaFpZV0ZxZ1ZxbUtPMlR4SDZMUmFrbEtUQ0l4S1luWXVEaUNna080RnhUTXZmdEJuTHQ0Q1YyNmxucTFLdUhib0FhTjYxZkRWRllWQ2lGRWlYVHpUakF6NTYvbS9PVmJCdTNWS3BYam5UYzdVNmRHeFdLS1RBZ2hoQkJDaVA4ZVNZb0xJWVFRTHk1Smlnc0I2SFE2Z2tNanVYanROa0hCRWR3TGlTQTROSktFaENRU2sxSklURTVDcTAwdjdqREZmNGhLcGNUUzNBSkxDek9zckN6d2NIT2tyTHN6bmg3T1ZLL2tqWWVibzZ3Z0ZFS0lGNFJPcDJQSC9oUE1XYktCNkVkeEJ1ZnExNnJFTzI5Mm9YS0Zzc1VVblJCQ0NDR0VFUDhkTDFwU1BDMHRqVk5IanREQTE3ZFF2MGRhOCtlZlBJcU81dTBQUGpCNlhxUFJvRmIvdXdzMGJsNjlTbFJFQkM4MWIxN2dNVHFkcmtUOS9pd3lQSnpTRGc2WTVMSTQ2OEN1WGJpWEtVUDVTcFdlV1F4L3paM0x3NmdvUHBndzRZbkc3OXE2RlN0cmF4cTNhRkdnL2lYbFhnS0lpNG5CcGxTcElvL25lZmpjODVPZW5wRWJVU3FWeit3YUNmSHgrSzlmVCtVYU5haGVwNDYrUFRJOG5GS2xTNk0yTmMxM2pyallXRXhOVFRFek55K3l1TkxUMHdtNWZ4OFhOemZVcHFab05ScEM3dCtuYlBueUJ2MjBHZzJwcWFsWVdsa1YyYlZGMFpPbHIwSUFDb1VDVDNjblBOMmRpanNVSVlRUVF2ekhLQlFLMnJWc1NOT0dOVm14Zmhlck51MGxPU1VWZ0pQbnJuRnk3SFNhTjZyTjREYzZVczdUdFppakZVSUlJWVFRUWp3THljbkpiRjY1a2xyMTYxT3BlblVnSTZuOThNR0RRczFqNytpb1Q2NGRQM0NBZGN1VzhUQXlrdmF2dmxyZ09XNWZ2ODZEOEhDajU2NWR1c1NLUll0NDQ1MTNESkowUVhmdUVIVHZYb0htOXl4YkZzOXk1UW9jVDNwNk9odFhyQ0FpTkJRdkh4OWMzUFBmQmpQbTBTT1d6cHZIUzgyYTBjRFgxK0JjYWtvS2FXbHBhTFZhTkttcEpDY2xrWktjVEdKQ0F2R3hzY1RGeGhMejZCRVBIendnT1NtSjl6LzU1SmttQTdNc25qMmJjaFVxMEt0L2Y2UG5ONjFjU2JQV3JaOXBjalFzT0RqWHozN2lxRkU0dXJnd2N2ejRYTWNIYk5pQWs0dExnWkxpSmVWZUFraEtUT1RIU1pObzRPdExwMTY5OU8zeGNYRm9VbE1MZlAzU0RnNDUycDZIenowL0p3NGVaTXVhTll6Ni9IT2pyeUc3OEpBUS9wd3poNzVEaHVCUjF2Z0QvaHVYTHljMkpvWmVBd1pnbnBuQURnOEo0V2hnSU5hMnR2cWt1RmFyWmY1UFAyRmlZa0t2L3YzemZRKytHVE9HSmkrL1RMZStmZlZ0cDQ4ZUxmRHJyTjJ3WVk3djlhVEVSSDZlUEptUkV5Ymc2ZVZGZEZRVXM2ZE9aZXJjdVFiOUR1M2R5L2IxNjVudzNYZFkyOWprZW8wSFlXRzVuaXRWdWpTbVptWWtKaVNRRUJkbnZKTkNnWk9MUzRGZmt6QWtTWEVoaEJCQ0NDR2VBMWFXNWd6dTE0bnVIVnV3ZE0wT052b2ZRS05OQXlEdzZGa09IanRIMjVZTkdmaDZCMXlkN1lzNVdpR0VFRUlJSVVSUlN0Tm91SHJ4SWhkT24rYURUei9GM3RHUlIxRlJUSnM0c1ZEemZEUnhJcTZaaWI2WG1qZm4yTUdEN05tMmpiTGUzbFN0VmV1cDR5eGxaNGVKaVFrTFpzNmt6OENCMUduWUVJQ0xaOCt5ZSt2V0FzM2gxN0ZqamtUbW80Y1BpYzh0Q1FUVWI5eVlMV3ZXc0huVkt0cDM2NVpydjZ6Vm5CWVdGc1RIeHJKKzJUTEtsQ3Rua1B6OFBKY1Y4TmxaV0ZwaVpXT0R0WTBOVVJFUk9MbTZNdTJMTDNKTkdCZkc0OGswZ01pSUNCNkVoOU9tYzJkdVg3K09UbWU4d0c5TWREUzNybDB6ZXU1WkowMlRrNUpJU1VvcXN2bEt5cjBFR2ZkRDR4WXQyTDF0RytucDZYVHAwd2ZJcUtwdzZlelpBc1VLT1QvN2t2QzVhelVhZG0zZFNpazdPN1FhalQ2cGEyZHZiM1QxdGthajRVRjRlSzRQQzZTbXBIRDgwQ0djWEYzMUNYR0FpTkJRQUlQdlZaVkt4V3VEQnJGODRVTG0vZmdqemR1MjVaVlhYODExVmIweHkzLy92VUQ5RkFvRmRWNTZDY2g0dU9QZ25qMFpKekkvazduVHA2TlVLdldmMGNSUm8vUmp4MCtad2o1L2Z5cFdxVUtLa2U4VEIyZG5JT09oakx4K3BnOTgvMzJxMXFyRnNjQkF0cTFiWjdTUFVxbGt5bSsvRmVnMWlad2tLUzZFRUVJSUljUnpwTFNkRFNQZTdrR3ZyaSt6WlBsMkF2WWVJMTJuSTEybnczL3ZNWFlkT0VHWGRrMTVzMWM3N08xc2l6dGNJWVFRUWdnaFJCR3dzckhoOVVHRG1QL1RUeXlkTjQvaFk4Zmk0T3lzVDZKZFBuZU8wZzRPdUhwNDZNZG9VbE1KM0xXTGZmNytxRTFOYWQyeEk4NnUvMVNYVWlxVjlCazRrRm5mZk1PS1JZc1k5Y1VYMkpVdS9WUnh1cmk3TTN6c1dPYlBtTUh5aFF0SlRVNDJLRU50TE9HYjNiaWhRNDIyNzk2MmphUDc5K2Q3L1d1WExuSHQwcVZjejJldDVqUTFNNlAzZ0FITW5UNmRaZlBuTTNMQ0JGVFp5blJYcUZLRitrMmFZR3BtaHBtNWVjYi96Y3l3c0xMQzJ0bzZ6NlNiWDhlTytjWnB6SkY5KzBoTVNEQjY3dUtaTXlpVlNpcFZyODZVOGVOSlRVa3gydS84cVZPY1AzWEs2TG1wYytjU0V4M041RTgreVRPTy9ENmpaMFdyMWJKbjJ6WmF0bXVIcVpsWmlibVhzclI3OVZVaXdzSTRzR3NYVHE2dU5HN1JnblpkdStMYnFsV09zZEdSa1pSMmROUWZuejk1a3FPQmdUbjZGZFhuL2l6dDlmZm4wY09IQUFZSjNTR2pSbEd4YXRWQ3ozZm0yREZTVTFKbzByS2xRWHR3Wm5XQXgxZVhsNjlVaVE4Lys0eS81czFqZjBBQTNoVXFVSzEyN1VKZHMyNmpSdm9IR1l6WnRISWxGOCtjMFcrMzBLcERCNXEyYmcwNkhaZk9uZVB3M3IxMDY5c1hCMmRuWXFLaldibDRNZTk4OUpGKy9OWTFhNGlQaStQS2hRdGN1WEFoeC95UGYwYXZ2djY2d1gwVEZSSEI5NTkvYnRCSHBWTHg3ZXpaQm0zN0F3SnlUWmFMZ3BHa3VCQkNDQ0dFRU04aFZ5ZDd4bzNzeDJ2ZC9WajA5MWIySDg1NCtseXJUV2ZkMWtDMjdUcEsxL1pONmRYMVpaenM3WW81V2lHRUVFSUlJY1RUOHFsU2hXYXRXeE80Y3lmK0d6ZlNzVWNQSUdQbFplRE9uZHk4ZXBYS05XclFzbDA3SWtKRDJiVmxDMXF0bGxhdnZFSlRQeitqcXpaZDNkMTV1WDE3ZG0vYnh2bVRKMm5lcGcwN05tM0tNNDZFK0hnQWczNEtoWUkyblRzREdTdEVoNDBkeTVKZmY4WDlzUVJXMXRnbk5Xek1HUDNYT3AwT25VNlhhK2x5alVhRGlZbUp3Zm5zRHdWNFY2eEl3MmJOOUtzdXN5ZkZYRDA4cU5lNDhSUEZXSmhTOU5tZFAza3kxNlQ0aVVPSDhLNVlFVXNyS3o3NjRndDBtWHM0Wi9mOTU1L1R3TmNYdnc0ZGNyMkdtYms1elZxM05ucnUwdG16eEVSSFAxSHNUMHVuMDdGeTBTTE9uamhCUW55OHZyeDFTYmlYTkJvTnFTa3BXRmxiMDN2Z1FNek16YW1idWFMWXpkTlQzLy8yOWV1Y1BYR0N4aTFhc0hqMmJQcSsvVFkxNnRZRklQVCtmYVBYTGFyUC9Wa0pDd2xoOTdadEJpWEpWeTVlekoyYk55bnI3YTN2bDcwa2VIUlVGSkN4WWo5N3UxUG0rM2xrLzM0c3JhejBxN0t6M0w5ekJ3dExTeHd6VjFWbloyVmp3enNmZmNTVjgrZHpKTVNENzk0bE1URlJmeHdUSGMzMXk1Y0I5RWw3bFVxRmxiVjFycTlUODloZTRHcFRVOVNtcGh6WXRZdk5xMVpoWm03T3dsbXpETVo4TjJFQ3c4ZU9KU3c0bUtPQmdhaFVLb2FNR29WM3hZb0F6UHZ4Ui8zUGEvSDhrS1M0RUVJSUlZUVF6N0Z5bnE1TUdqT1lxemZ1TTMvcEprNmV2UXBBY2tvcUt6ZnVZZTNXZmJSdDBaRFh1dm5oSlh1T0N5R0VFRUlJVWFLMTc5YU5wTVJFZzFXRWFyV2FkLy8zUCs3ZXVzV2ViZHVZUDJNR09wMk95dFdyMCsrZGR6QzNzTWh6VHIrT0hhbFd1N2ErelBUT3pac0xGRXYyZmtxbFVwOFVCN0Myc2VIOWNlTnlqUG5xNDQ4TE5IZHV5bFdvb1A5NnkrclY3Tit4STllVnNPT0dEcVZaNjlaNXJnRHQyS01ISWZmdlU2dCsvYWVLNjFtNmUrc1dFYUdoTlBYekF6TDJoYytOdVlXRnZoUnpidWU3OU9tRFZxTXhXQmtQR1VuYnJBY25jbHRsblNYcmZGR1VhdGJwZEt4ZHVwU3pKMDdnWGJFaW5YcjJORGovdk45TGgvZnNZY3VhTlV5ZE94ZHpjM1A2REJ4b2RJNEhZV0VjMmJlUFYxOS9uYm92dmNTeUJRc1lQMlVLTnJiR0s3d1Y1ZWYrTEtTbXBQRDMvUGs0T1R2clA3T0xaODV3NXZoeDNoODdGck5zcGMrTmxRVC9lK0ZDZytPczl6NXJSZmhuSTBZWXZXNSs5Mloyb3lkTll2UHExUWFsNVMrZFBhc3ZhVy9zOHc2K2V4ZHRXaG9XRmhhbzFHb2VoSVZ4NC9MbEhHWDRMNTg3eDlZMWEzaHZ6QmpLK2ZnWW5OUHBkSXdmTmd3emMzTU83ZGxEN1FZTmNQWDBaTk9xVmJ3L2RpemhvYUhjdlhXTHZrT0dHSTA3UGpiVzhFR0N6Slg0QnRjZzUvN2o4VS81b0lpUXBMZ1FRZ2doaEJBbFF1VUtaWmcyY1RobkxseG4vdEl0WExwNkc4aFlPYjV0OTFHMjdUNktiOE1hOU92ZWx1cFZ5aFZ2c0VJSUlZUVFRb2dub2xhcjZUMWdnUDQ0cndUUjFZc1hEZmExQlhoejZGQnExcXRuMEtaU3F3MFNQdm1WVzg3YU8vdnhmaHFOaHRWTGx0Q2dhZE5jeXlZUHptZS83dDhmVzIzNXVKdFhyaEFiRXdQOHM4Znc2YU5IYyswZkVSWm1jTDV1bzBZRzV5MHNMUms1Zm55T2NjSDM3bkZnMTY0OFl3SHc4dkdoekdQSnN1enltOFBGM1QzZkV0T0JPM1lBNEo1dDFiSC9oZzFHOTlVK3NHdFhqbXY2ZGV4b3NIcDkyOXExM0xoeWhlSGp4bUZpWWdKa0pQRWVoSWZyOTVYUGJUWDV5Y09IU1VwTTFKL1BLaWY5cE5MVDAxbjcxMThjUDNpUThwVXFNZkQ5OTFHYm1wYklld2x5SmltelMweElRS2ZURVI0U1FvdTJiWEgxOENBNU1SRlZMcVg0aS9wekwycTNybDBqUERRVW5VN0haeU5IR3B5Yk5Ya3lrSkdVemxvQjN2T3R0M2lwV1RPQzd0N2w1OG1UR1RabURPVXFWT0RJL3Yyc1c3clVJTzdIaFFZRmNmbmNPYXJXcW1XdytqNC9sdGJXdkRab2tINy84bWtUSjFLM1VTTmE1N0hGd2FtalIzTzhsNlptWnJUdTFFbC9mUFhpUmY2Y000ZWE5ZXF4Y09aTVRNM01nSXdIQlQ3NjRnc3NyYXpRNlhSWVdsblJmOWd3MUdabUtCVUtUaDArelBMZmZ5Y2lMSXdXYmRyaytrREVycTFiMldYa2M4NHVUYXMxK3JCQmJ0VU9STUZJVWx3SUlZUVFRb2dTcEU2Tml2d3krVVBPWHJyQjhuVzdPWHJxbnozUURoMi93S0hqRjZoUjFadSszZHJRdUVGMWxFLzVTd3doL290ME9oMUJvUSs0ZE8wTzk0UEN1UmNTUVhCb0pBbUpTU1FtcHBDVWtveFdtN08wb1JCQ0NQR2lVYW1VV0ppWlkybHBocFdsQlI1dWpwUjFkNmFNcHd2VktwWEQwODNwcVpObUluOHQyN2Vub2Erdi92aG9ZQ0NCTzNjeWV0SWtmVnYwdzRjc25EbFRmeHp6NkJGaHdjSDY0OUwyOWppN3VlbVB3ME5DS08zZ29FLzJGRVJzZERSM2I5M2k3SWtUTkcvVGhsZTZkOWNuWGJOVXJsNjlVSy90Y1hzREFyaDI4YUpCMi9MZmY4KzEvN1dMRnczNkcwdGtHblA3K25WdVg3K2ViNzkycjc2YVoxSjgwOHFWZVk1dm1FZlNGeUE4TkpRTHAwL25lcjVmTGl0TnN5eGJzQ0JIbTVlUEQzdjkvUW5ZdUpFTzNidG5YQ2NraE5TVUZMd3pWMC9udHJyKzZvVUxKQ1VtNW5vK0lUNmViV3ZYNW1qMzhQTEtzUm8vTlNXRnBmUG42MHRldi9IT08vclY2eVgxWGpLV3BIemNqSysrMG4rOWlZejlveC8zTEQ3M29sYWxaazBHalJ6Sjc3Tm1NV3pNR0t5c3JaazJjU0tEUjQ3RTN0R3hRTytGTWNZUythdi8rQU9BdGwyNjVOaFR2TERNTFN6MGlYcGpmRnUxb2x5RkN1alMwOUhwZEppYW1lSGw0Mk5RUHIyc3R6ZDlod3pCM2RPVE04ZVA4M1htQXhqamhnNUZsNTVPWEd3c1NxVVNNM056ZzBvZGJidDJaZG44K1ppYW1mRlM4K1pHcjEvS3pvNTJyNzVLZzJ3LzArTmlZMW43MTE4OGpJcGl4NlpOMk5uYlU2dCtmYnErL2pwTDU4M2pwV2JOcU5lNE1XZVBIK2ZJL3YxUDlmNzgxMGxTWEFnaGhCQkNpQkpHb1ZCUXAzcEY2bFN2eUsyN0lTeGZ0NHRkQjA2Um5ybi8ySVhMdC9uMDhuektlYnJ5ZXZmVytEV3ZqMXBsa3Mrc1F2eTNwYVpxT0h6aUlvZFBYT1RVdVdzb1RGVFVxbDROcjdKbGFPTlhEMDhQZDJ4c3JMRzBzTURTd2hLVmZFOEpJWVQ0RDlCcTAwaE1TaVF4S1ltNHVIaUNna080RnhUTWlYUDMrZjF2ZjNUcFd1clZyRVNUQnRWcDBxQTZwcWJxL0NjVk9Sell0Y3NndVpwOS8xNEFhMnRyZ3lTUHRZME5nRUhiNDZzSHIxKzZ4S29sUzR6T21aeVV4Sy9mZjArVm1qWHArL2JiQlk3VHdkbVprZVBIcy9qWFg5bS9Zd2QzYnQ3a3ZkR2pEWktaaFNsOWJNemIyVllIUDJuSjY3emVUNjFHQTBDTGR1MXlsUEhPTG5EblRqYXZXcFZuUWp4TG94WXQ2UEhHRzBiankwL0FoZzNvZExwY3o5ZHUyRERQOGNhU285VnExNmFCcnkvNy9QMnBYTDA2NVN0VjR0cWxqSWVweTFldURHVHMrM3p1eEFsYXRtK2ZiNHpaSlNZa3NOZmZQMGQ3L1NaTkRKTGlVUkVSL0RGbkRtSEJ3VFQxODZOejc5NEc5MmhKdVpjZWwxZVZoVHMzYnZEYkR6OHc5cHR2Y0hCeU1qaTNQeURBNFBoWmZPN1BncjJEQTVEeGVXV3RlclozZE13ejZWeFk2ZW5wWERsL0hrc3JLOXpMbENteWVSKy9SbXBLQ2dBMnRyWkdIN2hJVFVsQmJXcUtRcUhBd3RLU212WHFFUlVSQWNEWDJmYW5mL1R3SVRldVhLRzBvNlArb2JBSDRlSHNEd2pneEtGRGVIcDVvZFZxbVQ1eEl2VjlmV25nNjZ2L09hSlVLcGt3ZFdxT2E5dlkyakpnK0hBMnJWekpzUU1IK1BMSEgybll0Q21hMUZRcVZhL091bVhMdUhyaEFuMkhETW4zM2hCNWs2UzRFRUlJSVlRUUpWaDVMM2NtakhxTHdXOTBZdldtdld6WmNaamtsSXpTWVhlQ3d2anU1NlVzWExhRlhsMWVwa1ByUnRoWVdSWnp4RUk4WDY3ZHZNL21IWWZZZStnTWxTdFc1T1htelJqWS8yMDgzTjN5SHl5RUVFSzg0RlFxRTJ4dGJMQzFzY0hWMlptS1B1VU56Z2VIaEhMeXpEazI3enJBajNOWDBySkpiVHEzOWFXU3o3TkpiTHlveW5oNzYwc0tHeXVkdkdYTkdyYXNXWk9qUGEra1liWGF0Zm53czg4QW1Qbk5Od2JuekMwc2FORzJMUUViTjFLaFNoVWFObTFhNEZpdGJHeDQ5My8vWSttOGViaDVlT1JZM2R2enJiZnlITC9teno4TGZLMHNlWldzTmlhdjl6TWhJUUVBTXpNenRxeGVUVXB5TWwxZWV3MTF0djIzazVPUzJPdnZYNkRTNTAvajZvVUxYRGg5R3EveTVibDc2NWJSUGsrYUdPNzYybXZjdkhxVkZiLy96cWd2dnVEQzZkTTR1cmpna2xrdDRPcUZDMnhkdXhaWFQ4OUNyY2gyY25GaGRMYVYwTWJFeGNieTg1UXBwS2FtMHZQTk4zTmRNVnNTN3FYSGFUVWFvcU9pY3JUYk96cGlVNm9VQUhFeE1UZzRPWEg4NEVISytmamtTQ0EveTgvOVdZbDUrRkQvUUVuTW8wYzU5cXQvR2pldVhDRXVOaFpYZDNlT0JnYm0yOS9heG9ZYWRldm0yU2MwS0lqTDU4L2oxNkVEa0xFdHdNbkRoL09kKzZPSkUzRjFkOWNmbTVxWlpheVl6OXovZk02MGFjeWJNUU16YzNQcU5tckVsUEhqR2ZMaGg4eWJNWVBFaEFUOE9uYkVyME1IZE1EZTdkdlpGeEJBZUVnSTc0MGVUWHA2T3VPSERjczNCb0FKNzcrZm8rM004ZU9jT1g1Y2YvemhaNTg5czRjSVhtU1NGQmRDQ0NHRUVPSUY0T3BrejRqQlBlamZ1ejNydHg5ZzdlWjl4TVJsL01MblFkUWpmbHU4bm9YTHR0Q3FhVjI2dHZPbGFxVnlVdXBTL0tlZHYzeUxQMWNGY0M4a2t1NWRPckZrN3JzNE90Z1hkMWhDQ0NGRWllTGg3b2FIdXh0ZE83Ym5RVlFVQWJ2MjhzVVBTL0R5Y09UTlh1Mm9XYlY4L3BNSXZNcVh4NnQ4eG50bExDbitKT1hUTGEyc0RNb0JQNjVWaHc1Y3ZYaVJEY3VYRzAzYzVVV3RWdFAvc2VTT2w0OFB6VnEzNXFWbXpmSWMreUFzakhLWkpieXowK2wwdWY3N3BMQmxtdk42UDZNakl3RW9WYm8waVFrSkhOaTFpenMzYi9MR3UrL3FFOGFiVjYwaVBqYVczZ01HUE5OL014ME5ERVJ0YWtwVFA3OWNrNlBaUDJOamNudHZ6TXpONlQxZ0FQTm56R0RKcjc5eTkrWk4yblR1ckQvL1V2UG1CTzdheFlhLy8rYmpMNy9FSkpkOXI1OUVjbElTRGs1T3ZETnFGQjVlWG5uMmZkN3ZwY2VGaFlUd2MrWisydG1ObmpRSmV5Y25sRW9sRHlNamNYUjJadjJ5WlhUczFTdkg5OWF6L055ZmxaK25UTkYvUFgvR2pDS2QrK1NoUTBER2U1dDk3L0hjZUhoNTVVaUtwNldsY1Nkek80U2orL2R6ZU85ZVRGUXFmVkxjdTJKRmF0U3R5NmFWSzJuZXBnMnVIaDRHNDA4ZFBjck5LMWV3c014WVJKQ2NsRVJhV2hwS0V4UDZEQnhJUW53OEFHKzk5NTcrL2txTWorZFlZQ0JIQXdQcDhjWWIyTm5iWTJ0blIzSnlNcEJSb2FMT1N5K1JuSlFFWkZUOGUzM3dZS092S1NVNUdmOE5HMGhOU2FGRnUzYnMzcnFWTXVYSzBkVFBMOWYzb1hUbUtuNVJPSklVRjBJSUlZUVE0Z1ZpYTJORi85N3Q2ZE8xRmR2M0hHUGxodDJFaG1jOHlaNmFxc0YvenpIODl4ekR1NndiWGRvMXBXM0xCbGhiV2VRenF4QXZqdURRU0g1ZXVJYmc4RWU4MGFjWHI3UnBsV05WaWhCQ0NDRUt6OG5CZ1RmNjlPVDFudDNZdm5NUDMvKzZDZzhYTzBhKzNSTVBOOGZpRHE5RWU1THk2ZmxSS3BYMEhqQ0FuNzcrbW1VTEZ2REJwNThXS2dHYy9YcWhRVUZvVWxNcFY2RUM1MCtkeW5OYzJmTGxTVTFKSVRRb0NEZFBUMzI3VnFQSjllOWtlWlc4THF6N2QrNEE0T0x1VGxsdmI4cDZlL1BYdkhuOFBIa3kzZnIyUmF2VmN2emdRUnI0K2xLbFJvMUN6MThZV1E4aldGcGI1OXJuYWNwVSsxU3VqTy9MTDNOd3p4NlVTcVhCaW0ybFVrbUg3dDM1Yzg0Y0R1M2RTL00yYlo3NE9vK3p0YlBqZzg4K3c5emN2RUQ5UytLOU5QYnJyM0Z3ZGpZWWEySmlncjJURXhGaFlkeTdmUnRiT3pzYUcxa2wvNncvOTJmaGs4bVRzYkcxNWRNUkl4ajErZWM0dWJqd2FlYnE2U3h4c2JFOENBdlRyNlIvOVBBaEQ4TENpSStOelhYZXVKZ1l6cDg2bFZHUzNjV0Z4SVFFUm93ZmI3VHZyV3ZYbUR0OU90NlBQUWp4MTl5NVhMdDBpWlRNWkxTZHZUMU4vZnlvbWEyY3Y2T3pNODFhdDJiL2poMlltcG9hN09jTnNOZmZIL2N5WlNobFp3ZkF3cGt6dVhmN2RvSGVtOENkT3duY3VUUFBQdC8rOGdzcXRUckhQdlVQd3NJNGUrSUVSL2J0UTZ2VjB1K2RkNmhlcHc3bUZoWnNXN3VXNDRjTzBicGpSOHBYcWlTTEdvcUlKTVdGRUVJSUlZUjRBWm1ibWRMdGxXWjBhZXZMZ2FQbjJPaC9rRlBucituUDM3NFh5cXdGcTVuN3h3WmFOYTFIbC9hK1ZLM29KZi9RRWk4c2pVYkwwalU3V0wvOUlHKyszcHVwM2JvVytwZkhRZ2doaE1pZmlZa0puZHEzb1VOYlAxYXQzOGo3NDMraTJ5dE5lYU5uVzlScStYWDBrNGlQanpjbyt4d2ZGd2NZbG9LT2Z2aXcwUE02dWJqUXFXZFBiRXFWS3ZTL0ErYjkrQ1AxZlgycDM3Z3hKdzRkNHNDdVhZVWEvL2orelVtSmlaaWFtUUZ3TnJORXNFZlpzcncrZUxEKytISDloZ3dCNE1xRkN3Vk9ZRis5Y0FGVE16TThNc3NPZTFlc3lBZWZmc3Fmdi8zR3FpVkxVQ2dVZUpZclI3ZCsvUXI4V2hMaTRnaTZlN2ZBL2JOVXJWVUxhMXZiUE1jK2JibnZCazJiY25EUEhsUnFOZWxwYVFibnF0ZXBnM3VaTXV6ZXVwWEdMVnNhbEpCL0dtWm1aZ1ZPaUVQSnZaZU04ZlR5NHV6eDR6eDYrSkQrdzRZWlhZSC9iM3p1UlUybFZ1dExwcXRVS3FQbDB3TTJiQ0Jnd3diOThkOExGK1k3Ny80ZE8waExTOE8zVlNzY25aMVpQSHMydDY5Zng3dGlSWU4rT3AyTzdldlhvMWFyYWRHdW5jRzUrN2R2NDFHMkxEWHExV1BqOHVWVXJsR0RacTFiRzcxZTFWcTFPSDNzR0cyN2R0WC96THQxN1JvUHdzTG8zTHUzdnQvN24zeVNiK3lGRlJVUlFYaG9LT0VoSVlUY3Y4L2RXN2VJaVk1R25aa3M5K3ZZVWIvNnUyVzdkcFR6OFdINyt2WE0rL0ZIckcxc0tGdStQRTZ1cnRqWTJtSm1ab2FMaDRlK0lvWW9PUGxiaUJCQ0NDR0VFQzh3RXhNbExYM3IwTkszRGtFaEQ5aXk0ekRiZGgvUmwxWlBTZFd3ZmM5UnR1ODVTbmt2ZDdxMDg2VnR5NFpZV1JiOGx4aENQTytDUXlQNWN0b2kzTjNLc09pM242Vk11aEJDQ1BFdlVDcVZ2TmFqRzYxYnRtREc3RG04UC80bkpvNGVoSWVybEh3dHJIMysvdXp6OTgvUlhoUWxsSDFidFNyMG1LaUlDRzVldlVwcEJ3ZnFOMjZzYjUvdzNYY0E3QXNJNE9EdTNmcmp5Wjk4UWxNL1AxcG1Kck1tRzBrNHhjWEdZbTFyQzhDeUJRc0tGWStUaTB1QkVwbVJFUkhjdUhLRjJnMGFHQ1FyYld4dDhhNVlrZnQzN3FEVDZkQ21waEliSGExZkNaeWZDNmRQYytIMDZVTEZEQVZiRGZ5MG4vSFdOV3RRS3BWb1VsTlpObjgrNzQwWm8xOUZyVkFvOU1ua29rcUlGMVpKdlplKy8veHpvKzNsSzFia3pMRmpOR3JlbktxMWFwR1lrSkJqRzROLzQzTXZhbEVSRVNRbkpnTHdNSE1MZ3V5cTFLeEpVejgvS2xXclJ0RGR1L3c4ZVRMRHhvd3hXdDQrUzF4TURJZjM3Y1BLeG9iR0xWcWdOalhGeThlSHRVdVg4c0dFQ2FoTlRmVjk5Ky9Zd2QyYk4rbllvNGQrTlhlV2o3NzhVdjhReHNibHkvTjhIUzgxYmNxUmZmczRlK0lFZFJvMkJHRG41czJZVzFqa1dxNS93VTgvY1R1ek5IdEJXVmxiTTJIcVZJTzJpMmZPc0NYeis5SEoxWlhLTldwUXNVb1ZxdFNzcVgrSUl6c3ZIeCtHZnZ3eEQ4TER1WFQyTExldlgrZnM4ZVBFUkVlajAra1lObVpNb1dJU0dTUXBMb1FRUWdnaHhIK0VwN3NUUXdkMFpYQy9qdXcvY281TkFRYzVlL0dHL3Z5dHV5SE1uTCthT1VzMjROZXNIcDNhK0ZLdHNxd2VGeVhidmtObitHbmVLZ2IxZjVQdW5Uc1dkemhDQ0NIRWY0NmpnejNmZmpHQmRadTJNUEtUR1l3YTJwc1dUV29YZDFnbFNxZWVQUTFXUis3ZHZwMXQ2OVlabElLT2lvaklOVkZYR01sSlNjVEd4T1Q1YjRDc3NzS1BKN3hLbFM0TlpPeG5uZjA0cXkzNzhlT2lJaUlvbTducWNjcHZ2NUdjbE1RdjMzMkhTcVhpN1E4L3hDWXp5WmtsVGF0bDdkS2xuRDU2bEZZZEMvWjN2SzFyMXFEVDZmRE50azl2V0VnSWEvNzRnM3UzYjFPdGRtMjh5cGRuKy9yMXpKbzhtZGNIRDZacXJWcjV6bHV0ZG0xOWtqYTczMzc0b1VCeDVTVzNjdDlaOGlyN2ZYanZYcTVmdnF3dmpSNjRjeWZiMTYrblU4K2UrajdsSzFWNjZoZ0xZK3ZhdFVSSFJ0TDF0ZGV3S1ZXcXhONUxiMy80SWFYdE14NjB6VXBneDhmRkVaaTV5cjFzK2ZJa0p5Zno3ZGl4VDVTOGZKclB2U2lsWlZZWHlINHYvLzd6enpuNkRYcXNsSHAyR28zRzZFTVhtMWV2UnBPYVNzY2VQZlFKOEI1dnZNRXZVNmF3Yk1FQzNucnZQWlJLSlJmUG5HSGIyclg0VktsQzg3WnRjOHhUbUtvRUhsNWVWS3BXamExcjFsQzVlblV1bkQ3TnphdFg2ZHk3dC81ZWU5eVFVYU1LUEg5ZWZQMzg4S2xjbVZtVEp4TWVFa0o0U0FqSEFnTU4rdlFmTm96cWRlcHdZTmN1TnExY21ldGNuMHllTEh1S1B5RkppZ3NoaEJCQ0NQRWZvMWFyYU4yOEhxMmIxK05lY0JoNlB0QUFBQ0FBU1VSQlZEaWJkeHpDZi9keFl1UC9XVDIrYmZkUnR1MCtpcXV6UFg3TjZ0RzZlWDI4eTdwSmdseVVLQ3MzN21IdDFvTk1uL0lORlgya3RKd1FRZ2hSbkxwMzZVU05hbFdaTU9sYndoNDhwRS9Yd3E5UUZvWlNVMUpJVDAvSDFNeU0rNW1sbUZWR3lqWG5aOEZQUHhFZUdvcmExSlNFdURoU2twTnhjWFBMdGYrZG16Y0JjdXp0KzZRZVJrYVNsSmlJcTdzN2tGRmx3TkxLaXNFalJ6Sm4yalIrblRxVmZ1KzhveThWSEJFYXlvckZpd2tMQ3FMZmtDSFVhdEFnMzJ1Y1AzV0tpMmZPVUt0QkE3ektseWNtT3BwZFc3WncvT0JCVkdvMVhWOTdEZDlXclZBb0ZMaDZlTEJzd1FLVy9Qb3JIYnAzcDJYNzlybk8rM0w3OXBRdFg5N29pdGlYMjdlbmpMZjNFNzRyR1o2MGpQYjlPM2ZZdkhvMXBSMGNhTnVsQzBvVEV5NmZPMGZnamgxVXFGeVp5a1cwWC9yRHlFZ0NkKzdFemRNejE1VzIyVVZIUm5MdTVFazY5ZW9GbEx4N3ljYldsaFp0MitMcDVhVmZBZDV2eUJBMEdnMkxmL2lCeVBCd1RNM00yT3Z2VDJrSEI3UmFMUmFXbG9WK0hjK2lmSHBZU0FoWHpwM0R5OGNuUjNueTNDUW1aUHlPSUd0UDdIRkRoeko2MGlTY1hGMExsSmcvdW44L0FaczJNZmJycncyU3psY3ZYT0RNc1dPNGVYclN1R1ZMZmJ1cmh3YzkzbnlUbFlzWHMraVhYNmhSdHk0Yi92NGJaMWRYM256MzNTTFovcXBUcjE3OFBIa3lpMzc1aFpCNzl5anI3VTNUYkEvS1BPNnZ1WE81ZXZGaW9hL3o5YXhaQnNjcWxRb1BMeThBV25Yb1lGQVpJZWJSSStiUG1KRmpqdEdUSmhrY256eHloRDNidGtsQy9DbElVbHdJSVlRUVFvai9zTEllTGd3ZjJKMGgvVHF6NzhoWk52a2Y1UHpsVy9yellSRVBXYloySjh2VzdxU2NweXQrTGVyaDE2eUJsTDBVejdWMG5ZNTVmMnprNk9uci9Qcmo5emc1eXYwcWhCQkNQQThxK3BUbjF4Ky81MzhUdnVCaGRDenY5dStLVWg2NjFEdDUrRENRc1VkMVFkeTlkWXNGUC8ya1B6WXpONmZzWTBsWS8vWHJBWWdNRDBlbjB4bDl5TlhPM3A3cmx5L3JqeDJjbk9qK3hodTVYdmZPOWV0WVdWdmo2T0pTb0RqemszVnRMeDhmZzNaSFoyZmVIemVPeGJObk0rZUhIMmpjc2lVcXRacUR1M2RUeXM2T1lXUEg0cG1aWkRJbWEvL28rTmhZcXRhcVJRTmZYenIxNnNYUi9mdlpzSHc1NmVucDFHclFnQTdkdXhza21hclVyTW13TVdOWTlNc3Y3QXNJb0U2alJqbEtObWZwMEtOSHJ0ZlA2MXhCUFVrWjdjaUlDQmI5OGd2cGFXbjBmZnR0ZlRLeTk0QUJ6SmsyalZWLy9NRzRiNzR4S0UrZFJhZlRGZWdhZDIvZDRzRE9uVnc0ZlpyMDlIU0RQYjN6RWgwVmhZbEtoVzNtKzFsUzdxVXN0bloydlB6S0s4VEZ4QkI4N3g1eE1USEV4c1FRZFBjdWp4NCtwRU9QSGxoYVdyTG1yNytZUDJNR1NxVVN1eWRJWUQ2TDh1bW5EaDltWDBBQWd6LzRvTUJqSGtaR1ltNXViblFQOFlLb1VMVXE2Ly8rbThDZE8yblR1VE1Bc1k4ZXNYTEpFa3hNVE9qZHYzK09SSGU5eG8xSlNreGs0NG9WWEx0NEVYdEhSNForL0hHT012UlB5dFhEZ3lZdnYwemd6cDBvRkFwNkR4aVFaN0w5alhmZkxmRDNSWGE1L2J3RnNMYXhNU2lqbjl2NyszaXBmV3NibTBMSElReEpVbHdJSVlRUVFnaUJxYW1hdGkwYTBMWkZBKzdjRDJQYnJpUHNPWENhQnc4ZjZmdmNDUXJqOTJWYitYM1pWaXBYS0V2clp2VnAxYXd1anZhbGlqRnlJWEthOThkR3psNit6K3pwVTdHeHNTN3VjSVFRUWdpUmpaT2pBNzlPbjhySG4wNWsvaCtiR0RxZ2EzR0g5RndJM0xtVExhdFhZKy9veUxtVEozSGFzSUhXblRyUnBVK2ZIS3M2NnpWdVRQbEtsWEJ5ZGFWRGp4NmthYldZcUZSVXExVUxxMnhKazYxcjFyQXZJQURQY3VXNGNlVUtmL3oyRzkzNjljdVI0TzNWdno4OTMzcExuOFRKcXpwVWZHd3NZU0VoVkt0ZGRDWHdUeDA1Z2txbG9rS1ZLam5PbFhad29PdHJyL0hubkRrYzJyTUh5Q2lYM09QTi83TjMzMkZOblY4QXg3OUoySHVEZ0lnS2JuSHZ1dXVvbzY1YVc2MWFhMXU3cDdWMjJHR24zWHZhYXF0MTc3cjNuaWdPVUVFUVFSQkU5b1lrNVBkSElBVkpJQ2hxK2ZWOG5zZEhjdTk3My92ZVM0Z3Q1NTV6SHFveWlIbDR6eDdXTEY2TW00Y0haMDZjd01QYm0xRVRKbUJoWVVGSXg0NGtYN2xDbDE2OURCbkYxNnZuNzg4ek0yZVNuNWRYNlg1ZGlvNDJla3gxMUdwMWpZK3BhUm50NUN0WG1QdmxsK1RsNURCcS9QZ0t3ZUhBb0NCR1BQQUFEWnMwTVJvUXo4cklJRE05M1dpQXJxQzBuM1JlYmk3ZmZ2Z2hDWEZ4V0ZoWTBMWnpaN3IxNldONEdFT2hVRkJVVkdSMHJScTFtbXZKeVhoNmU2TlVLdXZNZTZsTTNNV0wvUFRwcDVTVWxGVFlibWR2VDRkdTNYajVuWGR3OC9CQXA5TnhQanljaUpNbjhRMElRS1ZTVVZMRG9PcXRLSjkrS1NZR0d4c2JncG8yTmZ1WStJc1g4VEx4TTJLTVZxTWhQemZYY0Q0N096dWNYVjNadDMwN3ZRWU1RS0ZROE1lUFA1S2JuYzJ3c1dNTm1kTmxDdkx6T2JaL1AzdTNiUVBBMXM2TzlOUlVsdi81Si8ySERxVitZS0RaYXpIbDRLNWRITnkxQzFzN093cnk4L256cDU4WU8zbXlvWHJBOVk3czI4ZnF2LzZxOFhrZWZ2cHBzOW92aU50TGd1SkNDQ0dFRUVLSUNnTHIrL0Rrd3lPWk5ua0U0V2N2c21QL0NYWWZEQ003Sjg4d0pqSTZuc2pvZUg3OFl3MXRXZ1RScjJkN2VuZHJnNU5qN1R5OUxjU05Xclp1RjBmQ0xraEFYQWdoaFBnWGMzUjA0UE1QM3VXcGwxL0YxWFhYZjc2VStyRURCMWkvZkRrTmc0T1ordHh6ckYrK25CMGJOM0o0M3o2Q216Y25KeXVMOCtIaHFGUXFsRW9sS3BVS2xVcEZZbnc4S3BVS2REbzBhalZoUjQraTBXanc5UGJHeHRhV1BWdTMwcWhKRTZZKy96eGhSNDZ3WnRFaTVyeitPZzJEZy9IeDg4UGF4Z2FsVW9teWRMNnlyMHUwV2pScU5ScU5CclZhYmZoNjBMMzNFbjMrUEFDQmpSdVRrcFRFMlZPblNMaDBDZEQzT2dlSUt5MkpYZmE2YkZ2NTF3bVhMckY3ODJicU4yeklwZWhvMm5YcFlzaG9Mc2pQNTFKME5OSG56M1AyMUNuU1UxT3h0ckhocnY3OUtTNHU1c1Rodzh6OTZpdWNYVndJYXQ2Y2dFYU5xT2Z2ajd1SEJ3NU9UaHcvZElqVml4YlJvSEZqSG52aEJkWXZYODZ1VFpzNHNuY3Z3YzJiNCtydWpxT3pNNUZuemhBVkVZRlNxVVJSbWlsYW90V2kxV3JSYWpUNnY3VmFyS3l0NlYrdTEzUnQ5QW8zNWR6cDA0QytMM2I1MTFWSlMwbmgzT25UK05hdnorWFlXSEt5cytsM3p6MFZ5bEtYNmRhblQ0WFhIODZjQ1lDbHBTVlpHUmxvTkJxamZjYkxxaGlVbGRPK2U5Z3d1dmZwVStFaEROQm5aRis3ZXBXL2Z2MFZyM0pacnJxU0VxSWpJeWtzTEtSSnk1WUFkZUs5Vko2WGp3OGp4NC9IMGNrSlIyZG4vUjlIUjFUWHRTeFFLQlRjLy9ERG5EeDJEUCtBQVBKeWM0a01ENit5OS9YTmZ0K3I2ckVPb05Gb1NJeUxvMVc3ZHBYV2EvSVl0WnJ3a3lmcDJLMmJZWnU3cHlkS3BaS3JTVWtBbEpTVThQWDc3NU9mbDBkK1hoN0Y1UjZJMkxKbURYWU9EdGpaMjVPUmxzYVJmZnM0ZitZTUNaY3UwYUZiTjBPdmU0MWFUZFRaczV3NmRveUlreWRScTlYNEJRVHd3TlNwQkRSc3lJNE5HOWkvWXdmblRwL0dyMEVEMm5Uc1NJdVFFRU1XZFVGK1BsWldWcVNXM2p1VlNtWDBlakl6TWxpOWNDSG53OE5wR0J6TWhNY2ZKL3JjT1ZiOTlSYy9mdklKcmR1M3A4K2dRWlVDOVdXcWUxQ2hURTUyTnU5WDAwZis3MlhMcXV3Wlh1WjI5WTcvTDVHZ3VCQkNDQ0dFRU1Jb3BVSkJTTXZHaExSc3pMTlR4M0Q4OUhsMjdROWozK0ZUNUJmcS8yZFhwOU54TXVJQ0p5TXU4UFd2eStuVXRobTl1cldsYS9zV3VMcElhUzl4ZSswOWRJcFZHdy93d3hlZlNFQmNDQ0dFK0pkemRIVGdpdzluOCtTTHIrRGo2VWF2YnJXWExWclgrQVVFNEZXdkhwT2ZlZ3BMS3l0R1RaaEE4NUFRanU3ZlQreUZDK1RuNXFMUmFNd3U0VHZ5d1FjSmJ0NGMvd1lObVBUa2sxaFlXTkNwUnc4YU5XbkNvZDI3aVltTTVNVGh3NmlMaTgyZXQwR2pSdGc3T25MdXpCbjk2OGFOU1VwSVlOUHExWVl4NWIrKy9uVk1aQ1F4a1pHRzE1ZGlZcmdVRTBPTE5tMVFLcFgwdmVjZUR1M2V6ZDV0MjhoSVMwT24wNkZTcVdqVXBBbjloZ3docEVNSFE2Qno4TWlSbkE0TjVVeFlHS2VPSFRNRWJKVktKYSs4OXg3ZXZyNTRlSHZ6OE5OUEcrNW5pelp0T0xwL1AzRXhNWnc5ZlJwdDZYV2JjKzNYOThwK3NwcUFseW1MZi91TnpQVDBLc2ZNLy83N0tsOGJjeW8wbEZPaG9ZeWRQSm1PM2J1alVxbG9YNjVmY1ZWYzNOeUl2M2hSZjc4dExHZ1lITXlZaVJNcmpldllvd2RIOSsrbmFjdVdEQmcrSEN0cmE2UHpqUm8vbnBVTEYzTG0rUEZLOTliSzJwcTJuVG94b0xTTWRsMTRMN2w1ZUJqT1kydG5SNWVlUGF1L3FjRG1OV3M0dEh0M2hXMTM5ZTl2Y254dGZOK3JraEFYaDBham9XVzdkdFhPVytaOGVEajV1YmtWM2t2ZCsvYmxrMW16QUdqY3JCbmV2cjRFdDJpQnJhMnQ0VUVCSjJkbkhKeWNjSEIwTkZTZCtITDJiTUtPSENHZ1VTT3NiV3k0YjlJazRpOWVaT2VtVFVTZlA0KzZ1QmlGUWtGd2l4YmMxYTlmaFo3Mzk0d2VUYmUrZmRtNWNTUEhEeDFpNDhxVmJGeTVFZzl2YjU1OTdUWFdMVjNLaWNPSERlUDlBZ0lxWFV0bWVqcWZ2LzAyV3EyV1FTTkgwbWZRSUpSS0plMjZkQ0dnVVNOV0xWekk2ZVBIdVhEdUhDKysvYmJSZGdtMUdhQysyWjdpNHNZcE5Ia1hhMTRNWHdnaGhCQkNDUEdmVlZTczVzanhzK3pZZjV4RG9SR28xUnFqNDVvR0JkQ3RZMHU2ZFdoSlVDTi82UmNwYnFuRXBGU2VlZTFMUHYvb2ZZSWJHeTk5SjRRUVFvaC9ud3N4RjVuKzJpeSsvZmhGL0h4cTNudTNOdjJ4ZERQemwyNWkxNnF2Yi91NUMvTHpzYld6cTNKTVNVbUpJWXU1ZkFsblE4bHpoUUlGK3VDalFxRXdsRld2ams2blE2UFJHT1pWS0JUNnJQSFNET3F5cjBHZndYcm14QWxHVDVod3czMkd5OHZLek9UVXNXUDBHakNBMUpRVVZpNVlRUDNBUUFLRGdnaHExc3hrOExXTVJxM204cVZMSkNVa29GQW9ESm5RZWJtNTJEdFUvNUJrV1dDOHBLVGtueUJ1NmQ5bHJ5MHNMVkVxbFN6NjlWY3kwdEo0dWpTN3VxWk1IWitjbU1qMjllc1pQR29VbGpkeFQrM3M3WTJXUmE4dDVyNmZ6RlZYM2t0N3QyNWx3OHFWWm1jS0ExeTVmSm5ZQ3hjTVAwL2V2cjRFTjI5ZVljenQvTDd2MmJLRnJldlc4ZllYWDFSN0g4cUx2WENoUXZ1R29zSkNzakl5VUtsVXVIbDZWdGxxb2J5clNVbTR1cm1oVktsUUtCU29WQ3JVYWpVL3pKbERpVlpMbTA2ZGFOZWxDNjdWOUYvUHk4bmgySUVEaEIwOXlvZ0hIcUJSa3laRW5EeEplRmdZU3FVUy93WU42TnE3ZDRWMWZmWGVlN1JxMXc1TEs2c0tHZWJYTzNmNk5CYVdscFcrVDRmMzdtWDFYMy94d1hmZm1YV3RPZG5aZlB6NjZ5YkxwMStLanNiTnd3T25jb0YzalViRGxmaDRQSDE4c0xXekl5YzdtNHpVVkFLdUsrbWVuWmxKZW1vcWdVRkJacTFGVkNaQmNTR0VFRUlJSWNRTnl5c29aUCtSMCt6Y2Q0TFFVNUdWK3F1VmNYZDFva3Y3Rm5UcjJKSU9JYzJ3dGIxMXY2d1IvejFxdFlhblgvdUtZVU9HTW1yWWtPb1BFRUlJSWNTL3l1cS9ON0IrMDBhKy8rZ0ZMQzN2WEhIVE94a1VGMEtJL3hxdFZtdXkzUG0vUlZGaElmbDVlZFVHN011VWxKU1FsWkdCZzVQVFRUM3NJRzROQ1lvTElZUVFRZ2doYWtWbWRpNkhRaU00RkJwTzZLbnpGQlFVR3gxbmFhR2lUYXRndW5ab1FkY09yZTU0UnBDbysrWXYyVVJzUWhidnYvWGFuVjZLRUVJSUlXN1FHN00vcEhGOVZ5YVBHM3pIMWlCQmNTR0VFT0wvbHdURmhSQkNDQ0dFRUxWT3JkWncrbXlNUGtoK1BJSXJ5YWtteHdiNGVkT3RZMHU2ZG14Qnk2YU5zTFQ0ZHo4cEx2NWRFcE5TZWZxMXI1ajM0N2Q0dUx2ZDZlVUlJWVFRNGdhbHBxVXg1Y25uK1A0T2xsR1hvTGdRUWdqeC8wdUM0a0lJSVlRUVFvaGJTcWZUY2ZsS1Nta1dlUVJuemwwMFdXYmQyc3FTRmswRGFkTXlpSFl0ZzJrV0hJQ1ZsWlFjRTZiTmZQOW5PbmJzeXJqUkkrLzBVb1FRUWdoeGs1YXVYRVBvOGNOOC9PYTBPM0orQ1lvTElZUVEvNy91WElNV0lZUVFRZ2doeEgrQ1FxRWd3TStiQUQ5dnhvM29SMDVlUHNmQ3puTW9OSUtqSjg2Um5adG5HRnRVckNic3pBWEN6bHhnUHB1d3RMU2dSWk5BMnJVS3BrM0x4alJ2RW9pMUJNbEZxVE5uWTBpOG1zbWNrZmZlNmFVSUlZUVFvaGFNSFhVdmF6ZHU1c3k1aTdSdTN1aE9MMGNJSVlRUS8wY2tLQzZFRUVJSUlZUzRyUnp0N2VoM1YzdjYzZFVlcmJhRWMxRnhIQW9ONS9pWlNDN0VKRkNpKzZlWWxWcXQ0VlJFTktjaW9nRjlQL0ptVFFKcDJ5S0lOcTJDYU5ta0FUWTIxbmZxVXNRZHRtREZOaWJjZng5S3BmSk9MMFVJSVlRUXRVQ3BWRExoL2pFc1hMR1ZPYk9ldU5QTFlkL2gwNnpkc3ArelViRVVGQlRmNmVVSUlZUVFOKzNoY2Zjd2VkemdPNzJNTzBLQzRrSUlJWVFRUW9nN1JxVlMwcXA1UTFvMWI4aGpEQ2N2djVBejV5NXlLanlhc0lnTFhMaVlVS0hVdWxxajVjelpHTTZjaldIQmlpMm9WRXFhQlFjWWd1VE5naHZnYUc5M0I2OUkzQzZSMFplSnY1TEs0THY3M3VtbENDR0VFS0lXRGJxN0gvTVdMaVlxNWpKTkd0ZS9JMnZJeXNuanExK1dzL3RBR0lIK1B0elZLWVI2M3U3eUlKNFFRb2c2cjAycnhuZDZDWGVNOUJRWFFnZ2hoQkJDL0d2bEZSUVNmdTRpcHlOaUNJdTRRR1QwWlpQOXlNdjQrYmpUSktnQlRSdlhwMm5qK2dRM3FvKzluYzF0V3JHNFhiNzRhU2wrOVpzd2Z1em9PNzBVSVlRUVF0U3l2NWF0NUVwQ05DODljZjl0UFc5WlQvSGdSdlZKdVpiT0M5UHVwMC8zdHJkMURVSUlJWVM0TlNRb0xvUVFRZ2doaEtnejhndUxpRGhmbGtrZVEyUjBIRnB0MVVGeWdQcStYalJwN0UrVHhnRTBheHhBVUdOLzdLVHNlcDFWWEt6bXZrZmY0bytmZjhERDNlMU9MMGNJSVlRUXRleGFXaHBUbm5pRzViKytpNVdWNVcwN2IxbFFYS1ZTOHRNbkx4UFUwUCsyblZzSUlZUVF0NWFVVHhkQ0NDR0VFRUxVR1hZMjFuUnEyNXhPYlpzRFVGaFlSRVRrSlU1RlJCTWVHVXRVekdYeThnc3JIWGY1U2dxWHI2U3dZOThKQUJRS0JmVjl2V2phdUQ1Tkd0ZW5hVkFBUVlIKzJOcGEzZGJyRVRmbVVHZ0VUWU9ESlNBdWhCQkMvSi95ZEhjbnVIRVFoNCtmcFZlM05yZnR2RVhGK3I3aEQ0em9Kd0Z4SVlRUTR2K01CTVdGRUVJSUlZUVFkWmFOalRVZDJqU2xRNXVtQUpUb2RGeEpTaVV5NWpKUk1mR2NqNG5ud3NYTEZCUVVWemhPcDlNUm4zaVYrTVNyYk5zYkNvQlNvU0RBejV1R2diNEUrSGtSNk85RGcvbysrTmZ6eE5KUy90ZnAzK1JRYUFSOWV0NTFwNWZ4bjFkU1V2S3Y3NjJhbVphQ1FxbkUyZFhENUpqMDFLczRPcmxnYVNYVkk2NlhsNU5GV2tvU0FZMmIzZW1sL0N2VmhmdFRvdFdpVktsdTJmekZSWVZZV2RmOUZpV3hrZUVFQkRWRHBhcDcvOTRYNU9laVVDaXhzYlc3YmVmYytmY1NISnhjNmR4NzBDMDlUOTllUFRnWUducGJnK0lKVjY0QjBMVkRxOXQyVGlHRUVFTGNIblh2di9TRUVFSUlJWVFRd2dTbFFvRy9yeWYrdnA3MDc5a2UwQWZ1TGw5SkllcGlBcEhSOFVUR3hITWhKb0dpWW5XRlkwdDBPaTRsSkhNcEliblNuUFY4M0duZzcwTURQMjhDNm52VHdNK0hnUHJlMk52Vy9VQkFYYVBUNlRoeE9vcUhKMDI5SStkWEZ4ZFJWRlJJVVVFK1JRWDVGT1RuNHVMdWhidFhQWlBIUko4OXllS2ZQc0V2TUloSFhwcDkyOVk2WjhZalhFdEs0TE1GVzJ0OGJHeFVPQUdObXFHeU1QNXJnN2pvczh6LzZsMzZEUnRIejhHM3BxLzdxaisrUmFOV00zTGlVemNjZEpzell5ck9iaDdNL0hTZTBmMWFyWWJ2Wjc5SVlVRWVzNzVaZkZ1RFNsV0pPWGVLeHMxdlh4REltSUw4WEQ2ZVBnVUxTeXRtZmpZUGF4dmJPN3FlTXNWRmhleGF2NVErUSsrL28ydjZ0OTZmOHVLaXovSGI1N1BvMW04bzk0eWRja3ZPTWZlek44ak9UR2Z5YzdPb1Y3K1J5WEV6cHd6RndzcUs5MzllYmRhOCtiazUyRGs0MXRZeXF4UWZFOGtQSDd4TWNNdDJQUDdxeDdVMjc4WHpaOWkxWVJtZGV3K2lkVWZqRDNKbHBsMWo0UThmMHJ4TlovcmYrK0FObldmV3RORzRlbmp6eHBjTFRJNTU2OGt4S0JSSzN2MWgrUTJkb3p5dFJzUEdaYi9qRnhoMHk0UGk3ZHVFOE1kZmk5RHBkQ2dVaWx0NnJqSTVlUVVBTkF3MC9lKzZFRUlJSWVvbUNZb0xJWVFRUWdnaC9xOHBsVXA5UU52Zmh3RzlPZ0tnMVpad09mRXE1MlBpaVl5K1RHUk1QTkd4aWFqVm1rckhsK2gwSkNhbGtwaVV5c0ZqNFJYMmViZzVFK0RuVFlQNjNnVDQreERvNzAyQXZ6ZXV6bzYzN1plMy96VUpTZGRRV2xqaTUzdHp2NnplczNFRkZ5UEQwZW0wbEdoTDBHbzFsR2kxYURRYXRGbzFXbzBHZFhFUmFuVXhHclZhLzNWeEVUcWRydEpjUGU2K2wxR1RuekY2SHExR3c4cjUzNUNkbWNia0VXL2QxSnB2bC9EUUEvejU3WHUwYU5lVlNjL09NcHBsdW1YVkFuS3lNckMydGI5bDZ6aTZad3NhZFRIREgzd2NiakNKVzZmVG9jRDB6MkxZd1Yxa1phVFN0ZStRZjAxQWZNZTZ4V3hhUG8vdWR3OW41RU5QVmJqL1cxY3RJQ2NydlViempabnkvQTJ0dzliT2daQXV2VGl5YXlQN3Rxem03aEhqYjJpZTJyWnB4WHoyYlY3Rm1kQURUSG54M1FvUHBFeWZPTERHODNuVzgrZlZUMzZ2OFhILzF2dFQzdlkxZjVHZm00MnRuY010bWI4Z0w1ZExVUkVvbEVyY1BLditUTlpvMUZYdUwyLzcya1hzM2J5U0oxLy8xR2lnZmU1bmI1Q1drbFRsSE81ZTlYaDArZ2ZWbmt0ZFhNVFNYejVGcDlQUmQ5ajlacS9SSEdHSGRuSHU1QkdhdEd4bmNzeVowUDFjaW9yQTFkMnJWczk5UFkxYWpZV2x2aTkzWnRvMS92aG1OcU1tUFgxRFZRNEs4bk1Cc0xLNjlROEcrdnY1b2xCYWtKaVVpcit2NXkwL1gzbnk0S01RUWdqeC8wZUM0a0lJSVlRUVFvai9ISlZLU1dCQVBRSUQ2akc0YnhjQU5Kb1NMbCs1U3R4bGZiWjRYSUwrNjRRckthZzFXcVB6cEtabmtacWV4WWt6VVJXMk85amI0dS9yaFkrbks5NmVicVYvWEV2L3VPRmcvKy9MS0t3cnprWmRvbldMNWpjOWowYWpKajdtUEJhV2xxZ3NMTEN3MFA5dGFXbUZqYTA5RnBhV3hFYUdVMVJZUUtlZUE3RzBzc2JTMmhwTFN5dXNyRzFLLzloaWJXT0RxNGVQeWZOc1dEcVhhMGtKQUh6enpuTTN0ZWFIbm42ZHRsMzdzSHZEY3JJeVVxc2RuNXVkQ2NEYWhUK2FOZitJaDU0RUlLaEZXM3pxTnlUOCtFR1cvdm9aRDB5YlVlRWhqd3NSWVVTZE9ZNW5QWDg2OWh4d0ExZGlIcDJ1QkFERnpaUm8xK2t3RlJNdjBXclpzVzR4QUdrcFNTejYwWGlHcUlXbEZmYy8rdEtOcjZHRzJuWHZ4NG1ET3ptNC9XK3VKU1V5K2JsWjJOanBIejRJTzd6TDhINHlsNm1nK0pLZlA2V2t4UGhuVzVtY0xQMTdhUGZHNWFSY2lhOXk3SUJSRCtIcGMrdjc3dzY5L3hFeXJpVVRmdndnMzd6ekhGTmVlSWZBSmkwTisrMGNIT25VeTd6czFUMGJWNWpjVjFmdlQ1bjRtRWpPblRxS3UxYzk3aG8wMHJCOXpveEhhanpYZlZPZU4xcTU0UHpwWTVTVWxOQzBaZnRhelpUUHpjNGtQemVIbnorZXlkTnZmb0ZudllyM0xTMGxxY1kvQjZhc212OHRWMHUvZHo5L1BMTkd4ODZZOHh0ZXZ2V043dE5xTkp3NnVnZExLMnM2OWpUOXNNYnBZL3NBYU5ldFg0M09YVlA2VEd2OVoybkVpWU5jdmhqSkQrKy96TGpIcDlPdVc5OGF6WldSbGdLQXM1dnB0aFMxS2FSbEN5S2lZbTk3VUZ3SUlZUVEvMzhrS0M2RUVFSUlJWVFRZ0lXRmtvWUI5V2dZVURIYlRhc3RJZWxxR3ZHSlY3bDBPWm40aEt0Y1NrZ21Qakc1VXEveU1ybDVCWnkvRU1mNUMzRkc5OXZiMnVEbDZZcVBseHZlSHE1NGVibmg0K0dLdDVjK2dPN3E0b2hTTXMyTnVweHdsUVlCeG9NUU5kSC8zZ2VyTFZWYlZuNTgzT1BUYitnY1owTDNzM2Z6S3VyVmIwVHJqajF1YUk3eWZQd0RBVGh4Y0FkWDRpK2FmZHkrTGVhVkt5NExpdHZZMmZQbzlBLzQ5dDNuT1g1Z0J6WjJEb3lhOURTZ0x6ZSs1cy92QWJpV2xNQ015WVBOWHNmMGozNHhYSU01eXJMeWI2WnZlWW11QkdWcElLaEVxMFdyMVJoNmh4L2V2WkZyeWZyQTJvV0lNSk56V052WTN0YWd1SnVITjgrKzlSWHp2MzZIQ3hFbitHNzJDMHg3N1JNY25WME5ZOHdwaVYvMi9qWGx4TUVkbEpTVW1MV213dnc4VGh6Y1dlV1lidjJIM1phZ3I0V2xGWk9lZTRzVnYzL0owVDFiK09takdid3k1MWZjdlh3QnNIZDAxbGNYTUVOVlFmRzZlbi9LL0wzNFp3RHVuZkFFRmhhV2h1MDNFa3d1S2l3MHV2MU02SDRBUWpvWkx3MStvMFk4OUNSNU9WbUVIZHJGTDUrOHhyTnZmNDJUaTlzL0Ewb0xkcGo2T1RDM1lzQ3U5VXM1dGs4L2g2MjlBNTE3Vi85NUZuSGlFS25KaVZoWVdGWlpYU0xpeENIeWMzUG8wbmNJdHZiR00vWFRVcTV3S1NvQ093ZEg2amNLSmk4bnkrZzRHMXY3Q3Ewc2lnb0xhdndRZ3E2a3hQQloybVBBQ0JSS0phdi8rSTVGUDM1TWRtWTZ2ZThaQTVqMzBFUng2ZnNoOG5Tb1dlTTc5UnhJditFUDFHaTk1UVhVOXljaE1lV0dqeGRDQ0NHRUtDTkJjU0dFRUVJSUlZU29na3FsTlBRcDc5NnBsV0c3VHFmaldsb1c4UW5KK21CNTRsVXVsV2FYWitma1ZUbG5Ya0Voc2ZGSnhNWWJMLzlxYWFIQ3k4TUZMMDgzZkR6ZDhQSjB4ZDNWQ1JkbkIxeWNIUFYvT3p2Z1lHZjdueXZUSG44bGhidjd0YitwT2ZadFhtWFd1SUs4M0JxTnQ3YTFOL1JYalRsL21rVS96c0hGM1l0SFgza2ZaOWZheTZoNzZZT2ZUTzVMVFU3a2oyOW1VMWlRajdxb2tOeWNMT28zYk1LMTVBVHVuZkNrMmYxZm5WemNlT1NsMlh3Myt3VU9ibDlIMnk2OWFkaTBGVHZXTHVicWxYaHM3UjF3Y0hJeGE2NnM5RlNLaXdvckJPWlNyMTVoelovZmM5OGpMK0RpYmp6N1QxY2FrRFJXdmgwZ09UR096U3ZtTSt5QngvRHcxZ2RFODNPek9YRndKeDE2M0kydHZRTzZraExEejBoRTJDRlcvL0VkVDd6MktRNU9MbXhkdFFBN0IwZGUvZVIzN0IyZEs4eXRVUmZ6N2JzdmtCZ1hUZDloNDh5Nnp0cGtZMmZQWTY5OHhPS2Y1MUNpTGNIZXdlbVduTWRZNmZBU3JSWVVDcE1QSTJnMUduUzZFaXdzclc3Sm1zeWhWQ29aTy9VbHJLeHRzYk4zTkFURWExdGR2VDluUXZjVEd4bE84emFkYWRtK20zNWRXZzBxbFVXMWdXUnpIcmdBL2M5YXhJbERBR3hmdDVqZG15by9ZQkRVdkMxanB0UzhRb1pDb1dEYzQ5UEpTRXZoVWxRRSs3YXNadWk0cVliOWVibFpONTJaZm1qbkJqWXMvUTFiZXdlQ1c3Ymo5TkY5cUZRV0RMbmZkSkIzNTk5TFNFMU9SS0ZROE9DVHIrTGs2bDVwekFjdlRpUWo5YXJoOVpGZEd6bXlhMk9GTVdYMytPaWVMZWgwT3ZKemMzajNHZE5CNDBkZWVvOFc3ZlJWYmZadFhzV21GZk41L3QxdjhmWnJZUGIxYXJXYUNwK2wzZnNQeDhiV25pVS9mMUtoeWtGTkhwb295TTgxbEZLdlNrNVdodGx6R2hQZzc4Zk8zUkUzTlljUVFnZ2hCRWhRWEFnaGhCQkNDQ0Z1aUVLaDBBZXVQVnpvMkxaaVQ4N003RnlTcjZhUmZDMkRxOWZTUy85a2xQNUpKemV2b01xNTFSb3RpY2xwSkNhblZUbE9wVkxpNHVTQXM1TURycVdCY2hjblI1eWRIWEFwMitia2lMT3pQYTdPanRqYjJkVDVJSHBpVWlyK2ZqY1hBRnY3bCttZzhzMk1kL1h3cG5QdlFVU2ZQY204TDk5R1pXRkJabG9LN3oxM2M3Mkd6UWxTNlhRNmp1N1p6TitMZnNiZHk1ZG4zL3FLSHo5NmhkeWNMSjUrNjB2V0x2aUJaWE0vNS9UUnZReDl4Vk5Ec0FBQUlBQkpSRUZVNEZIcTFXOVk3WnoxNmpma3dXa3owS0dqWWROV3hFV2ZZL3ZhdjdDMHN1YnBXVi9pWTJaQTV1ZVBYK1ZDUkppaG55M0F3ZTNyT0gvNkdBdStlNStuM3Z3Y2xhcmlyeWRLU2tvTW1lTFg3eXU3M3BXL2YwMXNWRGpXMWpZOCtNU3JBQ1Jkam1YTmdoOXdkSEdqVGVkZStwTEJTbjBnNk5qZXJhQlE0TzVkaitXL2ZVbHVkaVpqcGp4WEtTQU9zR0xlMXlUR1JkT3FRL2RxS3dyY0tpb0xDeVk4OWJvK3cvTzZCd051cEhlMnVXWThmRStWZmJZL2UvMXhyaVVsbUIwOHZWVVVDZ1VqSno1VmFmdTFwSVQvOVAwcEtpeGd6WjgvWUdsbHphaUhud1VnTXkyRnI5OStqcjdEN3FmWDRORzFjcDdqQjNhZzFXZ0FLZ1NCeS9QMDhidmgrUzBzTEhuNCtiYzV1bWR6aFFkVEV1T2l5Yy9OSWFCeDB4dWVlKy9tVmZ5OTZHZHNiTzE0Zk1aSCtBWTBKanN6bloxL0x5RXZKNHRSazUrcDhCQlBRWDR1SzM3L21sTkg5bUJoYWNXRXAyYlN1bVBWMmZIbEt6dVV5YzNPTkh5dXFZdUxPTFJ6QXdxRkFnOFQ5eWtqTlFXTnVoaUxjbG5pRGs0dUZCY1ZzbjNkWWlZOGFWNjVkNjFXZzA2bnEzQk5BTzI3OThQSnhaMkdUZjlwUDFEZCsvWnFZaHlmdi9FRVNvVVNqVWJOWFFOSEd2MDVyRTMrZnI0a0psWGZNa1FJSVlRUW9qb1NGQmRDQ0NHRUVFS0lXdWJpcEE5S053czJIalRNS3lnazVWb0d5U21sQWZPVURKSlQvL2s2UFRQYnJQTm90U1drWldTVGxtSGVlQXNMcFQ1STd1U0FpNU05OXZhMjJObllZR3RyaFoyTk5UYTJOdGphV0dGbmE0T3RqWFc1cjYyd3RiWEZ6c1lLV3hzcnJLMnQ3bGh3UFMrL0FFZEg0NlZvemZYSi9FMW1qZnYwdGNlNGxwUmc5bmdVQ3M2ZlBzYThMOTVHaDQ1SFgzNmZYejU1allER1RRbnAzS3ZHNnd3N3RJdkVTOUhWam9zNWQ0cjFTK1p5K1dJazNmb05ZOFJEVDFUSVVyV3dzR1RNbE9jSjZkeVRGYjkvelJkdlBFSGJybjNvZGM4WTZqZHNVdVhjclVyTHZ1ZGtwZlBudCs5UlVsTEN5UEdQbXgwUUIzMUFCa0JWTGlBemROeWpYSXc4UTF6ME9UWXRtOGV3QngrcmVJeEdEZWdEbjhiZWE0ZDJyQ2MyS2h4bk53OUdUbnphc0wxQlVITXNMQ3lKT25PY2tFNDlBWDFXY1ZaNkt1ZFBIMlBncUltY1AzbVUwSDNiQ0dqY2xLNTloMWFhZS9mRzVZVHUyNGFQZnlBUFB2SHFiWCt2SDkyemhYYmQrbUJwWmEyL2ZpT1o4cjJIM0ZmdFBNZjJiaUUvTjZmYWNadVd6ME5UZXIvTDVPVms4ZmZpWDR5T0x5dnhmUDErYzB1VzN3eWRUc2V1OVV2MVdhNmxmZGF2WitmZ3hGMERScGcxMzliVkM2b2RVNWZ1RDhENnhiK1NsWkhLOFBIVGNQUHdCbUROZ2gvSXlVckh5dHFtVnM2aDAra00yYy9sczVqTG5EeThoNFhmZjRDZC9jMVZPSEJ3Y3FsUWRsdW4wN0Z4cWY1aGhKYnR1NXM4VHFGUWtKT1pUblpHV3FWczdyVUxmMlRmbHRYWU9UZ3k5ZVgzcU45SUgxeWYrdko3elAzMFRZN3Mza1I4ekhudWUrUUZHZ1ExNTlTUlBhejk2eWV5TTlMdzhQYmxvYWZmd0w5aGNMVnJmL3U3cFpXMmxjOGlQN0o3RS9tNTJZUjA2c21rNTJZWm5lUHJ0NTdoY213VXFuSVBGSVYwNmNYZlMzN2wxT0hkREI0enlhd3FDUnExL3YxYnZnUjdtYUFXbFh2Rm0xSmNWTWhmUDN4RWlWYkwyTWRlSUNMc01QdTNyc0hkcXg0OUI0MHllNTZhY25KMEpLK2Fod21GRUVJSUljd2hRWEVoaEJCQ0NDR0V1TTNzYlcyTTlpOHZVMXlzSmlVMWs2dXArc3p5bEdzWlpHVGxrcG1kUTBaV0xsbVpPV1JtNTVHZFczV1o5dXRwTkNXa3BtZVJtbTY4YjZtNUZBb0Z0dFpXMk5wYVkyZHJnNDJOTlhhMjFxWEJjeHVzTFMxUnFaU29WQ3BVS2dVcWxRb0w1VDlmS3czN2xLaVV5bi9HS3Y4NXhxTENhNlZoYkU1dUFYYTJOMWMydHl6cjlrcGNESm5wcHJQUGlvdjBmVlBQbnc2dGNyN3lBU0gvd0dCczdPd1pQdjV4bXJUdUFJQ1BmMFA2REJsYjQzVmVpWXN4R1JUWGFqV2NEVHZNN2czTGlZcytoNGVQSDArODlnbEJMZHFhbkMrNFpYdGVtVE9YQTl2V3NmUHZKWVFkMm9WZllCQ2RlZzZrWmZ0dXVKWUcwSXhadS9BbnN0SlQ2ZHg3RUVueEYxazU3MnVUWXgyZDNSZzRldUkvYXkzTkppMmZLYTZ5c0dEQ2s2L3h4WnRQc21mVENwcTBhbSs0WC9ycjA1YU9xNWpaQ1BvUzhYOHYva1Zmd25qYWpBcjllaTBzcmFqZnVDa1h3azlRVXFLZlE2bFVzbi9iV2l3dHJXZ1cwb21mUDM0VnE5THM4dXNEM2xxTmh1aUlremc0dVREMTVmZHV1a1J6VFIzYnQ1VmxjejluLzliVlBQeml1NGFnNXZYTUNiQ2VEVHRzVmxCODM1YlZodmQ2bWZ6Y25DcjdiVVBsZnR5M0kraDdhTWQ2Tmk3N25XUDd0dkxJUzdPTjl1aTJkM1NxOFA2cmlqbEI4YnAwZjhLUEgrVFF6dlVFTm1sSnI4R2owV28xaEI4L1NQanhnelJ1RmtLWFB2ZlV5bm5PbmpoRWNtSWNIdDYrTkcvYnVkTCsxS3VKQUVZem9FOGMzSWxLcGFKTmw5NDFPbWVKVnN2cVA3OGo4a3dvanM2dWRMOTd1TW14WHI0QlhFMk1ZL1p6LzFSNWVQelZqMm5TcWowZTNyNjRlZnJ3MkNzZjRsbnZuL2VQclowRFQ3NytDYXYvL0o0anV6Zng3YnZQNCs3bFMxcktGWlJLSlQwSGoyYndtTW0xOHBsUVdKRFBqbldMVVNxVkRMcHZzdWxyTG0waFVUNVRYS1d5b0V1ZmU5aTJlaUZIZG0rdVZPNjlxaW9KS1ZjdW05enY3dVhMYTUvUE4zbHNRVjR1djMveEZsZmlMOUsyYTI4NjlScEU2MDQ5K2Y1cUVtc1gva2hoUVQ0RFJrNHdlZnpOc0xPMTVWcEdGc01udm5aTDVyOWVibDcrYlRtUEVFSUlJVzQvQ1lvTElZUVFRZ2doeEwrTWxaV2xvWTk1VlRTYUVySnljc25LenRVSHpiTnl5Q3o5V3g5RTEyL1B5czRoTXpPWHZJTENLdWN6bDA2bkk3K3dpUHpDSXJPejFHdUxRZ0YydG5hMU10ZnVqY3M1Y1hCbnRlTisvOEo0RmwrWjh1Vm1IWnhjZVBHOUh5cjB5YjZXbE1DUjNXWm1tNWVUbGxLNTUzeEJYaTViVnk4ZzdPQk9jbk95Y0hCeVllVEVwK2pXYjFpbExNQmVnMGVUbDFQeCsyTmhZVW52ZThiUXJkOVFqdTNkd3Y2dGExbXo0QWZXTFBpQmtFNDlzWGQwNHRET0RaV3U3LzVIWDhJM29CRzloOXpIcXc4UHFYTGRudlg4S3diRlN6UEZyeS9kNjFuUG42SGpwckptd1E4cytmVXpwbi80QzNZT2pnQ0d6RnlMNjY1Sm8xR3o0THNQVUJjWDBmdWVNVVlmQW1qVXREVTcxaTBtL1ZveUFFcVZCUm1wVitsKzk3MjRlOVVqdUZVN21vVjB3dFBIbjZMQ0FpSk9IQ0k4OUFBUFBqRURTeXRySG4zbEEzS3pNODN1bVY2Ym1vVjBKS0J4TStKanp2UE4yODh5NWNWM2FCRFU0cGFlODhPNTZ5cThuajV4WUpYbHdlZk1lT1NPbFFkdjM3MGZFU2NPRVhrbWxHL2VlWTRwTDd4TG8yYXRiK2s1NjlMOUNkMm5QMmQ4OURsbVRCNXNLTlZ0WlczRC9ZKzlWR3RWRDdhdld3eEE3eUZqamM1NStXSVVRS1UyRFNVbFdwYi85aVhxNGlKaW95SVlQdjd4Q3UwUlBwdjVHTW1KY1JXTytXekJWZ29MOHZuNTQxZTVmREVTU3l0ckhucm1EV3p0VEZjTXVmL1JsOWl3ZEc2RmN1V3VIbDRBOUJnd2dzNjlCMk5wWlYzcHVDdnhzVmhaMjJCcFpZMjZ1SWkwbENzQTJEczZvMVFxdVh3eGt2cU5tdDUwWVB6NGdlM2taR1hRYzlBb3ZIMERUSTc3SnloZXNUOTlwMTZEMkw3bUw0N3QzY3JnTVJXRDZ1VUQvV1cwR2czcDE1SlJxbFM0ZXhsL0dLK3FoNktpejU1a3lTK2ZrWm1XZ20rRHhqd3diUWFBdnZ6OHF4L3h5NXlaYkZuNUIvRXg1eGs3OVVXY1hOeE16blVqYk8xc0tkR1dTTEJhQ0NHRUVEZE5ndUpDQ0NHRUVFSUlVVWRaV0NoeGQzWEMzZFc4RXJYRnhXcXljdkwwd2ZQc1hQTHo5WUh0Z2dMOTM0VUZoYVd2aThrdkxDejl1NENDZ21JS1NzY1ZGQlpSVkt5dS9tUjF5SHMvcnpLNi9ldTNueVUxT2RIay9ySWVzOWNySHhBSGlJMEtKellxL09ZWENsamIyaEY1SmhRM3Izb01HZmNvTzlZdE1nUzFUZG04WXI3SmZaNCsva3g0NmpVT2JGL0hrSEZUT1hGZ2h5R29rbjR0MlpEbGJXVnRVNkdNc2FtZ29MRXN4TExTdmVWTHVwZnBNV0FFSjQvczRWSlVCS3YrK0lhSG5uNERnTUs4WE9DZjN1SmxnYmZWZjN4SFlsdzBEWUthTStUK3FVYXZxVUZRY3dDaXo1N1NuOWZDZ29lZWZsM2ZtOWZTaWlGakh5RXkvRGkvZmZZbUY4NmVSS011QnFCWm0wNjA2dENkVGN2bkdaMTN6SlRualc2dlRZN09iano1K3FmODljTkhoQjgveUk4Znp1Q1JsMmJUcEZYN0N1TnVaYy9zZnpNYk8zdW1UbitmVmZPLzRmQ3VqZnc4NTFXbXZQZ3V6VUk2R2NaVVZkcjgvMTI3N3Ywb0tkRmlaKytFalowOUp3L3RJamNuaTJFUFBHWldtVzF6bkR0NWhNc1hJM0Z4OTZSenIwR1Y5dXQwT3VLaXp3TC8vQ3lXVVNwVlBEcjlmZjc0WmpiN3Q2NGhJVGFLU2MvT01wUTRkL09xaDdhMHdrUDV6eDhiV3p2YWRPbEZZWDRlNDUrYVdXM2Jod1pCelhucWpjOU43aThMaUdlbVhlUFNoYk5FaFIvbi9PbGpaR2VrQVdCcjcwQ1hQdmZRdUhrSXA0N3NKVHowQUhzMnJtRFB4aFVvRkFxOGZRUHc4Z3ZBdzlzUEZ6ZFA3SjJjOFE4TU5obHd2bDZQdSsvRnE1NC9QdjZCckYveUszY05HRm5wM3cyQUVrUHJpWXEvdm5YejhLWlIwOVlVRnhXU2s1VlJZWit4eitXTDU4L3d3d2N2ZzA3SGMyOS9VNkc2UmxXU0xzZXliZlZDVGgvYmgxS2x3dFhEbXl0eE1TejUrVk5HVG5vYUIwZG5ISjFkZWVyTnoxbjgweHpPaGgxaHppdFQ2RHRzSEhjTkhJbE5MVDNBQnFCU0tkaTI3S3RhbTY4cUw3NzFIU2ZETDl5V2N3a2hoQkRpOXBLZ3VCQkNDQ0dFRUVMOFIxaFpXZUxwN29Lbis4MWx3R3ExSlJRV0ZaTmZVRmdoV0o1ZlVFUitRU0hGYWcxcXRSYU5Sb05hcTBHdDFxQlJhOUZvdEtXdlM3L1c2UGVWNkhUb2RMclNBT2cvZ2RDU2t0THRPaDI2a2hKS2REb2l6c2VTWDVDUGs2TmpMZDBWVEdZY2xnVmlUZTFYR2VuMWJFem4zb081LzlHWGFyeXVSVDkrWENtVFhhbFU4c0xzN3cyOWdYZHRXR280UjAwZDNiTVpGTkN1VzEvYWRlc0x3TURSRXcxWjNtVVpyemRMcTlHZ1Vsa1l6U2hWS0JTTW5mb2lYN3orQkNjUDd5R2tVeTlDT3Zja3RUUkRzN2lva0xqb2N3UUd0MkR2NWxVYzJiMEpCMGRuSmowN3kyaC9YSUNBeHMzb09XZ1VIdDc2QUZWWlA5NnlvUHh2WDh6aVdsSUNLcFVGRFlLYjB5eWtFeTNhZDhQSHJ3SHBxVmNyWmNxWHVSMUJjZEFIN0NZOTl4YXI1bjlEMUpuamxiSnRBYnIxcTl3TC9Yb25EKytoSUQvM2h0YVFsNVBOMWxYR1M0dGZYMzNnZGxNcWxkejN5QXM0T3J0eU51d0lEUnBYREx5YVU5cjhadjFiNzArYnpyMW8wN2tYb1AvKzc5KzZobVlobmVqV2YxaXR6Sy9WYUZqNzEwOEFEQncxQ2FWS3hZRnRhK25ZYzZBaGV6bys1aHk1MlpuNCtBY2FyYmJRdUhrYm5udm5XMzc3N0UwdVhUakxsN09lWnZKenN3aHMwcEpIWHBwdEdIZjk1MCtmSVdOSlRyakVvUjNyT1dUbWVqMTkvT2c3Ykp6aDlaVzRHRTRlMlVOeVFpeUpsMkxJeXZpbmZZYXR2UU1kZXR4TjY0NDlhTmFtaytIem9uWEh1eWpNenlNeS9Eam5UeDRsNXR3cGtoUGpLbVMwMjlqYThmS0hQNXU1S3IzZ2x1MDVmbUFIdXpjczUwSkVHTS9NK3JKUzlycXBLaHNBazU5LzIxQlpvenBwMS9SVlIwcEtTcmdRRVVaSTU1NG14Mm8xR3M2ZVBNemhuUnVKQ2orT1RxY2pvSEZUN3B2eUFwNzEvRm4zMTA4YzJybUI2SWd3N3B2NklxMDZkTWZXem9FcEw4N20wTTcxYkZneWw4MHI1ck43d3pMYWRldEhoeDc5YVJEYzRxYXFGQlRrRjJCM20xdFpDQ0dFRU9ML2t3VEZoUkJDQ0NHRUVFTFVpRXFseE43T0JuczdtOXQrN2dlbXZVTitRVUd0QnNXcnk3cTkyYXpjcTRueEhOaTJ0c2JIWFV0T05McTlMQ0JlM28wRTNZL3UyVnpqWTI2RVJxT3UwRS84ZXQ2K0FmUWVjaDhuRCszQzBjVVZnTGdMWnczN0kwNGNJakM0QlhrNVdTaFZLaDU2NWcyYzNUeE16dWZnNU1LSWg1NDBCTlNzakpSSkJwajkwOHBLWlpEZFBMd3JsYjJ1clljRGFxSXM4SHQ5R2ZjV2JidVExYUN4V1FGNlczdEhzalBUVE83WDZYUW9sY1lmN01qUHpUYXIzL2FkTkdqTVpPNGVNYUhDd3hFUFB2RXF0bmIydEdqWGxkRDkyeWpJemFIbjROR0cvY2YyYmlFdk41cytROFlDY1B6QURtenQ3STNPWDVmdno3WGtCRmI4L2lVT1RpNk1lM3g2clpWTjM3TnBCYW5KaWZnMmFFeW5YZ1BadTJrbGZ5LytoWDFiVmpQeG1UZnhDd3dpN05CdUFGcDE2RzV5SGc5dlg1NTkrMnZtZmZrMnNWSGgvUGpoSzR5ZS9BeGQrbGJkbWlGMDM3WWFyVGV3U2NzS1FYRjdSMmYyYlZtTnVyZ0lPd2NubW9WMG9sR3oxZ1MxYUl0L3d5WW9sVXFqODlqWTJWZDQ0Q0EzTzVQTHNWR2tKTWFUa3B4QVVMT1FTdVhINTh4NHBOSTg1WVB3QUIxNjlPZE02SDdDUXcrd2N0NDNQRER0bFFyN3RWcDkxcnl4ejgreWdIaFppZldxSk1UK2svVjgrdGcrazBIeGZWdFdzMlhWbnhUbTV3RlFyMzRqN2g3eElDR2RleG5lUTJPbVBFOVF5M1lzKy9Wek5pMmZSOVBXSGJDMHNrYWhVTkM5LzNCQ092VmsrOXBGSE5tOWlVTTcxM05vNTNycU4ycktzMjk5aGRMTUI4bXVsMTlRZ0oydDhjOXhJWVFRUW9pYWtLQzRFRUlJSVlRUVFvZzZ3OTdPbHB5Y1hIeTh2R3B0emhsemZqTzZmZTVuYjVCK0xkbmsvdlZMZnVWczJPRnE1NCtMUG1zb0ovei80bHBTZ3RrUEMyalVhbFJHTWgzTEd6QnlBdjJHUDJBb3R4dCsvQ0NnejVvK3RuY0xnOFpNNHA2eFUralNkd2h1VmZTK0xhOHNTOXBVLzkrYjdRdDhPMXlmYVR0OC9EU3pqeDF5ZitXZ1hCbXRSb05PcHpPWmJXOU96K3gvZy9McnZ4d2JSWXQyWFF5VkhYYXNXOHkxcElRS1FmR2Q2NWR5TFNuQkVCVHYwS00vV1JtcHBGOUx4czNUeHpDdUx0K2ZndnhjNW4vNURrV0ZCVXg2ZGhhT3pxNjFObmQyWmpvS2hZSlJrNTVHb1ZEUXRkOVFFdU9pT1hGd0o5KysrenozM1A4SW9mdjFnZXQyM2Z0Vk9aZWRneVBUWm43TW9oL25jUHJZUHRTbGJReXE4dG1Dcld4WU1wZGRHNWJ4OUt3dmFOaWtsZEZ4QjdhdlkvVWYzeEhVdkUyRjdjNXVIano5NWhmWU9Ucmg1dUhOOUlrRE9YLzZtSmxYWDltTU9iL1IyL2Mrby92TWZRL2NQL1VsTHNkRUVycC9HNEZOV3RLMTNJTUJXa1A1ZE9PZm43blptU3o4L3NOcXp4RWJGVzRvK3g1eDRoQkZoUVZHUC8rYXQrbk1wdVh6Q09uVWs2NzlobFpxMjFDbWFldU9QUC91ZDFqYjJGYktibmR3Y21Ia3hLY1lPT29oanU3WlF0aWhYWXg5NUlVYkRvZ0RaT2ZrWUcvLzcvKzhGa0lJSWNTL253VEZoUkJDQ0NHRUVFTFVHWDcxUEVoSXZFSnc0MGExTnFlWGIzMmoyOHNDWXFiMm05TXYxZDNMbDVCT2R6Rm96Q1JPSHRsRFFXNE96ZHQxeGFXS1RPY3lSL2R1SVQ3bWZMWGo0UGIzbUxaemNLU1RrWDdDeHNwV2E5VEZSclBieTdPMHNxWXM3Qk56L2pSSmwyTng5L0tsWGJjK2JGKzdpR043dDlLdDMxQ3pBK0tnN3hjTWNDRWlyRkxHZFYxdzh2QWVBb05iR0hvTjMweXc5ZnJzOTdJSEJveDlYejcrZlQwS2hmR01XVERlcy9oMjArbDAvUDc1TEVJNjk2Ump6NEZFbnozSnp4Ky95b0NSRXhnMFpuS041bHE3NEVmT25Ucks5STkrTnZUZHJxdjNSNk11NW8rdjMrWHFsWGk2OVJ1R2hhVVZSM1p2NGxwU0FpbEo4VmhhMlREeG1UZHVlUDZCb3g1Q1pXRmhDRVpiMjlneS9zbVpCTGRzeDhyNTMvTDNJbjBKOGFBV2JmRDJEYWgyUGd0TEt5WSsreVluRHU2a1E0LytacTJoUzk4aDdONjRuSzJyRmpKdDVzZVY5aGNWRnJCajdTS3NiV3pwTlhoTXBmMytEWU1ydkhaMGRqVzBqQ2h2NjZvRjVHUmxNR2JLYzVYMkhkcXhuaXZ4RjZ0YzUvVS9jd0FmdkRpUmpOU3JGYmJaT1RneWR1cUx6UDNzRGRZcytJSEFKaTN4OFdzQTZCOG9BckFzTGVWZTNxV29DUDc4N24xREgzUlQwbEt1Y0NVdUJ2K0d3WFR2UDV4bGM3OGdkTjlXZWd3WVVXbXNoNDhmNy82d3ZGS2dPellxbktMQ0FwcUZkQ0kxT1pHZjU4eWtVZFBXakozNmdzbnphclVhK2d3ZFM1K2hZNnRjbnprU0VxL2dWNi82ZnpPRkVFSUlJYW9qUVhFaGhCQkNDQ0dFRUhWR2dLOFg4UW5HeTRyZnFGdFpQdjIxeitjRHNIM3RJamF2bUUrRG9PWTBiOXVGelBUVXFnOEVtclRxUUpOV0hkRHBkTldXUHphbngvVDFUUFhPTm9lOW96UERIM3k4MG5aalFmR3lVc1htME9sMGJGZ3lGNEN1ZmUraGZmZis3TjZ3bk0wcjV0T21jeSt6ZStnQ3hGL1VQMUNRblpuT29wL204TmdySDlaYUdlbGJUYWZUc2VMM0x5a3FMT0R0NzVaV0NPaTNMODNBUFJ0Mm1NS0NmTU5yZ0JNSGQySmphMGVMZGwwcmpMbGViazRXQVBZT3pzQ052OGVidCszQzFKZmZ1NkZqYjhiVnhEak9uVHBLVXNJbE92VWFSRkNMdG5qVzgyZmZsdFgwR2p3R1czc0hzK2E1RUhHQzA4ZjJFZHl5blNFZ0RuWDMvaHphc1o3b3M2ZjBYNWVXcmk3UDNNQ3pLWFlPVGtaLzdqdjFHb1M5b3d1L2Z6RUxnUDczampkN1RvVkNVYU4xZVhqNzByNTdmNDRmMk02Smd6c3J2UDhCMWkzNm1lek1kSVkvK0xoWm54YzJkdlowNjFlNTUvcmV6YXZJeWNvd3V1LzhxZEJxZytJMTBheE5KOXAxNjB2WW9WM3MzckNNQng3WGwxSFhsR2JQbHkrZnJ0UHAyTFYrS1p0WC9vR3VwSVFCb3g1aTIrcUZKdWN1S3puZnNuMTNRanIxWk5VZjM3RnZ5MnE2OVI5dXRGeThwWlUxNTA0ZDVjanVUZlFiTm82QXhzMVlOdmNMcmlVbDhObUNyVGk2dU9GVnJ6N0hEMnduSmVreWo3dzB1MUkxZ2dQYjEvSDNvbCtZK3ZKN0JMZHNkOVAzSno0aGtRRGYycXNPSTRRUVFvai9MZ21LQ3lHRUVFSUlJWVNvTStyN2V4TjYrbkt0enZuZ0U2OGEzYjVoeWE5a1o2YWIzSDlveDk5Y3VsQjlXZlJ0cXhleVpkV2ZBTVJGbitQalY2YlVhSDBmL0xxMjJsTGY1dlNZdnQ3TkJNWE5wZFBwMEdqVVdGcFZ6blEwWnRmNnBjVEhuTWZSMlpVZUEwWmdaVzFEOTd1SHMzZnpLcGI5OWdXVG4zdkw3TUIyV1paOTI2NTlPSGw0TjNzMnJxaVF0WGg5b0hQYXpJL3hiOWlFV2ROR2M2ZGRUWXlqc0NBZmQ2OTZsVExjeHo4NUU5Qm5qaGNXNUJ0ZWd6NG83dWppVm1uTTlkSlRrZ0VNV2VpOWgraExRSjgrdW8rTTFLczBDK21FdDM4RG8ydlRGQmR6ZVBkR3RCcE5oWkxqdDFOOFRDUUFqWnUxQnZTQjFidEhqR2Z4VDUrd2IrdHFCbzZxblBsN1BYVnhFYXYrK0E2bFNzV0loNTZzc0srdTNoKy93R0FzTEN6eDhQSEQyemNBejNyK2VQa0c0T25qaDJlOSttWlZ0N2hSUjNadkF2UUIzdG9JaEZibG5yRlRpRGh4a0pYenZzWXZNTWlRbFg1MHp4YU83TnFJWDJBUVBRZU51cVZycUcwakpqNkZoN2N2ZDQrY1lOaW1MaTVDb1ZCZ1Vab3BucCtiellMdlB1QkNSQmhXMWpZOE1PMFZRanIxTkJrVUx5b3M0TUQyZFNpVlN0cDE2MnZvalg3OHdIWU83OXBBOS83RGpSNTM2c2dld2tNUDBIUGd5RXI3ckcxc21mcnlleXo5OVhPT0g5ak90KzgrejlPenZzRFoxWVBVNUVUY3ZYM3hheENFVGxmQ245Kzh4ek52ZlltM24vR2ZGWFBGWDA2Z1k0anhpaTFDQ0NHRUVEVWhRWEVoaEJCQ0NDR0VFSFZHaXlhQnpGdFN1U3p0aldqVm9RZHVuajRtc3hTM3IvMExNdE5ON3JleXRxWkpmS3pKK1lzS0MxZzEveHVPSDlpQlNtV0JRcUZnNkFPUEV0QzRXWlhyaW84K3g2WVY4eWt1S3VTdWdTT3JMVDBPc0d6dUY5V09xVTI1V1ptc25QZDF0ZVBLTWgydkw4ZHJUUGp4ZzJ4ZU1SL1FCL25Mcm52ZzZFbWNQcmFmOE5BRGJGbytyOHBlMldVSzhuS0pqNG5FeGQyVEI1K1lRZXJWUkRhdm1FL1RrSTZHTWRkbjF6dTdlbUpoWVZscCs4bkRld3psdEcrWGk1Rm5BR2pjUE9TV3pKOXlKUjRBVHg4L0FFUDJiNWZlOS9EdDdPZUp2M2llUVdNbVViOVIwd3JINVdabk11L0x0OUZxTkhUb2NUY2pKanh4UzlaWG5kaW9jQUFhTm0xdDJOYXVhMTgyTHZ1ZGc5dlcwWGZvL2RYT3NYSDVQSDNQOFVHajhQRVByTEN2cnQ2ZmhrMWI4ZUZ2Znh2TkFMNlY5bXhhU2NTSmcxaFoyekI2OHJPMVByOU9wMlAzaG1XMGFOOE5iOThBWE53OUdUWDVXUmIvTklkZlAzbWRKMS8vbExqb2M2eVk5eFcyOWc1TWVuYVcyVDJzaXdvTE9IbDR0OUh0Z05GOTJSblZWL3FvS1FkSDV3cWwvelVhTlRxZHJzSm5wNVcxRGZsNU9iaDUrakRseFhlcFY3OWhsWE51WC9NWCtiazVkTHhyQUI3ZStrb0krbFlldTltODRnOWFkK3lCbzdOYmhXTTA2bUxDUXcvZzVPcE9vMmJHUDMrVUtoVVBUSHNGQ3lzcnRCbzFUaTd1QUN6NTVWT3lNOU9aTVdjdUl5Yyt4Y3A1My9EN0YyL3p3dXp2eks3ZVlNenBpTE5NdnEvWERSOHZoQkJDQ0ZGR2d1SkNDQ0dFRUVJSUllb00vM3FlbEdqVUpGNUp3cyszM2czUGN5VXVCclc2R005NjlUbCtZSWZSTVVXbEdiYW05Z080ZS90eS9NQ09Tb0h6bVBPbldmYnI1NlNsSk5IeHJnRU1HVGVWUlQ5K3hOK0xmNkhud0pIY1BYSUN0bllWZ3dSWkdhbHNXZmtueC9adXdjN0JpWEdQVDZkTlovTUNBVWYzYkRacjNNMjRmREhTRUFRc3lNODFLOU84dUtnUXFGaisxNWlUaDNleitLZFBLQ2twb2RmZzBiVHEwTjJ3ejhiV2pnbFB6ZVNuajJhdzgrOGxxSXVMdUhmQ0UxVm1qSWZ1MzRaR1hVeXJEajFRcVN4NDRQRlgrSExXVXh6YThVODVhVlBaOWRkdmp6NTNxbEpRUE9ueVJUenIxY2ZDb3VycnVsRVh6NWNGeGR2Y2t2bkxzdWo5R2dSVjJPN2xXNThwTDd6TDNNL2U0S2VQWmpCcTBqTjA3RGtBZ1BPbmpyRmkzdGRrcHFYUWMvQm83aDAvemVUMzRGYmZuMytDNHEwTTI1UXFGZDM3RDJmVDhubWNQMzJzeXVPdkpzYXhmOHRxbkZ6Y2pQWWdyNnYzUjZGUVZEcW5ScU1tNFdJVXNWSGhwS1VrY2Q4anB2dEEzNGhUUi9leWZ2RXZBSXgrK05sYXo0NVB2WHFGcGI5OFJteFVPUFViTlRWa2hYZm8wWi9raEV2c1dyK1VyOTkraG9LOFhLeXNiWGpreGRtNGU1bi9iME4yUmhvTHYvL1E1UDZxOXQxS1pmLytsQStLVzFoYU1lV0ZkN0N5dHFtMkpjWGwyQ2oyYkY2SlVxVml3S2gvc3MvZFBIM28zbjg0Kzdhc1p1a3Zuek4xK3ZzVjNqT25qdTZqc0NDZnpyMEhWL2tacTFBb3VLLzBzN0pzWEVaYUN1cmlJaXdzcmVqV2J4aHhGODRSdW44YkM3Ny9nRWVuZjNCREQyc2tKRjVCVjZLUm51SkNDQ0dFcUJVU0ZCZENDQ0dFRUVJSVVXY29GQXJhaHpUaCtNblROeFVVRHp1OG0xM3JsNW8xZHZGUGM2b2RVeFlVVDB0Sll2M2lYemtUdWg4cmF4dkdQdklDWGZvT0FXRGF6RS9ZdlhFNVcxY3Q0TWp1VFhUclA1eXVmZStodUtpSS9kdldFcnB2SzdxU0VycjJIY3JnK3laajcraHM5dlY4dHFEbTJmUG05a2t1S2l4ZzVieXZTVSs5eWpPenZnVEFzNTQvcjM3eWU3WEhGaGJrQVdCdGJiejhlNGxXeTZZVjg5bTlZUms2blk0T1Bmb3pmUHkwU3VNYU5tbkZnOU5tOE5jUEg3RnZ5MnFTTHNjeTdyR1hjZlh3cmpSV3A5TnhaTmRHQUxyMHVRY0FILzlBUms1OGlyWmQrbkRoM1RDenJ0dVVoTmdML1BqaGRIejhHL0x3QzI5WDZxZDdzM1E2SFRIbjlIMmhHNXZJMUx3WldxMkdxSWdUV0ZoYTRkOHd1TkwrUnMxYTgveTczL0xITjdOWjhzdW5uRDYyRjBzckcwNGQyWU9qc3l1UHZQUWVMZHAxTVRuL3JiNC9XZW1wcENZbll1L29iQWlRbHVuV2J5Z05ncG9UMUtJdEc1ZVpmbjk2K3pWZzJzdzVhRFRxU2lYRjYvcjl5YzNKSXU3Q1dTNUZSWERwd2xrdVg0eEVvMUhyci91NiszV3pUaHpjeVpKZlBrV24wOUY3eUgxMHZHdEFyYzFka0tla2U5VVpBQUFnQUVsRVFWUi9FT1h6MTZlaExpNmllWnZPbGNwd04yNGV3djZ0YThqUHpRR2dhZXVPUnI5blZUSDFXVFpueGlPR1B0clhtL2ZsTzBTY09GaWo4OVJVUWI3K3MvUDZTaUV1N3RYMzFzN055ZUtQcjJkVG90VXljUFJFM0wxOEsrd2ZPR29pRWNjUGN2NzBNZGI4K1QyakpqOWoySGRnMnhvQXV2YXRXREVEOUo5TjVRUGw1Yjh1TE1nbk95T05Ca0hORGR0R1RYNkd1T2h6eE1lYzUycGlYTFdaN2NhY09IV2E5aUZOekc2YklZUVFRZ2hSRlFtS0N5R0VFRUlJSVlTb1U3cDFiTW42SGZ1NWQ4aWdHNTdqbnZzZVp0RG9xdnNPZi83NkUxeExUdURqMzlkWE9hNDhsVXBGWE13NVdyYnZ6c2lKVDFZSTJpb1VDdm9Pdlo5MlhmdXliTzduN0ZxLzFCQU1CcWpmc0Fuam41eUpaejEvczg4MzVZVjNEU1hLYTJyNlI3OVVtYWxhb3RVQzhNVWJUNUNXa2tTVDFoMEFHSHpmdzlnN1ZwMmxXS2FzOTdPeHdGOWM5RGxXenZ1YUsvRVhBZWcxZURURHE4aXViZHUxRHlvTEMvNzYvaU9pejU3a3M5Y2VwOGVBRWZRWmNsK0ZyTW1qdXplUm5CaEhrOVlkS2dSaHV2VWJadGFhcStOWno1OEd3UzJJT25PY2I5OTVqcW5UMzcvcG5ybmxKY1ZmSkNjckF6Y1BiN01DWURWMU51d3doZmw1TkcvYnhXUlplMisvQnR3NzRRbisrSG8yWjhPT0FHQmhZY21ZS2M5WEdmQ0ZXMzkvb2lKT0FOQ3dTY3RLKyt3Y25BaHEwZGFzZVV5TnE4djNaK0gzSDFZcTkrM2k3a1ZROHpZMGF0YTYxaW9QNkhRNnRxNzZrKzFyRjZIVDZlamFkd2pESG5pc1Z1WUdPSGZxS0xuWm1VRFpmWDJ1UXNEOVFrUVlPLzlleW9YUzkwS3pOcDJJajRuazlMRjl4Rjg4VDkraDk5T3AxeUN6V2svY0t1WStkR1RLMWNRNEFPeHFXSFk4UHplYlgrYk1KRE10aGFBV2JSa3c4cUZLWTJ6dEhaajAzRnQ4OTk2TEhOaStEbzFXdzVqSnozSXg4Z3p4TVpFRXQyeUhsKzgvUGJ5dHJQVDNNVDdtZklXZ2Qza0h0NjlEcDlOVnFLNWdiV1BMNU9mZnd0TEt1a2JaKytYdDJudUFld2QwdUtGamhSQkNDQ0d1SjBGeElZUVFRZ2doaEJCMVNyZU9MZm44cDZXa3BxWGo0ZTVXL1FIbEZCVVdrQkFiWmRaWXRib0kwQWR2eldGaGFVV0RvT2E4K3NudldOdjhreGxkb3RXU25IQ0p5eGNqdVJSOWpvdm56NUNXY2dVQS84QmdDZ3J5U0UxTzVISnNGRi9PZWdyL2hzSFVxOThJYjc4QVBMeDhjZlgweHNuRjNURG5uQm5WOTlTK0VaNCsvanp5MG14QW40MmJmaTBaZ1BScnlmUWVjaDlEeHVyUGUvZUk4WldPemM1STQ5clZSTnc5ZmJDMWQ4VFN5cHFrK0l0c1dqNFBxRmptT3VseUxOdldMT1RNc2Yzb2REcHNiTzBZTy9WRjJuVHBYZTBhVzNlOGkrZmUrWWFGUDN4SXlwWEw3UHg3Q2Z1M3JxRjF4eDUwN1RjVUQyOC8xaStaaTBLaFlOaTRSNnVjeTV5ZTZLRHZuMTZldFkwdFUxOStqK1cvZlVub3ZtMTg5OTZMUERyOWZSb0V0VEJydnVxVWxmNXVWTnBQdk96N1hmYjlNUFc2VFBxMVpLTmptcmJ1eU1pSlR4a3FKSFM4Nis0S3h4VVhGWExwd2xuT25UcEt4UEdEcEY5TFJxRlEwTFIxUjRxTENvbU5DbWYrVisvZzZ1Rk4wOVlkQ0dyUkZ2L0FZTnk5ZlNzOHlIQ3I3MC9rNlZDZ1lqL3hSVDkrWEdsY1RtWjZwWDNHdHBWcDI3VXZMZHAxcWRQM3g5dXZBZmFPemdTM2JFdHdpM1lFdFd4WElSaHBUcURXMUpoeGowK25VOCtCK25MbXYzNUdiS1MraFAzZEk4WXorTDZIYjNydDVWbFlXS0pRS0dqVUxJVHhUN3lLczVzSDJabnBoQjNjeWJGOVcwbE91QVRvSzBBTWUvQXhtb1YwSWljcmd6Vi9mcytwbzN0Wi9lZjNiRm8rajVidHU5T3FZM2NhTm0yTmc0bktHNFg1K1J6YlZ6a2J2REJmWDc3YzJMN010SlJxcjhIWXcwMXBLVW1HaDQzS1JJV2ZBSjBPRHg4LzdPd2RzYkt4SlNYcE1wdFh6QWVvVVhaMVdzb1Y1bjN4TnNtSmNiaTRlekxocVprbUh6THlieGpNMktrdnN1VG5Ueml5YXlOWDRtS1krT3diVEh6bURSeXVlNGlwVWZNUUV1T2krZUg5bDNIMTlLNDBaMEZlTHJuWm1TZ1VDdHAxNzFkaG40OS9vTm5ydjk2MXREUXV4RVRUN2JWSk56eUhFRUlJSVVSNUVoUVhRZ2doaEJCQ0NGR25XRmxaMHFkN1c3YnUzTTM0c2FOcmRHemExU3Y4K09Fck5UckczUEd1SHQ2ODhlVUNGQW9GZXphdUlEa3hqcVRMRjBtK2ZNbFF2dGpTeXBxZzVtM29PV2drclRwME4yUUNKOFpGRTNIaUVGSGhKNGk3Y003UVU3cThzdURUdGFTRUdxM2ZYQ3FseXZEMW1WQjl3TnJPd1lrSlQ4MmthZXVPVlI2Ym41ZkRqeDlNTjdyUHc5dVhkdDM2QWhBYkdjNFBIN3hzeUk0UDZkeVRrUTg5aFpPcnU5bnI5RzNRbUpmZS81SGRHMWV3YS8xU2lnb0xPSGw0RDUxNkRkYVhhMWRBcjN2RzROdWdjWlh6bU5NVDNSU1Z5b0p4ajAxSFpXSEprVjBibWZ2Wm03enh4UUpzN094dmVNNHk0Y2YxWlpuTFNxZGYvLzJ1N3JWV296RTZwcDUvUTQ3dDIwcDhUQ1R1WHZWbzFiRUhSM1p2NHZMRlNCTGpZa2lNaXpZRTdKeGMzT2cxZURSZCtnNHhsTnlPaXo3SDBUMmJPWDFzSDRkM2JlUndhWWw2QzBzclhEMjhlT2pwMXcxWm9yZnEvcFJvdGY4RXhadjg4NkRGaVlNN1RSNWpiSit4YlQ3K2dlVGxadFhwKzlOMzZGanVIakhlWkNDMEpsVW9ybWRycTEvYnNybWZFeHNaanAyREkyT252a2pyam5mZDhKeW1CTGRzeDdTWmMyamN2QTBKc1ZITS8vcGRFbUtqREo4YkRZS2EwK3VlTVlSMDZtbTRWa2RuVnlZKyt5YTlvcyt4YmMxQ0lrK0hjdnpBZG80ZjJJNjFqUzJ2ZlB5cjBjb0xPVm5wTFAzbE01TnJxV3BmVll5VlpQL2d4WWxrcEY2dHNPMUNSSmpKVmg1S2xZcTdCbzQwKzV5cjVuOUhjbUljYmg3ZVBQSDZwemc2Vi8zUVdJY2UvYkcydG1IaER4L2g0T1NDaTZzbmJsMHE5NFFmTkhvU3VWa1puQTA3VEdweVlxWDlDb1VDejNyKzNEMWlQSUhCdGZQd0M4RFdIYnZwM2EwdGxwYnk2MnNoaEJCQzFBNzVyd29oaEJCQ0NDR0VFSFhPc0FIZGVldlRQeGczZWdRcWxhcjZBMHA1MXZQbitkbmYzWkkxbFpVaXQ3SzJJU0V1bXJDRE8wdXpOdHNSMktRbGpacTFKcUJSTTFRV2xmOVgzSzlCRUg3L1krL093NklxMnorQWYyZVlZZGlWSFFGQlZuSEQzQlVWRmJmYzk3MWN5akl6U3lzdExUVi8rbXEyYUptK3VaYVZXcW00SzRFUUN1NjRJSUliaXFLeXlpTDdNc1BNN3c5Z1hvYVpnVUVobEw2ZjYzb3ZPZWM4NTNtZU9lY0F2ZHpudmg5bmR3d1k5VHFreFVWNGZEOFdEKy9kUXVMRE9LUW1Qa1IrWGk3NkRKMEE0Tm5XRDY4cG43N0RrUGp3SGdhTWVsMm5FdDdXVFJ6UjFNVVRoWVg1S0pGS0lWZklJZGFYd0xWNUd3d2NQVlZaaHRxbGVXdjBIRGdLangvRTR0VXgwK0hxMWFhYW5qVVRpZlhSYjhSaytQUWRock1oUjlESTNCTHVMVXRMUTgvOCtEOXdhT1plVFErNlg4Znl0WVVyRXdnRUdEdmpBd2dGQW5pMGJsOHJBWEVBNk5pelA0eU1UZUZhRmhTdnpmdWQvVFFEalMydE1YVFNXOURURXlFNUlSN25RNDlEcUtjSEJ5YzNlTFJ1RHkvdlRuQnAzbG90c09yczNnTE83aTB3ZXZwY1BJaTlnYnMzSWhFZmV3TkpqKzVES05TRHZaUHFTd2gxY1gxS1NtVG9OMkl5WW1PdXdySENQYTZ0YS9TeVh4K1JXTC9LNDVvQ3RUVTFhZFpDQlByL2lzRVQzb1JaNDVwVjZxaUo4dkwyOXM1dUtDbVJ3Y1RNSEcyNytLS1Q3d0NWRXQyVk9idTN3TXlQLzRNbnlZOFJFUmFFcUl0aEdEaG1tc2FmWTBZbVpyQ3l0Y2U3bjlVczhMMW4yMXJjaXJvRVlRMSs5d0NBcFUwVGlNU3FTMVkwZGZHRWxhMDlpb3NLSVpVV1ExNVNBcEZZSC9aT2J1ZzNZaEthdWpiWHVmK3A3eS9CdnArL3g1RHhiK2k4OUVMcmp0MHg1L052WVdQdnBQWHpHQmdhWWNxN2kzU2VSMjJRbFpUZ3dKRmpXTEZ3K2o4NkxoRVJFVFZzQWxsZW5LSytKMEZFUkVSRVJFUlVVd3YvYnhQOCt2VEhrSUg5cW0vOER5dk16ME4rWGc0c3JOV3o3djd0RkFxRjFreldmMEpCZmk3a0pTVXcxbEpPdWFITHpreFhadWJuNTJZak5mRVJISnE1YTEwL1d4Y2xNcG5HbHoxZVJydytMNTZDL0Z3WUdCclg2ODhOK21jZEN6eUIwSlBCV0xQa25YOTg3UGxMTnlBeU9oYWgrM1ZiWW9PSWlJaGVIc0w2bmdBUkVSRVJFUkhSczNoOTNBRHMyck1QY3JtOHZxZWl4c0RJbUFGeExlbzdzR1ZvWlBLdkRZZ0RVQ2xWYjJSaWhtYWVyWjRyNEF1Z1FRVjhlWDFlUElaR0p2WCtjNFArT1hLNUhMdjIrT1Axc1FQcmV5cEVSRVRVd0RBb1RrUkVSRVJFUkMrbE5pMWM0V0RiR0hzUEhxN3ZxUkFSRVZFdDJIdmdNQnhzRzZOMUM1ZjZuZ29SRVJFMU1BeUtFeEVSRVJFUjBVdHI3cHRqc1BPUHZVaEx6Nmp2cVJBUkVkRnpTRXRQeDg0LzkyTHV6TEgxUFJVaUlpSnFnQmdVSnlJaUlpSWlvcGVXUXhNcmpIeTFPOVp0M0ZUZlV5RWlJcUxuc0c3alpvd2ExQU1PZHBiVk55WWlJaUtxSVFiRmlZaUlpSWlJNktVMlpVeC9KQ2NuNE1EUjQvVTlGU0lpSW5vR0I0NGNRM0p5QWlhUDdsZmZVeUVpSXFJR2lrRnhJaUlpSWlJaWVxbUp4U0lzKzNnR2R2eTZDN0gzNHVwN09rUkVSRlFEc2ZmaXNPTzMzVmoyOFF5SXhhTDZuZzRSRVJFMVVBeUtFeEVSRVJFUjBVdlB3YzRTODJhTncrTGwvOEdUdFBUNm5nNFJFUkhwNEVsYU9oWjlzUkx6Wm8xajJmUTZVRkpTZ29nelo2QlFLR3AwbnY5dnYySDcrdlYxTkt0bmMrLzJiVndNRDYvUk9UWDkzUFV0TFNVRkpUS1oxdU9uUTBJUWQrZE9uYzVoNStiTldMOXExVE9mSDNMOE9NNkhoZFhpakdyZnN6eExBSkNUbFZVSHMza3g3bnQxNUhJNTVISjVuWTZSbDV1TC9UdDNJaVl5VW1WL1drb0twTVhGT3ZXUms1Mk5vc0xDV3AyWFhDN0g0L2g0NVJ4a1Vpa2V4cW0vaUMyVFNwR2ZsMWVyWTFQdDQ2dDNSRVJFUkVSRTFDRDRkbXVMNUNjWitHanhVbXo4ZGcxTVRVM3FlMHBFUkVTa1JVNU9MajVjdkJSamh2U0FiN2UyOVQyZGVsZFlXSWlqZS9iQXUwTUhlTFpxQmFBMHFKM3g1RW1OK3JHd3NvS2VxUFRQL2hHblQrUEE3dDNJU0V2RHdCRWpkTzdqZm13c25xU2txTzFYS0JUdy8rMDNOTGF3UU44aFF5QVFDQUFBU1k4Zkl6a2hRZWYrN1J3YzBNVFJVZWYyY3JrY2gvLzhFNmxKU1hCMmM0T3R2WDIxNTJROWZZcGRXN2FnYzQ4ZTZPampvM0tzdUtnSUpTVWxrTWxra0JZWG83Q2dBRVdGaGNqUHkwTnVkalp5c3JPUjlmUXBNcDQ4UVdGQkFlWjgraW1Fd3JyUEw5eXhjU09hdWJ0ajdOU3BHbzhmMmJNSFBmcjJoYXVuWjUzTklUa2hRZU85QjRCbDgrYkJ5dFlXY3hjdDBucCswS0ZEc0xhMVJWZGYzeXJIZVptZUpRQW95TS9IMnVYTDBkSEhCMFBHamxYdXo4M0owVGxnQ3dEbWx1b3YvN3dJOTcwNmw4NmN3VEYvZjh4YnNrVGpaNmdvSlRFUnYyM2FoRWt6WjhMQnlVbGptOE4vL0lIc3JDeU1uVFlOQmdZR3l2TXVoSWZEeE13TXJWNTVCUUFnazhtdzlidnZvS2VuaDdGVHAxWjdEVll1V0lCdXZYdGo1S1JKeW4xWEwxelErWE8yN2RSSjdYdTlJRDhmUDZ4YWhibUxGOFBSMlJtWjZlbll1R1lOMW16ZXJOTHU3TW1UK092Z1FTeis4a3VZbUpwcUhlTkpjckxXWTQzTXphRXZrU0EvTHc5NU9UbWFHd2tFc0xhMTFma3prU29HeFltSWlJaUlpS2pCR0QrOER6SXlzL0hSWjh2dzdYK1dNekJPUkVUMEFzckp5Y1ZIbnkxRHQzYWVHRCs4VDMxUDU0VlFJcFhpZGt3TW9xOWV4ZnVmZlFZTEt5czhUVS9ITjh1VzFhaWYrY3VXd2E0czBOZTVaMDljUEhNR29RRUJjSEp4UVF0djcrZWFvMHdxUlc1T0RpTE9uRUhDdzRlWTlPYWIwSmRJRUhYNU12NCtmbHpuZnZ3R0QxWUxaRDdOeUVDdXRpQVFnQTVkdStLWXZ6K083dDJMZ1NOSGFtMW4yNlFKeFByNk1EUTBSRzUyTmc3dTNvMm16WnFwQkQrWHZQOSt0WE0wTkRLQ3Nha3BURXhOa1o2YUNtczdPM3l6ZEtuV2dIRk5WQTZtQVVCYWFpcWVwS1NnMzlDaHVCOGJxelhMUFNzelUydldjRjBIVFFzTENsQlVVRkFyZmIxTXp4SlErangwOWZYRjN3RUJrTXZsR0RaK1BJRFNxZ28zcmwzVGViNlY3LzNMY045bFVpbENqaDlIbzhhTklaTktsVUhkeGhZV3l1dFRrVlFxeFpNcXNydUxpNG9RY2ZZc3JPM3NsQUZ4QUVoTlNnSUFsZTlWa1VpRUNUTm00SS90MjdGbDdWcjA3TjhmcjQ0WW9YenhSeGQvL1BTVFR1MEVBZ0ZlNmR3WlFPbkxIV2RDUTBzUGxOMlR6ZDkrQzZGUXFMeEh5K2JOVTU2N2FQVnFuQW9NaEllWEY0bzBmSjlZMnRnQUtIMHBvNnFmNmRQbnpFRUxiMjljREE5SHdJRURHdHNJaFVLcy92RkhuVDRUcVdOUW5JaUlpSWlJaUJxVXQ2Y094OVpmaitEZGp6N0IybFgvQjJzcmxtTWxJaUo2VVR4SlM4ZUhpNWVpV3p0UHZEVjFXSDFQNTRWaGJHcUtpVE5tWU90MzMySFhsaTE0ZCtGQ1dOcllLSU5vTjZPaVlHNXBDVHNIQitVNTB1SmloSWVFNEZSZ0lNVDYrdWc3ZURCczdPeVV4NFZDSWNaUG40NzFLMWZpejU5L3hyeWxTOUhZM1B5WjV5alcxOGUwZDkvRjRULy94Tm5RVVB6NDlkZDQrOE1QbGNjMUJYc3IrMlRXTEkzNy93NEl3QVVkeW03ZnVYRURkMjdjMEhxOFBKdFRYeUxCdUduVHNQbmJiN0Y3NjFiTVhid1lJckZZMmM3ZHl3c2R1bldEdmtRQ2lZRkI2YjhTQ1F5TmpXRmlZbEpsME0xdjhPQnE1Nm5KK1ZPbnRKWlhqb21NaEZBb2hHZXJWbGk5YUJHS2k0bzB0cnQrNVFxdVg3bWk4ZGlhelp1UmxabUpWWjkrV3VVOGRMbFBkVUVta3lFMElBQzlCZ3lBdmtUeTBqeEw1UWFNR0lIVTVHU2NEZ21CdFowZHV2cjZZc0R3NGZEcG8vNWlUMlphR3N5dHJKVGIxeTlmeGdVTkpkdHI2NzdYcFpPQmdYaWFrUUVBS2dIZG1mUG13YU5GaXhyM0YzbnhJb3FMaXRDdFZ5K1YvUWtQSHdLQVduYTVxNmNuUHZqOGMremNzZ1ZoUVVGd2NYZEh5N1kxcXk3U3Jrc1g1WXNNbWh6WnN3Y3hrWkhLaWdWOUJnMUM5NzU5QVlVQ042S2ljTzdrU1l5Y05BbVdOamJJeXN6RW5oMDc4TmI4K2NyemovdjdJemNuQjdlaW8zRXJPbHF0LzhyM2FNVEVpU3JQVFhwcUtyNWFza1NsalVna3duODJibFRaRnhZVXBEVllUcnBoVUp5SWlJaUlpSWdhRktGQWdGblRoc1BjUEJTejV5L0E2aTgraDRlYmEzMVBpNGlJNkY4djlsNGNGbjJ4RW1PSDlNUzQ0YjNyZXpvdkhEY3ZML1RvMnhmaHdjRUlQSHdZZzBlUEJsQ2FlUmtlSEl4N3QyK2plZXZXNkRWZ0FGS1RraEJ5N0Joa01objZ2UG9xdXZ2NWFjemF0TE8zUisrQkEvRjNRQUN1WDc2TW52MzY0Y1NSSTFYT0l5ODNGd0JVMmdrRUF2UWJPaFFDZ1FBakprNkVhYU5HeUhqeUJBYUdoclY0QllEWkN4WW92MVlvRkZBb0ZGcExsMHVsVXVqcDZha2NyL2hTZ0l1SEJ6cjE2S0hNdXF3WUZMTnpjRUQ3cmwyZmFZNDFLVVZmMGZYTGw3VUd4UytkUFFzWER3OFlHUnRqL3RLbFVHaFl2L21ySlV2UTBjY0hmb01HYVIxRFltQ0FIbjM3YWp4MjQ5bzFaR1ZtUHRQY241ZENvY0NlbjMvR3RVdVhrSmViaTVHVEpyMDB6NUpVS2tWeFVSR01UVXd3YnZwMFNBd00wSzRzbzdoaWx2cjkyRmhjdTNRSlhYMTlzV1BqUmt4NjgwMjBidGNPQUpEMDZKSEdjV3ZydnRlVjVNUkUvQjBRb0ZLU2ZNK09IWGh3N3g2Y1hGeVU3U3FXQk05TVR3ZFFtckZmY2I5MTJmVThIeFlHSTJOalpWWjJ1VWNQSHNEUXlBaFdaVm5WRlJtYm11S3QrZk54Ni9wMXRZQjRRbnc4OHZQemxkdFptWm1JdlhrVEFKUkJlNUZJQkdNVDdSWEVwTVhGTURJMlZtNkw5ZlVoMXRmSDZaQVFITjI3RnhJREEyeGZ2MTdsbkM4WEw4YTdDeGNpT1NFQkY4TERJUktKTUhQZVBMaDRlQUFBdHF4ZHEveDVUUzhPQnNXSmlJaUlpSWlvUVJvL3ZBL3NyQzN3MGFMUE1lUDFLUmcxYkVoOVQ0bUlpT2hmYS8vaFk5aXhjemZtenhySE5jU3JNSERrU0JUazU2dGtFWXJGWXJ6OTRZZUlqNHREYUVBQXRxNWJCNFZDZ2VhdFdtSHlXMjlWRzB6MEd6d1lMZHUyaFdPelpnQ0E0S05IZFpwTHhYWkNvUkQ5aGc3OVg1OGFBblRhTW5kcm9wbTd1L0xyWS92MkllekVDYTJac0ovTW1vVWVmZnRXbVFFNmVQUm9KRDU2Qk84T0haNTdiblVsUGk0T3FVbEo2TzduQjZCMFhYaHREQXdObGFXWXRSMGZObjQ4WkZLcFNtWThVQnEwTFg5eG9ycDdWWDY4TmtvMUt4UUs3TisxQzljdVhZS0xod2VHakJtamN2eEZmNWJPaFliaW1MOC8xbXplREFNREE0eWZQbDFqSDArU2szSCsxQ21NbURnUjdUcDN4dTV0MjdCbzlXcVltcGxwYkYrYjk3MHVGQmNWNGZldFcyRnRZNk84WnpHUmtZaU1pTUNjaFFzaHFWRDZYRk5KOE4rM2IxZlpMci8yNVJuaG43LzNuc1p4YTNMdlAxNitIRWYzN1ZNcExYL2oyalZsU1h0Tjl6c2hQaDZ5a2hJWUdocENKQmJqU1hJeTd0NjhxZno1V081bVZCU08rL3ZqblFVTDBNek5UZVdZUXFIQW90bXpJVEV3d05uUVVMVHQyQkYyam80NHNuY3Y1aXhjaUpTa0pNVEh4V0hTekprYTU1MmJuYTM2SWtGWkpyN0tHRkJmZnp5MzdJVWxlbllNaWhNUkVSRVJFVkdENWR1dExkeWFPV0Q1dHp0dzZlbzF6Sjh6QzFhV0xLZE9SRVQwVDBsTFQ4ZTZqWnVSbkp5QURWL09oNE1kZnc5WFJTd1dZOXkwYWNydHFnSkV0Mk5pVk5hMUJZRFhaczFDbS9idFZmYUp4R0tWZ0U5MTVaYkwxODZ1M081aWVEaGliOTNDdUtsVG9TK1JxSjMzOGZMbFZmWUxhQTZlVlhUdjFpMWtaMlVCK044YXcxY3ZYTkRhUGpVNVdlVjR1eTVkVkk0YkdobGg3cUpGYXVjbFBIeUkweUVoMWM3WDJjME5UU3NGeXlxcXJnOWJlL3RxUzB5SG56Z0JBTEN2a0hVY2VPaVF4clcxVDRlRXFJM3BOM2l3U3ZaNndQNzl1SHZyRnQ3OTVCUG82ZWtCS0EzaVBVbEpVYTRycnkyYi9QSzVjeWpJejFjZUx5OG4vYXprY2puMjc5eUppRE5uNE9ycGllbHo1a0Nzci85U1BrdUFlcEN5b3Z5OFBDZ1VDcVFrSnNLM2YzL1lPVGlnTUQ4ZklpMmwrR3Y3dnRlMnVEdDNrSktVQklWQ2djL256bFU1dG43VktnQ2w5Nms4QTN6TTY2K2pjNDhlZUJ3Zmp4OVdyY0xzQlF2UXpOMGQ1OFBDY0dEWExwVjVWNWIwK0RGdVJrV2hoYmUzMmhyeFZURXlNY0dFR1RPVTY1ZC9zMndaMm5YcGdyNVZMSEZ3NWNJRnRXdXBMNUdnNzVEL3ZVQjlPeVlHdjIzYWhEYnQyMlA3OTk4cm45SGlvaUxNWDdvVVJzYkdVQ2dVTURJMnh0VFpzeUdXU0NBVUNIRGwzRG44OGROUFNFMU9obSsvZmxwZmlBZzVmaHdoR3U1elJTVXltY1puWEZ1MUE5SU5nK0pFUkVSRVJFVFVvRGswc2NMRzFmT3dlMzh3WnN4K0g2OU5HSWR4bzRiekR3cEVSRVIxU0M2WFkrK0J3OWo1NTE2TUd0UURTejRZQjdHWWY0NStGcjBHRGtRbkh4L2w5b1h3Y0lRSEI2c0VEak16TXJEOSsrK1YyMWxQbnlJNUlVRzViVzVoQVpzbVRaVGJLWW1KTUxlMDFCaVExT1p4ZkR5aUxsMUNTbUlpcHMrWm81YlphbDJoZFBtek9oa1VoRHN4TVNyNy92anBKNjN0NzhURXFMVFhGTWpVNUg1c0xPN0h4bGJiYnNDSUVWVUd4WS9zMlZQbCtaMjZkNjh5S0o2U2xJVG9xMWUxSHArc0pkTzAzTzV0MjlUMk9idTU0V1JnSUlJT0g4YWdVYU5LeDBsTVJIRlJFVnpLc3FlMVpkZmZqbzVHUVg2KzF1TjV1YmtJMkw5ZmJiK0RzN05hTm41eFVSRjJiZDJxTEhrOTVhMjNsTm5yTCt1elZGMGdIZ0RXL2QvL0tiOCtndEwxb3l1cmkvdGUyN3phdE1HTXVYUHgwL3IxbUwxZ0FZeE5UUEROc21WNFkrNWNXRmhaNlhRdE5ORVV5Ti8zNjY4QWdQN0RocW10S1Y1VEJvYUdWVDQvUG4zNm9KbTdPeFJ5T1JRS0JmUWxFamk3dWFtVVQzZHljY0drbVROaDcraUl5SWdJckNncm5mN0pyRmxReU9YSXljNkdVQ2lFeE1CQXBWSkgvK0hEc1h2clZ1aExKT2pjczZmRzhSczFib3dCSTBhZ1k0V2Y2VG5aMmRpL2N5Y3kwdE54NHNnUk5MYXdnSGVIRGhnK2NTSjJiZG1DemoxNm9IM1hycmdXRVlIellXSFBkWDMrN2ZoZklVUkVSRVJFUk5UZ2ljVWlUSnZ3S3ZyNWRzUVAyLzF4NlBoZm1ESitEQWIyODRPb0xJT0dpSWlJbnArc3BBU0J3WDlqMXg1L09OZzJ4a1ptaDFmcmRFaUlTbkMxNHZxOUFHQmlZcUlTNURFeE5RV2dHamlzL0xKZjdJMGIyUHZMTHhyN0xDd293SCsvK2dwZWJkcGcwcHR2Nmp6UDBhKzlCdE5HalJCODlDZzJmUGtscHIvN0xweGNYWlhIcjBWRTZOeVhObSsrLzc3eTYyY3RlVjNWOVpSSnBRQUEzd0VEMU1wNFZ4UWVISXlqZS9kV0dSQXYxOFhYRjZPblRORTR2K29FSFRvRWhVS2g5WGpiVHAycVBGOVRjTFJsMjdibzZPT0RVNEdCYU42cUZWdzlQWEhueGcwQWdHdno1Z0JLMTMyT3VuUUp2UVlPckhhT0ZlWG41ZUZrWUtEYS9nN2R1cWtFeGROVFUvSHJwazFJVGtoQWR6OC9EQjAzVHVVWmZWbWVwY3FxcXJMdzRPNWQvUGoxMTFpNGNpVXNyYTFWam9VRkJhbHMxOFY5cndzV1pSVzJMRzFzbEZuUEZsWld0ZkxTUWptNVhJNWIxNi9EeU5nWTlrMmIxbHEvbGNjb0xpb0NBSmlhbWFGNXExWnFiWXFMaWlEVzE0ZEFJSUNoa1JIYXRHK1A5TlJVQU1DS0N1dlRQODNJd04xYnQyQnVaYVdzcFBBa0pRVmhRVUc0ZFBZc0hKMmRJWlBKOE8yeVplamc0NE9PUGo3S255TkNvUkNMMTZ4Ukc5dlV6QXpUM24wWFIvYnN3Y1hUcC9IRjJyWG8xTDA3cE1YRjhHelZDZ2QyNzhidDZHaE1tam16Mm1lRHFzYWdPQkVSRVJFUkVmMXJPRFN4d3BlZno4TDFtM0hZdVM4SU8zYjlnWkZEQjJOQTM5NndabGwxSWlLaVovWWtQUjFCSVNkeDRNZ3h1RFMxd1NmdmprZnJGaTcxUGEyWFFsTVhGMlZKWVUybGs0LzUrK09ZdjcvYS9xcUNyaTNidHNVSG4zOE9BUGgrNVVxVll3YUdodkR0M3g5Qmh3L0QzY3NMbmJwMzEzbXUvWWNOZzVHeE1mNDZlQkI2bGNwQzExV2dycXFTMVpwVWRUM3o4dklBQUJLSkJNZjI3VU5SWVNHR1RaZ0FjWVgxdHdzTENuQXlNRkNuMHVmUDQzWjBOS0t2WG9XenF5dmk0K0kwdG5uV3RiV0hUNWlBZTdkdjQ4K2Zmc0s4cFVzUmZmVXFyR3h0WVZ0V0xlQjJkRFNPNzk4UE8wZEhqUUZDYmF4dGJmRnhoVXhvVFhLeXMvSEQ2dFVvTGk3R21OZGUwNW94K3pJOFM1WEpwRkprcHFlcjdiZXdzb0pwbzBZQWdKeXNMRmhhV3lQaXpCazBjM05UQ3lEWDVYMnZLMWtaR2NvWFNyS2VQbFZici81NTNMMTFDem5aMmJDenQ4ZUY4UEJxMjV1WW1xSjF1M1pWdGtsNi9CZzNyMTlYcmxkLytkdzVYRDUzcnRxKzV5OWJCanQ3ZStXMnZrUlNtakZmdHY3NXBtKyt3WloxNnlBeE1FQzdMbDJ3ZXRFaXpQemdBMnhadHc3NWVYbndHendZZm9NR1FRSGc1RjkvNFZSUUVGSVNFL0hPeHg5RExwZGowZXpaMWM0QkFCYlBtYU8yTHpJaUFwRVZYaGI1NFBQUDYrd2xnb2FNUVhFaUlpSWlJaUw2MTJuVHdoVnJscnlETy9jZTRlaUpjNWp4emo1NHVMbWpqMjkzdEcvckRVY0grK283SVNJaStwZDduSkNJSzllaUVCcDJCckgzN3FKWHQxZXdZdUYwZUxyeEQvVTE0ZXpxQ3VleUxGbE5RZkZuS1o5dVpHeXNVZzY0c2o2REJ1RjJUQXdPL2ZHSHhzQmRWYnI3K2NHN1kwZGw1cWlObloweWNGU1FuNC9DZ2dLWVYzalpNRDAxRllabDgvbDV3d2JZYUJoTG9WQm9YYis2cG1XYXE3cWVtV2xwQUlCRzV1Ykl6OHZENlpBUVBMaDNEMVBlZmxzWk1ENjZkeTl5czdNeGJ0cTA1MTVUdXlvWHdzTWgxdGRIZHo4L3JjSFI2dGJXMW5adEpBWUdHRGR0R3JhdVc0ZGYvdnRmeE4rN2gzNURoeXFQZCs3WkUrRWhJVGowKysvNDZJc3YxSUxTejZPd29BQ1cxdFo0YTk0OE9EZzdWOSt2LzhjQUFDQUFTVVJCVk5uMlJYK1dLa3RPVE1RUFpldHBWL1R4OHVXd3NMYUdVQ2hFUmxvYXJHeHNjSEQzYmd3ZU8xYnRlNnN1NzN0ZCtXSDFhdVhYVzlldHE5VytMNTg5QzZEMDJsWmNlMXdiQjJkbnRhQjRTVWtKSHBRdGgzQWhMQXpuVHA2RW5raWtESXE3ZUhpZ2RidDJPTEpuRDNyMjZ3YzdCd2VWODY5Y3VJQjd0MjdCME1nSVFPa3pYRkpTQXFHZUhzWlBuNDY4M0Z3QXdPdnZ2S044dnZKemMzRXhQQndYd3NNeGVzb1VOTGF3Z0ZuanhpZ3NMQVJRV3FIaWxjNmRVVmhRQUFBUUNBU1krTVliR2o5VFVXRWhBZzhkUW5GUkVYd0hETURmeDQramFiTm02TzducC9VNm1QT0Y3bWZDb0RnUkVSRVJFUkg5YTNtNk5jV0hiazN4M2h1amNQN3lEWnk5ZEFtLzdOb05nVkFFNzFZdDRkVFVFVTZPRG5CMHNJZVpxU21NREExaGFHUUljUzMrNFpDSWlPaEZKWlhKVUpCZmdQeUNBbVRuNU9CeFFpSWVQazdBdzBlUEVSVnpBd3E1RE8yOVBURzhmd2QwL2ZSMTZPdlhYdllnL2MremxFK3ZqbEFveExocDAvRGRpaFhZdlcwYjN2L3NzeG9GZ011RG1BRGcyYktsY3YzbHNCTW44UGZ4NHlwbHByOWFzZ1IrZ3dkajRJZ1JtUEhlZThqSnpsYnJUeWFWUWsvTGtqWlZsYnl1cVVjUEhnQUFiTzN0NGVUaUFpY1hGK3pjc2dVL3JGcUZrWk1tUVNhVEllTE1HWFQwOFlGWDY5WTE3cjhteWw5R01ESXgwZHJtZWNwVXV6VnZEcC9ldlhFbU5CUkNvVkFsWTFzb0ZHTFFxRkg0YmRNbW5EMTVFajM3OVh2bWNTb3phOXdZNzMvK09Rd01ESFJxL3pJK1N3dFhySUNsalkzS3VYcDZlckN3dGtacWNqSWUzcjhQczhhTjBWVkRsbnhkMy9lNjhPbXFWVEExTThObjc3MkhlVXVXd05yV0ZwK1ZaVStYeThuT3hwUGtaR1VtL2RPTUREeEpUa2F1aG51a1BDY3JDOWV2WENrdHlXNXJpL3k4UEx5M2FKSEd0bkYzN21EenQ5L0N4ZDFkWmYvT3padHg1OFlORkpVRm94dGJXS0M3bngvYVZDam5iMlZqZ3g1OSt5THN4QW5vNit1cnJPY05BQ2NEQTJIZnRDa2FOVzRNQU5qKy9mZDRlUCsrVHRjbVBEZ1k0Y0hCVmJiNXo0WU5FSW5GYXV2VVAwbE94clZMbDNEKzFDbklaREpNZnVzdHRIcmxGUmdZR2lKZy8zNUVuRDJMdm9NSHc5WFRzMDVmMFBrMzRmK0xKeUlpSWlJaW9uODlmWDB4Zkx1MWhXKzN0bEFvRkVoSVNrUE1uZnQ0bkpDS3YwL0dJQ0VwRFhsNUJjZ3ZLRUorWVFGa01ubDlUNW1JaUtqT2lVUkNHQmtZd3NoUUFtTmpRemcwc1lLVHZRMDZlamZGdExHK2NHaGl4VC9VL3dOeWMzTlZ5ajduNXVRQVVDMEZuWm1SVWVOK3JXMXRNV1RNR0pnMmFsU2orM2p1NUVtSXhHSzA3OUlGRVdmUDR1UmZmMkhCaWhWYUE1RVZ5ZVZ5YkYyM0RnWUdCbmhud1FKbE1MOGdQeC82RWdtQS82MG43ZURraElsdnZLRjFmZW5KTTJjQ0FHNUZSK3Njd0w0ZEhRMTlpUVFPWldXSFhUdzg4UDVubitHM0gzL0UzbDkrZ1VBZ2dHT3paaGc1ZWJKTy9RRkFYazRPSHNmSDY5eStYQXR2YjVpWW1WVjU3dk9XKys3WXZUdk9oSVpDSkJaRFhsS2ljcXpWSzYvQXZtbFQvSDM4T0xyMjZxVlNRdjU1U0NRU25RUGlML096cEltanN6T3VSVVRnYVVZR3BzNmVyVEVELzUrNDc3Vk5KQllyUzZhTFJDS041ZE9ERGgxQzBLRkR5dTNmdDIrdnR0K3dFeWRRVWxJQ256NTlZR1ZqZ3gwYk4rSitiQ3hjUER4VTJpa1VDdngxOENERVlqRjhCd3hRT2Ziby9uMDRPRG1oZGZ2Mk9QekhIMmpldWpWNjlPMnJjYndXM3Q2NGV2RWkrZzhmcnZ5WkYzZm5EcDRrSjJQb3VISEtkbk0rL2JUYXVkZFVlbW9xVXBLU2tKS1lpTVJIanhBZkY0ZXN6RXlJeTRMbGZvTUhLN08vZXcwWWdHWnVidmpyNEVGc1dic1dKcWFtY0hKMWhiV2RIVXpOekNDUlNHRHI0S0NzaUVHNlkxQ2NpSWlJaUlpSXFBS0JRQUJIZTJzNDJsdlg5MVNJaUlpSWNDb3dFS2NDQTlYMjEwWUpaWjgrZldwOFRzU1pNMGhKU2tLN0xsM1F2RlVySFByOWQxd01EMGUzM3IyclBmZnl1WE5JU1V5RTMrREJLdG50T2RuWk1DbkxHSzdwZXRMV3RyWTZCVExUVWxOeDk5WXR0TzNZVVNWWWFXcG1CaGNQRHp4NjhBQUtoUUt5NG1Ka1oyWXFNNEdyRTMzMUtxS3ZYcTNSbkFIZHNvR2Y5eDRmOS9lSFVDaUV0TGdZdTdkdXhUc0xGaWdEemdLQkFNUEdqd2VBV2d1STE5VEwraXg5dFdTSnh2MnVIaDZJdkhnUlhYcjJSQXR2YitUbjVha3RZL0JQM1BmYWxwNmFpc0w4ZkFCQVJ0a1NCQlY1dFdtRDduNSs4R3paRW8vajQvSERxbFdZdldBQm1sWEs2cTRvSnlzTDUwNmRnckdwS2JyNitrS3NydzluTnpmczM3VUw3eTllRExHK3ZySnQySWtUaUw5M0Q0TkhqMVptYzVlYi84VVh5cGN3RHYveFI1V2ZvM1AzN2poLzZoU3VYYnFFVnpwMUFnQUVIejBLQTBORGRPN1JRK001Mjc3N0R2ZkxTclByeXRqRUJJdlhyRkhaRnhNWmlXTmwzNC9XZG5abzNybzFQTHk4NE5XbWpmSWxqb3FjM2R3dzY2T1A4Q1FsQlRldVhjUDkyRmhjaTRoQVZtWW1GQW9GWmk5WVVLTTVVU2tHeFltSWlJaUlpSWlJaUlpSVhsQkR4b3hSeVk0OCtkZGZDRGh3UUtVVWRIcHFxdFpBWFUwVUZoUWdPeXRMYSthNFZDcEZja0lDbkZ4ZElSS0pZRzVwaVpadDJ5TDByNzlVeW5OcjdMdXdFRUdIRDhQU3hnWjlCdzlXT1phZW1ncW5zcXpIMVQvK2lNS0NBbXo0OGt1SVJDSzgrY0VIS2lXMkFhQkVKc1ArWGJ0dzljSUY5S25VbHpiSC9mMmhVQ2pnVTJHZDN1VEVSUGovK2lzZTNyK1BsbTNid3RuVkZYOGRQSWoxcTFaaDRodHZvSVczZDdYOXRtemJGcjBxWmE4Q3dJOWZmNjNUdktxaXJkeDN1YXJLZnA4N2VSS3hOMjhxUzZPSEJ3ZmpyNE1ITVdUTUdHVWJWMC9QNTU1alRSemZ2eCtaYVdrWVBtRUNESXlNWHRwbjZjMFBQb0M1aFFXQS93V3djM055RUI0U0FnQndjblZGWVdFaC9yTnc0VE1GTDUvbnZ0ZW1rckxxQWhXZjVaOSsrRUd0M1l4S3BkUXJra3FsR2wrNk9McHZINlRGeFJnOGVyUXlBRDU2eWhSc1dMMGF1N2R0dyt2dnZBT2hVSWlZeUVnRTdOOFBOeTh2OU96Zlg2MGZYYXNTQUtYcmtYdTJiSW5qL3Y1bzNxb1ZvcTlleGIzYnR6RjAzRGhJdFBRemM5NDhuZnV2aW8rZkg5eWFOOGY2VmF1UWtwaUlsTVJFWEF3UFYya3pkZlpzdEhybEZad09DY0dSUFh1MDl2WHBxbFZjVS93Wk1TaE9SRVJFUkVSRVJFUkVSUFNTS1M0cWdsd3VoNzVFZ2tkbHBaaEZHc28xVjJmYmQ5OGhKU2tKWW4xOTVPWGtvS2l3RUxaTm1taHMrK2orZlpTVWxLaVVOKzdjc3llaXIxN0ZsZlBucXh3bjZOQWg1R1JsNGUwUFAxUXB2NXlSbG9hQy9IelkyZHNES0YzdjJzallHRy9Nbll0TjMzeUQvNjVaZzhsdnZhVXNGWnlhbElRL2QreEE4dVBIbUR4ekpydzdkcXoyTTE2L2NnVXhrWkh3N3RnUnpxNnV5TXJNUk1peFk0ZzRjd1lpc1JqREoweUFUNTgrRUFnRXNITnd3TzV0Mi9ETGYvK0xRYU5Hb2RmQWdWcjc3VDF3SUp4Y1hUVm14UFllT0JCTlhWeXFuVnRWbnJXTTlxTUhEM0IwM3o2WVcxcWkvN0JoRU9ycDRXWlVGTUpQbklCNzgrWm9Ya3ZycFdla3BTRThPQmhOSEIyMVp0cFdsSm1XaHFqTGx6Rms3TmlYOGxreU5UT0RiLy8rY0hSMlZtYUFUNTQ1RTFLcEZEdSsvaHBwS1NuUWwwaHdNakFRNXBhV2tNbGtNRFF5cXZhNlZGWVg1ZE9URXhOeEt5b0t6bTV1YXVYSnRjblB5d1B3dnpXeFA1azFDeDh2WHc1ck96dWRBdk1Yd3NJUWRPUUlGcTVZb1JKMHZoMGRqY2lMRjlIRTBSRmRlL1ZTN3JkemNNRG8xMTdEbmgwNzhQT0dEV2pkcmgwTy9mNDdiT3pzOE5yYmI2dFVCSGhXUThhT3hRK3JWdUhuRFJ1UStQQWhuRnhjMEwzQ2l6S1Y3ZHk4R2Jkalltbzh6b3IxNjFXMlJTSVJISnlkQVFCOUJnMUNoNjVkbGNleW5qN0YxblhyMVByNGVQbHlsZTNMNTg4ak5DQ0FBZkhud0tBNEVSRVJFUkVSRVJFUkVWRTl1M3p1SElEU05hcDFFUjhYaDIzZmZhZmNsaGdZd0tsU0VEYnc0RUVBUUZwS0NoUUtoY1lNOE1ZV0ZvaTllVk81YldsdGpWRlRwbWdjczd5TXNFdUZJTEJueTVad2E5NjgydUJmVVdFaHV2VHNxWmFkWEQ2MnM1dWJ5bjRyR3h2TStlUVQ3Tmk0RVp1Ky9ocGRlL1dDU0N6R21iLy9ScVBHalRGNzRVSTRsZ1daTkNsZlB6bzNPeHN0dkwzUjBjY0hROGFPeFlXd01CejY0dy9JNVhKNGQreUlRYU5HcVFTWnZOcTB3ZXdGQy9EemhnMDRGUlNFVjdwMFVTdlpYRzdRNk5GYXg2L3FtSzZlcFl4Mldtb3FmdDZ3QWZLU0VreDY4MDFsTUhMY3RHblk5TTAzMlB2cnIvaGs1VXFWOHRUbEZBcUZUbVBFeDhYaGRIQXdvcTllaFZ3dVY1WmhyMDVtZWpyMFJDS1lOVzZzZk41ZmhtZXBuRm5qeHVqOTZxdkl5Y3BDd3NPSHlNbktRblpXRmg3SHgrTnBSZ1lHalI0Tkl5TWorTy9jaWEzcjFrRW9GS0x4TXdRdzY2SjgrcFZ6NTNBcUtBaHZ2UCsrenVka3BLWEJ3TUJBNHhyaXVuQnYwUUlIZi84ZDRjSEI2RGQwS0FBZysrbFQ3UG5sRitqcDZXSGMxS2xxZ2U3MlhidWlJRDhmaC8vOEUzZGlZbUJoWllWWkgzMmtWb2IrV2RrNU9LQmI3OTRJRHc2R1FDREF1R25UcWd5MlQzbjdiWjIvTHlyUzl2TVdBRXhNVFZYSzZHdTd2cFZMN1p1WW10WjRIcVNLUVhFaUlpSWlJaUlpSWlJaW9ub1VIaHlNWS92MndjTEtDbEdYTDhQNjBDSDBIVElFdzhhUFY4dnFiTisxSzF3OVBXRnRaNGRCbzBlalJDYURua2lFbHQ3ZU1LNFFORG51NzQ5VFFVRndiTllNZDIvZHdxOC8vb2lSa3llckJYakhUcDJLTWErL3JnemlhQXZrQUtWQlI2RlFxQkowRkFnRWVQdkREd0VBQ1E4ZmFqMTMzTFJwa012bGF2dXZuRDhQa1VnRWR5OHZ0V1BtbHBZWVBtRUNmdHUwQ1dkRFF3R1Vsa3NlL2RwclZRWXh6NTg2aFlPLy93NExLeXRjdjNJRlZyYTJHRFZsQ2tRaUVidzdka1J5WWlLNitQb3FNNG9yYStMb2lQYysvUlQ1ZVhscTErdkIzYnRheDYyS1ZDcXQ4VGsxTGFPZG5KaUliZXZXSVM4bkI2TW1UMWE1VDgzYzNURmk0a1M0ZUhwcURJaG5aV2JpYVVhR3hnQmRRZGw2MG5tNXVmaGgxU284am8rSFNDVENLNTA3bzF2djNzcVhNUVFDQVlxS2lqVE9WU2FWNGtseU1xeHRiU0VVQ2wrYVo2bGNmRndjTm4zOXRkcTRSc2JHNk5DdEd6NzY0Z3RZV0ZsQm9WRGdWblEwWWlJalllL2tCRDA5UGNockdGU3RpL0xwRCs3ZGc0R0JBZHliTjlmNW5JZHhjYkRSOGoyaVNZbE1odnpjWE9WNFJrWkdhR1J1anZEZ1lQajI3dytCUUlCZmZ2d1J1ZG5aR0RwdW5ESnp1bHhCZmo0aVRwOUcySWtUQUFCREl5TmtwS1ZoNzYrL291K1FJV2phckpuT2M5SG1iR2dvem9hR3d0RElDQVg1K2ZoMTB5YU1telpOV1QyZ3Nndmg0VGl3YTFlTng1aytaNDVPeXkvUVA0dEJjU0lpSWlJaUlpSWlJaUtpZWhKeDVneU83dDBMRnc4UHZQbisremk2ZHk5Q2poL0grZkJ3ZUxSb2daeXNMTnlLam9hZW5oNkVRaUgwOVBTZ3A2ZUhoSWNQb2FlbkJ5Z1VrRW1sdUhyeEltUXlHYXh0YldGZ2FJaFRRVUZ3OWZURW14OThnS3NYTHVEZzd0MVlzM2d4WER3OFlPZmdBSW1CQVlSQ0lZUmwvWlYvTFM4cGdVd3FoVXdtZzFRcVZYN2RaK0JBUEx4L0gwMmFObFZtSDU4dVcwTzUzS1A3OTdYdXI3eXZkZnYyU0U5TnhZTzdkOUd1U3hkbG53WDUrWGh3OXk3dTNycUZHOWV1SVNNdERSSURBL1RvMnhmRnhjVzRjdjQ4dG4zM0hSbzFiZ3ozRmkzZzVPcUtKbzZPc0xTeWdvbVpHUzZmTzRjRHUzZkQyYzBOYjgyYmg2Tjc5eUkwSUFBWHdzTGcwYUlGekMwdFlkcW9FVzVmdjQ0N01URVFDb1VRbEdXS3lrdEtVRkpTZ2hLWnJQVGZraExvU3lRcTYxYlh4bHJoMnR5TWlnSlF1aTUyeGUycXBLZW00bVpVRk95Yk5zV2orL2VSazUwTnYwR0RWTXBTbCt2V3U3Zks5cXBQUHdVQWlNVmlaR1ZtUWlhVGFWeG52RHlydTd5Y2RyK2hRK0hUdTdmS1N4aEFhVWIyazVRVTdOcTZGVFlWc2x3VmNqbnUzcjZOd3NKQ2VMWnFoZUtpb3BmaVdhckl4czRPSXlkUGhxbVpHVXdiTlNyOW42a3A5Q290V1NBUUNEQisrblJFUmtUQTBja0plYm01dUIwZFhlWGExODk3M3h1Wm0xZlpWaWFUSVNFK0hxM2J0Vk9icjlaenBGSkVSMGFpWTdkdXluMlcxdFlRQ29WSVNVb0NBTWpsY255L2NpWHk4L0tRbjVlSDRnb3ZSQVFlUEFnakV4TVlHUnNqTXowZEY4TERjZXY2ZFR4KzhBQWR1blZUcm5VdmswcHg1OFlOWEl1SVFFeGtKS1JTS1J5Y25ERHh6VGZoNU9LQ2tHUEhjRG9rQkRlam91RGc3SXkySFR1aXBiZTNNb3U2SUQ4Zit2cjZTQ3U3ZG5wNmVoby96OVBNVEJ6WXVSTzNvcVBoNHVHQktXKy9qYnMzYjJML3JsMzQ4YXV2MEtaOWUvUWVPRkF0VUYrdXVoY1Z5dVZrWjJObE5ldklIOW16cDhvMXc4djlVMnZILzVzd0tFNUVSRVJFUkVSRVJFUkVWRThjbkp4ZzA2UUpwcjM3THNUNitoZzFaUXBhZUh2ajR1blR1QjhiaS96Y1hNaGtNcDFMK0k2Y05Ba2VMVnJBMGRrWlUyZlBoa2drUXFmdTNlSHE2WWx6SjAvaTN1M2J1SEwrUEtURnhUcjM2K3pxaW9SSGoxQWlrNm1VdTlZVzJLbThQL2JtVFpVUzdRQmdhMitQczZHaEVBcUY2RE5vRU02ZFBJbXdFeWVRbVo0T2hVSUJQVDA5dUhwNndtL3dZSGgzNktBTWRMNDZjaVNpTGwzQzlhdFhjUzBpUWhtd0ZRcUZXTEJpQld6dDdXRmxhNHZwYytZb3IyZkx0bTF4OGZScHhOKzdoeHRSVVNncCs5eTZmUGJLYTJYUHJpYmdwYzN2MjdmamFVWkdsVzEyYk54WTViWW0xeTVkd3JWTGx6QnUyalIwOVBHQm5wNGUybGRZcjdncWpTMHM4REF1cnZSNmkwUnc4ZkRBbU5kZlYydlhzWHQzWER4OUdzMWJ0VUwvWWNPZ0w1Rm83Ry9VNU1udzM3a1QxeTlmVnJ1MitoSUpYdW5VQ2YySERzV2RHemRlaW1mSndzcEtPWWFoa1JHNjlPeXA3VktxK092Z1FadzdlVkpsWDQrK2ZiVzJyNDM3WHBYSDhmR1F5V1JvMWE1ZHRmMld1eFVkamZ6Y1hKVm55YWRQSDN5MVpBa0F3TTNMQzdiMjl2Qm8yUktHaG9iS0Z3WE1HaldDaVprWlRFeE5sVlVuMXYzZi8rSHFoUXR3Y25XRnhNQUFZNmRPeGNPNE9Qd2RFSUM3dDI1Qldsd01nVUFBajVZdDBjUFBUMlhOKzBHalI2TmJuejc0Ky9oeFhENTNEc2Y5L1hIYzN4OVd0cmFZdTJnUkR2LzVwOG9hOUE1T1RtcWY1V2xHQnI1ZHRnd2xKU1VZT0hJa2VnOGNDS0ZRaUhaZHVzREoxUlg3ZCs1RTFPWExpTDE1RS9PWExkTzRYRUp0QnFpZmQwMXhlbllDV1Y1Y3pZdmhFeEVSRVJFUkVSRVJFUkUxSVBPWGJrQmtkQ3hDOTMvL2o0OWRrSjlmN1RyS2NybGNtY1Zjc1lTenN1UzVRQUFCU29PUEFvRkFXVmE5T2dxRkFqS1pUTm12UUNBb3pSb3Z5NkF1Ly9wSmNqSWl6cHlCWjZ0V0dzdFRQNHVzcDA5eExTSUN2djM3SXkwMUZmNi8vWWFtelpxaG1iczczTDI4dEFaZnk4bWtVang2OEFCSmp4OURJQkFvTTZIemNuTmhiR0pTN2ZqbGdYRzVYUDYvSUc3WnYrWGJJckVZUXFFUXU3ZHVSV1o2T3VhVVpWZlhsTGJ6a3hNU0VIejBLRjRkTlFyaVoxeTdHU2d0NDYycExIcHQwZlY1MHNYTDlDeUZCUVhobUwrL3pwbkNBSkQ0NkJIdXg4WXF2NTlzN2UzaDBhS0ZTcHQvOHI2ZkNneEUwT0hEV0xaMmJiWFhvYUw3c2JFcXl6Y1VGUllpS3pNVGVucDZzTEMycm5LcGhZcFNrcEpnYm1FQm9aNGVCQUlCOVBUMElKVks4ZDgxYXlBdktVSGJUcDNRcmtzWG1GZXovbnBlVGc0aXpwekIxWXNYTVdMaVJMaDZlaUltTWhMUlY2OUNLQlRDMGRrWlhYdjFVcG5YZHl0V29IVzdkaERyNjZ0a21GZDJNeW9LSXJGWTdUNmREd3ZEZ1YyNzhKOE5HM1Q2ckRuWjJmaHk4V0t0NWRNZjNMMExDeXNybUZVSXZNdGtNaVErZkFock96c1lHaGtoSnpzYm1XbHBjS3BVMGozNzZWTmtwS1doV1lXWFNhaG1HQlFuSWlJaUlpSWlJaUlpb24rOStneUtFeEg5MjVTVWxHZ3RkLzZpS0Nvc1JINWVYclVCKzNKeXVSeFptWmt3TVRON3JwY2RxRzZ3ZkRvUkVSRVJFUkVSRVJFUkVSRVIvV05lOUlBNEFFZ01ESlRsOW5VaEZBcDFEcURUUDA5WTN4TWdJaUlpSWlJaUlpSWlJaUlpSWlLcUt3eUtFeEVSRVJFUkVSRVJFUkVSRVJGUmc4V2dPQkVSRVJFUkVSRVJFUkVSRVJFUk5WZ01paE1SRVJFUkVSRVJFUkVSRVJFUlVZTWxxdThKRUJFUkVSRVJFUkVSRVJHOUtQcU0vcUMrcDBCRVJGUW5wazhZaEdrVFhxM3ZhZFFMQnNXSmlJaUlpSWlJaUlpSTZGL1B6c1ljUUduQWdJaUlxQ0ZxMjlxdHZxZFFieGdVSnlJaUlpSWlJaUlpSXFKL1BUdHJTd0Q0MTJiUUVSRVJOV1JjVTV5SWlJaUlpSWlJaUlpSWlJaUlpQm9zQnNXSmlJaUlpSWlJaUlpSWlJaUlpS2pCWWxDY2lJaUlpSWlJaUlpSWlJaUlpSWdhTEFiRmlZaUlpSWlJaUlpSWlJaUlpSWlvd1dKUW5JaUlpSWlJaUlpSWlJaUlpSWlJR2l3R3hZbUlpSWlJaUlpSWlJaUlpSWlJcU1GaVVKeUlpSWlJaUlpSWlJaUlpSWlJaUJvc0JzV0ppSWlJaUlpSWlJaUlpSWlJaUtqQllsQ2NpSWlJaUlpSWlJaUlpSWlJaUlnYUxBYkZpWWlJaUlpSWlJaUlpSWlJaUlpb3dXSlFuSWlJaUlpSWlJaUlpSWlJaUlpSUdpd0d4WW1JaUlpSWlJaUlpSWlJaUlpSXFNRmlVSnlJaUlpSWlJaUlpSWlJaUlpSWlCb3NCc1dKaUlpSWlJaUlpSWlJaUlpSWlLakJZbENjaUlpSWlJaUlpSWlJaUlpSWlJZ2FMQWJGaVlpSWlJaUlpSWlJaUlpSWlJaW93V0pRbklpSWlJaUlpSWlJaUlpSWlJaUlHaXdHeFltSWlJaUlpSWlJaUlpSWlJaUlxTUZpVUp5SWlJaUlpSWlJaUlpSWlJaUlpQm9zQnNXSmlJaUlpSWlJaUlpSWlJaUlpS2pCWWxDY2lJaUlpSWlJaUlpSWlJaUlpSWdhTEFiRmlZaUlpSWlJaUlpSWlJaUlpSWlvd1dKUW5JaUlpSWlJaUlpSWlJaUlpSWlJR2l3R3hZbUlpSWlJaUlpSWlJaUlpSWlJcU1GaVVKeUlpSWlJaUlpSWlJaUlpSWlJaUJvc0JzV0ppSWlJaUlpSWlJaUlpSWlJaUtqQllsQ2NpSWlJaUlpSWlJaUlpSWlJaUlnYUxBYkZpWWlJaUlpSWlJaUlpSWlJaUlpb3dXSlFuSWlJaUlpSWlJaUlpSWlJaUlpSUdpd0d4WW1JaUlpSWlJaUlpSWlJaUlpSXFNRmlVSnlJaUlpSWlJaUlpSWlJaUlpSWlCb3NCc1dKaUlpSWlJaUlpSWlJaUlpSWlLakJZbENjaUlpSWlJaUlpSWlJaUtpQktTa3BRY1NaTTFBb0ZEVTZ6LyszMzdCOS9mb2FqM2ZqMmpXY0R3dURUQ3F0OGJrQWNPM1NKU1E5ZnZ4TTUvNVRhbm90NjF0YVNncEtaREt0eDArSGhDRHV6cDA2bmNQT3padXhmdFdxWno0LzVQaHhuQThMcTlFNUw4T3pCQUE1V1ZsMTB1K0xjTitySTVmTElaZkw2M1NNdk54YzdOKzVFekdSa1NyNzAxSlNJQzB1MXFtUG5PeHNGQlVXMXVxODVISTVIc2ZISytjZ2swcnhNQzVPcloxTUtrVitYbDZ0anYxdko2cnZDUkFSRVJFUkVSRVJFUkVSL1pzVkZoYmk2SjQ5OE83UUFaNnRXZ0VvRFdwblBIbFNvMzRzckt5Z0p5cjlzMy9FNmRNNHNIczNNdExTTUhERUNKMzd1QjhiaXljcEtUVWFGd0NDang1RmJuWTJ1dlRzV2VOekFXRHZqaDN3SFRBQVRSd2RBUUNKang3aHdkMjdPcC92MGFJRnJPM3NsTnU1MmRrb3lNOS9wcmtBVU9rTEFMS2VQc1d1TFZ2UXVVY1BkUFR4VVRsV1hGU0VrcElTeUdReVNJdUxVVmhRZ0tMQ1F1VG41U0UzT3hzNTJkbklldm9VR1UrZW9MQ2dBSE0rL1JSQ1lkM25MTzdZdUJITjNOMHhkdXBVamNlUDdObURIbjM3d3RYVHM4N21rSnlRb1BWNVdqWnZIcXhzYlRGMzBTS3Q1d2NkT2dSclcxdDA5ZlhWZWN3WC9Wa0NnSUw4Zkt4ZHZod2RmWHd3Wk96WS80MlZrNk56d0JZQXpDMHQxZmE5Q1BlOU9wZk9uTUV4ZjMvTVc3SkU0MmVvS0NVeEViOXQyb1JKTTJmQ3djbEpZNXZEZi95QjdLd3NqSjAyRFFZR0JzcnpMb1NIdzhUTURLMWVlUVVBSUpQSnNQVzc3NkNucDRleFU2ZFdldzFXTGxpQWJyMTdZK1NrU2NwOVZ5OWMwUGx6dHUzVVNlMTd2U0EvSHorc1dvVzVpeGZEMGRrWm1lbnAyTGhtRGRaczNxelM3dXpKay9qcjRFRXMvdkpMbUppYWFoM2pTWEt5MW1PTnpNMmhMNUVnUHk4UGVUazVtaHNKQkxDMnRkWDVNNzNNR0JRbklpSWlJaUlpSWlJaUlxcEhKVklwYnNmRUlQcnFWYnovMldld3NMTEMwL1IwZkxOc1dZMzZtYjlzR2V6czdRRUFuWHYyeE1Velp4QWFFQUFuRnhlMDhQYXVpNmtES0ExOEpqeDhpRDZEQmtFZ0VEeFRId3FGUWlWNGRQZm1UUnp6OTlmNS9ISFRwcWtFSDRPUEhjTzVreWVmYVM0QTFBSlVob2FHeU0zT3hzSGR1OUcwV1RQWWxsMW5BRmp5L3Z2VjltZG9aQVJqVTFPWW1Kb2lQVFVWMW5aMitHYnAwbWQ2QWFHNnVRSkFXbW9xbnFTa29OL1FvYmdmRzZzMXl6MHJNMU5yMW5CZEIwMExDd3BRVkZCUTYvMis2TThTVVBvOGRQWDF4ZDhCQVpETDVSZzJmanlBMGtvTk42NWRlK2ErWDRiN0xwTktFWEw4T0JvMWJneVpWS29NNmphMnNJQllYMSt0dlZRcXhaTXFzcnVMaTRvUWNmWXNyTzNzbEFGeEFFaE5TZ0lBbGU5VmtVaUVDVE5tNEkvdDI3Rmw3VnIwN044ZnI0NFlvWHlaU0JkLy9QU1RUdTBFQWdGZTZkd1pRT25MSFdkQ1Ewc1BsTjJUemQ5K0M2RlFxTHhIeStiTlU1NjdhUFZxbkFvTWhJZVhGNG8wZko5WTJ0Z0FLTTA2cityM3hQUTVjOURDMnhzWHc4TVJjT0NBeGpaQ29SQ3JmL3hScDgvMHNtTlFuSWlJaUlpSWlJaUlpSWlvSGhtYm1tTGlqQm5ZK3QxMzJMVmxDOTVkdUJDV05qYktnTmZOcUNpWVcxckN6c0ZCZVk2MHVCamhJU0U0RlJnSXNiNCsrZzRlREpzS2dUeWhVSWp4MDZkai9jcVYrUFBubnpGdjZWSTBOamQvcm5sK01tdFdsY2REQXdJUUdoQ2dVMS9OM053d2UrRkM1YlpjTG9kQVEvWjB4YUJmMXRPblNFMUtncnVYbHpMNG5wT2RqWlVMRnFpYzh5UTVHZDM3OUVIM1BuMDBqbjM1L0htRUJnVGc0K1hMdGM3dlNYSXlUQnMxZ29HaElRQkFYeUxCdUduVHNQbmJiN0Y3NjFiTVhid1lJckZZMmQ3ZHl3c2R1bldEdmtRQ2lZRkI2YjhTQ1F5TmpXRmlZbEpsME0xdjhHQ3R4NnB5L3RRcHJlV1ZZeUlqSVJRSzRkbXFGVll2V29UaW9pS043YTVmdVlMclY2NW9QTFptODJaa1pXWmkxYWVmVmprUFRVSGZmNEpNSmtOb1FBQjZEUmdBZllsRXVmOUZmNWJLRFJneEFxbkp5VGdkRWdKck96dDA5ZlhGZ09IRDRhTmhyTXkwTkpoYldTbTNyMSsrakF2aDRXcnRhdXUrMTZXVGdZRjRtcEVCQUNvQjNabno1c0dqUllzYTl4ZDU4U0tLaTRyUXJWY3ZsZjBKRHg4Q2dGcDJ1YXVuSno3NC9IUHMzTElGWVVGQmNIRjNSOHUyYldzMFpyc3VYWlF2TW1oeVpNOGV4RVJHS3ArdFBvTUdvWHZmdm9CQ2dSdFJVVGgzOGlSR1Rwb0VTeHNiWkdWbVlzK09IWGhyL256bCtjZjkvWkdiazROYjBkRzRGUjJ0MW4vbGV6Umk0a1NWNXlZOU5SVmZMVm1pMGtZa0V1RS9HemVxN0FzTEN0SWFMRytJR0JRbklpSWlJaUlpSWlJaUlxcG5ibDVlNk5HM0w4S0RneEY0K0RBR2p4NE5vRFJMTWp3NEdQZHUzMGJ6MXEzUmE4QUFwQ1lsSWVUWU1jaGtNdlI1OVZWMDkvUFRtR0ZwWjIrUDNnTUg0dStBQUZ5L2ZCazkrL1hEaVNOSHFweEhYbTR1QUtpMEV3Z0U2RGQwcU1iZ2JXWjZPcTVldUlCbTd1NDF5akExdDdCQVdtb3FGSEs1TWl0WEtCQkFMcGZqZG5TMHhnelhHNUdST1BqNzcxajEzLzlDVDA5UGE5KzZadGhYMTI3TTY2K2pjNDhleW0wWER3OTA2dEZEbVhWWk1TaG01K0NBOWwyNzZqUnVaVFVwYjEvUkRoUHA2QUFBSUFCSlJFRlU5Y3VYdFFiRkw1MDlDeGNQRHhnWkcyUCswcVZRYUZpLythc2xTOURSeHdkK2d3WnBIVU5pWUlBZWZmdHFQSGJqMmpWa1pXWSswOXlmbDBLaHdKNmZmOGExUzVlUWw1dUxIbjM3dmpUUGtsUXFSWEZSRVl4TlREQnUrblJJREF6UXJpeWp1THprTzFDNmxNRzFTNWZRMWRjWE96WnV4S1EzMzBUcmR1MEFBRW1QSG1rY3A3YnVlMTFKVGt6RTN3RUJLaVhKOSt6WWdRZjM3c0hKeFVYWnJtSko4TXowZEFEQTA0d01sZjNsOS9wOFdCaU1qSTJWV2RubEhqMTRBRU1qSTFpVlpWVlhaR3hxaXJmbXo4ZXQ2OWZWQXVJSjhmSElyMUF1UHlzekU3RTNid0tBTW1ndkVvbGdiR0tpOVhOS2k0dGhaR3lzM0JicjYwT3NyNC9USVNFNHVuY3ZKQVlHMkw1K3ZjbzVYeTVlakhjWExrUnlRZ0l1aElkREpCSmg1cng1Y1BId0FBQnNXYnRXK1R1QW5nMkQ0a1JFUkVSRVJFUkVSRVJFTDRDQkkwZWlJRDlmSmVOUExCYmo3UTgvUkh4Y0hFSURBckIxM1Rvb0ZBbzBiOVVLazk5NlN5Mzd0REsvd1lQUnNtMWJPRFpyQnFCMDdXOWRWR3duRkFyUmIraFFqY0hiYmQ5OUI2RlFpSEZUcDhLcWh1dlMvdmoxMXpDM3RNVEVOOTZBWEM2SFVFOFBkMkppbEdzaVYxWlNVcUtjVDNWR1RabWlFdEN1K0ZsT2g0VGd5SjQ5V0xONU0rUWFnb1pDb1ZCclZ2emcwYU9SK09nUnZEdDBxSFlPOVNVK0xnNnBTVW5vN3VjSG9IU3RlVzBNREEyVnBaaTFIUjgyZmp4a1VxbEtaanhRR3JRdGZ4bWp1aW9DNWNkcm8xU3pRcUhBL2wyN2NPM1NKYmg0ZUdESW1ESFk5djMzTDgyemRDNDBGTWY4L2JGbTgyWVlHQmhnL1BUcEdzZDlrcHlNODZkT1ljVEVpV2pYdVROMmI5dUdSYXRYdzlUTVRHUDcycnp2ZGFHNHFBaS9iOTBLYXhzYkRCa3pCa0JwWm50a1JBVG1MRndJU1lYUzU1cGVNdmg5KzNhVjdmSnM2ZktNOE0vZmUwL2p1TlU5bXhWOXZIdzVqdTdicDFKYS9zYTFhOHFTOXBxeTZCUGk0eUVyS1lHaG9TRkVZakdlSkNmajdzMmJ5cCs1NVc1R1JlRzR2ei9lV2JBQXpkemNWSTRwRkFvc21qMGJFZ01EbkEwTlJkdU9IV0huNklnamUvZGl6c0tGU0VsS1FueGNIQ2JObktseDNybloyYW92RXBSbDRxdU1BZlgxeDNQTFhvTDZ0MkJRbklpSWlJaUlpSWlJaUlqb0JTQVdpekZ1MmpUbGRsWEJuTnN4TVNwcjBBTEFhN05tb1UzNzlpcjdSR0t4U25DbXV0TEk1ZXRjNjFKQytXSjRPR0p2M2tTSGJ0MWdhR3lzekRLdlNzWHNTbzhXTFhBNkpBUWxNaGtBUUU5UEQ1Zk9ub1dKbVJtOFdyZkdnN3QzVmM0dEtTbUJRQ0RRZWQzeVJiTm5xKzJyV09aYUxwZHJiTE53eFFxdGZSb2FHV0h1b2tWcSt4TWVQc1Rwa0pCcTUrVHM1b2FtbFlKbEZWWFhoNjI5ZmJVbHBzTlBuQUFBMkZmSU9nNDhkQWgvSHordWNiektZL29OSHF6eUFrVEEvdjI0ZStzVzN2M2tFMlZXdFVLaHdKT1VGT1ZhOWRxeXlTK2ZPNGVDL0h6bDhXZGRjNzZjWEM3SC9wMDdFWEhtREZ3OVBURjl6aHlJOWZWZnltY0pVQTlTVnBTZmx3ZUZRb0dVeEVUNDl1OFBPd2NIRk9iblE2U2xGSDl0My9mYUZuZm5EbEtTa3FCUUtQRDUzTGtxeDlhdldnV2c5SnFXWjRDWFo5Yy9qby9IRDZ0V1lmYUNCV2ptN283ellXRTRzR3VYeXJ3clMzcjhHRGVqb3REQzIxc2wrNzQ2UmlZbW1EQmpobkw5OG0rV0xVTzdMbDNRdDRvbERxNWN1S0IyTGZVbEV2UWRNa1M1ZlRzbUJyOXQyb1EyN2R0aisvZmZLOHY5RnhjVllmN1NwVEF5Tm9aQ29ZQ1JzVEdtenA0TnNVUUNvVUNBSytmTzRZK2Zma0pxY2pKOCsvWFQra0pFeVBIakNORndueXNxa2NrMHZteWd5NHNoRFFXRDRrUkVSRVJFUkVSRVJFUkVMNmhlQXdlaWs0K1BjdnRDZURqQ2c0TlZBbktaR1JuWS92MzN5dTJzcDArUm5KQ2czRGEzc0lCTmt5Yks3WlRFUkpoYldxcXN3MXhUaitQamNlalBQd0dVQmo0dm56dW4wM2tWZyswZUxWcmd4SkVqdUZlV2xWbVFuNDhiVVZIdzdkOWZHWHpkczJPSFd0OFZYeGI0L091djFjYXd0TGFHZ2FFaC9yTmhnOW94UFpFSXQyTmlBSlFHZzdTMUtlOURWL2RqWTNFL05yYmFkZ05HaktneUtINWt6NTRxeisvVXZYdVZRZkdVcENSRVg3MnE5ZmhrTFptbTVYWnYyNmEyejluTkRTY0RBeEYwK0RBR2pScFZPazVpSW9xTGl1QlNsb1d0YlgzbDI5SFJLTWpQMTNvOEx6Y1hBZnYzcSsxM2NIWld5OFl2TGlyQ3JxMWJsU1d2cDd6MWxqSjcvV1Y5bG5RcHo3N3UvLzVQK2ZVUmxLNGZYVmxkM1BmYTV0V21EV2JNbll1ZjFxL0g3QVVMWUd4aWdtK1dMY01iYytmQ3dzcEs1MUwxbFdrSzVPLzc5VmNBUVA5aHc5VFdGSzhwQTBORFphQmVFNTgrZmRETTNSMEt1UndLaFFMNkVnbWMzZHhVeXFjN3ViaGcwc3lac0hkMFJHUkVCRmFVbFU3L1pOWXNLT1J5NUdSblF5Z1VRbUpnb1BLczlCOCtITHUzYm9XK1JJTE9QWHRxSEw5UjQ4WVlNR0lFT2xiNFBaR1RuWTM5TzNjaUl6MGRKNDRjUVdNTEMzaDM2SURoRXlkaTE1WXQ2TnlqQjlwMzdZcHJFUkU0SHhiMlhOZm5aY0tnT0JFUkVSRVJFUkVSRVJGUlBTa3Z2MXl1NGxxN0FHQmlZcUlTa0RFeE5RVUFsWDJWTS8xaWI5ekEzbDkrMGRobllVRUIvdnZWVi9CcTB3YVQzbnp6bWViOE5ETVR2Lzc0STJSU0tWdzhQTkN0VjY5cXp6bDc4cVJhdHE1anMyWVE2K3NqSmpJU0FIRDE0a1ZBb1lCUDc5Nkl2SGdSQU5DK2ExYzRPanNES0MyMS9QRCtmV1ZnVnB1RksxY0MwSnhwWHptNzl6TU5KWmNYcmxpaDdBT28raDdKcEZJQWdPK0FBY3FTMEpxRUJ3Zmo2TjY5VlFiRXkzWHg5Y1hvS1ZQVTl1dFNCanJvMENHTmEyaVhhOXVwVTVYbmF3cU90bXpiRmgxOWZIQXFNQkROVzdXQ3E2Y243dHk0QVFCd2JkNGNRT202ejFHWExxSFh3SUhWenJHaS9MdzhuQXdNVk52Zm9WczNsYUI0ZW1vcWZ0MjBDY2tKQ2VqdTU0ZWg0OGFwUFBjdnk3TlVXVlVWR1I3Y3ZZc2Z2LzRhQzFldWhLVzF0Y3F4c0tBZ2xlMjZ1Tzkxd2NMU0VnQmdhV09qekhxMnNMS3FNdWhjVTNLNUhMZXVYNGVSc1RIc216YXR0WDRyajFGY1ZBUUFNRFV6US9OV3JkVGFGQmNWUWF5dkQ0RkFBRU1qSTdScDN4N3BxYWtBZ0JVTEZpamJQYzNJd04xYnQyQnVaYVdzWFBBa0pRVmhRVUc0ZFBZc0hKMmRJWlBKOE8yeVplamc0NE9PUGo3S255TkNvUkNMMTZ4Ukc5dlV6QXpUM24wWFIvYnN3Y1hUcC9IRjJyWG8xTDA3cE1YRjhHelZDZ2QyNzhidDZHaE1tam16Mm1laklXRlFuSWlJaUlpSWlJaUlpSWlvbmpSMWNWR1cvOVZVNXZpWXZ6K08rZnVyN2E4cVFOcXliVnQ4OFBubkFJRHZLd1hrREF3TjRkdS9QNElPSDRhN2x4YzZkZTllby9ubVpHZGo2OXExeU1yTUJGQWEwTklscUhMeituVzFvTGllbmg2Nit2ckNwaXdnNXVIbEJYTkxTNWcxYnF4czQrN2xCWGN2THdDbEpjcWZabWFxckxtZWs1MnRkY3cxbXpjakl5ME5lMy81QlJaV1ZoZ3dZZ1NFUWlHTVRVemcxYVlOOG5Kek5XWUhsMmNXbDZ2cUh1WGw1UUVBSkJJSmp1M2JoNkxDUWd5Yk1BSGlDdXR2RnhZVTRHUmdvRTZsejUvSDdlaG9SRis5Q21kWFY4VEh4V2xzVTVQMWxTc2FQbUVDN3QyK2pUOS8rZ256bGk1RjlOV3JzTEsxaFcxWkJZTGIwZEU0dm44LzdCd2ROUVlJdGJHMnRjWEhGVEtoTmNuSnpzWVBxMWZqLzl1NzgraW82cnVQNDUrWnlRNEoyUk9Ta0pDRUFHRUpvSUd3aVN3aVpkRktBS1dnWUd0ZFVCKzFCNlV1OWFqVjBzWDJ3UXF0V3ZHcFVCQ1Z4VkNSTlpRbElKQ3doQkFrYklFQWhnQWhJU3NobVdTZVAwaW1tV1JDQWtLQjZmdDFqc2ZjTzcvN216dHo3L0RQNTM2L3Y4cktTbzE3K0dHN0ZiTzN5NzNVa0xtcVNvWG56emZhNyt2dkw4ODJiUzZmVjFHUi9BSUNsTFoxcTlwSFJ6Y0trRy9rZGI5Umlnb0tyQStVRkYyNDBHaTkraC9pU0ZhV1NvcUxGUndTb2gwcEtjMk9iKzNwcVc2OWVsMXh6T2xUcDNSZzN6NE5IVGxTVXN1N1kvemlqVGNVSEJKaTNYWnhkYjFjTVYvN0FNV0hmL3lqL2pacmxsemQzTlFySVVHL2ZlVVYvZno1NS9XM1diTlVYbGFtb2FOR2FlaklrYkpJMnJoNnRUYXRYYXN6dWJsNjZzVVhtMnpaYjgrcnp6elRhRjk2V3ByUzA5S3MyOC8vNmxjMzdDR0NXd1doT0FBQUFBQUFBQUFBTjBsRVZKUWlvcUlrMlEvRnI2Vjl1a2VyVmphdGV4c2FNbktrRHU3ZnIrV2ZmMjQzWkd0SzRmbnordVQ5OTVWLzlxd0dEaHVtTGV2WHE3eXNUS2R5Y3BvOXRydzJQRzVveklRSnVsQlFJRW5xMUsyYnV2VG8wZVFjcDArZFVtdFBUMlhzMnRXb3RYWkRGb3RGdTdadDA5ZGZmS0dLaWdwbEh6cWtuZDkrYXpQbW5YclZtdlZGZGV5b0o2ZFB0MjVmNlJvVjV1ZExrdHI0K0tpOHJFeGIxcS9YOGFOSE5mbUpKNnlCOFlyRmkxVmFYS3dKVTZmKzREVzFyMlJIU29xY1hWdzBZT2pRSnNQUit2ZU5QVTIxc0haMWM5T0VxVlAxOGF4Wm12Zlh2eXJuNkZIZE0yYU05ZlUrZDkybGxQWHJ0WHpSSWsxLzgwMlptbGozK2xwVVhMd292NEFBUGY3Q0N3cXRyZlMyNTNhNGx4ckt5ODNWN05yMXRPdDc4YTIzNUJzUUlLUFJxSUw4ZlBrSEJpcnBzODgwYXZ6NFJyL1hHM25kYjVUWnYvMnQ5ZStQWjgyNnJuUHZxcjAyZWJtNU5tdVBOeVUwSXFKUktGNWRYYTNqdGNzaDdOaThXZHMyYnBUSnlja2Fpa2ZHeEtoYnIxNzYrc3N2ZGRjOTl5ZzROTlRtK04wN2R1aG9WcGJjUFR3a1hiNkhxNnVyWlRTWjlPQ2pqNnFzdEZTUzlNaFRUOGxpc2NoZ01LaTh0RlNwS1NuYWtaS2l4TW1UNWUzckt5OXZiMVZVVkVpNjNLR2laNTgrcXJoNFVaSmtNQmcwOFdjL3MvdVpMbFZVYU0zeTVhcThkRW1EN3IxWC8xcTVVdTNhdDllQW9VT2IvQjU4YXF2NEhSbWhPQUFBQUFBQUFBQUF0NmhyYVovZUhLUFJxQWxUcCtxOXQ5L1daM1BuNnJuWFhtczJyUDMreEFuOTMrelpLaTB1MXNCaHczVGZndzlxeS9yMU9wQ1JvUU1aR1ZmMS9nMlZscFJJa2xyVmZqYTdZNHFMbFh2eXBBS0RnN1ZvN2x5RmhJWEpQeWpJN3Rqc1E0ZTArcXV2VkhEK3ZEckV4aXByM3o3RjkrK3Yva09HTkFvVUxUVTFPcHlWcGUyYk51bGdacWJpNHVQMW93Y2VhUEc1bnp4K1hKSVVGQktpOE1oSWhVZEdhc0hmL3FiWk0yZnFnWi84UkdheldXbGJ0eXErZjM5MTd0YXR4Zk5laTdvSEhEeGF0MjV5ekE5cFV4M2RxWlA2RHg2c3JSczJ5R2cwMmxSc0c0MUdqUnc3VnYvNDhFTjl1M0dqN3Jybm5tdCtuNGE4dkwzMTNLOStKVGMzdDJiSDNxNzMwb3kzMzVaZllLQ2tmMWQxbTB3bStRWUU2R3hlbms0Y095WXZiMi8xdFZNbGY2T3YrNDN3OHN5Wjh2VHkwbXZQUHFzWFhuOWRBVUZCamRyUGx4UVg2MXhlbnJXUy9rSkJnYzdsNWFuMENoWDlKVVZGMnJkNzkrV1c3RUZCS2k4cjA3T3Z2R0ozYlBhaFEvcm9UMzlTWkljT052c1hmUFNSRG4zM25TN1ZodEhldnI0YU1IU291dGQ3ZU1JL01GQURodzNUNW5YcjVPTGlZck9ldHlSdFhMTkdJZTNhcVUxdHA0SlAvdnhublRoMnJFWGZUVXB5c2xLU2s2ODQ1amR6NXNqSjJWbTlFaEpzOXAvTHk5UGVuVHUxZmRNbW1jMW1UWHI4Y1hYdDJWTnU3dTVhdFd5WjByNzlWc05HalZKVXg0NDM5QUdkV3hXaE9BQUFBQUFBQUFBQXQ2alMwbEtkeTh2NzkzWnQ2RmQvWDJGdGRlelZDQWdLMHVoeDQrVFpwazJMd2hHajBhaUtpeGMxS2pIUlp0M28yTGc0M1h2Ly9jMGV2eVlwU1ZtWm1YWmZPMy91bkNTcHBycTZ5ZVBUdG02VnhXTFI1Q2VlMFAvTm5xMVZYMzJsUjU1NnF0RTRpOFdpMVVsSmN2UHcwQXZUcHFtMWw1ZU9IVDZzNUJVck5Pdlh2MVpZUklTNjlPd3BYMzkvSGMzSzBuZTFnWDZ2UG4xMDMxdHZXWVBKbGpxWW1Ta1hWMWVGMXJZZGpveUowWE92dmFaL2ZQQ0JGcytiSjRQQm9MRDI3ZlhBcEVrdG5yT3NwS1JGMWZjTnhjYkZxYldYMXhXUHJYL2ZYSXY0QVFPMGRjTUdPVGs3TjdwZVhYdjJWRWk3ZHZyWHlwWHFlL2ZkTmkza2Z3aFhWOWNXQmVMUzdYMHYyUk1XRWFHOWFXbTZVRkNnS2RPbTJhM0EvMDljOSt2TnlkbloyakxkeWNuSmJ2djB0Y3VYYSszeTVkYnRSWjk4MHV5OG05ZXRVM1YxdGZvUEdTTC93RUI5K3BlLzZOamh3NHFNaWJFWlYzZHRuWjJkTmVqZWUyMWVPM25zbUVMRHc5WHRqanYwejg4L1Y2ZHUzVFJ3MkRDNzd4Y2JGNmM5cWFrYWZ2LzkxbjlIc3c4ZDBybThQSTJaTU1FNjdwbVhYMjcyM0svVytiTm5kZWIwYVozSnpWWHV5WlBLeWM1V1VXR2huR3ZEOHFHalJsbXJ2KysrOTE2MWo0N1c2cVFrL2UxLy8xZXRQVDBWSGhXbGdPQmdlWHA1eWRYVlZVR2hvZGFPR0k2S1VCd0FBQUFBQUFBQWdGdlVwalZydEduTm1rYjdyMGU3NC9ycktUZW5iVmlZcHIvNXBuejkvVzMyZTdScTFhSjFhTjJ2ME03OVRHNnVKR25KL1BuNm45ZGVheFNBbHBlVmFmTzZkWXFOaTFOUVNJaUdqaHlwWlFzWDZ2c1RKMnpXakpZdXR4VCs2YlBQeXRuRlJVV0ZoVHA5NElEeXo1eFJZTnUyT24vdW5FNGVQNjZUeDQvTDJkbFpWVlZWY25GMVZkeWRkNnExbDVlT1oyY3IvK3hadWJpNnl0bkZSWkxrSHhUVVpDQ2JmL2Fzam1SbHFVZDh2RTFZNmVubHBjaVlHSjA4Zmx3V2kwWG15a29WRnhhMk9DVE4zTE5IbVh2MnRHaHNmUzJwQnY2aDk4M0twVXRsTkJwVlZWbXB6ejcrV0UrOTlKSjEzV3lEd2FEN0hueFFrcTViSUg2MWJ0ZDc2USt2djI1M2YxUk1qTkpUVTVWdzExMktqWXRUZVZsWm82VVIvaFBYL1hvN2YvYXNLc3JMSlVrRnRVc1ExTmU1ZTNjTkdEcFVIYnQwMGFtY0hNMmVPVlBUWG5wSjdSdFVkZGRYVWxTa2JaczJxWlducC9vT0dpUm5GeGRGUkVkcjJjS0ZldTdWVjYzWFFib2NudWNjUGFwUmlZbldhdTQ2djNqelRldDErdWZubjEveGMvUVpNRURiTjIzUzNwMDcxYk4zYjBsUzhvb1Zjbk4zVjUrQkErMGVNL2U5OTNTc3RqVjdTN1ZxM1Zxdi92NzNOdnYycDZmcm05cmZZMEJ3c0RwMTY2YVl6cDNWdVh0M3ViaTZOcG9qSWpwYVQwNmZybk5uenVpN3ZYdDE3UEJoN1UxTFUxRmhvU3dXaTZZMXNRU0FJeUVVQndBQUFBQUFBQURnRmpWNjNEaWJTc2FOcTFkcjFWZGY2ZmNmZldUZGQvN3MyU1pEdGF0UmNmR2lpb3VLbXF3Y2J4aUlTNWNEclQwN2RqUTd0NzNncTA3TzBhTUtDQXBTMFlVTFdqSnZuaDZ1YlI5ZForay8vcUZMbHk1WlcxSEg5Kyt2ZFN0V2FOM1hYMnZjSTQvWWpFMWVzVUxiTm01VVdXbXBMQmFMbkp5ZDVSOFlxS0NRRUhYczJsVVZGeThxWWVCQVJYWHFwRE9uVCt2N25CeWRPWDFhSjdLelZYait2QzRVRkZqWFAyL2o3YTJYM242N3lmTmV1WFNwTEJhTCt0ZGJwemN2TjFkTDU4L1hpV1BIMUtWSEQwVkVSV2wxVXBMZW56bFRFMy8yTThYR3hUWDdYWFhwMFVOM042aGVsYVFQM24yMzJXT2JVLysrc2VlWERiNzcrclp0M0tqREJ3NVlXNk9uSkNkcmRWS1NSbzhiWngwVDFiSGpEejdIcTdGeTJUSVY1dWZyL29jZWttZWJOcmZ0dmZUWTg4L0x4OWRYMHI4RDdOS1NFcVdzWHk5SkNvK0tVa1ZGaFg0elk4WTFoWmMvNUxwZlQ5VzFGZnoxNytYL216MjcwYmlmTm1pbFhsOVZWWlhkaHk1V0xGbWlxc3BLalVwTXRBYmdpWk1uYTg1dmY2dlA1czdWSTA4OUphUFJxUDNwNlZxMWJKbWlPM2ZXWGNPSE41cW5wVjBKcE12cmtYZnMwa1VybHk1VnA2NWRsYmxuajQ0ZVBLZ3hFeWJJdFlsNWZ2N0NDeTJlLzByNkR4MnE2RTZkOVA3TW1UcVRtNnN6dWJsS1RVbXhHVE5sMmpSMTdkbFRXOWF2MTlkZmZ0bmtYQy9Qbk1tYTRnQUFBQUFBQUFBQTROWlRlZW1TYW1wcTVPTHFxcE8xYlpPZDdMUldiczdjOTk3VG1kT241ZXppb3JLU0VsMnFxRkJRMjdZdFB2N1k0Y05YWGZWWVgwVkZoWTRkT2FMQjk5NHJMeDhmZmJWd29iWnQzR2g5ZmNPcVZjcmNzMGVqeDQxVGNHaW9KTW5rNUtTQnc0WXBQVFZWVlpXVk52UDFIamhRWHQ3ZThtalZTcTV1YnZMeDliV0cvQm03ZG1sMVVwS0NRMFBsN2Vzclp5Y250WStPVnZ2b2FKczUzTnpkWmJGWVpKRnNxa3ZyMjdkN3QvYW5weXN1UGw0UlVWRXFLaXpVK20rK1VkcldyWEp5ZHRiOUR6Mmsva09HeUdBd0tEZzBWSi9ObmF0NWYvMnJSbzRkYTlOK3ZxSEJJMFlvUENyS2JrWHM0QkVqMUM0eXNpVmZhNU91dFkzMnllUEh0V0xKRXZuNCtXbjRmZmZKYURMcFFFYUdVdGF0VTRkT25kVHBPcTJYWHBDZnI1VGtaTFVOQzJ1eTByYSt3dng4WmV6YXBkSGp4OStXOTVLbmw1Y0dEUit1c0lnSWF3WDRwSi8vWEZWVlZmcjAzWGVWZithTVhGeGR0WEhOR3ZuNCtjbHNOc3ZkdytOcXZsSkpONlo5ZWw1dXJySXlNaFFSSGQyb1BYbFQ2aDRTcUZzVCs1ZFBQcWtYMzNwTEFjSEJMUXJtZDJ6ZXJMVmZmNjBaYjc5dEV6b2Z6TXhVZW1xcTJvYUZxZS9kZDF2M0I0ZUdLdkhoaC9YbHA1L3E3M1BtcUZ1dlhscSthSkVDZzRQMThCTlB5R2cwWHVXbmJtejArUEdhUFhPbS9qNW5qbkpQbkZCNFpLUUcxSHRRcHFFRkgzMmtnL3YzWC9YN3ZQMysremJiVGs1T0NvMklrQ1FOR1RsU2QvYnRhMzJ0Nk1JRmZUeHJWcU01WG56ckxadnRYZHUzYThPcVZmOFZnYmhFS0E0QUFBQUFBQUFBd0UyM2E5czJTWmZYazI2Sm5PeHN6WDN2UGV1MnE1dWJ3aHNFcG11U2tpUkorV2ZPeUdLeDJLMEE5L2IxMWVFREI2emJmZ0VCR2p0NWNvdlB1MWRDZ2hKYk1IN0ovUG5hdTNObm8vMTdVMU5WYlRhcmMxeWN3aU1qbFo2YXFoVkxscWhmYmJEVjkrNjc1ZUxtcGdFTldyMFBIRHBVZzRZUFYxbHBxYzMrTnQ3ZTZqTndvTFp2M3F4L2ZQaWgzWE5aazVSay9XN3NTWHo0WVNYY2RWZmpjMDFMa3lTVkZoY3JOaTVPOGYzN2EvVDQ4ZHF4ZWJPV2YvNjVhbXBxRkJjZnI1Rmp4OXFFVEoyN2Q5ZTBsMTdTMytmTTBhYTFhOVV6SWFGUnkrWTZJeE1UbXp5dks3M1dVdGZTUmp2LzdGbjlmYzRjMVZSWDZ5ZVBQV1lOSXlkTW5hb1AvL2hITFo0L1g3OTg1eDI3b2EvRlltblJlK1JrWjJ0TGNySXk5K3hSVFUyTnRRMTdjd3JQbjVmSnlVbGUzdDVLMjdMbHRybVg2bmg1ZTJ2d2ozNmtrcUlpZlgvaWhFcUtpbFJjVktSVE9UbTZVRkNna1ltSjh2RHcwTklGQy9UeHJGa3lHbzN5dm9ZQTgwYTBUOSs5YlpzMnJWMnJuejMzWEl1UEtjalBsNXVibTkwMXhGdWlRMnlza2hZdFVrcHlzdTRaTTBhU1ZIemhncjZjTjA4bWswa1Rwa3hwRkhUZjBiZXZMcGFYNjU5ZmZLRkQrL2ZMMTk5ZlQwNmYzcWdOL2JVS0RnMVZ2OEdEbFpLY0xJUEJvQWxUcDE0eGJKLzh4Qk10L2wzVTE5Uy80WkxVMnRQVHBvMStVOTl2dzFiN3JUMDlyL284Ym1lRTRnQUFBQUFBQUFBQTNFUXB5Y242WnNrUytmcjdLMlBYTGdVc1g2NWhvMGZydmdjZmJGU0JlVWZmdm9ycTJGRUJ3Y0VhbVppb2FyTlpKaWNuZFltTFU2dDZBY2ZLcFV1MWFlMWFoYlZ2cnlOWldaci93UWQ2WU5La1JtSHMrQ2xUTk82UlI2eUJTMU9oUzFPTVJxUGQ5V3Nic1ROdlRVMk5VdGF2VjBCUWtEWFEvL0hFaWZyK3hBbVYxd2FVSnBOSnZmdjNWK1dsUzNhUGIxamRXNmZ2b0VIcU8yaVFkVHNyTTFPZnpwbWpYZ2tKZXVpblA3VjdUR2xKaWQ1KzhVVjUrL2cwZW0zN3BrMUtXclJJdnY3KzJyZDd0L3lEZ2pSMjhtUTVPVGtwTGo1ZWVibTVTaGcwU01FaElYYm5iaHNXcG1kZmZsbmxaV1dOcnNIeEkwZnNIdE9jcXFxcXF6N21hdHRvNStYbWF1NnNXU29yS2RIWVNaTVVVYThTdW4ySER2cnh4SW1LN05qUmJpQmVWRmlvQ3dVRmRnTzZpN1hyU1plVmxtcjJ6Sms2bFpNakp5Y245ZXpUUi8wR0Q3YmVEd2FEUVpmc1hIdEpNbGRWNlZ4ZW5nS0NnaVRwdHJtWDZ1UmtaK3ZEZDk5VlRVMk56WDZQVnExMFo3OSttdjdtbS9MMTk1ZkZZbEZXWnFiMnA2Y3JKRHhjSnBOSk5WY1pxdDZJOXVuSGp4NlZtNXViT25UcTFPSmpUbVJuSzdDSjM0ZzkxV2F6OWZvZFAzcFVIaDRlYXVQam81VGtaQTBhUGx3R2cwSHpQdmhBcGNYRkdqTmhnclZ5dXM3RjhuS2xiZG1pemV2V1NaTGNQVHhVa0ordnhmUG5hOWpvMFdyWHZuMkx6NlVwMzI3WW9HODNiSkM3aDRjdWxwZHIvb2NmYXNMVXFZcUlpckk3ZmtkS2lyNWF1UENxMytmUlo1NXAwZklMYUJxaE9BQUFBQUFBQUFBQU4wbmExcTFhc1hpeEltTmk5Tmh6ejJuRjRzVmF2M0tsdHFla0tDWTJWaVZGUmNyS3pKVEpaSkxSYUpUSlpKTEpaTkwzSjA3SVpESkpGb3ZNVlZYYWs1b3FzOW1zZ0tBZ3VibTdhOVBhdFlycTJGR1BQZis4OXV6WW9hVFBQdFB2WDMxVmtURXhDZzRObGF1Ym00eEdvNHkxODlYOVhWTmRMWE5WbGN4bXM2cXFxcXgvajdqL2ZwdlF2VGtsUlVWeWRuV1ZxNnVyaWk5YzBJbnM3RWJoK2JjYk51aGNYcDdHVDVsaTNkYzJMRXh0dzhLMGVlMWFTZExyVjFHRjJsQjFkYldPSHo2czFDMWJ0SGZuVG9WRlJGZ3JrQytXbDh2WjJka2EyRm9zRnFXbnBrcVMvQUlEYmViWnRXMmJ2dnJzTTBWRVIrdnhGMTdRaXNXTHRXSFZLdTNZdkZreHNiSHk4Zk9UWjVzMk9yaHZudzd0M3krajBTaERiYVZvVFhXMXFxdXJWVzAyWC81L2RiVmNYRjAxYk5RbzYvelhZNjN3cGh6SXlKQjBlZDM1K3R0WGN2N3NXUjNJeUZCSXUzWTZlZXlZU29xTE5YVGtTSnUyMUhYNkRSNXNzejN6NVpjbFNjN096aW9xTEpUWmJMYTd6bmhkWjRTNmR0cjNqQm1qL29NSE43ckgvQU1EZGU3TUdTMzgrR01GMXF0eXRkVFU2TWpCZzZxb3FGREhybDF2bTN1cHZzRGdZRDB3YVpJOHZiemsyYWJONWY4OFBXVnFzQXlDd1dEUWc0OCtxdlMwTklXRmg2dXN0RlFITXpPdnVQYjFENzN1YmE0UTVrdVMyV3pXOXprNTZ0YXJWNlB6YmZLWXFpcGxwcWNydmw4LzZ6Ni9nQUFaalVhZE9YMWEwdVdIRS83OHpqc3FMeXRUZVZtWnpRTU1hNUtTNU5HNnRUeGF0VkxoK2ZQYWtaS2lySDM3ZE9yNGNkM1pyNTkxclh0elZaVU9mZmVkOXFhbGFYOTZ1cXFxcWhRYUhxNkpqejJtOE1oSXJmL21HMjFadjE0SE1qSVVHaEdoSHZIeDZoSVhaNjJpdmxoZUxoY1hGK1hYZm5jbWs4bnU1N2xRV0tpdkZpeFFWbWFtSW1OaU5QbUpKM1Rrd0FFdFc3aFFIL3poRCtwK3h4MGFQR0pFbzZDK1RuTVBLdFFwS1M3V084MnNJLy8xbDE5ZWNjM3dPditwdGVOdlZZVGlBQUFBQUFBQUFBRGNKS0hoNFFwczIxWlRuMzVhemk0dUdqdDVzbUxqNHBTNlpZdU9IVDZzOHRKU21jM21GcmZiZmVBblAxRk1iS3pDSWlJMFpkbzBPVGs1cWZlQUFZcnEyRkhiTm03VTBZTUh0WHY3ZGxWVlZyWjQzb2lvcUtzS3hDVnA4Zno1T3BpWmFiUHZqbnByM2twU3p0R2phaHNXcGp2cmhXUU5UWmc2OVlydlUzSHhvazBZVkZWVnBSV0xGeXZ2KysrVmUvS2tLaTlkVWtCUWtINDhjYUlTQmcyeXRqVmU4TkZIT3BLVkpZUEJJS1BSS0l2Rm9wcWFHc1hFeHNxL1FaQVpGQklpLzZBZ1Bmck1NOVpyMUtWSEQ2VnUyYUtjbzBmMVhVYUdxbXUveTVaOG53M1h5cDdXVE9EVmxFV2ZmS0lMQlFWWEhQUHBYLzV5eFcxNzl1N2NxYjA3ZDJyQzFLbUs3OTlmSnBPcDBiVnJpcmV2cjA1a1o4dGlzY2prNUtUSW1CaU5lK1NSUnVQaUJ3eFE2cFl0NnRTMXE0YmZkMStUM1FiR1RwcWtwUXNXYU4rdVhZMitXeGRYVi9YczNWdkR4NHpSNG5uemJvdDdxVDUzRDQ4cnRsYXZiM1ZTa3MzNjZKSTBjTml3SnNkZmordCtKYWR5Y21RMm05VzFWNjltNTYyVGxabXA4dEpTbTN1cC81QWgrc001SkxFS0FBQUdua2xFUVZUcnIwdVNvanQzVmxCSWlHSzZkSkc3dTd2MVFRR3ZObTNVMnN0THJUMDlyWjBzWnYzNjE5cXpZNGZDbzZMazZ1YW04Vk9tNkVSMnR2NjFhcFdPWkdXcHFySlNCb05CTVYyNmFPRFFvVFpyM285TVRGUy9JVVAwcjVVcnRXdmJOcTFjdWxRcmx5NlZmMUNRL3VlVlYvVFBMNzdRN3UzYnJlTkR3OE1iZlpZTEJRWDYweHR2cUxxNldpTWVlRUNEUjR5UTBXaFVyNFFFaFVkRmFkbUNCY3JZdFV1SER4elFMOTU0dys1eUNkY3pvUDZoYTRyL3R5QVVCd0FBQUFBQUFBRGdKZ2xwMTA1UHo1Z2hkdzhQNjc3TzNidXJjL2Z1TnVOcWFtcXNGY2YxMnkxYlc1NGJERExvY2xCb01CajA5SXdaTmhXY2ZnRUJHak5oUXFQM3QxZ3NNcHZOMW5ucmdyMjZhdWU2disyNXMxOC90ZS9Rd2U1cmZRWU9WRkJJaUF3R2cwd21rL3dDQXRTclR4K2JNUTgrK3FndUZCYmFuZC9IMzE4ZHUzWnROcHk3V0Y2dWcvdjNXeXRibloyZDVlWHRyYXJLU3ZXSWoxZDBwMDRLc3RPdStVZGp4K3BjWHA1cWFtcXNyZU45L1B6c1ZqV0hSVVRvNlJremJOWWc3dFN0bTAzUVZxY3VHSytidDNhbjlUWHAzK3Y5aHJSckozY1BqeWEvdytaRVJFWEpxMDJiUnZzOXZielUvWTQ3NU5HNnRWNzkzZSt1YVc3cGNodHZnOEhRNGtCY2twNmVNYU5GNDl6YzNQVDhhNjgxVzJVYzNibXpacnp6VHJQejNTNzMwclhxTTNDZ0FvS0NyTC9Sb0pBUXhjVEcyb3k1bnRlOU9UbEhqc2pKeVVtZDdmd0dtdEt0Vnk4OU9YMjZna05EcmZ0NkR4aWdqbDI2eUdReXlUY2dRSkkwS2pHeDJia21QZjY0Zkh4OVpUU1pyUDltdFczWFRrV0ZoZkx6OTFlUDNyM1ZLeUZCUGsyc3YrN3Q0NlBFeVpNMTR2NzdsYloxcS9ha3B1ckhFeWZLemQxZDNXcURmcVBScUxDSUNQVktTTEE1dG0xWW1OcDM2S0NZTGwxc0tzenIrQVVFNlBGZi9FSUhNakxrNU94c054Q1hwTi9NbWRQczU1UXVWNHIvN3RWWG0zeDkya3N2eWRmZlgxNzEzc2ZIMzEvUC9QS1gxblByMGJ1M3dpTWpHNTFyLzhHRHIrb2EzdTRNNXJMc3ExL05IUUFBQUFBQUFBQUFCekx2eTlYNjlQTlZXckh3OTJybDNuUmJZZ0RBcmFtNnVyckpkdWUzaWtzVkZTb3ZLMnN5c0crb3BxWkdSWVdGYXUzbEplZmFCMnB3YmV3LzNnVUFBQUFBQUFBQXdIK1J0a0dYQTRwangwL2Y1RE1CQUZ5TFd6MFFseVJYTjdjV0IrTFM1WXAxSHo4L0F2SHJnRkFjQUFBQUFBQUFBUEJmTCtHT0xqS1pqTnErSzdQNXdRQUE0TFpDS0E0QUFBQUFBQUFBK0svWHhyT1ZIaGsvUXA4di81ZU9IRHQxczA4SEFBQmNSNFRpQUFBQUFBQUFBQUJJbWp6dVhrVzNEOVdMYi81Vkc3OU52OW1uQXdBQXJoT0R1U3piY3JOUEFnQUFBQUFBQUFDQVcwRnhTWm5lKzNpSk5telpyWWl3WU1WRWhTa2t5RTlHSXpWbUFBRFVOL1doSDkzc1UyZ3hRbkVBQUFBQUFBQUFBQnBJMlo2aGY2N2RxdjBIczNYeFl1WE5QaDBBQUc0NUc1YjkrV2FmUW9zUmlnTUFBQUFBQUFBQUFBQUFIQmI5WGdBQUFBQUFBQUFBQUFBQURvdFFIQUFBQUFBQUFBQUFBQURnc0FqRkFRQUFBQUFBQUFBQUFBQU9pMUFjQUFBQUFBQUFBQUFBQU9Dd0NNVUJBQUFBQUFBQUFBQUFBQTZMVUJ3QUFBQUFBQUFBQUFBQTRMQUl4UUVBQUFBQUFBQUFBQUFBRG90UUhBQUFBQUFBQUFBQUFBRGdzQWpGQVFBQUFBQUFBQUFBQUFBT2kxQWNBQUFBQUFBQUFBQUFBT0N3Q01VQkFBQUFBQUFBQUFBQUFBNkxVQndBQUFBQUFBQUFBQUFBNExBSXhRRUFBQUFBQUFBQUFBQUFEb3RRSEFBQUFBQUFBQUFBQUFEZ3NBakZBUUFBQUFBQUFBQUFBQUFPaTFBY0FBQUFBQUFBQUFBQUFPQ3dDTVVCQUFBQUFBQUFBQUFBQUE2TFVCd0FBQUFBQUFBQUFBQUE0TEFJeFFFQUFBQUFBQUFBQUFBQURvdFFIQUFBQUFBQUFBQUFBQURnc0FqRkFRQUFBQUFBQUFBQUFBQU9pMUFjQUFBQUFBQUFBQUFBQU9Dd0NNVUJBQUFBQUFBQUFBQUFBQTZMVUJ3QUFBQUFBQUFBQUFBQTRMQUl4UUVBQUFBQUFBQUFBQUFBRG90UUhBQUFBQUFBQUFBQUFBRGdzQWpGQVFBQUFBQUFBQUFBQUFBT2kxQWNBQUFBQUFBQUFBQUFBT0N3Q01VQkFBQUFBQUFBQUFBQUFBNkxVQndBQUFBQUFBQUFBQUFBNExBSXhRRUFBQUFBQUFBQUFBQUFEb3RRSEFBQUFBQUFBQUFBQUFEZ3NBakZBUUFBQUFBQUFBQUFBQUFPaTFBY0FBQUFBQUFBQUFBQUFPQ3dDTVVCQUFBQUFBQUFBQUFBQUE2TFVCd0FBQUFBQUFBQUFBQUE0TEFJeFFFQUFBQUFBQUFBQUFBQURvdFFIQUFBQUFBQUFBQUFBQURnc0FqRkFRQUFBQUFBQUFBQUFBQU9pMUFjQUFBQUFBQUFBQUFBQU9Dd0NNVUJBQUFBQUFBQUFBQUFBQTZMVUJ3QUFBQUFBQUFBQUFBQTRMQUl4UUVBQUFBQUFBQUFBQUFBRG90UUhBQUFBQUFBQUFBQUFBRGdzUDRmTVR1RWRQMk9pVmNBQUFBQVNVVk9SSzVDWUlJPSIsCiAgICJUeXBlIiA6ICJtaW5kIgp9Cg=="/>
    </extobj>
  </extobjs>
</s:customData>
</file>

<file path=customXml/itemProps1.xml><?xml version="1.0" encoding="utf-8"?>
<ds:datastoreItem xmlns:ds="http://schemas.openxmlformats.org/officeDocument/2006/customXml" ds:itemID="{31338456-A5BA-4ACA-AF51-558B4AECF250}">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19</TotalTime>
  <Words>2153</Words>
  <Application>Microsoft Office PowerPoint</Application>
  <PresentationFormat>宽屏</PresentationFormat>
  <Paragraphs>115</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39</vt:i4>
      </vt:variant>
    </vt:vector>
  </HeadingPairs>
  <TitlesOfParts>
    <vt:vector size="52" baseType="lpstr">
      <vt:lpstr>思源黑体 CN Bold</vt:lpstr>
      <vt:lpstr>思源黑体 CN Light</vt:lpstr>
      <vt:lpstr>思源黑体 CN Medium</vt:lpstr>
      <vt:lpstr>思源黑体 CN Normal</vt:lpstr>
      <vt:lpstr>Arial</vt:lpstr>
      <vt:lpstr>Calibri</vt:lpstr>
      <vt:lpstr>Calibri Light</vt:lpstr>
      <vt:lpstr>1_Office 主题</vt:lpstr>
      <vt:lpstr>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siyuan Hao</dc:creator>
  <cp:lastModifiedBy>Hao siyuan</cp:lastModifiedBy>
  <cp:revision>1</cp:revision>
  <dcterms:created xsi:type="dcterms:W3CDTF">2021-10-14T09:42:45Z</dcterms:created>
  <dcterms:modified xsi:type="dcterms:W3CDTF">2021-10-21T07:26:01Z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799283F8329A4DAE8731E4801DC249B9</vt:lpwstr>
  </property>
</Properties>
</file>