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0" r:id="rId5"/>
    <p:sldId id="296" r:id="rId6"/>
    <p:sldId id="297" r:id="rId7"/>
    <p:sldId id="292" r:id="rId8"/>
    <p:sldId id="298" r:id="rId9"/>
    <p:sldId id="299" r:id="rId10"/>
    <p:sldId id="293" r:id="rId11"/>
    <p:sldId id="287" r:id="rId12"/>
    <p:sldId id="289" r:id="rId13"/>
    <p:sldId id="300" r:id="rId14"/>
    <p:sldId id="301" r:id="rId15"/>
    <p:sldId id="302" r:id="rId16"/>
    <p:sldId id="303" r:id="rId17"/>
    <p:sldId id="306" r:id="rId18"/>
    <p:sldId id="304" r:id="rId19"/>
    <p:sldId id="30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5" autoAdjust="0"/>
  </p:normalViewPr>
  <p:slideViewPr>
    <p:cSldViewPr snapToGrid="0">
      <p:cViewPr varScale="1">
        <p:scale>
          <a:sx n="84" d="100"/>
          <a:sy n="84" d="100"/>
        </p:scale>
        <p:origin x="6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17-May-22</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17-May-22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17-May-22</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17-May-22</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17-May-22</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17-May-22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17-May-22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17-May-22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17-May-22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17-May-22</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17-May-22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17-May-22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F5DF21-3A4C-462F-AE8D-54EAAD126D9B}"/>
              </a:ext>
            </a:extLst>
          </p:cNvPr>
          <p:cNvSpPr>
            <a:spLocks noGrp="1"/>
          </p:cNvSpPr>
          <p:nvPr>
            <p:ph type="title"/>
          </p:nvPr>
        </p:nvSpPr>
        <p:spPr>
          <a:xfrm>
            <a:off x="581192" y="546708"/>
            <a:ext cx="11029616" cy="549595"/>
          </a:xfrm>
        </p:spPr>
        <p:txBody>
          <a:bodyPr/>
          <a:lstStyle/>
          <a:p>
            <a:r>
              <a:rPr lang="en-US" dirty="0"/>
              <a:t>OVERVIEW OF AI IN AGRI-ENTREPRENEURSHIP</a:t>
            </a:r>
          </a:p>
        </p:txBody>
      </p:sp>
      <p:sp>
        <p:nvSpPr>
          <p:cNvPr id="3" name="Content Placeholder 2">
            <a:extLst>
              <a:ext uri="{FF2B5EF4-FFF2-40B4-BE49-F238E27FC236}">
                <a16:creationId xmlns:a16="http://schemas.microsoft.com/office/drawing/2014/main" xmlns="" id="{14D27B08-C159-4939-BDFD-6A0EB8F9913B}"/>
              </a:ext>
            </a:extLst>
          </p:cNvPr>
          <p:cNvSpPr>
            <a:spLocks noGrp="1"/>
          </p:cNvSpPr>
          <p:nvPr>
            <p:ph idx="1"/>
          </p:nvPr>
        </p:nvSpPr>
        <p:spPr>
          <a:xfrm>
            <a:off x="483538" y="1455938"/>
            <a:ext cx="11029615" cy="5402062"/>
          </a:xfrm>
        </p:spPr>
        <p:txBody>
          <a:bodyPr>
            <a:noAutofit/>
          </a:bodyPr>
          <a:lstStyle/>
          <a:p>
            <a:r>
              <a:rPr lang="en-GB" sz="3000" dirty="0"/>
              <a:t>First important we need to know Agri –entrepreneurship and AI.</a:t>
            </a:r>
          </a:p>
          <a:p>
            <a:r>
              <a:rPr lang="en-US" sz="3000" dirty="0">
                <a:latin typeface="Times New Roman" panose="02020603050405020304" pitchFamily="18" charset="0"/>
                <a:ea typeface="Times New Roman" panose="02020603050405020304" pitchFamily="18" charset="0"/>
                <a:cs typeface="Times New Roman" panose="02020603050405020304" pitchFamily="18" charset="0"/>
              </a:rPr>
              <a:t>So that we be able to discuss about, Ideas and Opportunities which Artificial Intelligence bring into agriculture,</a:t>
            </a:r>
          </a:p>
          <a:p>
            <a:r>
              <a:rPr lang="en-GB" sz="3000" dirty="0"/>
              <a:t>It is the process of creating something different with value by devoting the necessary efforts, assuming the accompanying risks and receiving rewards of monetary and personal satisfaction.</a:t>
            </a:r>
            <a:endParaRPr lang="en-US" sz="3000" dirty="0"/>
          </a:p>
          <a:p>
            <a:pPr algn="l"/>
            <a:r>
              <a:rPr lang="en-US" sz="3000" b="0" i="0" u="none" strike="noStrike" baseline="0" dirty="0">
                <a:latin typeface="TimesNewRomanPSMT"/>
              </a:rPr>
              <a:t>Artificial intelligence is defined as “a system’s ability to interpret external data correctly, to learn from such data, and to use those learnings to achieve specific goals and tasks through flexible adaptation.</a:t>
            </a:r>
            <a:endParaRPr lang="en-GB" sz="3000" dirty="0"/>
          </a:p>
        </p:txBody>
      </p:sp>
    </p:spTree>
    <p:extLst>
      <p:ext uri="{BB962C8B-B14F-4D97-AF65-F5344CB8AC3E}">
        <p14:creationId xmlns:p14="http://schemas.microsoft.com/office/powerpoint/2010/main" val="2789608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FA152-4999-4A1E-AB3A-440314E31220}"/>
              </a:ext>
            </a:extLst>
          </p:cNvPr>
          <p:cNvSpPr>
            <a:spLocks noGrp="1"/>
          </p:cNvSpPr>
          <p:nvPr>
            <p:ph type="title"/>
          </p:nvPr>
        </p:nvSpPr>
        <p:spPr/>
        <p:txBody>
          <a:bodyPr/>
          <a:lstStyle/>
          <a:p>
            <a:r>
              <a:rPr lang="en-GB" u="sng" dirty="0"/>
              <a:t>The USE AI TO WIN YOUR Competition is vital</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A1D6B44F-8417-4EDD-8BC1-C02D81DFE5DA}"/>
              </a:ext>
            </a:extLst>
          </p:cNvPr>
          <p:cNvSpPr>
            <a:spLocks noGrp="1"/>
          </p:cNvSpPr>
          <p:nvPr>
            <p:ph idx="1"/>
          </p:nvPr>
        </p:nvSpPr>
        <p:spPr>
          <a:xfrm>
            <a:off x="581192" y="1770743"/>
            <a:ext cx="11029615" cy="4204607"/>
          </a:xfrm>
        </p:spPr>
        <p:txBody>
          <a:bodyPr/>
          <a:lstStyle/>
          <a:p>
            <a:pPr lvl="0"/>
            <a:r>
              <a:rPr lang="en-GB" sz="3000" dirty="0">
                <a:solidFill>
                  <a:schemeClr val="tx1"/>
                </a:solidFill>
              </a:rPr>
              <a:t>Discuss your competition; how many, type (product or service), location, age, reputation, size (sales or customers), their market share, their strength and weakness.</a:t>
            </a:r>
          </a:p>
          <a:p>
            <a:pPr marL="0" lvl="0" indent="0">
              <a:buNone/>
            </a:pPr>
            <a:endParaRPr lang="en-US" sz="3000" dirty="0">
              <a:solidFill>
                <a:schemeClr val="tx1"/>
              </a:solidFill>
            </a:endParaRPr>
          </a:p>
          <a:p>
            <a:pPr lvl="0"/>
            <a:r>
              <a:rPr lang="en-GB" sz="3000" dirty="0">
                <a:solidFill>
                  <a:schemeClr val="tx1"/>
                </a:solidFill>
              </a:rPr>
              <a:t>Features of their product/service, distribution, quality and marketing strategy (Price , Promotion , Place and Product).</a:t>
            </a:r>
          </a:p>
          <a:p>
            <a:endParaRPr lang="en-US" dirty="0"/>
          </a:p>
        </p:txBody>
      </p:sp>
    </p:spTree>
    <p:extLst>
      <p:ext uri="{BB962C8B-B14F-4D97-AF65-F5344CB8AC3E}">
        <p14:creationId xmlns:p14="http://schemas.microsoft.com/office/powerpoint/2010/main" val="71690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A4A547-FB60-4BDE-AB8D-6A9B74657680}"/>
              </a:ext>
            </a:extLst>
          </p:cNvPr>
          <p:cNvSpPr>
            <a:spLocks noGrp="1"/>
          </p:cNvSpPr>
          <p:nvPr>
            <p:ph type="title"/>
          </p:nvPr>
        </p:nvSpPr>
        <p:spPr>
          <a:xfrm>
            <a:off x="581192" y="551544"/>
            <a:ext cx="11029616" cy="609600"/>
          </a:xfrm>
        </p:spPr>
        <p:txBody>
          <a:bodyPr/>
          <a:lstStyle/>
          <a:p>
            <a:r>
              <a:rPr lang="en-US" cap="none" dirty="0"/>
              <a:t>Intellectual Property Right - with AI</a:t>
            </a:r>
          </a:p>
        </p:txBody>
      </p:sp>
      <p:sp>
        <p:nvSpPr>
          <p:cNvPr id="3" name="Content Placeholder 2">
            <a:extLst>
              <a:ext uri="{FF2B5EF4-FFF2-40B4-BE49-F238E27FC236}">
                <a16:creationId xmlns:a16="http://schemas.microsoft.com/office/drawing/2014/main" xmlns="" id="{CC047592-4822-416F-8A49-CD24071F21EE}"/>
              </a:ext>
            </a:extLst>
          </p:cNvPr>
          <p:cNvSpPr>
            <a:spLocks noGrp="1"/>
          </p:cNvSpPr>
          <p:nvPr>
            <p:ph idx="1"/>
          </p:nvPr>
        </p:nvSpPr>
        <p:spPr>
          <a:xfrm>
            <a:off x="581191" y="1306286"/>
            <a:ext cx="11335037" cy="5297714"/>
          </a:xfrm>
        </p:spPr>
        <p:txBody>
          <a:bodyPr>
            <a:noAutofit/>
          </a:bodyPr>
          <a:lstStyle/>
          <a:p>
            <a:pPr algn="l"/>
            <a:r>
              <a:rPr lang="en-US" sz="2400" b="0" i="0" u="none" strike="noStrike" baseline="0" dirty="0">
                <a:solidFill>
                  <a:srgbClr val="222222"/>
                </a:solidFill>
                <a:latin typeface="ArialMT"/>
              </a:rPr>
              <a:t>Intellectual property refers to the legal rights which result from intellectual creations in the industrial, scientific, literary and artistic fields.</a:t>
            </a:r>
          </a:p>
          <a:p>
            <a:pPr algn="l"/>
            <a:r>
              <a:rPr lang="en-US" sz="2400" b="0" i="0" u="none" strike="noStrike" baseline="0" dirty="0">
                <a:solidFill>
                  <a:srgbClr val="222222"/>
                </a:solidFill>
                <a:latin typeface="ArialMT"/>
              </a:rPr>
              <a:t>Intellectual Property is divided into two.</a:t>
            </a:r>
          </a:p>
          <a:p>
            <a:pPr marL="457200" indent="-457200">
              <a:buFont typeface="+mj-lt"/>
              <a:buAutoNum type="arabicParenR"/>
            </a:pPr>
            <a:r>
              <a:rPr lang="en-US" sz="2400" b="1" i="0" u="none" strike="noStrike" baseline="0" dirty="0">
                <a:solidFill>
                  <a:srgbClr val="222222"/>
                </a:solidFill>
                <a:latin typeface="ArialMT"/>
              </a:rPr>
              <a:t> </a:t>
            </a:r>
            <a:r>
              <a:rPr lang="en-US" sz="2400" b="1" i="1" u="none" strike="noStrike" baseline="0" dirty="0">
                <a:solidFill>
                  <a:srgbClr val="222222"/>
                </a:solidFill>
                <a:latin typeface="Arial-ItalicMT"/>
              </a:rPr>
              <a:t>Industrial Property, </a:t>
            </a:r>
            <a:r>
              <a:rPr lang="en-US" sz="2400" b="0" i="1" u="none" strike="noStrike" baseline="0" dirty="0">
                <a:solidFill>
                  <a:srgbClr val="222222"/>
                </a:solidFill>
                <a:latin typeface="Arial-ItalicMT"/>
              </a:rPr>
              <a:t>which includes, </a:t>
            </a:r>
            <a:r>
              <a:rPr lang="en-US" sz="2400" b="0" u="none" strike="noStrike" baseline="0" dirty="0">
                <a:solidFill>
                  <a:srgbClr val="222222"/>
                </a:solidFill>
                <a:latin typeface="Arial-ItalicMT"/>
              </a:rPr>
              <a:t>Patents</a:t>
            </a:r>
            <a:r>
              <a:rPr lang="en-US" sz="2400" b="0" i="0" u="none" strike="noStrike" baseline="0" dirty="0">
                <a:solidFill>
                  <a:srgbClr val="222222"/>
                </a:solidFill>
                <a:latin typeface="ArialMT"/>
              </a:rPr>
              <a:t>, Trademarks</a:t>
            </a:r>
            <a:r>
              <a:rPr lang="en-US" sz="2400" dirty="0">
                <a:solidFill>
                  <a:srgbClr val="222222"/>
                </a:solidFill>
                <a:latin typeface="ArialMT"/>
              </a:rPr>
              <a:t>, </a:t>
            </a:r>
            <a:r>
              <a:rPr lang="en-US" sz="2400" b="0" i="0" u="none" strike="noStrike" baseline="0" dirty="0">
                <a:solidFill>
                  <a:srgbClr val="222222"/>
                </a:solidFill>
                <a:latin typeface="ArialMT"/>
              </a:rPr>
              <a:t>Industrial designs</a:t>
            </a:r>
          </a:p>
          <a:p>
            <a:pPr marL="457200" indent="-457200">
              <a:buFont typeface="+mj-lt"/>
              <a:buAutoNum type="arabicParenR"/>
            </a:pPr>
            <a:r>
              <a:rPr lang="en-US" sz="2400" b="1" i="1" u="none" strike="noStrike" baseline="0" dirty="0">
                <a:solidFill>
                  <a:srgbClr val="222222"/>
                </a:solidFill>
                <a:latin typeface="Arial-ItalicMT"/>
              </a:rPr>
              <a:t>Copyright</a:t>
            </a:r>
            <a:endParaRPr lang="en-US" sz="2400" b="1" dirty="0"/>
          </a:p>
          <a:p>
            <a:r>
              <a:rPr lang="en-US" sz="2400" b="0" i="0" u="none" strike="noStrike" baseline="0" dirty="0">
                <a:solidFill>
                  <a:srgbClr val="222222"/>
                </a:solidFill>
                <a:latin typeface="ArialMT"/>
              </a:rPr>
              <a:t> A Patent  is an exclusive right for an invention.</a:t>
            </a:r>
            <a:r>
              <a:rPr lang="en-US" sz="2400" dirty="0">
                <a:solidFill>
                  <a:srgbClr val="222222"/>
                </a:solidFill>
                <a:latin typeface="ArialMT"/>
              </a:rPr>
              <a:t> You secure it by</a:t>
            </a:r>
          </a:p>
          <a:p>
            <a:pPr marL="457200" indent="-457200">
              <a:buFont typeface="+mj-lt"/>
              <a:buAutoNum type="alphaLcParenR"/>
            </a:pPr>
            <a:r>
              <a:rPr lang="en-US" sz="2400" b="0" i="1" u="none" strike="noStrike" baseline="0" dirty="0">
                <a:solidFill>
                  <a:srgbClr val="222222"/>
                </a:solidFill>
                <a:latin typeface="Arial-ItalicMT"/>
              </a:rPr>
              <a:t>By lodging an application with the Registrar of patents at BRELA by </a:t>
            </a:r>
            <a:r>
              <a:rPr lang="en-US" sz="2400" i="1" dirty="0">
                <a:solidFill>
                  <a:srgbClr val="222222"/>
                </a:solidFill>
                <a:latin typeface="Arial-ItalicMT"/>
              </a:rPr>
              <a:t>stating </a:t>
            </a:r>
          </a:p>
          <a:p>
            <a:pPr lvl="1"/>
            <a:r>
              <a:rPr lang="en-US" sz="2100" dirty="0">
                <a:solidFill>
                  <a:srgbClr val="222222"/>
                </a:solidFill>
                <a:latin typeface="Arial-ItalicMT"/>
              </a:rPr>
              <a:t>A  </a:t>
            </a:r>
            <a:r>
              <a:rPr lang="en-US" sz="2100" b="0" u="none" strike="noStrike" baseline="0" dirty="0">
                <a:solidFill>
                  <a:srgbClr val="222222"/>
                </a:solidFill>
                <a:latin typeface="Arial-ItalicMT"/>
              </a:rPr>
              <a:t>title of the invention</a:t>
            </a:r>
            <a:r>
              <a:rPr lang="en-US" sz="2100" b="0" u="none" strike="noStrike" baseline="0" dirty="0">
                <a:solidFill>
                  <a:srgbClr val="222222"/>
                </a:solidFill>
                <a:latin typeface="ArialMT"/>
              </a:rPr>
              <a:t>,</a:t>
            </a:r>
          </a:p>
          <a:p>
            <a:pPr lvl="1"/>
            <a:r>
              <a:rPr lang="en-US" sz="2100" b="0" u="none" strike="noStrike" baseline="0" dirty="0">
                <a:solidFill>
                  <a:srgbClr val="222222"/>
                </a:solidFill>
                <a:latin typeface="Arial-ItalicMT"/>
              </a:rPr>
              <a:t>A description of the invention and stating the technical field under which the invention falls</a:t>
            </a:r>
            <a:r>
              <a:rPr lang="en-US" sz="2100" b="0" u="none" strike="noStrike" baseline="0" dirty="0">
                <a:solidFill>
                  <a:srgbClr val="222222"/>
                </a:solidFill>
                <a:latin typeface="ArialMT"/>
              </a:rPr>
              <a:t>. </a:t>
            </a:r>
          </a:p>
        </p:txBody>
      </p:sp>
    </p:spTree>
    <p:extLst>
      <p:ext uri="{BB962C8B-B14F-4D97-AF65-F5344CB8AC3E}">
        <p14:creationId xmlns:p14="http://schemas.microsoft.com/office/powerpoint/2010/main" val="16536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02B77-0BEF-4B57-9626-BAE2C55383BF}"/>
              </a:ext>
            </a:extLst>
          </p:cNvPr>
          <p:cNvSpPr>
            <a:spLocks noGrp="1"/>
          </p:cNvSpPr>
          <p:nvPr>
            <p:ph type="title"/>
          </p:nvPr>
        </p:nvSpPr>
        <p:spPr>
          <a:xfrm>
            <a:off x="581192" y="702156"/>
            <a:ext cx="11029616" cy="1068587"/>
          </a:xfrm>
        </p:spPr>
        <p:txBody>
          <a:bodyPr>
            <a:normAutofit/>
          </a:bodyPr>
          <a:lstStyle/>
          <a:p>
            <a:r>
              <a:rPr lang="en-US" i="1" cap="none" dirty="0">
                <a:solidFill>
                  <a:srgbClr val="222222"/>
                </a:solidFill>
                <a:latin typeface="ArialMT"/>
              </a:rPr>
              <a:t>b) </a:t>
            </a:r>
            <a:r>
              <a:rPr lang="en-US" cap="none" dirty="0">
                <a:solidFill>
                  <a:srgbClr val="222222"/>
                </a:solidFill>
                <a:latin typeface="Arial-ItalicMT"/>
              </a:rPr>
              <a:t>by filing an application with the African regional intellectual 	property organization (</a:t>
            </a:r>
            <a:r>
              <a:rPr lang="en-US" cap="none" dirty="0" err="1">
                <a:solidFill>
                  <a:srgbClr val="222222"/>
                </a:solidFill>
                <a:latin typeface="Arial-ItalicMT"/>
              </a:rPr>
              <a:t>aripo</a:t>
            </a:r>
            <a:r>
              <a:rPr lang="en-US" cap="none" dirty="0">
                <a:solidFill>
                  <a:srgbClr val="222222"/>
                </a:solidFill>
                <a:latin typeface="Arial-ItalicMT"/>
              </a:rPr>
              <a:t>)</a:t>
            </a:r>
            <a:endParaRPr lang="en-US" dirty="0"/>
          </a:p>
        </p:txBody>
      </p:sp>
      <p:sp>
        <p:nvSpPr>
          <p:cNvPr id="3" name="Content Placeholder 2">
            <a:extLst>
              <a:ext uri="{FF2B5EF4-FFF2-40B4-BE49-F238E27FC236}">
                <a16:creationId xmlns:a16="http://schemas.microsoft.com/office/drawing/2014/main" xmlns="" id="{CB839F65-CEA9-4618-80CC-D91A43164CD4}"/>
              </a:ext>
            </a:extLst>
          </p:cNvPr>
          <p:cNvSpPr>
            <a:spLocks noGrp="1"/>
          </p:cNvSpPr>
          <p:nvPr>
            <p:ph idx="1"/>
          </p:nvPr>
        </p:nvSpPr>
        <p:spPr>
          <a:xfrm>
            <a:off x="581192" y="1793893"/>
            <a:ext cx="11029615" cy="4644571"/>
          </a:xfrm>
        </p:spPr>
        <p:txBody>
          <a:bodyPr/>
          <a:lstStyle/>
          <a:p>
            <a:pPr algn="l"/>
            <a:r>
              <a:rPr lang="en-US" sz="2600" b="1" i="0" u="none" strike="noStrike" baseline="0" dirty="0">
                <a:solidFill>
                  <a:srgbClr val="222222"/>
                </a:solidFill>
                <a:latin typeface="ArialMT"/>
              </a:rPr>
              <a:t>The following information and documents are required</a:t>
            </a:r>
            <a:r>
              <a:rPr lang="en-US" sz="2600" b="0" i="0" u="none" strike="noStrike" baseline="0" dirty="0">
                <a:solidFill>
                  <a:srgbClr val="222222"/>
                </a:solidFill>
                <a:latin typeface="ArialMT"/>
              </a:rPr>
              <a:t>:</a:t>
            </a:r>
          </a:p>
          <a:p>
            <a:pPr algn="l"/>
            <a:r>
              <a:rPr lang="en-US" sz="2600" b="0" i="1" u="none" strike="noStrike" baseline="0" dirty="0">
                <a:solidFill>
                  <a:srgbClr val="222222"/>
                </a:solidFill>
                <a:latin typeface="Arial-ItalicMT"/>
              </a:rPr>
              <a:t>full particulars of the applicant</a:t>
            </a:r>
          </a:p>
          <a:p>
            <a:pPr algn="l"/>
            <a:r>
              <a:rPr lang="en-US" sz="2600" b="0" i="1" u="none" strike="noStrike" baseline="0" dirty="0">
                <a:solidFill>
                  <a:srgbClr val="222222"/>
                </a:solidFill>
                <a:latin typeface="Arial-ItalicMT"/>
              </a:rPr>
              <a:t>power of attorney (prescribed form; which is simply signed)</a:t>
            </a:r>
          </a:p>
          <a:p>
            <a:pPr algn="l"/>
            <a:r>
              <a:rPr lang="en-US" sz="2600" b="0" i="1" u="none" strike="noStrike" baseline="0" dirty="0">
                <a:solidFill>
                  <a:srgbClr val="222222"/>
                </a:solidFill>
                <a:latin typeface="Arial-ItalicMT"/>
              </a:rPr>
              <a:t>specification (including claims, drawings and abstract), </a:t>
            </a:r>
          </a:p>
          <a:p>
            <a:pPr algn="l"/>
            <a:r>
              <a:rPr lang="en-US" sz="2600" b="0" i="1" u="none" strike="noStrike" baseline="0" dirty="0">
                <a:solidFill>
                  <a:srgbClr val="222222"/>
                </a:solidFill>
                <a:latin typeface="Arial-ItalicMT"/>
              </a:rPr>
              <a:t>assignment document (if the applicant is not the inventor)</a:t>
            </a:r>
          </a:p>
          <a:p>
            <a:pPr algn="l"/>
            <a:r>
              <a:rPr lang="en-US" sz="2600" b="0" i="1" u="none" strike="noStrike" baseline="0" dirty="0">
                <a:solidFill>
                  <a:srgbClr val="222222"/>
                </a:solidFill>
                <a:latin typeface="Arial-ItalicMT"/>
              </a:rPr>
              <a:t>Certified copy of the priority document (if priority is claimed).</a:t>
            </a:r>
            <a:endParaRPr lang="en-US" sz="2600" dirty="0">
              <a:solidFill>
                <a:srgbClr val="222222"/>
              </a:solidFill>
              <a:latin typeface="ArialMT"/>
            </a:endParaRPr>
          </a:p>
          <a:p>
            <a:endParaRPr lang="en-US" sz="1600" b="0" i="0" u="none" strike="noStrike" baseline="0" dirty="0">
              <a:solidFill>
                <a:srgbClr val="222222"/>
              </a:solidFill>
              <a:latin typeface="ArialMT"/>
            </a:endParaRPr>
          </a:p>
        </p:txBody>
      </p:sp>
    </p:spTree>
    <p:extLst>
      <p:ext uri="{BB962C8B-B14F-4D97-AF65-F5344CB8AC3E}">
        <p14:creationId xmlns:p14="http://schemas.microsoft.com/office/powerpoint/2010/main" val="346491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D4A8B-1321-472C-A016-4A1785B4AE7B}"/>
              </a:ext>
            </a:extLst>
          </p:cNvPr>
          <p:cNvSpPr>
            <a:spLocks noGrp="1"/>
          </p:cNvSpPr>
          <p:nvPr>
            <p:ph type="title"/>
          </p:nvPr>
        </p:nvSpPr>
        <p:spPr>
          <a:xfrm>
            <a:off x="581192" y="702156"/>
            <a:ext cx="11029616" cy="656127"/>
          </a:xfrm>
        </p:spPr>
        <p:txBody>
          <a:bodyPr>
            <a:normAutofit/>
          </a:bodyPr>
          <a:lstStyle/>
          <a:p>
            <a:r>
              <a:rPr lang="en-US" b="0" i="0" u="none" strike="noStrike" baseline="0" dirty="0">
                <a:solidFill>
                  <a:schemeClr val="tx1"/>
                </a:solidFill>
                <a:latin typeface="Times New Roman" panose="02020603050405020304" pitchFamily="18" charset="0"/>
                <a:cs typeface="Times New Roman" panose="02020603050405020304" pitchFamily="18" charset="0"/>
              </a:rPr>
              <a:t>2. Copyright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99770E2-A022-4758-BA48-07611144F936}"/>
              </a:ext>
            </a:extLst>
          </p:cNvPr>
          <p:cNvSpPr>
            <a:spLocks noGrp="1"/>
          </p:cNvSpPr>
          <p:nvPr>
            <p:ph idx="1"/>
          </p:nvPr>
        </p:nvSpPr>
        <p:spPr>
          <a:xfrm>
            <a:off x="581191" y="1736202"/>
            <a:ext cx="11029615" cy="4901459"/>
          </a:xfrm>
        </p:spPr>
        <p:txBody>
          <a:bodyPr>
            <a:normAutofit/>
          </a:bodyPr>
          <a:lstStyle/>
          <a:p>
            <a:pPr algn="l"/>
            <a:r>
              <a:rPr lang="en-US" sz="3000" dirty="0">
                <a:solidFill>
                  <a:schemeClr val="tx1"/>
                </a:solidFill>
                <a:latin typeface="T3Font_2"/>
              </a:rPr>
              <a:t>is</a:t>
            </a:r>
            <a:r>
              <a:rPr lang="en-US" sz="3000" b="0" i="0" u="none" strike="noStrike" baseline="0" dirty="0">
                <a:solidFill>
                  <a:schemeClr val="tx1"/>
                </a:solidFill>
                <a:latin typeface="T3Font_2"/>
              </a:rPr>
              <a:t> the sole legal right to print, publish, perform, film, or record a literary, artistic or musical work.</a:t>
            </a:r>
          </a:p>
          <a:p>
            <a:pPr algn="l"/>
            <a:r>
              <a:rPr lang="en-US" sz="3000" b="0" i="0" u="none" strike="noStrike" baseline="0" dirty="0">
                <a:solidFill>
                  <a:schemeClr val="tx1"/>
                </a:solidFill>
                <a:latin typeface="T3Font_2"/>
              </a:rPr>
              <a:t>Authors of works subject to copyright protection are assigned economic and moral rights over their works.</a:t>
            </a:r>
          </a:p>
          <a:p>
            <a:pPr algn="l"/>
            <a:r>
              <a:rPr lang="en-US" sz="3000" b="0" i="0" u="none" strike="noStrike" baseline="0" dirty="0">
                <a:solidFill>
                  <a:schemeClr val="tx1"/>
                </a:solidFill>
                <a:latin typeface="T3Font_2"/>
              </a:rPr>
              <a:t>Copyright covered duration of the lifetime of the author and 50 years after the author</a:t>
            </a:r>
            <a:r>
              <a:rPr lang="en-US" sz="3000" b="0" i="0" u="none" strike="noStrike" baseline="0" dirty="0">
                <a:solidFill>
                  <a:schemeClr val="tx1"/>
                </a:solidFill>
                <a:latin typeface="T3Font_3"/>
              </a:rPr>
              <a:t>’</a:t>
            </a:r>
            <a:r>
              <a:rPr lang="en-US" sz="3000" b="0" i="0" u="none" strike="noStrike" baseline="0" dirty="0">
                <a:solidFill>
                  <a:schemeClr val="tx1"/>
                </a:solidFill>
                <a:latin typeface="T3Font_2"/>
              </a:rPr>
              <a:t>s death</a:t>
            </a:r>
            <a:endParaRPr lang="en-US" sz="3000" dirty="0">
              <a:solidFill>
                <a:schemeClr val="tx1"/>
              </a:solidFill>
            </a:endParaRPr>
          </a:p>
        </p:txBody>
      </p:sp>
    </p:spTree>
    <p:extLst>
      <p:ext uri="{BB962C8B-B14F-4D97-AF65-F5344CB8AC3E}">
        <p14:creationId xmlns:p14="http://schemas.microsoft.com/office/powerpoint/2010/main" val="101018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350D1C-A421-4B87-8AD7-C866D8FE4A43}"/>
              </a:ext>
            </a:extLst>
          </p:cNvPr>
          <p:cNvSpPr>
            <a:spLocks noGrp="1"/>
          </p:cNvSpPr>
          <p:nvPr>
            <p:ph type="title"/>
          </p:nvPr>
        </p:nvSpPr>
        <p:spPr/>
        <p:txBody>
          <a:bodyPr/>
          <a:lstStyle/>
          <a:p>
            <a:r>
              <a:rPr lang="en-US" cap="none" dirty="0">
                <a:solidFill>
                  <a:srgbClr val="202124"/>
                </a:solidFill>
                <a:latin typeface="arial" panose="020B0604020202020204" pitchFamily="34" charset="0"/>
              </a:rPr>
              <a:t>There Are Three Basic Requirements For Copyright Protection</a:t>
            </a:r>
            <a:endParaRPr lang="en-US" dirty="0"/>
          </a:p>
        </p:txBody>
      </p:sp>
      <p:sp>
        <p:nvSpPr>
          <p:cNvPr id="3" name="Content Placeholder 2">
            <a:extLst>
              <a:ext uri="{FF2B5EF4-FFF2-40B4-BE49-F238E27FC236}">
                <a16:creationId xmlns:a16="http://schemas.microsoft.com/office/drawing/2014/main" xmlns="" id="{A1EA8FB6-9FD3-4DB6-AE26-5C4833E0289C}"/>
              </a:ext>
            </a:extLst>
          </p:cNvPr>
          <p:cNvSpPr>
            <a:spLocks noGrp="1"/>
          </p:cNvSpPr>
          <p:nvPr>
            <p:ph idx="1"/>
          </p:nvPr>
        </p:nvSpPr>
        <p:spPr/>
        <p:txBody>
          <a:bodyPr>
            <a:normAutofit/>
          </a:bodyPr>
          <a:lstStyle/>
          <a:p>
            <a:pPr marL="0" indent="0">
              <a:buNone/>
            </a:pPr>
            <a:r>
              <a:rPr lang="en-US" sz="2800" b="1" i="0" dirty="0">
                <a:solidFill>
                  <a:srgbClr val="202124"/>
                </a:solidFill>
                <a:effectLst/>
                <a:latin typeface="arial" panose="020B0604020202020204" pitchFamily="34" charset="0"/>
              </a:rPr>
              <a:t>For the product or service </a:t>
            </a:r>
          </a:p>
          <a:p>
            <a:r>
              <a:rPr lang="en-US" sz="2800" b="1" i="0" dirty="0">
                <a:solidFill>
                  <a:srgbClr val="202124"/>
                </a:solidFill>
                <a:effectLst/>
                <a:latin typeface="arial" panose="020B0604020202020204" pitchFamily="34" charset="0"/>
              </a:rPr>
              <a:t>to be protected must be a work of authorship; </a:t>
            </a:r>
          </a:p>
          <a:p>
            <a:r>
              <a:rPr lang="en-US" sz="2800" b="1" i="0" dirty="0">
                <a:solidFill>
                  <a:srgbClr val="202124"/>
                </a:solidFill>
                <a:effectLst/>
                <a:latin typeface="arial" panose="020B0604020202020204" pitchFamily="34" charset="0"/>
              </a:rPr>
              <a:t>it must be original</a:t>
            </a:r>
            <a:r>
              <a:rPr lang="en-US" sz="2800" b="0" i="0" dirty="0">
                <a:solidFill>
                  <a:srgbClr val="202124"/>
                </a:solidFill>
                <a:effectLst/>
                <a:latin typeface="arial" panose="020B0604020202020204" pitchFamily="34" charset="0"/>
              </a:rPr>
              <a:t>; and </a:t>
            </a:r>
          </a:p>
          <a:p>
            <a:r>
              <a:rPr lang="en-US" sz="2800" b="1" i="0" dirty="0">
                <a:solidFill>
                  <a:srgbClr val="202124"/>
                </a:solidFill>
                <a:effectLst/>
                <a:latin typeface="arial" panose="020B0604020202020204" pitchFamily="34" charset="0"/>
              </a:rPr>
              <a:t>it must be fixed in a tangible medium of expression.</a:t>
            </a:r>
            <a:endParaRPr lang="en-US" sz="2800" b="1" dirty="0"/>
          </a:p>
        </p:txBody>
      </p:sp>
    </p:spTree>
    <p:extLst>
      <p:ext uri="{BB962C8B-B14F-4D97-AF65-F5344CB8AC3E}">
        <p14:creationId xmlns:p14="http://schemas.microsoft.com/office/powerpoint/2010/main" val="2558457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96D51D-FF32-4709-AEA4-CE02A46FE819}"/>
              </a:ext>
            </a:extLst>
          </p:cNvPr>
          <p:cNvSpPr>
            <a:spLocks noGrp="1"/>
          </p:cNvSpPr>
          <p:nvPr>
            <p:ph type="title"/>
          </p:nvPr>
        </p:nvSpPr>
        <p:spPr>
          <a:xfrm>
            <a:off x="581192" y="702156"/>
            <a:ext cx="11029616" cy="700516"/>
          </a:xfrm>
        </p:spPr>
        <p:txBody>
          <a:bodyPr>
            <a:normAutofit/>
          </a:bodyPr>
          <a:lstStyle/>
          <a:p>
            <a:r>
              <a:rPr lang="en-US" b="1" i="0" cap="none" dirty="0">
                <a:solidFill>
                  <a:srgbClr val="222222"/>
                </a:solidFill>
                <a:effectLst/>
                <a:latin typeface="Raleway" panose="020B0604020202020204" pitchFamily="2" charset="0"/>
              </a:rPr>
              <a:t>Requirements To Apply For Copyright Registration</a:t>
            </a:r>
            <a:endParaRPr lang="en-US" b="1" cap="none" dirty="0"/>
          </a:p>
        </p:txBody>
      </p:sp>
      <p:sp>
        <p:nvSpPr>
          <p:cNvPr id="3" name="Content Placeholder 2">
            <a:extLst>
              <a:ext uri="{FF2B5EF4-FFF2-40B4-BE49-F238E27FC236}">
                <a16:creationId xmlns:a16="http://schemas.microsoft.com/office/drawing/2014/main" xmlns="" id="{C7C96EC3-31CC-4D76-B1CF-39BACF9DF236}"/>
              </a:ext>
            </a:extLst>
          </p:cNvPr>
          <p:cNvSpPr>
            <a:spLocks noGrp="1"/>
          </p:cNvSpPr>
          <p:nvPr>
            <p:ph idx="1"/>
          </p:nvPr>
        </p:nvSpPr>
        <p:spPr>
          <a:xfrm>
            <a:off x="581192" y="1689904"/>
            <a:ext cx="11029615" cy="4896090"/>
          </a:xfrm>
        </p:spPr>
        <p:txBody>
          <a:bodyPr/>
          <a:lstStyle/>
          <a:p>
            <a:pPr algn="l">
              <a:buFont typeface="Arial" panose="020B0604020202020204" pitchFamily="34" charset="0"/>
              <a:buChar char="•"/>
            </a:pPr>
            <a:r>
              <a:rPr lang="en-US" sz="2600" b="0" i="0" dirty="0">
                <a:solidFill>
                  <a:schemeClr val="tx1"/>
                </a:solidFill>
                <a:effectLst/>
                <a:latin typeface="Helvetica Neue"/>
              </a:rPr>
              <a:t>Two copies of the copyrighted work;</a:t>
            </a:r>
          </a:p>
          <a:p>
            <a:pPr algn="l">
              <a:buFont typeface="Arial" panose="020B0604020202020204" pitchFamily="34" charset="0"/>
              <a:buChar char="•"/>
            </a:pPr>
            <a:r>
              <a:rPr lang="en-US" sz="2600" b="0" i="0" dirty="0">
                <a:solidFill>
                  <a:schemeClr val="tx1"/>
                </a:solidFill>
                <a:effectLst/>
                <a:latin typeface="Helvetica Neue"/>
              </a:rPr>
              <a:t>Two passport-size photos of the applicant;</a:t>
            </a:r>
          </a:p>
          <a:p>
            <a:pPr algn="l">
              <a:buFont typeface="Arial" panose="020B0604020202020204" pitchFamily="34" charset="0"/>
              <a:buChar char="•"/>
            </a:pPr>
            <a:r>
              <a:rPr lang="en-US" sz="2600" b="0" i="0" dirty="0">
                <a:solidFill>
                  <a:schemeClr val="tx1"/>
                </a:solidFill>
                <a:effectLst/>
                <a:latin typeface="Helvetica Neue"/>
              </a:rPr>
              <a:t>A copy of the applicant’s passport, National Identity card or birth certificate;</a:t>
            </a:r>
          </a:p>
          <a:p>
            <a:pPr algn="l">
              <a:buFont typeface="Arial" panose="020B0604020202020204" pitchFamily="34" charset="0"/>
              <a:buChar char="•"/>
            </a:pPr>
            <a:r>
              <a:rPr lang="en-US" sz="2600" b="0" i="0" dirty="0">
                <a:solidFill>
                  <a:schemeClr val="tx1"/>
                </a:solidFill>
                <a:effectLst/>
                <a:latin typeface="Helvetica Neue"/>
              </a:rPr>
              <a:t>A copy of the passport, National Identify card or birth certificate of the applicant’s next of kin; and,</a:t>
            </a:r>
          </a:p>
          <a:p>
            <a:pPr algn="l">
              <a:buFont typeface="Arial" panose="020B0604020202020204" pitchFamily="34" charset="0"/>
              <a:buChar char="•"/>
            </a:pPr>
            <a:r>
              <a:rPr lang="en-US" sz="2600" b="0" i="0" dirty="0">
                <a:solidFill>
                  <a:schemeClr val="tx1"/>
                </a:solidFill>
                <a:effectLst/>
                <a:latin typeface="Helvetica Neue"/>
              </a:rPr>
              <a:t>A copy of any agreement or other document evidencing other rights holders’ contributions to and/or ownership of the copyrighted work.</a:t>
            </a:r>
          </a:p>
          <a:p>
            <a:pPr marL="0" indent="0">
              <a:buNone/>
            </a:pPr>
            <a:endParaRPr lang="en-US" dirty="0"/>
          </a:p>
        </p:txBody>
      </p:sp>
    </p:spTree>
    <p:extLst>
      <p:ext uri="{BB962C8B-B14F-4D97-AF65-F5344CB8AC3E}">
        <p14:creationId xmlns:p14="http://schemas.microsoft.com/office/powerpoint/2010/main" val="166186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4F76A3-A3AC-4489-9C87-F1BF554CA1C6}"/>
              </a:ext>
            </a:extLst>
          </p:cNvPr>
          <p:cNvSpPr>
            <a:spLocks noGrp="1"/>
          </p:cNvSpPr>
          <p:nvPr>
            <p:ph type="title"/>
          </p:nvPr>
        </p:nvSpPr>
        <p:spPr>
          <a:xfrm>
            <a:off x="879366" y="2570713"/>
            <a:ext cx="11029616" cy="1188720"/>
          </a:xfrm>
        </p:spPr>
        <p:txBody>
          <a:bodyPr/>
          <a:lstStyle/>
          <a:p>
            <a:r>
              <a:rPr lang="en-US" dirty="0"/>
              <a:t>Thank you </a:t>
            </a:r>
            <a:r>
              <a:rPr lang="en-US"/>
              <a:t>for listening </a:t>
            </a:r>
            <a:r>
              <a:rPr lang="en-US" dirty="0"/>
              <a:t/>
            </a:r>
            <a:br>
              <a:rPr lang="en-US" dirty="0"/>
            </a:br>
            <a:endParaRPr lang="en-US" dirty="0"/>
          </a:p>
        </p:txBody>
      </p:sp>
    </p:spTree>
    <p:extLst>
      <p:ext uri="{BB962C8B-B14F-4D97-AF65-F5344CB8AC3E}">
        <p14:creationId xmlns:p14="http://schemas.microsoft.com/office/powerpoint/2010/main" val="417909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6DF24-5B6A-4FB5-A0F5-4C72624DD884}"/>
              </a:ext>
            </a:extLst>
          </p:cNvPr>
          <p:cNvSpPr>
            <a:spLocks noGrp="1"/>
          </p:cNvSpPr>
          <p:nvPr>
            <p:ph type="title"/>
          </p:nvPr>
        </p:nvSpPr>
        <p:spPr>
          <a:xfrm>
            <a:off x="581192" y="702156"/>
            <a:ext cx="11029616" cy="836358"/>
          </a:xfrm>
        </p:spPr>
        <p:txBody>
          <a:bodyPr/>
          <a:lstStyle/>
          <a:p>
            <a:r>
              <a:rPr lang="en-US" dirty="0"/>
              <a:t>Essence for AGRI-entrepreneur</a:t>
            </a:r>
          </a:p>
        </p:txBody>
      </p:sp>
      <p:sp>
        <p:nvSpPr>
          <p:cNvPr id="3" name="Content Placeholder 2">
            <a:extLst>
              <a:ext uri="{FF2B5EF4-FFF2-40B4-BE49-F238E27FC236}">
                <a16:creationId xmlns:a16="http://schemas.microsoft.com/office/drawing/2014/main" xmlns="" id="{6D232C5E-1814-43AA-A507-1712306DEDBC}"/>
              </a:ext>
            </a:extLst>
          </p:cNvPr>
          <p:cNvSpPr>
            <a:spLocks noGrp="1"/>
          </p:cNvSpPr>
          <p:nvPr>
            <p:ph idx="1"/>
          </p:nvPr>
        </p:nvSpPr>
        <p:spPr>
          <a:xfrm>
            <a:off x="581192" y="1712687"/>
            <a:ext cx="11029615" cy="4359640"/>
          </a:xfrm>
        </p:spPr>
        <p:txBody>
          <a:bodyPr>
            <a:noAutofit/>
          </a:bodyPr>
          <a:lstStyle/>
          <a:p>
            <a:pPr algn="l"/>
            <a:r>
              <a:rPr lang="en-US" sz="3000" dirty="0">
                <a:latin typeface="Times-Roman"/>
              </a:rPr>
              <a:t>is</a:t>
            </a:r>
            <a:r>
              <a:rPr lang="en-US" sz="3000" b="0" i="0" u="none" strike="noStrike" baseline="0" dirty="0">
                <a:latin typeface="Times-Roman"/>
              </a:rPr>
              <a:t> to explore, identify, and take advantage of artificial intelligence (AI) technology-based opportunities to create new agri-business ventures.</a:t>
            </a:r>
          </a:p>
          <a:p>
            <a:pPr algn="l"/>
            <a:r>
              <a:rPr lang="en-US" sz="3000" b="0" i="0" u="none" strike="noStrike" baseline="0" dirty="0">
                <a:latin typeface="Times-Roman"/>
              </a:rPr>
              <a:t>AI is a growing field of scientific knowledge with technological applications that help Agri-entrepreneurs create products and generate further opportunities.</a:t>
            </a:r>
          </a:p>
          <a:p>
            <a:pPr algn="l"/>
            <a:r>
              <a:rPr lang="en-US" sz="3000" b="0" i="0" u="none" strike="noStrike" baseline="0" dirty="0">
                <a:latin typeface="Times-Roman"/>
              </a:rPr>
              <a:t>AI is a critical new tool in the hands of business owners.</a:t>
            </a:r>
            <a:endParaRPr lang="en-US" sz="3000" dirty="0"/>
          </a:p>
        </p:txBody>
      </p:sp>
    </p:spTree>
    <p:extLst>
      <p:ext uri="{BB962C8B-B14F-4D97-AF65-F5344CB8AC3E}">
        <p14:creationId xmlns:p14="http://schemas.microsoft.com/office/powerpoint/2010/main" val="278713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B71E6D-B4B2-4B75-945B-174B5B2FDA1C}"/>
              </a:ext>
            </a:extLst>
          </p:cNvPr>
          <p:cNvSpPr>
            <a:spLocks noGrp="1"/>
          </p:cNvSpPr>
          <p:nvPr>
            <p:ph idx="1"/>
          </p:nvPr>
        </p:nvSpPr>
        <p:spPr>
          <a:xfrm>
            <a:off x="581192" y="812798"/>
            <a:ext cx="11029615" cy="5822017"/>
          </a:xfrm>
        </p:spPr>
        <p:txBody>
          <a:bodyPr>
            <a:noAutofit/>
          </a:bodyPr>
          <a:lstStyle/>
          <a:p>
            <a:r>
              <a:rPr lang="en-US" sz="2600" dirty="0">
                <a:latin typeface="Times-Roman"/>
              </a:rPr>
              <a:t> </a:t>
            </a:r>
            <a:r>
              <a:rPr lang="en-US" sz="3000" dirty="0">
                <a:latin typeface="Times-Roman"/>
              </a:rPr>
              <a:t>Agri-entrepreneurs create resources from nothing and bring value to otherwise worthless assets.</a:t>
            </a:r>
          </a:p>
          <a:p>
            <a:r>
              <a:rPr lang="en-US" sz="3000" b="0" i="0" u="none" strike="noStrike" baseline="0" dirty="0">
                <a:latin typeface="Times-Roman"/>
              </a:rPr>
              <a:t>Artificial intelligence (AI) – is a machine learning that opens another opportunities to this end.</a:t>
            </a:r>
            <a:endParaRPr lang="en-US" sz="3000" dirty="0"/>
          </a:p>
          <a:p>
            <a:pPr algn="l"/>
            <a:r>
              <a:rPr lang="en-US" sz="3000" b="0" i="0" u="none" strike="noStrike" baseline="0" dirty="0">
                <a:latin typeface="Times-Roman"/>
              </a:rPr>
              <a:t>AI has emerged as a potent engine for new investment, consumption, and wealth creation.</a:t>
            </a:r>
          </a:p>
          <a:p>
            <a:pPr algn="l"/>
            <a:r>
              <a:rPr lang="en-US" sz="3000" dirty="0">
                <a:latin typeface="Times-Roman"/>
              </a:rPr>
              <a:t>AI </a:t>
            </a:r>
            <a:r>
              <a:rPr lang="en-US" sz="3000" b="0" i="0" u="none" strike="noStrike" baseline="0" dirty="0">
                <a:latin typeface="Times-Roman"/>
              </a:rPr>
              <a:t>primary goal is to deliver convenience and efficiency in all walks of life and</a:t>
            </a:r>
            <a:r>
              <a:rPr lang="en-US" sz="3000" dirty="0">
                <a:latin typeface="Times-Roman"/>
              </a:rPr>
              <a:t> </a:t>
            </a:r>
            <a:r>
              <a:rPr lang="en-US" sz="3000" b="0" i="0" u="none" strike="noStrike" baseline="0" dirty="0">
                <a:latin typeface="Times-Roman"/>
              </a:rPr>
              <a:t>in the process, </a:t>
            </a:r>
            <a:r>
              <a:rPr lang="en-US" sz="3000" b="1" i="0" u="none" strike="noStrike" baseline="0" dirty="0">
                <a:solidFill>
                  <a:schemeClr val="tx1"/>
                </a:solidFill>
                <a:latin typeface="Times-Roman"/>
              </a:rPr>
              <a:t>generate entrepreneurial opportunities</a:t>
            </a:r>
            <a:r>
              <a:rPr lang="en-US" sz="3000" b="0" i="0" u="none" strike="noStrike" baseline="0" dirty="0">
                <a:latin typeface="Times-Roman"/>
              </a:rPr>
              <a:t>.</a:t>
            </a:r>
          </a:p>
        </p:txBody>
      </p:sp>
    </p:spTree>
    <p:extLst>
      <p:ext uri="{BB962C8B-B14F-4D97-AF65-F5344CB8AC3E}">
        <p14:creationId xmlns:p14="http://schemas.microsoft.com/office/powerpoint/2010/main" val="119847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2430B-7814-4C2A-A88E-1EE3285F01A2}"/>
              </a:ext>
            </a:extLst>
          </p:cNvPr>
          <p:cNvSpPr>
            <a:spLocks noGrp="1"/>
          </p:cNvSpPr>
          <p:nvPr>
            <p:ph type="title"/>
          </p:nvPr>
        </p:nvSpPr>
        <p:spPr>
          <a:xfrm>
            <a:off x="492415" y="533480"/>
            <a:ext cx="11029616" cy="540718"/>
          </a:xfrm>
        </p:spPr>
        <p:txBody>
          <a:bodyPr>
            <a:normAutofit/>
          </a:bodyPr>
          <a:lstStyle/>
          <a:p>
            <a:r>
              <a:rPr lang="en-US" cap="none" dirty="0"/>
              <a:t>Now The Opportunity Recognition Is Divided Into 5 Main Steps</a:t>
            </a:r>
          </a:p>
        </p:txBody>
      </p:sp>
      <p:sp>
        <p:nvSpPr>
          <p:cNvPr id="3" name="Content Placeholder 2">
            <a:extLst>
              <a:ext uri="{FF2B5EF4-FFF2-40B4-BE49-F238E27FC236}">
                <a16:creationId xmlns:a16="http://schemas.microsoft.com/office/drawing/2014/main" xmlns="" id="{74B0A8B6-057A-4F8F-B4A2-50565EDB0A53}"/>
              </a:ext>
            </a:extLst>
          </p:cNvPr>
          <p:cNvSpPr>
            <a:spLocks noGrp="1"/>
          </p:cNvSpPr>
          <p:nvPr>
            <p:ph idx="1"/>
          </p:nvPr>
        </p:nvSpPr>
        <p:spPr>
          <a:xfrm>
            <a:off x="581192" y="1526960"/>
            <a:ext cx="11029615" cy="4581556"/>
          </a:xfrm>
        </p:spPr>
        <p:txBody>
          <a:bodyPr>
            <a:normAutofit lnSpcReduction="10000"/>
          </a:bodyPr>
          <a:lstStyle/>
          <a:p>
            <a:r>
              <a:rPr lang="en-US" sz="2600" dirty="0"/>
              <a:t>Getting the idea/scanning the environment, </a:t>
            </a:r>
          </a:p>
          <a:p>
            <a:pPr marL="0" indent="0">
              <a:buNone/>
            </a:pPr>
            <a:r>
              <a:rPr lang="en-US" sz="2600" b="1" dirty="0"/>
              <a:t>The idea is a </a:t>
            </a:r>
            <a:r>
              <a:rPr lang="en-US" sz="2600" dirty="0"/>
              <a:t> thought or suggestion about a possible course of action</a:t>
            </a:r>
          </a:p>
          <a:p>
            <a:r>
              <a:rPr lang="en-US" sz="2600" dirty="0"/>
              <a:t>Identifying the opportunity, -specific innovative product that satisfy the need and customers are willing to pay</a:t>
            </a:r>
          </a:p>
          <a:p>
            <a:r>
              <a:rPr lang="en-US" sz="2600" dirty="0"/>
              <a:t>Developing the opportunity,-Combining resources to pursue market opportunity</a:t>
            </a:r>
          </a:p>
          <a:p>
            <a:r>
              <a:rPr lang="en-US" sz="2600" dirty="0"/>
              <a:t>Evaluating the opportunity and -  the product has returns to justify its investment</a:t>
            </a:r>
          </a:p>
          <a:p>
            <a:r>
              <a:rPr lang="en-US" sz="2600" dirty="0"/>
              <a:t>Evaluating the team – that ensures to make a business successful</a:t>
            </a:r>
          </a:p>
          <a:p>
            <a:endParaRPr lang="en-US" dirty="0"/>
          </a:p>
        </p:txBody>
      </p:sp>
    </p:spTree>
    <p:extLst>
      <p:ext uri="{BB962C8B-B14F-4D97-AF65-F5344CB8AC3E}">
        <p14:creationId xmlns:p14="http://schemas.microsoft.com/office/powerpoint/2010/main" val="49940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A4F87C-50BA-4EE5-BE0F-A12432A400CF}"/>
              </a:ext>
            </a:extLst>
          </p:cNvPr>
          <p:cNvSpPr>
            <a:spLocks noGrp="1"/>
          </p:cNvSpPr>
          <p:nvPr>
            <p:ph idx="1"/>
          </p:nvPr>
        </p:nvSpPr>
        <p:spPr>
          <a:xfrm>
            <a:off x="581192" y="501905"/>
            <a:ext cx="11029615" cy="6042992"/>
          </a:xfrm>
        </p:spPr>
        <p:txBody>
          <a:bodyPr>
            <a:normAutofit/>
          </a:bodyPr>
          <a:lstStyle/>
          <a:p>
            <a:pPr algn="l"/>
            <a:r>
              <a:rPr lang="en-US" sz="3000" b="0" i="0" u="none" strike="noStrike" baseline="0" dirty="0">
                <a:latin typeface="Times-Roman"/>
              </a:rPr>
              <a:t> AI presents opportunities in two ways </a:t>
            </a:r>
          </a:p>
          <a:p>
            <a:pPr marL="514350" indent="-514350" algn="l">
              <a:buFont typeface="+mj-lt"/>
              <a:buAutoNum type="alphaLcParenR"/>
            </a:pPr>
            <a:r>
              <a:rPr lang="en-US" sz="3000" dirty="0">
                <a:latin typeface="Times-Roman"/>
              </a:rPr>
              <a:t>B</a:t>
            </a:r>
            <a:r>
              <a:rPr lang="en-US" sz="3000" b="0" i="0" u="none" strike="noStrike" baseline="0" dirty="0">
                <a:latin typeface="Times-Roman"/>
              </a:rPr>
              <a:t>y utilizing AI applications (e.g., smart phones) in the creation, maintenance, and growing the business venture, and </a:t>
            </a:r>
          </a:p>
          <a:p>
            <a:pPr marL="514350" indent="-514350" algn="l">
              <a:buFont typeface="+mj-lt"/>
              <a:buAutoNum type="alphaLcParenR"/>
            </a:pPr>
            <a:r>
              <a:rPr lang="en-US" sz="3000" b="0" i="0" u="none" strike="noStrike" baseline="0" dirty="0">
                <a:latin typeface="Times-Roman"/>
              </a:rPr>
              <a:t>By initiation of business activities that involve the development, production, and marketing of AI products</a:t>
            </a:r>
          </a:p>
          <a:p>
            <a:pPr algn="l"/>
            <a:r>
              <a:rPr lang="en-US" sz="3000" b="0" i="0" u="none" strike="noStrike" baseline="0" dirty="0" err="1">
                <a:latin typeface="Times-Roman"/>
              </a:rPr>
              <a:t>Eg.</a:t>
            </a:r>
            <a:r>
              <a:rPr lang="en-US" sz="3000" b="0" i="0" u="none" strike="noStrike" baseline="0" dirty="0">
                <a:latin typeface="Times-Roman"/>
              </a:rPr>
              <a:t> Machine that performs the task of boxing up customers’ orders</a:t>
            </a:r>
          </a:p>
          <a:p>
            <a:r>
              <a:rPr lang="en-US" sz="3000" dirty="0" err="1">
                <a:latin typeface="Times New Roman" panose="02020603050405020304" pitchFamily="18" charset="0"/>
                <a:cs typeface="Times New Roman" panose="02020603050405020304" pitchFamily="18" charset="0"/>
              </a:rPr>
              <a:t>Eg.</a:t>
            </a:r>
            <a:r>
              <a:rPr lang="en-US" sz="3000" dirty="0">
                <a:latin typeface="Times New Roman" panose="02020603050405020304" pitchFamily="18" charset="0"/>
                <a:cs typeface="Times New Roman" panose="02020603050405020304" pitchFamily="18" charset="0"/>
              </a:rPr>
              <a:t> A smart phone application to advertise products on line, register customers, issuance of orders, receive payments or sell products</a:t>
            </a:r>
          </a:p>
        </p:txBody>
      </p:sp>
    </p:spTree>
    <p:extLst>
      <p:ext uri="{BB962C8B-B14F-4D97-AF65-F5344CB8AC3E}">
        <p14:creationId xmlns:p14="http://schemas.microsoft.com/office/powerpoint/2010/main" val="171396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24AE67-2243-4535-80D2-59A41A0F7D24}"/>
              </a:ext>
            </a:extLst>
          </p:cNvPr>
          <p:cNvSpPr>
            <a:spLocks noGrp="1"/>
          </p:cNvSpPr>
          <p:nvPr>
            <p:ph type="title"/>
          </p:nvPr>
        </p:nvSpPr>
        <p:spPr>
          <a:xfrm>
            <a:off x="581192" y="702156"/>
            <a:ext cx="11029616" cy="705730"/>
          </a:xfrm>
        </p:spPr>
        <p:txBody>
          <a:bodyPr>
            <a:normAutofit/>
          </a:bodyPr>
          <a:lstStyle/>
          <a:p>
            <a:r>
              <a:rPr lang="en-US" sz="2400" b="1" i="0" u="none" strike="noStrike" baseline="0" dirty="0">
                <a:latin typeface="Times-Bold"/>
              </a:rPr>
              <a:t>AI: innovation or disruptive technology</a:t>
            </a:r>
            <a:endParaRPr lang="en-US" sz="2400" dirty="0"/>
          </a:p>
        </p:txBody>
      </p:sp>
      <p:sp>
        <p:nvSpPr>
          <p:cNvPr id="3" name="Content Placeholder 2">
            <a:extLst>
              <a:ext uri="{FF2B5EF4-FFF2-40B4-BE49-F238E27FC236}">
                <a16:creationId xmlns:a16="http://schemas.microsoft.com/office/drawing/2014/main" xmlns="" id="{B683FE2F-FB0A-4541-B022-0F535CDF54FC}"/>
              </a:ext>
            </a:extLst>
          </p:cNvPr>
          <p:cNvSpPr>
            <a:spLocks noGrp="1"/>
          </p:cNvSpPr>
          <p:nvPr>
            <p:ph idx="1"/>
          </p:nvPr>
        </p:nvSpPr>
        <p:spPr>
          <a:xfrm>
            <a:off x="581192" y="1698171"/>
            <a:ext cx="11029615" cy="4277179"/>
          </a:xfrm>
        </p:spPr>
        <p:txBody>
          <a:bodyPr>
            <a:normAutofit lnSpcReduction="10000"/>
          </a:bodyPr>
          <a:lstStyle/>
          <a:p>
            <a:pPr algn="l"/>
            <a:r>
              <a:rPr lang="en-US" sz="3000" b="0" i="0" u="none" strike="noStrike" baseline="0" dirty="0">
                <a:latin typeface="Times-Roman"/>
              </a:rPr>
              <a:t>Defined an innovation as “an idea, practice or project that is perceived as new by individual or a unit of adoption</a:t>
            </a:r>
          </a:p>
          <a:p>
            <a:pPr algn="l"/>
            <a:r>
              <a:rPr lang="en-US" sz="3000" b="0" i="0" u="none" strike="noStrike" baseline="0" dirty="0">
                <a:latin typeface="Times-Roman"/>
              </a:rPr>
              <a:t>Innovations help entrepreneurs to capitalize on existing marke</a:t>
            </a:r>
            <a:r>
              <a:rPr lang="en-US" sz="3000" dirty="0">
                <a:latin typeface="Times-Roman"/>
              </a:rPr>
              <a:t>t </a:t>
            </a:r>
            <a:r>
              <a:rPr lang="en-US" sz="3000" b="0" i="0" u="none" strike="noStrike" baseline="0" dirty="0">
                <a:latin typeface="Times-Roman"/>
              </a:rPr>
              <a:t>opportunities or create new opportunities through the creation of business ventures.</a:t>
            </a:r>
          </a:p>
          <a:p>
            <a:r>
              <a:rPr lang="en-US" sz="3200" b="0" i="0" u="none" strike="noStrike" baseline="0" dirty="0">
                <a:latin typeface="Times-Roman"/>
              </a:rPr>
              <a:t>AI is a growing body of scientific knowledge which includes disruptive technologies, and valuable new applications. </a:t>
            </a:r>
          </a:p>
          <a:p>
            <a:pPr algn="l"/>
            <a:endParaRPr lang="en-US" sz="3000" dirty="0"/>
          </a:p>
        </p:txBody>
      </p:sp>
    </p:spTree>
    <p:extLst>
      <p:ext uri="{BB962C8B-B14F-4D97-AF65-F5344CB8AC3E}">
        <p14:creationId xmlns:p14="http://schemas.microsoft.com/office/powerpoint/2010/main" val="365235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44BF1DE-84BB-4856-B2DC-A7016571747D}"/>
              </a:ext>
            </a:extLst>
          </p:cNvPr>
          <p:cNvSpPr>
            <a:spLocks noGrp="1"/>
          </p:cNvSpPr>
          <p:nvPr>
            <p:ph idx="1"/>
          </p:nvPr>
        </p:nvSpPr>
        <p:spPr>
          <a:xfrm>
            <a:off x="581192" y="490330"/>
            <a:ext cx="11412025" cy="6241773"/>
          </a:xfrm>
        </p:spPr>
        <p:txBody>
          <a:bodyPr>
            <a:normAutofit/>
          </a:bodyPr>
          <a:lstStyle/>
          <a:p>
            <a:r>
              <a:rPr lang="en-US" sz="2600" dirty="0"/>
              <a:t>AI ; INNOVATION</a:t>
            </a:r>
          </a:p>
          <a:p>
            <a:r>
              <a:rPr lang="en-US" sz="2600" dirty="0"/>
              <a:t>Is the process  by which entrepreneurs convert opportunities into marketable ideas.</a:t>
            </a:r>
          </a:p>
          <a:p>
            <a:pPr marL="514350" indent="-514350">
              <a:buFont typeface="+mj-lt"/>
              <a:buAutoNum type="arabicPeriod"/>
            </a:pPr>
            <a:r>
              <a:rPr lang="en-US" sz="2600" dirty="0">
                <a:solidFill>
                  <a:srgbClr val="0070C0"/>
                </a:solidFill>
              </a:rPr>
              <a:t>Invention</a:t>
            </a:r>
            <a:r>
              <a:rPr lang="en-US" sz="2600" dirty="0"/>
              <a:t>- the creation of a product, service or process often that is novel or untried.</a:t>
            </a:r>
          </a:p>
          <a:p>
            <a:pPr marL="514350" indent="-514350">
              <a:buFont typeface="+mj-lt"/>
              <a:buAutoNum type="arabicPeriod"/>
            </a:pPr>
            <a:r>
              <a:rPr lang="en-US" sz="2600" dirty="0">
                <a:solidFill>
                  <a:srgbClr val="0070C0"/>
                </a:solidFill>
              </a:rPr>
              <a:t>Extension</a:t>
            </a:r>
            <a:r>
              <a:rPr lang="en-US" sz="2600" dirty="0"/>
              <a:t>- the expansion of a product, service ,or process already in existence.(different application of the same idea)</a:t>
            </a:r>
          </a:p>
          <a:p>
            <a:pPr marL="514350" indent="-514350">
              <a:buAutoNum type="arabicPeriod" startAt="3"/>
            </a:pPr>
            <a:r>
              <a:rPr lang="en-US" sz="2600" dirty="0">
                <a:solidFill>
                  <a:srgbClr val="0070C0"/>
                </a:solidFill>
              </a:rPr>
              <a:t>Duplication</a:t>
            </a:r>
            <a:r>
              <a:rPr lang="en-US" sz="2600" dirty="0"/>
              <a:t>- the replication of an already existing product, service or process with some creative touch to beat the competition. </a:t>
            </a:r>
          </a:p>
          <a:p>
            <a:pPr marL="0" indent="0">
              <a:buNone/>
            </a:pPr>
            <a:r>
              <a:rPr lang="en-US" sz="2600" dirty="0">
                <a:solidFill>
                  <a:srgbClr val="0070C0"/>
                </a:solidFill>
              </a:rPr>
              <a:t>4. Synthesis </a:t>
            </a:r>
            <a:r>
              <a:rPr lang="en-US" sz="2600" dirty="0"/>
              <a:t>- is the combination of existing concepts and factors into a new </a:t>
            </a:r>
          </a:p>
          <a:p>
            <a:pPr marL="0" indent="0">
              <a:buNone/>
            </a:pPr>
            <a:r>
              <a:rPr lang="en-US" sz="2600" dirty="0"/>
              <a:t>     formulation</a:t>
            </a:r>
          </a:p>
          <a:p>
            <a:endParaRPr lang="en-US" dirty="0"/>
          </a:p>
        </p:txBody>
      </p:sp>
    </p:spTree>
    <p:extLst>
      <p:ext uri="{BB962C8B-B14F-4D97-AF65-F5344CB8AC3E}">
        <p14:creationId xmlns:p14="http://schemas.microsoft.com/office/powerpoint/2010/main" val="217267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58BC1-780D-4C46-869C-E00B71D028F6}"/>
              </a:ext>
            </a:extLst>
          </p:cNvPr>
          <p:cNvSpPr>
            <a:spLocks noGrp="1"/>
          </p:cNvSpPr>
          <p:nvPr>
            <p:ph type="title"/>
          </p:nvPr>
        </p:nvSpPr>
        <p:spPr>
          <a:xfrm>
            <a:off x="581191" y="470517"/>
            <a:ext cx="11029616" cy="976543"/>
          </a:xfrm>
        </p:spPr>
        <p:txBody>
          <a:bodyPr>
            <a:normAutofit/>
          </a:bodyPr>
          <a:lstStyle/>
          <a:p>
            <a:r>
              <a:rPr lang="en-US" cap="none" dirty="0">
                <a:latin typeface="Times-Roman"/>
              </a:rPr>
              <a:t>The Creation Of AI Technology-based Entrepreneurial Ventures Has Several Requirements More Than Just Data Mastery</a:t>
            </a:r>
            <a:endParaRPr lang="en-US" cap="none" dirty="0"/>
          </a:p>
        </p:txBody>
      </p:sp>
      <p:sp>
        <p:nvSpPr>
          <p:cNvPr id="3" name="Content Placeholder 2">
            <a:extLst>
              <a:ext uri="{FF2B5EF4-FFF2-40B4-BE49-F238E27FC236}">
                <a16:creationId xmlns:a16="http://schemas.microsoft.com/office/drawing/2014/main" xmlns="" id="{5B0BE4BB-9E03-46AD-9B80-75AB9A11992C}"/>
              </a:ext>
            </a:extLst>
          </p:cNvPr>
          <p:cNvSpPr>
            <a:spLocks noGrp="1"/>
          </p:cNvSpPr>
          <p:nvPr>
            <p:ph idx="1"/>
          </p:nvPr>
        </p:nvSpPr>
        <p:spPr>
          <a:xfrm>
            <a:off x="581192" y="1713390"/>
            <a:ext cx="11029615" cy="4793942"/>
          </a:xfrm>
        </p:spPr>
        <p:txBody>
          <a:bodyPr>
            <a:normAutofit/>
          </a:bodyPr>
          <a:lstStyle/>
          <a:p>
            <a:pPr marL="0" indent="0" algn="l">
              <a:buNone/>
            </a:pPr>
            <a:r>
              <a:rPr lang="en-US" sz="2800" b="0" i="0" u="none" strike="noStrike" baseline="0" dirty="0">
                <a:latin typeface="Times-Roman"/>
              </a:rPr>
              <a:t>Essential ingredients include</a:t>
            </a:r>
          </a:p>
          <a:p>
            <a:r>
              <a:rPr lang="en-US" sz="2800" b="0" i="0" u="none" strike="noStrike" baseline="0" dirty="0">
                <a:latin typeface="Times-Roman"/>
              </a:rPr>
              <a:t>Long-term planning;</a:t>
            </a:r>
          </a:p>
          <a:p>
            <a:r>
              <a:rPr lang="en-US" sz="2800" b="0" i="0" u="none" strike="noStrike" baseline="0" dirty="0">
                <a:latin typeface="Times-Roman"/>
              </a:rPr>
              <a:t>Managerial knowledge of the nature, benefits, and risks associated with AI adoption;</a:t>
            </a:r>
          </a:p>
          <a:p>
            <a:r>
              <a:rPr lang="en-US" sz="2800" b="0" i="0" u="none" strike="noStrike" baseline="0" dirty="0">
                <a:latin typeface="Times-Roman"/>
              </a:rPr>
              <a:t>Strong vision and leadership</a:t>
            </a:r>
          </a:p>
          <a:p>
            <a:r>
              <a:rPr lang="en-US" sz="2800" b="0" i="0" u="none" strike="noStrike" baseline="0" dirty="0">
                <a:latin typeface="Times-Roman"/>
              </a:rPr>
              <a:t>AI physical infrastructure; and</a:t>
            </a:r>
          </a:p>
          <a:p>
            <a:r>
              <a:rPr lang="en-US" sz="2800" b="0" i="0" u="none" strike="noStrike" baseline="0" dirty="0">
                <a:latin typeface="Times-Roman"/>
              </a:rPr>
              <a:t>A willingness to merge business and technological strategies</a:t>
            </a:r>
            <a:endParaRPr lang="en-US" sz="2800" dirty="0"/>
          </a:p>
        </p:txBody>
      </p:sp>
    </p:spTree>
    <p:extLst>
      <p:ext uri="{BB962C8B-B14F-4D97-AF65-F5344CB8AC3E}">
        <p14:creationId xmlns:p14="http://schemas.microsoft.com/office/powerpoint/2010/main" val="137278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DEAECE-A0C6-41CB-AD98-09BDA7C53E7E}"/>
              </a:ext>
            </a:extLst>
          </p:cNvPr>
          <p:cNvSpPr>
            <a:spLocks noGrp="1"/>
          </p:cNvSpPr>
          <p:nvPr>
            <p:ph type="title"/>
          </p:nvPr>
        </p:nvSpPr>
        <p:spPr/>
        <p:txBody>
          <a:bodyPr>
            <a:normAutofit/>
          </a:bodyPr>
          <a:lstStyle/>
          <a:p>
            <a:r>
              <a:rPr lang="en-US" dirty="0">
                <a:latin typeface="Times-Roman"/>
              </a:rPr>
              <a:t>In essence, disruptive technology refers to</a:t>
            </a:r>
            <a:br>
              <a:rPr lang="en-US" dirty="0">
                <a:latin typeface="Times-Roman"/>
              </a:rPr>
            </a:br>
            <a:endParaRPr lang="en-US" dirty="0"/>
          </a:p>
        </p:txBody>
      </p:sp>
      <p:sp>
        <p:nvSpPr>
          <p:cNvPr id="3" name="Content Placeholder 2">
            <a:extLst>
              <a:ext uri="{FF2B5EF4-FFF2-40B4-BE49-F238E27FC236}">
                <a16:creationId xmlns:a16="http://schemas.microsoft.com/office/drawing/2014/main" xmlns="" id="{787A4D6F-67A1-46D3-8E2A-7FFF1FD63FC9}"/>
              </a:ext>
            </a:extLst>
          </p:cNvPr>
          <p:cNvSpPr>
            <a:spLocks noGrp="1"/>
          </p:cNvSpPr>
          <p:nvPr>
            <p:ph idx="1"/>
          </p:nvPr>
        </p:nvSpPr>
        <p:spPr>
          <a:xfrm>
            <a:off x="581192" y="1567543"/>
            <a:ext cx="11029615" cy="4407807"/>
          </a:xfrm>
        </p:spPr>
        <p:txBody>
          <a:bodyPr>
            <a:normAutofit/>
          </a:bodyPr>
          <a:lstStyle/>
          <a:p>
            <a:r>
              <a:rPr lang="en-US" sz="3000" b="0" i="0" u="none" strike="noStrike" baseline="0" dirty="0">
                <a:solidFill>
                  <a:schemeClr val="tx1"/>
                </a:solidFill>
                <a:latin typeface="Times-Roman"/>
              </a:rPr>
              <a:t>Introduction of innovative, low-cost, products primarily designed to satisfy consumers’ unmet needs;</a:t>
            </a:r>
          </a:p>
          <a:p>
            <a:pPr marL="0" indent="0">
              <a:buNone/>
            </a:pPr>
            <a:endParaRPr lang="en-US" sz="3000" b="0" i="0" u="none" strike="noStrike" baseline="0" dirty="0">
              <a:solidFill>
                <a:schemeClr val="tx1"/>
              </a:solidFill>
              <a:latin typeface="Times-Roman"/>
            </a:endParaRPr>
          </a:p>
          <a:p>
            <a:r>
              <a:rPr lang="en-US" sz="3000" b="0" i="0" u="none" strike="noStrike" baseline="0" dirty="0">
                <a:solidFill>
                  <a:schemeClr val="tx1"/>
                </a:solidFill>
                <a:latin typeface="Times-Roman"/>
              </a:rPr>
              <a:t>Creation of new markets; and</a:t>
            </a:r>
          </a:p>
          <a:p>
            <a:r>
              <a:rPr lang="en-US" sz="3000" b="0" i="0" u="none" strike="noStrike" baseline="0" dirty="0">
                <a:solidFill>
                  <a:schemeClr val="tx1"/>
                </a:solidFill>
                <a:latin typeface="Times-Roman"/>
              </a:rPr>
              <a:t>Deployment of new business models.</a:t>
            </a:r>
            <a:endParaRPr lang="en-US" sz="3000" dirty="0">
              <a:solidFill>
                <a:schemeClr val="tx1"/>
              </a:solidFill>
            </a:endParaRPr>
          </a:p>
        </p:txBody>
      </p:sp>
    </p:spTree>
    <p:extLst>
      <p:ext uri="{BB962C8B-B14F-4D97-AF65-F5344CB8AC3E}">
        <p14:creationId xmlns:p14="http://schemas.microsoft.com/office/powerpoint/2010/main" val="3777853283"/>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{B8B1FABA-EA64-4332-83A1-5C89DACC6407}tf11964407_win32</Template>
  <TotalTime>2702</TotalTime>
  <Words>1057</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16</vt:i4>
      </vt:variant>
    </vt:vector>
  </HeadingPairs>
  <TitlesOfParts>
    <vt:vector size="32" baseType="lpstr">
      <vt:lpstr>Arial</vt:lpstr>
      <vt:lpstr>Arial</vt:lpstr>
      <vt:lpstr>Arial-ItalicMT</vt:lpstr>
      <vt:lpstr>ArialMT</vt:lpstr>
      <vt:lpstr>Franklin Gothic Book</vt:lpstr>
      <vt:lpstr>Franklin Gothic Demi</vt:lpstr>
      <vt:lpstr>Helvetica Neue</vt:lpstr>
      <vt:lpstr>Raleway</vt:lpstr>
      <vt:lpstr>T3Font_2</vt:lpstr>
      <vt:lpstr>T3Font_3</vt:lpstr>
      <vt:lpstr>Times New Roman</vt:lpstr>
      <vt:lpstr>Times-Bold</vt:lpstr>
      <vt:lpstr>TimesNewRomanPSMT</vt:lpstr>
      <vt:lpstr>Times-Roman</vt:lpstr>
      <vt:lpstr>Wingdings 2</vt:lpstr>
      <vt:lpstr>DividendVTI</vt:lpstr>
      <vt:lpstr>OVERVIEW OF AI IN AGRI-ENTREPRENEURSHIP</vt:lpstr>
      <vt:lpstr>Essence for AGRI-entrepreneur</vt:lpstr>
      <vt:lpstr>PowerPoint Presentation</vt:lpstr>
      <vt:lpstr>Now The Opportunity Recognition Is Divided Into 5 Main Steps</vt:lpstr>
      <vt:lpstr>PowerPoint Presentation</vt:lpstr>
      <vt:lpstr>AI: innovation or disruptive technology</vt:lpstr>
      <vt:lpstr>PowerPoint Presentation</vt:lpstr>
      <vt:lpstr>The Creation Of AI Technology-based Entrepreneurial Ventures Has Several Requirements More Than Just Data Mastery</vt:lpstr>
      <vt:lpstr>In essence, disruptive technology refers to </vt:lpstr>
      <vt:lpstr>The USE AI TO WIN YOUR Competition is vital </vt:lpstr>
      <vt:lpstr>Intellectual Property Right - with AI</vt:lpstr>
      <vt:lpstr>b) by filing an application with the African regional intellectual  property organization (aripo)</vt:lpstr>
      <vt:lpstr>2. Copyright</vt:lpstr>
      <vt:lpstr>There Are Three Basic Requirements For Copyright Protection</vt:lpstr>
      <vt:lpstr>Requirements To Apply For Copyright Registration</vt:lpstr>
      <vt:lpstr>Thank you for listening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AG ENTREPRENEURSHIP</dc:title>
  <dc:creator>Hp</dc:creator>
  <cp:lastModifiedBy>Microsoft account</cp:lastModifiedBy>
  <cp:revision>10</cp:revision>
  <dcterms:created xsi:type="dcterms:W3CDTF">2022-01-27T13:17:48Z</dcterms:created>
  <dcterms:modified xsi:type="dcterms:W3CDTF">2022-05-17T11:30:57Z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