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91" r:id="rId2"/>
    <p:sldId id="258" r:id="rId3"/>
    <p:sldId id="259" r:id="rId4"/>
    <p:sldId id="260" r:id="rId5"/>
    <p:sldId id="261" r:id="rId6"/>
    <p:sldId id="262" r:id="rId7"/>
    <p:sldId id="263" r:id="rId8"/>
    <p:sldId id="266" r:id="rId9"/>
    <p:sldId id="268" r:id="rId10"/>
    <p:sldId id="267" r:id="rId11"/>
    <p:sldId id="272" r:id="rId12"/>
    <p:sldId id="274" r:id="rId13"/>
    <p:sldId id="275" r:id="rId14"/>
    <p:sldId id="276" r:id="rId15"/>
    <p:sldId id="277" r:id="rId16"/>
    <p:sldId id="292" r:id="rId17"/>
    <p:sldId id="293" r:id="rId18"/>
    <p:sldId id="281" r:id="rId19"/>
    <p:sldId id="282" r:id="rId20"/>
    <p:sldId id="278" r:id="rId21"/>
    <p:sldId id="283" r:id="rId22"/>
    <p:sldId id="284" r:id="rId23"/>
    <p:sldId id="264" r:id="rId24"/>
    <p:sldId id="265" r:id="rId25"/>
    <p:sldId id="287" r:id="rId26"/>
    <p:sldId id="288" r:id="rId27"/>
    <p:sldId id="289" r:id="rId28"/>
    <p:sldId id="29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9" autoAdjust="0"/>
    <p:restoredTop sz="94660"/>
  </p:normalViewPr>
  <p:slideViewPr>
    <p:cSldViewPr snapToGrid="0">
      <p:cViewPr varScale="1">
        <p:scale>
          <a:sx n="43" d="100"/>
          <a:sy n="43" d="100"/>
        </p:scale>
        <p:origin x="58" y="4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877DC76C-5152-435A-AE40-6E435E0492BB}" type="datetime1">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7503E-92B8-4FD0-9D5D-220BE4EAF652}" type="slidenum">
              <a:rPr lang="en-US" smtClean="0"/>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437615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5/17/2022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54B58-C54C-990E-E3F6-7B3BDF2CC87C}"/>
              </a:ext>
            </a:extLst>
          </p:cNvPr>
          <p:cNvSpPr>
            <a:spLocks noGrp="1"/>
          </p:cNvSpPr>
          <p:nvPr>
            <p:ph type="ctrTitle"/>
          </p:nvPr>
        </p:nvSpPr>
        <p:spPr/>
        <p:txBody>
          <a:bodyPr>
            <a:normAutofit/>
          </a:bodyPr>
          <a:lstStyle/>
          <a:p>
            <a:r>
              <a:rPr lang="en-US" dirty="0"/>
              <a:t>Technology-based entrepreneurship in Tanzania</a:t>
            </a:r>
            <a:br>
              <a:rPr lang="en-US" dirty="0"/>
            </a:br>
            <a:endParaRPr lang="en-US" dirty="0"/>
          </a:p>
        </p:txBody>
      </p:sp>
      <p:sp>
        <p:nvSpPr>
          <p:cNvPr id="3" name="Subtitle 2">
            <a:extLst>
              <a:ext uri="{FF2B5EF4-FFF2-40B4-BE49-F238E27FC236}">
                <a16:creationId xmlns:a16="http://schemas.microsoft.com/office/drawing/2014/main" id="{1D85FE3C-52F4-169F-969A-77EEE80C3BC9}"/>
              </a:ext>
            </a:extLst>
          </p:cNvPr>
          <p:cNvSpPr>
            <a:spLocks noGrp="1"/>
          </p:cNvSpPr>
          <p:nvPr>
            <p:ph type="subTitle" idx="1"/>
          </p:nvPr>
        </p:nvSpPr>
        <p:spPr/>
        <p:txBody>
          <a:bodyPr/>
          <a:lstStyle/>
          <a:p>
            <a:r>
              <a:rPr lang="en-US" dirty="0"/>
              <a:t>2022</a:t>
            </a:r>
          </a:p>
        </p:txBody>
      </p:sp>
    </p:spTree>
    <p:extLst>
      <p:ext uri="{BB962C8B-B14F-4D97-AF65-F5344CB8AC3E}">
        <p14:creationId xmlns:p14="http://schemas.microsoft.com/office/powerpoint/2010/main" val="2174472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5CE8-5063-452A-B35D-CA8B57B93B7F}"/>
              </a:ext>
            </a:extLst>
          </p:cNvPr>
          <p:cNvSpPr>
            <a:spLocks noGrp="1"/>
          </p:cNvSpPr>
          <p:nvPr>
            <p:ph type="title"/>
          </p:nvPr>
        </p:nvSpPr>
        <p:spPr>
          <a:xfrm>
            <a:off x="399495" y="239697"/>
            <a:ext cx="10878731" cy="745725"/>
          </a:xfrm>
        </p:spPr>
        <p:txBody>
          <a:bodyPr>
            <a:normAutofit fontScale="90000"/>
          </a:bodyPr>
          <a:lstStyle/>
          <a:p>
            <a:r>
              <a:rPr lang="en-US" cap="none" dirty="0">
                <a:latin typeface="Times New Roman" panose="02020603050405020304" pitchFamily="18" charset="0"/>
                <a:ea typeface="Times New Roman" panose="02020603050405020304" pitchFamily="18" charset="0"/>
                <a:cs typeface="Times New Roman" panose="02020603050405020304" pitchFamily="18" charset="0"/>
              </a:rPr>
              <a:t>Lets take look on Mobile network operators</a:t>
            </a:r>
            <a:br>
              <a:rPr lang="en-US" cap="none" dirty="0">
                <a:latin typeface="Times New Roman" panose="02020603050405020304" pitchFamily="18" charset="0"/>
                <a:ea typeface="Times New Roman" panose="02020603050405020304" pitchFamily="18" charset="0"/>
                <a:cs typeface="Times New Roman" panose="02020603050405020304" pitchFamily="18" charset="0"/>
              </a:rPr>
            </a:br>
            <a:r>
              <a:rPr lang="en-US" cap="none" dirty="0">
                <a:latin typeface="Times New Roman" panose="02020603050405020304" pitchFamily="18" charset="0"/>
                <a:ea typeface="Times New Roman" panose="02020603050405020304" pitchFamily="18" charset="0"/>
                <a:cs typeface="Times New Roman" panose="02020603050405020304" pitchFamily="18" charset="0"/>
              </a:rPr>
              <a:t>role in technology application into entrepreneurship </a:t>
            </a:r>
            <a:endParaRPr lang="en-US" dirty="0"/>
          </a:p>
        </p:txBody>
      </p:sp>
      <p:sp>
        <p:nvSpPr>
          <p:cNvPr id="3" name="Content Placeholder 2">
            <a:extLst>
              <a:ext uri="{FF2B5EF4-FFF2-40B4-BE49-F238E27FC236}">
                <a16:creationId xmlns:a16="http://schemas.microsoft.com/office/drawing/2014/main" id="{EF1C9D18-668F-4B7D-9B4B-F6A5EC9AD8F9}"/>
              </a:ext>
            </a:extLst>
          </p:cNvPr>
          <p:cNvSpPr>
            <a:spLocks noGrp="1"/>
          </p:cNvSpPr>
          <p:nvPr>
            <p:ph sz="quarter" idx="13"/>
          </p:nvPr>
        </p:nvSpPr>
        <p:spPr>
          <a:xfrm>
            <a:off x="913774" y="1305018"/>
            <a:ext cx="10363826" cy="4678532"/>
          </a:xfrm>
        </p:spPr>
        <p:txBody>
          <a:bodyPr>
            <a:normAutofit fontScale="92500" lnSpcReduction="20000"/>
          </a:bodyPr>
          <a:lstStyle/>
          <a:p>
            <a:r>
              <a:rPr lang="en-US" sz="2400" b="0" i="0" cap="none" dirty="0">
                <a:solidFill>
                  <a:srgbClr val="000000"/>
                </a:solidFill>
                <a:effectLst/>
                <a:latin typeface="PT Serif" panose="020A0603040505020204" pitchFamily="18" charset="0"/>
              </a:rPr>
              <a:t>Tanzania mobile internet has been a core to using mobile app technologies in business.</a:t>
            </a:r>
          </a:p>
          <a:p>
            <a:r>
              <a:rPr lang="en-US" sz="2400" b="0" i="1" cap="none" dirty="0">
                <a:solidFill>
                  <a:srgbClr val="000000"/>
                </a:solidFill>
                <a:effectLst/>
                <a:latin typeface="PT Serif" panose="020A0603040505020204" pitchFamily="18" charset="0"/>
              </a:rPr>
              <a:t>Barriers to using mobile internet include affordability, lack of awareness, illiteracy, and lack of digital skills.</a:t>
            </a:r>
          </a:p>
          <a:p>
            <a:r>
              <a:rPr lang="en-US" sz="2400" b="0" i="0" cap="none" dirty="0">
                <a:solidFill>
                  <a:srgbClr val="000000"/>
                </a:solidFill>
                <a:effectLst/>
                <a:latin typeface="PT Serif" panose="020A0603040505020204" pitchFamily="18" charset="0"/>
              </a:rPr>
              <a:t>there are seven mobile network operators (</a:t>
            </a:r>
            <a:r>
              <a:rPr lang="en-US" sz="2400" b="0" i="0" cap="none" dirty="0" err="1">
                <a:solidFill>
                  <a:srgbClr val="000000"/>
                </a:solidFill>
                <a:effectLst/>
                <a:latin typeface="PT Serif" panose="020A0603040505020204" pitchFamily="18" charset="0"/>
              </a:rPr>
              <a:t>mnos</a:t>
            </a:r>
            <a:r>
              <a:rPr lang="en-US" sz="2400" b="0" i="0" cap="none" dirty="0">
                <a:solidFill>
                  <a:srgbClr val="000000"/>
                </a:solidFill>
                <a:effectLst/>
                <a:latin typeface="PT Serif" panose="020A0603040505020204" pitchFamily="18" charset="0"/>
              </a:rPr>
              <a:t>) in </a:t>
            </a:r>
            <a:r>
              <a:rPr lang="en-US" sz="2400" b="0" i="0" cap="none" dirty="0" err="1">
                <a:solidFill>
                  <a:srgbClr val="000000"/>
                </a:solidFill>
                <a:effectLst/>
                <a:latin typeface="PT Serif" panose="020A0603040505020204" pitchFamily="18" charset="0"/>
              </a:rPr>
              <a:t>tanzania</a:t>
            </a:r>
            <a:r>
              <a:rPr lang="en-US" sz="2400" b="0" i="0" cap="none" dirty="0">
                <a:solidFill>
                  <a:srgbClr val="000000"/>
                </a:solidFill>
                <a:effectLst/>
                <a:latin typeface="PT Serif" panose="020A0603040505020204" pitchFamily="18" charset="0"/>
              </a:rPr>
              <a:t>: </a:t>
            </a:r>
            <a:r>
              <a:rPr lang="en-US" sz="2400" b="0" i="0" cap="none" dirty="0" err="1">
                <a:solidFill>
                  <a:srgbClr val="000000"/>
                </a:solidFill>
                <a:effectLst/>
                <a:latin typeface="PT Serif" panose="020A0603040505020204" pitchFamily="18" charset="0"/>
              </a:rPr>
              <a:t>vodacom</a:t>
            </a:r>
            <a:r>
              <a:rPr lang="en-US" sz="2400" b="0" i="0" cap="none" dirty="0">
                <a:solidFill>
                  <a:srgbClr val="000000"/>
                </a:solidFill>
                <a:effectLst/>
                <a:latin typeface="PT Serif" panose="020A0603040505020204" pitchFamily="18" charset="0"/>
              </a:rPr>
              <a:t> (30.5% market share), airtel (27%), </a:t>
            </a:r>
            <a:r>
              <a:rPr lang="en-US" sz="2400" b="0" i="0" cap="none" dirty="0" err="1">
                <a:solidFill>
                  <a:srgbClr val="000000"/>
                </a:solidFill>
                <a:effectLst/>
                <a:latin typeface="PT Serif" panose="020A0603040505020204" pitchFamily="18" charset="0"/>
              </a:rPr>
              <a:t>tigo</a:t>
            </a:r>
            <a:r>
              <a:rPr lang="en-US" sz="2400" b="0" i="0" cap="none" dirty="0">
                <a:solidFill>
                  <a:srgbClr val="000000"/>
                </a:solidFill>
                <a:effectLst/>
                <a:latin typeface="PT Serif" panose="020A0603040505020204" pitchFamily="18" charset="0"/>
              </a:rPr>
              <a:t> (25.4%), </a:t>
            </a:r>
            <a:r>
              <a:rPr lang="en-US" sz="2400" b="0" i="0" cap="none" dirty="0" err="1">
                <a:solidFill>
                  <a:srgbClr val="000000"/>
                </a:solidFill>
                <a:effectLst/>
                <a:latin typeface="PT Serif" panose="020A0603040505020204" pitchFamily="18" charset="0"/>
              </a:rPr>
              <a:t>halotel</a:t>
            </a:r>
            <a:r>
              <a:rPr lang="en-US" sz="2400" b="0" i="0" cap="none" dirty="0">
                <a:solidFill>
                  <a:srgbClr val="000000"/>
                </a:solidFill>
                <a:effectLst/>
                <a:latin typeface="PT Serif" panose="020A0603040505020204" pitchFamily="18" charset="0"/>
              </a:rPr>
              <a:t> (13.3%), </a:t>
            </a:r>
            <a:r>
              <a:rPr lang="en-US" sz="2400" b="0" i="0" cap="none" dirty="0" err="1">
                <a:solidFill>
                  <a:srgbClr val="000000"/>
                </a:solidFill>
                <a:effectLst/>
                <a:latin typeface="PT Serif" panose="020A0603040505020204" pitchFamily="18" charset="0"/>
              </a:rPr>
              <a:t>zantel</a:t>
            </a:r>
            <a:r>
              <a:rPr lang="en-US" sz="2400" b="0" i="0" cap="none" dirty="0">
                <a:solidFill>
                  <a:srgbClr val="000000"/>
                </a:solidFill>
                <a:effectLst/>
                <a:latin typeface="PT Serif" panose="020A0603040505020204" pitchFamily="18" charset="0"/>
              </a:rPr>
              <a:t> (2%), TTCL (1.7%), and smile (0.02%).</a:t>
            </a:r>
          </a:p>
          <a:p>
            <a:r>
              <a:rPr lang="en-US" sz="2400" b="0" i="0" cap="none" dirty="0">
                <a:solidFill>
                  <a:srgbClr val="000000"/>
                </a:solidFill>
                <a:effectLst/>
                <a:latin typeface="PT Serif" panose="020A0603040505020204" pitchFamily="18" charset="0"/>
              </a:rPr>
              <a:t>Tanzania mobile internet network: 4G/3G/2G services has increased from 2010 to 2018, to reach 18.5%, with more than eight million new mobile internet subscribers added over that period</a:t>
            </a:r>
            <a:br>
              <a:rPr lang="en-US" sz="2400" cap="none" dirty="0"/>
            </a:br>
            <a:br>
              <a:rPr lang="en-US" sz="2400" cap="none" dirty="0"/>
            </a:br>
            <a:endParaRPr lang="en-US" sz="2400" cap="none" dirty="0"/>
          </a:p>
        </p:txBody>
      </p:sp>
    </p:spTree>
    <p:extLst>
      <p:ext uri="{BB962C8B-B14F-4D97-AF65-F5344CB8AC3E}">
        <p14:creationId xmlns:p14="http://schemas.microsoft.com/office/powerpoint/2010/main" val="1188768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335595-30B4-4793-8F0E-AC2666AC994F}"/>
              </a:ext>
            </a:extLst>
          </p:cNvPr>
          <p:cNvSpPr>
            <a:spLocks noGrp="1"/>
          </p:cNvSpPr>
          <p:nvPr>
            <p:ph sz="quarter" idx="13"/>
          </p:nvPr>
        </p:nvSpPr>
        <p:spPr>
          <a:xfrm>
            <a:off x="913774" y="532660"/>
            <a:ext cx="10363826" cy="5258539"/>
          </a:xfrm>
        </p:spPr>
        <p:txBody>
          <a:bodyPr>
            <a:normAutofit/>
          </a:bodyPr>
          <a:lstStyle/>
          <a:p>
            <a:pPr algn="just"/>
            <a:r>
              <a:rPr lang="en-US" sz="2400" b="0" i="0" cap="none" dirty="0">
                <a:solidFill>
                  <a:srgbClr val="000000"/>
                </a:solidFill>
                <a:effectLst/>
                <a:latin typeface="PT Serif" panose="020A0603040505020204" pitchFamily="18" charset="0"/>
              </a:rPr>
              <a:t>The world bank (WB) sponsored the digital Tanzania program which aims to assist the country to harness its digital potential and ensure that all citizens have access to high-quality, low-cost connectivity, that public services are easily accessible online, and that the digital economy is driving growth, innovation, and job creation.</a:t>
            </a:r>
          </a:p>
          <a:p>
            <a:pPr algn="just"/>
            <a:r>
              <a:rPr lang="en-US" sz="2400" b="0" i="0" cap="none" dirty="0">
                <a:solidFill>
                  <a:srgbClr val="000000"/>
                </a:solidFill>
                <a:effectLst/>
                <a:latin typeface="PT Serif" panose="020A0603040505020204" pitchFamily="18" charset="0"/>
              </a:rPr>
              <a:t>The program will be delivered in </a:t>
            </a:r>
            <a:r>
              <a:rPr lang="en-US" sz="2400" b="1" i="0" cap="none" dirty="0">
                <a:solidFill>
                  <a:srgbClr val="000000"/>
                </a:solidFill>
                <a:effectLst/>
                <a:latin typeface="PT Serif" panose="020A0603040505020204" pitchFamily="18" charset="0"/>
              </a:rPr>
              <a:t>two phases: </a:t>
            </a:r>
          </a:p>
          <a:p>
            <a:pPr algn="just"/>
            <a:r>
              <a:rPr lang="en-US" sz="2400" b="0" i="0" cap="none" dirty="0">
                <a:solidFill>
                  <a:srgbClr val="000000"/>
                </a:solidFill>
                <a:effectLst/>
                <a:latin typeface="PT Serif" panose="020A0603040505020204" pitchFamily="18" charset="0"/>
              </a:rPr>
              <a:t>phase I (2018–2022) will focus on strengthening Tanzania's core digital foundations – </a:t>
            </a:r>
            <a:r>
              <a:rPr lang="en-US" sz="2400" cap="none" dirty="0">
                <a:solidFill>
                  <a:srgbClr val="000000"/>
                </a:solidFill>
                <a:latin typeface="PT Serif" panose="020A0603040505020204" pitchFamily="18" charset="0"/>
              </a:rPr>
              <a:t>That is </a:t>
            </a:r>
            <a:r>
              <a:rPr lang="en-US" sz="2400" b="0" i="0" cap="none" dirty="0">
                <a:solidFill>
                  <a:srgbClr val="000000"/>
                </a:solidFill>
                <a:effectLst/>
                <a:latin typeface="PT Serif" panose="020A0603040505020204" pitchFamily="18" charset="0"/>
              </a:rPr>
              <a:t>closing the connectivity gap, increasing market competitiveness and investment, and strengthening digitally enabled service delivery infrastructure and capacity within the government.</a:t>
            </a:r>
            <a:br>
              <a:rPr lang="en-US" sz="2400" cap="none" dirty="0"/>
            </a:br>
            <a:endParaRPr lang="en-US" sz="2400" cap="none" dirty="0"/>
          </a:p>
        </p:txBody>
      </p:sp>
    </p:spTree>
    <p:extLst>
      <p:ext uri="{BB962C8B-B14F-4D97-AF65-F5344CB8AC3E}">
        <p14:creationId xmlns:p14="http://schemas.microsoft.com/office/powerpoint/2010/main" val="1650958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E16929-A1BF-4A9B-9644-DE8FD842D70E}"/>
              </a:ext>
            </a:extLst>
          </p:cNvPr>
          <p:cNvSpPr>
            <a:spLocks noGrp="1"/>
          </p:cNvSpPr>
          <p:nvPr>
            <p:ph sz="quarter" idx="13"/>
          </p:nvPr>
        </p:nvSpPr>
        <p:spPr>
          <a:xfrm>
            <a:off x="913774" y="435006"/>
            <a:ext cx="10363826" cy="5610687"/>
          </a:xfrm>
        </p:spPr>
        <p:txBody>
          <a:bodyPr>
            <a:normAutofit/>
          </a:bodyPr>
          <a:lstStyle/>
          <a:p>
            <a:pPr algn="just"/>
            <a:r>
              <a:rPr lang="en-US" sz="2400" b="0" i="0" cap="none" dirty="0">
                <a:solidFill>
                  <a:srgbClr val="000000"/>
                </a:solidFill>
                <a:effectLst/>
                <a:latin typeface="PT Serif" panose="020A0603040505020204" pitchFamily="18" charset="0"/>
              </a:rPr>
              <a:t>Phase II (2021–2026) will focus on </a:t>
            </a:r>
            <a:r>
              <a:rPr lang="en-US" sz="2400" b="0" i="0" cap="none" dirty="0" err="1">
                <a:solidFill>
                  <a:srgbClr val="000000"/>
                </a:solidFill>
                <a:effectLst/>
                <a:latin typeface="PT Serif" panose="020A0603040505020204" pitchFamily="18" charset="0"/>
              </a:rPr>
              <a:t>tanzania’s</a:t>
            </a:r>
            <a:r>
              <a:rPr lang="en-US" sz="2400" b="0" i="0" cap="none" dirty="0">
                <a:solidFill>
                  <a:srgbClr val="000000"/>
                </a:solidFill>
                <a:effectLst/>
                <a:latin typeface="PT Serif" panose="020A0603040505020204" pitchFamily="18" charset="0"/>
              </a:rPr>
              <a:t> digital acceleration – that is leveraging improved connectivity and enhanced capacity for public digital service delivery to accelerate the growth of the digital economy, encourage private and public innovation utilizing digital technology, and support the expansion of digital public services offerings across key sectors. </a:t>
            </a:r>
          </a:p>
          <a:p>
            <a:pPr algn="just"/>
            <a:endParaRPr lang="en-US" sz="2400" cap="none" dirty="0">
              <a:solidFill>
                <a:srgbClr val="000000"/>
              </a:solidFill>
              <a:latin typeface="PT Serif" panose="020A0603040505020204" pitchFamily="18" charset="0"/>
            </a:endParaRPr>
          </a:p>
          <a:p>
            <a:pPr algn="just"/>
            <a:r>
              <a:rPr lang="en-US" sz="2400" b="0" i="0" cap="none" dirty="0">
                <a:solidFill>
                  <a:srgbClr val="000000"/>
                </a:solidFill>
                <a:effectLst/>
                <a:latin typeface="PT Serif" panose="020A0603040505020204" pitchFamily="18" charset="0"/>
              </a:rPr>
              <a:t>Phases I and II will involve significant collaboration with other stakeholders, including mobile operators and the private sector.</a:t>
            </a:r>
            <a:br>
              <a:rPr lang="en-US" cap="none" dirty="0"/>
            </a:br>
            <a:br>
              <a:rPr lang="en-US" cap="none" dirty="0"/>
            </a:br>
            <a:endParaRPr lang="en-US" cap="none" dirty="0"/>
          </a:p>
        </p:txBody>
      </p:sp>
    </p:spTree>
    <p:extLst>
      <p:ext uri="{BB962C8B-B14F-4D97-AF65-F5344CB8AC3E}">
        <p14:creationId xmlns:p14="http://schemas.microsoft.com/office/powerpoint/2010/main" val="2118765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D74B32-6353-4BC8-9166-100E4685B6D2}"/>
              </a:ext>
            </a:extLst>
          </p:cNvPr>
          <p:cNvSpPr>
            <a:spLocks noGrp="1"/>
          </p:cNvSpPr>
          <p:nvPr>
            <p:ph sz="quarter" idx="13"/>
          </p:nvPr>
        </p:nvSpPr>
        <p:spPr>
          <a:xfrm>
            <a:off x="913774" y="506027"/>
            <a:ext cx="10363826" cy="6134470"/>
          </a:xfrm>
        </p:spPr>
        <p:txBody>
          <a:bodyPr>
            <a:normAutofit fontScale="92500" lnSpcReduction="10000"/>
          </a:bodyPr>
          <a:lstStyle/>
          <a:p>
            <a:r>
              <a:rPr lang="en-US" dirty="0"/>
              <a:t>AI in Telecommunications Industry </a:t>
            </a:r>
          </a:p>
          <a:p>
            <a:r>
              <a:rPr lang="en-US" dirty="0"/>
              <a:t>1 No More SIM Card Registration </a:t>
            </a:r>
          </a:p>
          <a:p>
            <a:r>
              <a:rPr lang="en-US" dirty="0"/>
              <a:t>Introduction of AI enabled SIM cards will eradicate the problems of registration upon purchase of pre-paid SIM cards. Mobile phones can be used by fraudsters, criminals and terrorists to commit illegal acts, </a:t>
            </a:r>
          </a:p>
          <a:p>
            <a:r>
              <a:rPr lang="en-US" cap="none" dirty="0"/>
              <a:t>So many governments like Tanzania have put mandatory requirements for the registration, upon purchase, of prepaid SIM cards. This helps to prevent someone from using a mobile device to commit a crime anonymously because the user can be identified. </a:t>
            </a:r>
          </a:p>
          <a:p>
            <a:r>
              <a:rPr lang="en-US" cap="none" dirty="0"/>
              <a:t>Biometrics are becoming increasingly used as a know your customer (KYC) tool to control crimes. </a:t>
            </a:r>
          </a:p>
          <a:p>
            <a:r>
              <a:rPr lang="en-US" dirty="0"/>
              <a:t>2 No More International Roaming</a:t>
            </a:r>
          </a:p>
          <a:p>
            <a:r>
              <a:rPr lang="en-US" dirty="0"/>
              <a:t>A user needs to pay high roaming charges even when receiving or making local calls while roaming on a foreign mobile network. It is one of the major setbacks in this technology .</a:t>
            </a:r>
          </a:p>
          <a:p>
            <a:r>
              <a:rPr lang="en-US" cap="none" dirty="0"/>
              <a:t>The introduction of AI enabled SIM cards will also eradicate the problems of high international roaming charges and will help travellers abroad to make or receive calls on a foreign mobile telecommunications network at local mobile rates. </a:t>
            </a:r>
          </a:p>
        </p:txBody>
      </p:sp>
    </p:spTree>
    <p:extLst>
      <p:ext uri="{BB962C8B-B14F-4D97-AF65-F5344CB8AC3E}">
        <p14:creationId xmlns:p14="http://schemas.microsoft.com/office/powerpoint/2010/main" val="1719609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913E2-1D7D-4957-AE94-809483BCD279}"/>
              </a:ext>
            </a:extLst>
          </p:cNvPr>
          <p:cNvSpPr>
            <a:spLocks noGrp="1"/>
          </p:cNvSpPr>
          <p:nvPr>
            <p:ph sz="quarter" idx="13"/>
          </p:nvPr>
        </p:nvSpPr>
        <p:spPr>
          <a:xfrm>
            <a:off x="913774" y="452762"/>
            <a:ext cx="10363826" cy="6169980"/>
          </a:xfrm>
        </p:spPr>
        <p:txBody>
          <a:bodyPr>
            <a:normAutofit/>
          </a:bodyPr>
          <a:lstStyle/>
          <a:p>
            <a:r>
              <a:rPr lang="en-US" dirty="0"/>
              <a:t>3. AI Enabled Financial Services </a:t>
            </a:r>
          </a:p>
          <a:p>
            <a:r>
              <a:rPr lang="en-US" dirty="0"/>
              <a:t>can enable the transfer of money in banking and Mobile Money Transfer Services by using voice control algorithms. </a:t>
            </a:r>
          </a:p>
          <a:p>
            <a:r>
              <a:rPr lang="en-US" cap="none" dirty="0"/>
              <a:t>The voice control algorithms combine AI and biometric voice identification that can transfer money from one account to another, fast and very efficiently, by using even a single sentence.</a:t>
            </a:r>
          </a:p>
          <a:p>
            <a:r>
              <a:rPr lang="en-US" cap="none" dirty="0"/>
              <a:t> This means that AI enabled financial services will replace the password needed for ATM transactions and a customer can draw money from the ATM by using natural spoken languages. </a:t>
            </a:r>
          </a:p>
          <a:p>
            <a:r>
              <a:rPr lang="en-US" cap="none" dirty="0"/>
              <a:t>Similarly mobile money transfer services will be effected through voice identification instead of the current digit dialing method</a:t>
            </a:r>
            <a:r>
              <a:rPr lang="en-US" dirty="0"/>
              <a:t>. </a:t>
            </a:r>
          </a:p>
        </p:txBody>
      </p:sp>
    </p:spTree>
    <p:extLst>
      <p:ext uri="{BB962C8B-B14F-4D97-AF65-F5344CB8AC3E}">
        <p14:creationId xmlns:p14="http://schemas.microsoft.com/office/powerpoint/2010/main" val="2206238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23D4B8-7885-4549-A183-0F2A9D90880D}"/>
              </a:ext>
            </a:extLst>
          </p:cNvPr>
          <p:cNvSpPr>
            <a:spLocks noGrp="1"/>
          </p:cNvSpPr>
          <p:nvPr>
            <p:ph sz="quarter" idx="13"/>
          </p:nvPr>
        </p:nvSpPr>
        <p:spPr>
          <a:xfrm>
            <a:off x="913774" y="532660"/>
            <a:ext cx="10363826" cy="5258539"/>
          </a:xfrm>
        </p:spPr>
        <p:txBody>
          <a:bodyPr/>
          <a:lstStyle/>
          <a:p>
            <a:pPr marL="0" indent="0">
              <a:buNone/>
            </a:pPr>
            <a:r>
              <a:rPr lang="en-US" dirty="0"/>
              <a:t>4. Mobile Healthcare Artificial intelligence enabled smart phones can be used as Virtual Mobile Doctors (VMD) that diagnose and treat patients. </a:t>
            </a:r>
          </a:p>
          <a:p>
            <a:pPr marL="0" indent="0">
              <a:buNone/>
            </a:pPr>
            <a:r>
              <a:rPr lang="en-US" cap="none" dirty="0"/>
              <a:t>Virtual mobile nursing assistants (VMNA) can help outpatients to get medical services and increase the accuracy of monitoring patient post discharge compliance. </a:t>
            </a:r>
          </a:p>
          <a:p>
            <a:pPr marL="0" indent="0">
              <a:buNone/>
            </a:pPr>
            <a:r>
              <a:rPr lang="en-US" cap="none" dirty="0"/>
              <a:t>Virtual mobile health assistants (</a:t>
            </a:r>
            <a:r>
              <a:rPr lang="en-US" cap="none" dirty="0" err="1"/>
              <a:t>vmhas</a:t>
            </a:r>
            <a:r>
              <a:rPr lang="en-US" cap="none" dirty="0"/>
              <a:t>) can remind patients to take medications appropriately as per medical prescriptions from their doctors. </a:t>
            </a:r>
          </a:p>
          <a:p>
            <a:endParaRPr lang="en-US" dirty="0"/>
          </a:p>
          <a:p>
            <a:r>
              <a:rPr lang="en-US" dirty="0"/>
              <a:t> that all business sectors are technologically impacted with the commence and application of ai.</a:t>
            </a:r>
          </a:p>
          <a:p>
            <a:endParaRPr lang="en-US" dirty="0"/>
          </a:p>
          <a:p>
            <a:pPr marL="0" indent="0">
              <a:buNone/>
            </a:pPr>
            <a:endParaRPr lang="en-US" dirty="0"/>
          </a:p>
        </p:txBody>
      </p:sp>
    </p:spTree>
    <p:extLst>
      <p:ext uri="{BB962C8B-B14F-4D97-AF65-F5344CB8AC3E}">
        <p14:creationId xmlns:p14="http://schemas.microsoft.com/office/powerpoint/2010/main" val="2922398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A89752-1789-DE5F-04B9-956D3E28E097}"/>
              </a:ext>
            </a:extLst>
          </p:cNvPr>
          <p:cNvSpPr>
            <a:spLocks noGrp="1"/>
          </p:cNvSpPr>
          <p:nvPr>
            <p:ph sz="quarter" idx="13"/>
          </p:nvPr>
        </p:nvSpPr>
        <p:spPr/>
        <p:txBody>
          <a:bodyPr>
            <a:normAutofit/>
          </a:bodyPr>
          <a:lstStyle/>
          <a:p>
            <a:r>
              <a:rPr lang="en-US" sz="4400" dirty="0"/>
              <a:t>Thank you for listening</a:t>
            </a:r>
          </a:p>
        </p:txBody>
      </p:sp>
    </p:spTree>
    <p:extLst>
      <p:ext uri="{BB962C8B-B14F-4D97-AF65-F5344CB8AC3E}">
        <p14:creationId xmlns:p14="http://schemas.microsoft.com/office/powerpoint/2010/main" val="4102014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C3A98-268F-E17C-550C-5DE68DA59DB0}"/>
              </a:ext>
            </a:extLst>
          </p:cNvPr>
          <p:cNvSpPr>
            <a:spLocks noGrp="1"/>
          </p:cNvSpPr>
          <p:nvPr>
            <p:ph type="ctrTitle"/>
          </p:nvPr>
        </p:nvSpPr>
        <p:spPr/>
        <p:txBody>
          <a:bodyPr/>
          <a:lstStyle/>
          <a:p>
            <a:r>
              <a:rPr lang="en-US" dirty="0"/>
              <a:t>Developing technology business plan</a:t>
            </a:r>
          </a:p>
        </p:txBody>
      </p:sp>
      <p:sp>
        <p:nvSpPr>
          <p:cNvPr id="3" name="Subtitle 2">
            <a:extLst>
              <a:ext uri="{FF2B5EF4-FFF2-40B4-BE49-F238E27FC236}">
                <a16:creationId xmlns:a16="http://schemas.microsoft.com/office/drawing/2014/main" id="{668B8C91-49D7-2867-F317-1E48016A15ED}"/>
              </a:ext>
            </a:extLst>
          </p:cNvPr>
          <p:cNvSpPr>
            <a:spLocks noGrp="1"/>
          </p:cNvSpPr>
          <p:nvPr>
            <p:ph type="subTitle" idx="1"/>
          </p:nvPr>
        </p:nvSpPr>
        <p:spPr/>
        <p:txBody>
          <a:bodyPr/>
          <a:lstStyle/>
          <a:p>
            <a:r>
              <a:rPr lang="en-US" dirty="0"/>
              <a:t>2022</a:t>
            </a:r>
          </a:p>
        </p:txBody>
      </p:sp>
    </p:spTree>
    <p:extLst>
      <p:ext uri="{BB962C8B-B14F-4D97-AF65-F5344CB8AC3E}">
        <p14:creationId xmlns:p14="http://schemas.microsoft.com/office/powerpoint/2010/main" val="3824629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EB3B7-E4F1-44D5-8B9A-8E28C2E171FF}"/>
              </a:ext>
            </a:extLst>
          </p:cNvPr>
          <p:cNvSpPr>
            <a:spLocks noGrp="1"/>
          </p:cNvSpPr>
          <p:nvPr>
            <p:ph type="title"/>
          </p:nvPr>
        </p:nvSpPr>
        <p:spPr/>
        <p:txBody>
          <a:bodyPr/>
          <a:lstStyle/>
          <a:p>
            <a:r>
              <a:rPr lang="en-US" sz="3600" cap="none"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Developing technology business plan:</a:t>
            </a:r>
            <a:endParaRPr lang="en-US" dirty="0">
              <a:highlight>
                <a:srgbClr val="FFFF00"/>
              </a:highlight>
            </a:endParaRPr>
          </a:p>
        </p:txBody>
      </p:sp>
      <p:sp>
        <p:nvSpPr>
          <p:cNvPr id="3" name="Content Placeholder 2">
            <a:extLst>
              <a:ext uri="{FF2B5EF4-FFF2-40B4-BE49-F238E27FC236}">
                <a16:creationId xmlns:a16="http://schemas.microsoft.com/office/drawing/2014/main" id="{50453FCB-4EAC-4BD2-9F5B-0CEC2C3CAA8F}"/>
              </a:ext>
            </a:extLst>
          </p:cNvPr>
          <p:cNvSpPr>
            <a:spLocks noGrp="1"/>
          </p:cNvSpPr>
          <p:nvPr>
            <p:ph sz="quarter" idx="13"/>
          </p:nvPr>
        </p:nvSpPr>
        <p:spPr/>
        <p:txBody>
          <a:bodyPr/>
          <a:lstStyle/>
          <a:p>
            <a:r>
              <a:rPr lang="en-GB" sz="3200" cap="none" dirty="0"/>
              <a:t>Is a written document that describes the objectives of the proposed business venture and the steps necessary to achieve those objectives. </a:t>
            </a:r>
          </a:p>
          <a:p>
            <a:r>
              <a:rPr lang="en-GB" sz="3200" cap="none" dirty="0"/>
              <a:t>Is a road map showing where you are, where you are going and how to get.</a:t>
            </a:r>
          </a:p>
          <a:p>
            <a:pPr marL="0" indent="0">
              <a:buNone/>
            </a:pPr>
            <a:endParaRPr lang="en-US" dirty="0"/>
          </a:p>
        </p:txBody>
      </p:sp>
    </p:spTree>
    <p:extLst>
      <p:ext uri="{BB962C8B-B14F-4D97-AF65-F5344CB8AC3E}">
        <p14:creationId xmlns:p14="http://schemas.microsoft.com/office/powerpoint/2010/main" val="24213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D182E-E56F-4314-8F16-90E40F463D6D}"/>
              </a:ext>
            </a:extLst>
          </p:cNvPr>
          <p:cNvSpPr>
            <a:spLocks noGrp="1"/>
          </p:cNvSpPr>
          <p:nvPr>
            <p:ph type="title"/>
          </p:nvPr>
        </p:nvSpPr>
        <p:spPr>
          <a:xfrm>
            <a:off x="913775" y="618518"/>
            <a:ext cx="10364451" cy="680196"/>
          </a:xfrm>
        </p:spPr>
        <p:txBody>
          <a:bodyPr/>
          <a:lstStyle/>
          <a:p>
            <a:r>
              <a:rPr lang="en-GB" sz="3600" b="1" dirty="0"/>
              <a:t>Why Write a Business Plan?</a:t>
            </a:r>
            <a:r>
              <a:rPr lang="en-GB" sz="3600" dirty="0"/>
              <a:t> </a:t>
            </a:r>
            <a:endParaRPr lang="en-US" dirty="0"/>
          </a:p>
        </p:txBody>
      </p:sp>
      <p:sp>
        <p:nvSpPr>
          <p:cNvPr id="3" name="Content Placeholder 2">
            <a:extLst>
              <a:ext uri="{FF2B5EF4-FFF2-40B4-BE49-F238E27FC236}">
                <a16:creationId xmlns:a16="http://schemas.microsoft.com/office/drawing/2014/main" id="{440851F2-62FE-4026-B490-4DEC39CB7733}"/>
              </a:ext>
            </a:extLst>
          </p:cNvPr>
          <p:cNvSpPr>
            <a:spLocks noGrp="1"/>
          </p:cNvSpPr>
          <p:nvPr>
            <p:ph sz="quarter" idx="13"/>
          </p:nvPr>
        </p:nvSpPr>
        <p:spPr>
          <a:xfrm>
            <a:off x="913774" y="1298714"/>
            <a:ext cx="10363826" cy="5194851"/>
          </a:xfrm>
        </p:spPr>
        <p:txBody>
          <a:bodyPr>
            <a:normAutofit/>
          </a:bodyPr>
          <a:lstStyle/>
          <a:p>
            <a:pPr marL="0" indent="0">
              <a:buNone/>
            </a:pPr>
            <a:r>
              <a:rPr lang="en-GB" sz="2000" dirty="0"/>
              <a:t>The goals of a business plan are:</a:t>
            </a:r>
          </a:p>
          <a:p>
            <a:pPr lvl="0"/>
            <a:r>
              <a:rPr lang="en-GB" sz="2800" cap="none" dirty="0"/>
              <a:t>To assist you to obtain money from lenders (get a loan) or investor (sell some ownership in your company to someone else).</a:t>
            </a:r>
            <a:endParaRPr lang="en-US" sz="2800" cap="none" dirty="0"/>
          </a:p>
          <a:p>
            <a:pPr lvl="0"/>
            <a:r>
              <a:rPr lang="en-GB" sz="2800" cap="none" dirty="0"/>
              <a:t>To develop and implement your ideas into actual business practices, products or services.</a:t>
            </a:r>
          </a:p>
          <a:p>
            <a:r>
              <a:rPr lang="en-GB" sz="2800" cap="none" dirty="0"/>
              <a:t>To minimize risk of failure, and avoid potential problems.</a:t>
            </a:r>
          </a:p>
          <a:p>
            <a:r>
              <a:rPr lang="en-GB" sz="2800" cap="none" dirty="0"/>
              <a:t>To identify the strengths and weaknesses of your company and its competitors</a:t>
            </a:r>
          </a:p>
          <a:p>
            <a:r>
              <a:rPr lang="en-GB" sz="2800" cap="none" dirty="0"/>
              <a:t>To develop guidelines for the operation of your company</a:t>
            </a:r>
            <a:endParaRPr lang="en-US" sz="2800" cap="none" dirty="0"/>
          </a:p>
          <a:p>
            <a:endParaRPr lang="en-US" dirty="0"/>
          </a:p>
        </p:txBody>
      </p:sp>
    </p:spTree>
    <p:extLst>
      <p:ext uri="{BB962C8B-B14F-4D97-AF65-F5344CB8AC3E}">
        <p14:creationId xmlns:p14="http://schemas.microsoft.com/office/powerpoint/2010/main" val="3348246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FB70F-ED54-4D64-A096-F18EC35D3E91}"/>
              </a:ext>
            </a:extLst>
          </p:cNvPr>
          <p:cNvSpPr>
            <a:spLocks noGrp="1"/>
          </p:cNvSpPr>
          <p:nvPr>
            <p:ph type="title"/>
          </p:nvPr>
        </p:nvSpPr>
        <p:spPr>
          <a:xfrm>
            <a:off x="913774" y="298477"/>
            <a:ext cx="10364451" cy="1164563"/>
          </a:xfrm>
        </p:spPr>
        <p:txBody>
          <a:bodyPr/>
          <a:lstStyle/>
          <a:p>
            <a:r>
              <a:rPr lang="en-US" sz="3600" cap="none" dirty="0">
                <a:effectLst/>
                <a:latin typeface="Times New Roman" panose="02020603050405020304" pitchFamily="18" charset="0"/>
                <a:ea typeface="Times New Roman" panose="02020603050405020304" pitchFamily="18" charset="0"/>
                <a:cs typeface="Times New Roman" panose="02020603050405020304" pitchFamily="18" charset="0"/>
              </a:rPr>
              <a:t>Technology-based entrepreneurship in Tanzania</a:t>
            </a:r>
            <a:endParaRPr lang="en-US" dirty="0"/>
          </a:p>
        </p:txBody>
      </p:sp>
      <p:sp>
        <p:nvSpPr>
          <p:cNvPr id="3" name="Content Placeholder 2">
            <a:extLst>
              <a:ext uri="{FF2B5EF4-FFF2-40B4-BE49-F238E27FC236}">
                <a16:creationId xmlns:a16="http://schemas.microsoft.com/office/drawing/2014/main" id="{E0423EC7-7AE3-4766-9BD0-53A51B8F1007}"/>
              </a:ext>
            </a:extLst>
          </p:cNvPr>
          <p:cNvSpPr>
            <a:spLocks noGrp="1"/>
          </p:cNvSpPr>
          <p:nvPr>
            <p:ph sz="quarter" idx="13"/>
          </p:nvPr>
        </p:nvSpPr>
        <p:spPr>
          <a:xfrm>
            <a:off x="913774" y="1722120"/>
            <a:ext cx="10363826" cy="4252552"/>
          </a:xfrm>
        </p:spPr>
        <p:txBody>
          <a:bodyPr>
            <a:noAutofit/>
          </a:bodyPr>
          <a:lstStyle/>
          <a:p>
            <a:pPr algn="just"/>
            <a:r>
              <a:rPr lang="en-US" sz="2400" b="0" i="0" u="none" strike="noStrike" cap="none" baseline="0" dirty="0">
                <a:solidFill>
                  <a:srgbClr val="000000"/>
                </a:solidFill>
                <a:latin typeface="Calibri" panose="020F0502020204030204" pitchFamily="34" charset="0"/>
              </a:rPr>
              <a:t>Technology entrepreneurship is a form of business leadership based on the process of recognizing high-potential, technology-intensive business opportunities, gathering resources such as talent and cash, and managing rapid growth using principled, real-time decision making skills.</a:t>
            </a:r>
            <a:endParaRPr lang="en-US" sz="2400" cap="none" dirty="0"/>
          </a:p>
          <a:p>
            <a:pPr algn="just"/>
            <a:r>
              <a:rPr lang="en-US" sz="2400" cap="none" dirty="0"/>
              <a:t>Technological based business is the one that uses scientific and technological knowledge systematically and continuously to produce new goods or services with high added value.</a:t>
            </a:r>
          </a:p>
          <a:p>
            <a:pPr algn="just"/>
            <a:r>
              <a:rPr lang="en-US" sz="2400" cap="none" dirty="0"/>
              <a:t>Mainly operates in top level strategic sectors such; microelectronics, biotechnology, medical device, nanotechnology. </a:t>
            </a:r>
          </a:p>
        </p:txBody>
      </p:sp>
    </p:spTree>
    <p:extLst>
      <p:ext uri="{BB962C8B-B14F-4D97-AF65-F5344CB8AC3E}">
        <p14:creationId xmlns:p14="http://schemas.microsoft.com/office/powerpoint/2010/main" val="896237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56C78-FEB2-41E3-B33E-580345C2B5CF}"/>
              </a:ext>
            </a:extLst>
          </p:cNvPr>
          <p:cNvSpPr>
            <a:spLocks noGrp="1"/>
          </p:cNvSpPr>
          <p:nvPr>
            <p:ph type="title"/>
          </p:nvPr>
        </p:nvSpPr>
        <p:spPr>
          <a:xfrm>
            <a:off x="913775" y="185531"/>
            <a:ext cx="10364451" cy="768626"/>
          </a:xfrm>
        </p:spPr>
        <p:txBody>
          <a:bodyPr/>
          <a:lstStyle/>
          <a:p>
            <a:r>
              <a:rPr lang="en-US" sz="3600" dirty="0"/>
              <a:t> </a:t>
            </a:r>
            <a:r>
              <a:rPr lang="en-US" sz="2800" dirty="0"/>
              <a:t>the main components/</a:t>
            </a:r>
            <a:r>
              <a:rPr lang="en-US" sz="2800" cap="none" dirty="0">
                <a:effectLst/>
                <a:latin typeface="Times New Roman" panose="02020603050405020304" pitchFamily="18" charset="0"/>
                <a:ea typeface="Times New Roman" panose="02020603050405020304" pitchFamily="18" charset="0"/>
                <a:cs typeface="Times New Roman" panose="02020603050405020304" pitchFamily="18" charset="0"/>
              </a:rPr>
              <a:t>elements of business plan</a:t>
            </a:r>
            <a:r>
              <a:rPr lang="en-US" sz="3600" cap="none"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p>
        </p:txBody>
      </p:sp>
      <p:sp>
        <p:nvSpPr>
          <p:cNvPr id="3" name="Content Placeholder 2">
            <a:extLst>
              <a:ext uri="{FF2B5EF4-FFF2-40B4-BE49-F238E27FC236}">
                <a16:creationId xmlns:a16="http://schemas.microsoft.com/office/drawing/2014/main" id="{B534A71E-7136-4345-A34A-A0307910DFF1}"/>
              </a:ext>
            </a:extLst>
          </p:cNvPr>
          <p:cNvSpPr>
            <a:spLocks noGrp="1"/>
          </p:cNvSpPr>
          <p:nvPr>
            <p:ph sz="quarter" idx="13"/>
          </p:nvPr>
        </p:nvSpPr>
        <p:spPr>
          <a:xfrm>
            <a:off x="913774" y="954157"/>
            <a:ext cx="10363826" cy="5367130"/>
          </a:xfrm>
        </p:spPr>
        <p:txBody>
          <a:bodyPr>
            <a:normAutofit/>
          </a:bodyPr>
          <a:lstStyle/>
          <a:p>
            <a:r>
              <a:rPr lang="en-US" sz="2400" b="0" i="0" u="none" strike="noStrike" baseline="0" dirty="0">
                <a:solidFill>
                  <a:srgbClr val="000000"/>
                </a:solidFill>
                <a:latin typeface="Arial MT"/>
              </a:rPr>
              <a:t>Title page;</a:t>
            </a:r>
          </a:p>
          <a:p>
            <a:pPr marL="0" lvl="0" indent="0" algn="ctr">
              <a:buNone/>
            </a:pPr>
            <a:r>
              <a:rPr lang="en-US" sz="2400" b="1" dirty="0"/>
              <a:t>Time </a:t>
            </a:r>
            <a:r>
              <a:rPr lang="en-US" sz="2400" dirty="0"/>
              <a:t>(eg.2019-2020)</a:t>
            </a:r>
            <a:endParaRPr lang="en-US" sz="2400" b="1" dirty="0"/>
          </a:p>
          <a:p>
            <a:pPr marL="0" lvl="0" indent="0" algn="ctr">
              <a:buNone/>
            </a:pPr>
            <a:r>
              <a:rPr lang="en-US" sz="2400" b="1" dirty="0"/>
              <a:t>Name Of Business </a:t>
            </a:r>
            <a:r>
              <a:rPr lang="en-US" sz="2400" dirty="0"/>
              <a:t>(</a:t>
            </a:r>
            <a:r>
              <a:rPr lang="en-US" sz="2400" dirty="0" err="1"/>
              <a:t>eg.</a:t>
            </a:r>
            <a:r>
              <a:rPr lang="en-US" sz="2400" dirty="0"/>
              <a:t> </a:t>
            </a:r>
            <a:r>
              <a:rPr lang="en-US" sz="2400" dirty="0" err="1"/>
              <a:t>Sugeco</a:t>
            </a:r>
            <a:r>
              <a:rPr lang="en-US" sz="2400" dirty="0"/>
              <a:t> </a:t>
            </a:r>
            <a:r>
              <a:rPr lang="en-US" sz="2400" dirty="0" err="1"/>
              <a:t>inv.Ltd</a:t>
            </a:r>
            <a:r>
              <a:rPr lang="en-US" sz="2400" dirty="0"/>
              <a:t>  Business Plan)</a:t>
            </a:r>
            <a:endParaRPr lang="en-US" sz="2400" b="1" dirty="0"/>
          </a:p>
          <a:p>
            <a:pPr marL="0" lvl="0" indent="0" algn="ctr">
              <a:buNone/>
            </a:pPr>
            <a:r>
              <a:rPr lang="en-US" sz="2400" b="1" dirty="0"/>
              <a:t>Address </a:t>
            </a:r>
            <a:r>
              <a:rPr lang="en-US" sz="2400" dirty="0"/>
              <a:t>(</a:t>
            </a:r>
            <a:r>
              <a:rPr lang="en-US" sz="2400" dirty="0" err="1"/>
              <a:t>eg.</a:t>
            </a:r>
            <a:r>
              <a:rPr lang="en-US" sz="2400" dirty="0"/>
              <a:t> </a:t>
            </a:r>
            <a:r>
              <a:rPr lang="en-US" sz="2400" dirty="0" err="1"/>
              <a:t>Bigwa</a:t>
            </a:r>
            <a:r>
              <a:rPr lang="en-US" sz="2400" dirty="0"/>
              <a:t> Kona , Morogoro)</a:t>
            </a:r>
            <a:endParaRPr lang="en-US" sz="2400" b="1" dirty="0"/>
          </a:p>
          <a:p>
            <a:pPr marL="0" lvl="0" indent="0" algn="ctr">
              <a:buNone/>
            </a:pPr>
            <a:r>
              <a:rPr lang="en-US" sz="2400" b="1" dirty="0"/>
              <a:t>Creation Date  </a:t>
            </a:r>
            <a:r>
              <a:rPr lang="en-US" sz="2400" dirty="0"/>
              <a:t>(</a:t>
            </a:r>
            <a:r>
              <a:rPr lang="en-US" sz="2400" dirty="0" err="1"/>
              <a:t>eg.</a:t>
            </a:r>
            <a:r>
              <a:rPr lang="en-US" sz="2400" dirty="0"/>
              <a:t> October 2019)</a:t>
            </a:r>
          </a:p>
          <a:p>
            <a:r>
              <a:rPr lang="en-US" sz="2400" b="0" i="0" u="none" strike="noStrike" cap="none" baseline="0" dirty="0">
                <a:solidFill>
                  <a:srgbClr val="000000"/>
                </a:solidFill>
                <a:latin typeface="Arial MT"/>
              </a:rPr>
              <a:t>Then followed by the table of content normally written at the end to indicate what is in the document with sided pages.</a:t>
            </a:r>
          </a:p>
          <a:p>
            <a:pPr marL="0" indent="0">
              <a:buNone/>
            </a:pPr>
            <a:endParaRPr lang="en-US" sz="2400" b="0" i="0" u="none" strike="noStrike" cap="none" baseline="0" dirty="0">
              <a:solidFill>
                <a:srgbClr val="000000"/>
              </a:solidFill>
              <a:latin typeface="Arial MT"/>
            </a:endParaRPr>
          </a:p>
          <a:p>
            <a:r>
              <a:rPr lang="en-US" sz="2400" b="0" i="0" u="none" strike="noStrike" cap="none" baseline="0" dirty="0">
                <a:solidFill>
                  <a:srgbClr val="000000"/>
                </a:solidFill>
                <a:latin typeface="Arial MT"/>
              </a:rPr>
              <a:t>After the table of content executive summary .</a:t>
            </a:r>
          </a:p>
          <a:p>
            <a:endParaRPr lang="en-US" dirty="0"/>
          </a:p>
        </p:txBody>
      </p:sp>
    </p:spTree>
    <p:extLst>
      <p:ext uri="{BB962C8B-B14F-4D97-AF65-F5344CB8AC3E}">
        <p14:creationId xmlns:p14="http://schemas.microsoft.com/office/powerpoint/2010/main" val="855114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831D9-91A7-4B02-9390-1696325D16DE}"/>
              </a:ext>
            </a:extLst>
          </p:cNvPr>
          <p:cNvSpPr>
            <a:spLocks noGrp="1"/>
          </p:cNvSpPr>
          <p:nvPr>
            <p:ph type="title"/>
          </p:nvPr>
        </p:nvSpPr>
        <p:spPr/>
        <p:txBody>
          <a:bodyPr/>
          <a:lstStyle/>
          <a:p>
            <a:r>
              <a:rPr lang="en-US" sz="3600" b="1" dirty="0"/>
              <a:t>EXECUTIVE SUMMARY</a:t>
            </a:r>
            <a:endParaRPr lang="en-US" dirty="0"/>
          </a:p>
        </p:txBody>
      </p:sp>
      <p:sp>
        <p:nvSpPr>
          <p:cNvPr id="3" name="Content Placeholder 2">
            <a:extLst>
              <a:ext uri="{FF2B5EF4-FFF2-40B4-BE49-F238E27FC236}">
                <a16:creationId xmlns:a16="http://schemas.microsoft.com/office/drawing/2014/main" id="{34656112-9FCA-47AE-A7C2-8AC5F6A85424}"/>
              </a:ext>
            </a:extLst>
          </p:cNvPr>
          <p:cNvSpPr>
            <a:spLocks noGrp="1"/>
          </p:cNvSpPr>
          <p:nvPr>
            <p:ph sz="quarter" idx="13"/>
          </p:nvPr>
        </p:nvSpPr>
        <p:spPr>
          <a:xfrm>
            <a:off x="913774" y="1868557"/>
            <a:ext cx="10363826" cy="4890051"/>
          </a:xfrm>
        </p:spPr>
        <p:txBody>
          <a:bodyPr>
            <a:normAutofit lnSpcReduction="10000"/>
          </a:bodyPr>
          <a:lstStyle/>
          <a:p>
            <a:r>
              <a:rPr lang="en-US" sz="2000" dirty="0"/>
              <a:t>Should be Written as last section </a:t>
            </a:r>
            <a:endParaRPr lang="en-US" sz="2000" i="1" dirty="0"/>
          </a:p>
          <a:p>
            <a:pPr marL="0" indent="0">
              <a:buNone/>
            </a:pPr>
            <a:r>
              <a:rPr lang="en-US" sz="2800" cap="none" dirty="0"/>
              <a:t>Include everything that you would cover in a 5-minute interview. </a:t>
            </a:r>
            <a:r>
              <a:rPr lang="en-US" sz="2800" i="1" cap="none" dirty="0"/>
              <a:t>One or two pages.</a:t>
            </a:r>
            <a:r>
              <a:rPr lang="en-US" sz="2800" cap="none" dirty="0"/>
              <a:t> </a:t>
            </a:r>
          </a:p>
          <a:p>
            <a:r>
              <a:rPr lang="en-US" sz="2800" cap="none" dirty="0"/>
              <a:t>Explain the fundamentals of the proposed business: what-product, who-customers, who are the owners, what do you think the future for your business and your industry? </a:t>
            </a:r>
          </a:p>
          <a:p>
            <a:pPr marL="0" indent="0">
              <a:buNone/>
            </a:pPr>
            <a:r>
              <a:rPr lang="en-US" sz="2800" cap="none" dirty="0"/>
              <a:t>If applying for a loan, state clearly how much you want, how you are going to use it, and how the money will make your business more profitable, thereby ensuring repayment</a:t>
            </a:r>
          </a:p>
        </p:txBody>
      </p:sp>
    </p:spTree>
    <p:extLst>
      <p:ext uri="{BB962C8B-B14F-4D97-AF65-F5344CB8AC3E}">
        <p14:creationId xmlns:p14="http://schemas.microsoft.com/office/powerpoint/2010/main" val="1781711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C0B307-F879-498A-9A71-50571C437683}"/>
              </a:ext>
            </a:extLst>
          </p:cNvPr>
          <p:cNvSpPr>
            <a:spLocks noGrp="1"/>
          </p:cNvSpPr>
          <p:nvPr>
            <p:ph sz="quarter" idx="13"/>
          </p:nvPr>
        </p:nvSpPr>
        <p:spPr>
          <a:xfrm>
            <a:off x="913774" y="212036"/>
            <a:ext cx="10363826" cy="6321286"/>
          </a:xfrm>
        </p:spPr>
        <p:txBody>
          <a:bodyPr>
            <a:normAutofit/>
          </a:bodyPr>
          <a:lstStyle/>
          <a:p>
            <a:pPr marL="0" indent="0">
              <a:buNone/>
            </a:pPr>
            <a:r>
              <a:rPr lang="en-US" b="0" i="0" u="none" strike="noStrike" baseline="0" dirty="0">
                <a:solidFill>
                  <a:srgbClr val="000000"/>
                </a:solidFill>
                <a:latin typeface="Arial MT"/>
              </a:rPr>
              <a:t>1.0 Description of business • </a:t>
            </a:r>
          </a:p>
          <a:p>
            <a:r>
              <a:rPr lang="en-US" b="0" i="0" u="none" strike="noStrike" cap="none" baseline="0" dirty="0">
                <a:solidFill>
                  <a:srgbClr val="000000"/>
                </a:solidFill>
                <a:latin typeface="Arial MT"/>
              </a:rPr>
              <a:t>Description of the venture • (history, legal, goals and objectives )</a:t>
            </a:r>
          </a:p>
          <a:p>
            <a:r>
              <a:rPr lang="en-US" b="0" i="0" u="none" strike="noStrike" cap="none" baseline="0" dirty="0">
                <a:solidFill>
                  <a:srgbClr val="000000"/>
                </a:solidFill>
                <a:latin typeface="Arial MT"/>
              </a:rPr>
              <a:t>Product(s) and/or service(s) • </a:t>
            </a:r>
          </a:p>
          <a:p>
            <a:r>
              <a:rPr lang="en-US" b="0" i="0" u="none" strike="noStrike" cap="none" baseline="0" dirty="0">
                <a:solidFill>
                  <a:srgbClr val="000000"/>
                </a:solidFill>
                <a:latin typeface="Arial MT"/>
              </a:rPr>
              <a:t>Mission statement • </a:t>
            </a:r>
          </a:p>
          <a:p>
            <a:r>
              <a:rPr lang="en-US" b="0" i="0" u="none" strike="noStrike" cap="none" baseline="0" dirty="0">
                <a:solidFill>
                  <a:srgbClr val="000000"/>
                </a:solidFill>
                <a:latin typeface="Arial MT"/>
              </a:rPr>
              <a:t>Business model </a:t>
            </a:r>
          </a:p>
          <a:p>
            <a:pPr marL="0" indent="0">
              <a:buNone/>
            </a:pPr>
            <a:r>
              <a:rPr lang="en-US" b="0" i="0" u="none" strike="noStrike" baseline="0" dirty="0">
                <a:solidFill>
                  <a:srgbClr val="000000"/>
                </a:solidFill>
                <a:latin typeface="Arial MT"/>
              </a:rPr>
              <a:t>2. Description of industry • </a:t>
            </a:r>
          </a:p>
          <a:p>
            <a:pPr marL="0" indent="0">
              <a:buNone/>
            </a:pPr>
            <a:r>
              <a:rPr lang="en-US" b="0" i="0" u="none" strike="noStrike" cap="none" baseline="0" dirty="0">
                <a:solidFill>
                  <a:srgbClr val="000000"/>
                </a:solidFill>
                <a:latin typeface="Arial MT"/>
              </a:rPr>
              <a:t>Type of industry •(</a:t>
            </a:r>
            <a:r>
              <a:rPr lang="en-GB" sz="2000" dirty="0"/>
              <a:t>manufacturing, service)</a:t>
            </a:r>
            <a:endParaRPr lang="en-US" b="0" i="0" u="none" strike="noStrike" cap="none" baseline="0" dirty="0">
              <a:solidFill>
                <a:srgbClr val="000000"/>
              </a:solidFill>
              <a:latin typeface="Arial MT"/>
            </a:endParaRPr>
          </a:p>
          <a:p>
            <a:pPr marL="0" indent="0">
              <a:buNone/>
            </a:pPr>
            <a:r>
              <a:rPr lang="en-US" b="0" i="0" u="none" strike="noStrike" cap="none" baseline="0" dirty="0">
                <a:solidFill>
                  <a:srgbClr val="000000"/>
                </a:solidFill>
                <a:latin typeface="Arial MT"/>
              </a:rPr>
              <a:t> future outlook and tends of industry • </a:t>
            </a:r>
          </a:p>
          <a:p>
            <a:pPr marL="0" indent="0">
              <a:buNone/>
            </a:pPr>
            <a:r>
              <a:rPr lang="en-US" b="0" i="0" u="none" strike="noStrike" baseline="0" dirty="0">
                <a:solidFill>
                  <a:srgbClr val="000000"/>
                </a:solidFill>
                <a:latin typeface="Arial MT"/>
              </a:rPr>
              <a:t>3. Technology plan • </a:t>
            </a:r>
          </a:p>
          <a:p>
            <a:pPr marL="0" indent="0">
              <a:buNone/>
            </a:pPr>
            <a:r>
              <a:rPr lang="en-US" b="0" i="0" u="none" strike="noStrike" cap="none" baseline="0" dirty="0">
                <a:solidFill>
                  <a:srgbClr val="000000"/>
                </a:solidFill>
                <a:latin typeface="Arial MT"/>
              </a:rPr>
              <a:t>Description of technology • </a:t>
            </a:r>
          </a:p>
          <a:p>
            <a:pPr marL="0" indent="0">
              <a:buNone/>
            </a:pPr>
            <a:r>
              <a:rPr lang="en-US" b="0" i="0" u="none" strike="noStrike" cap="none" baseline="0" dirty="0">
                <a:solidFill>
                  <a:srgbClr val="000000"/>
                </a:solidFill>
                <a:latin typeface="Arial MT"/>
              </a:rPr>
              <a:t>Technology comparison • </a:t>
            </a:r>
          </a:p>
          <a:p>
            <a:pPr marL="0" indent="0">
              <a:buNone/>
            </a:pPr>
            <a:r>
              <a:rPr lang="en-US" b="0" i="0" u="none" strike="noStrike" cap="none" baseline="0" dirty="0">
                <a:solidFill>
                  <a:srgbClr val="000000"/>
                </a:solidFill>
                <a:latin typeface="Arial MT"/>
              </a:rPr>
              <a:t>Commercialization requirements.</a:t>
            </a:r>
          </a:p>
          <a:p>
            <a:endParaRPr lang="en-US" dirty="0"/>
          </a:p>
        </p:txBody>
      </p:sp>
    </p:spTree>
    <p:extLst>
      <p:ext uri="{BB962C8B-B14F-4D97-AF65-F5344CB8AC3E}">
        <p14:creationId xmlns:p14="http://schemas.microsoft.com/office/powerpoint/2010/main" val="1900574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533400"/>
          </a:xfrm>
        </p:spPr>
        <p:txBody>
          <a:bodyPr>
            <a:normAutofit fontScale="90000"/>
          </a:bodyPr>
          <a:lstStyle/>
          <a:p>
            <a:r>
              <a:rPr lang="en-US" b="1" dirty="0"/>
              <a:t>4. PRODUCT OR SERVICE</a:t>
            </a:r>
          </a:p>
        </p:txBody>
      </p:sp>
      <p:sp>
        <p:nvSpPr>
          <p:cNvPr id="3" name="Content Placeholder 2"/>
          <p:cNvSpPr>
            <a:spLocks noGrp="1"/>
          </p:cNvSpPr>
          <p:nvPr>
            <p:ph sz="quarter" idx="1"/>
          </p:nvPr>
        </p:nvSpPr>
        <p:spPr>
          <a:xfrm>
            <a:off x="675861" y="762000"/>
            <a:ext cx="11264348" cy="5867400"/>
          </a:xfrm>
        </p:spPr>
        <p:txBody>
          <a:bodyPr>
            <a:noAutofit/>
          </a:bodyPr>
          <a:lstStyle/>
          <a:p>
            <a:r>
              <a:rPr lang="en-GB" sz="2800" cap="none" dirty="0"/>
              <a:t>Describe the benefits of your goods and services from you customers’ perspective</a:t>
            </a:r>
          </a:p>
          <a:p>
            <a:pPr marL="0" indent="0">
              <a:buNone/>
            </a:pPr>
            <a:r>
              <a:rPr lang="en-GB" sz="2800" cap="none" dirty="0"/>
              <a:t>Describe:</a:t>
            </a:r>
            <a:endParaRPr lang="en-US" sz="2800" cap="none" dirty="0"/>
          </a:p>
          <a:p>
            <a:pPr lvl="0"/>
            <a:r>
              <a:rPr lang="en-GB" sz="2800" cap="none" dirty="0"/>
              <a:t>What you are selling.</a:t>
            </a:r>
            <a:endParaRPr lang="en-US" sz="2800" cap="none" dirty="0"/>
          </a:p>
          <a:p>
            <a:r>
              <a:rPr lang="en-GB" sz="2800" cap="none" dirty="0"/>
              <a:t>How your product or service will benefit the customer.</a:t>
            </a:r>
            <a:r>
              <a:rPr lang="en-US" sz="2800" cap="none" dirty="0"/>
              <a:t> Describe the most important </a:t>
            </a:r>
            <a:r>
              <a:rPr lang="en-US" sz="2800" u="sng" cap="none" dirty="0"/>
              <a:t>features</a:t>
            </a:r>
            <a:r>
              <a:rPr lang="en-US" sz="2800" cap="none" dirty="0"/>
              <a:t> and its </a:t>
            </a:r>
            <a:r>
              <a:rPr lang="en-US" sz="2800" u="sng" cap="none" dirty="0"/>
              <a:t>benefits</a:t>
            </a:r>
            <a:r>
              <a:rPr lang="en-US" sz="2800" cap="none" dirty="0"/>
              <a:t>. ( That is, what will the product do for the customer?) You build features into your product so you can sell the benefits.</a:t>
            </a:r>
          </a:p>
          <a:p>
            <a:r>
              <a:rPr lang="en-GB" sz="2800" cap="none" dirty="0"/>
              <a:t>What is different about the product or service your business is offering.</a:t>
            </a:r>
            <a:r>
              <a:rPr lang="en-US" sz="2800" cap="none" dirty="0"/>
              <a:t> Describe the technical specifications, drawings, photos, sales brochures, and other bulky items.</a:t>
            </a:r>
          </a:p>
        </p:txBody>
      </p:sp>
      <p:sp>
        <p:nvSpPr>
          <p:cNvPr id="4" name="Slide Number Placeholder 3"/>
          <p:cNvSpPr>
            <a:spLocks noGrp="1"/>
          </p:cNvSpPr>
          <p:nvPr>
            <p:ph type="sldNum" sz="quarter" idx="12"/>
          </p:nvPr>
        </p:nvSpPr>
        <p:spPr/>
        <p:txBody>
          <a:bodyPr/>
          <a:lstStyle/>
          <a:p>
            <a:fld id="{2B57503E-92B8-4FD0-9D5D-220BE4EAF652}" type="slidenum">
              <a:rPr lang="en-US" smtClean="0"/>
              <a:t>23</a:t>
            </a:fld>
            <a:endParaRPr lang="en-US"/>
          </a:p>
        </p:txBody>
      </p:sp>
    </p:spTree>
    <p:extLst>
      <p:ext uri="{BB962C8B-B14F-4D97-AF65-F5344CB8AC3E}">
        <p14:creationId xmlns:p14="http://schemas.microsoft.com/office/powerpoint/2010/main" val="3668892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358" y="0"/>
            <a:ext cx="9561442" cy="685800"/>
          </a:xfrm>
        </p:spPr>
        <p:txBody>
          <a:bodyPr>
            <a:normAutofit/>
          </a:bodyPr>
          <a:lstStyle/>
          <a:p>
            <a:pPr algn="l"/>
            <a:r>
              <a:rPr lang="en-US" sz="4000" b="1" dirty="0"/>
              <a:t>MARKETING PLAN</a:t>
            </a:r>
          </a:p>
        </p:txBody>
      </p:sp>
      <p:sp>
        <p:nvSpPr>
          <p:cNvPr id="3" name="Content Placeholder 2"/>
          <p:cNvSpPr>
            <a:spLocks noGrp="1"/>
          </p:cNvSpPr>
          <p:nvPr>
            <p:ph sz="quarter" idx="1"/>
          </p:nvPr>
        </p:nvSpPr>
        <p:spPr>
          <a:xfrm>
            <a:off x="649358" y="685800"/>
            <a:ext cx="11304104" cy="6019800"/>
          </a:xfrm>
        </p:spPr>
        <p:txBody>
          <a:bodyPr>
            <a:normAutofit/>
          </a:bodyPr>
          <a:lstStyle/>
          <a:p>
            <a:r>
              <a:rPr lang="en-GB" sz="2800" cap="none" dirty="0"/>
              <a:t>Marketing plays a vital role in business. It determines your degree of success or failure.  </a:t>
            </a:r>
          </a:p>
          <a:p>
            <a:r>
              <a:rPr lang="en-GB" sz="2800" cap="none" dirty="0"/>
              <a:t>The key element in marketing is to know your customers - their likes, dislikes, expectations and develop a marketing strategy fulfil their needs.</a:t>
            </a:r>
          </a:p>
          <a:p>
            <a:pPr marL="0" indent="0">
              <a:buNone/>
            </a:pPr>
            <a:r>
              <a:rPr lang="en-US" sz="2800" b="1" dirty="0"/>
              <a:t>COMPETITION</a:t>
            </a:r>
          </a:p>
          <a:p>
            <a:pPr lvl="0"/>
            <a:r>
              <a:rPr lang="en-GB" sz="2800" cap="none" dirty="0"/>
              <a:t>Discuss your competition; how many, type (product or service), location, age, reputation, size (sales or customers), market share, their strength and weakness.</a:t>
            </a:r>
            <a:endParaRPr lang="en-US" sz="2800" cap="none" dirty="0"/>
          </a:p>
          <a:p>
            <a:pPr lvl="0"/>
            <a:r>
              <a:rPr lang="en-GB" sz="2800" cap="none" dirty="0"/>
              <a:t>Their product/service features, price, distribution, quality and marketing strategy (price , promotion , place and product).</a:t>
            </a:r>
          </a:p>
          <a:p>
            <a:pPr marL="0" indent="0">
              <a:buNone/>
            </a:pPr>
            <a:endParaRPr lang="en-US" dirty="0"/>
          </a:p>
        </p:txBody>
      </p:sp>
      <p:sp>
        <p:nvSpPr>
          <p:cNvPr id="4" name="Slide Number Placeholder 3"/>
          <p:cNvSpPr>
            <a:spLocks noGrp="1"/>
          </p:cNvSpPr>
          <p:nvPr>
            <p:ph type="sldNum" sz="quarter" idx="12"/>
          </p:nvPr>
        </p:nvSpPr>
        <p:spPr/>
        <p:txBody>
          <a:bodyPr/>
          <a:lstStyle/>
          <a:p>
            <a:fld id="{2B57503E-92B8-4FD0-9D5D-220BE4EAF652}" type="slidenum">
              <a:rPr lang="en-US" smtClean="0"/>
              <a:t>24</a:t>
            </a:fld>
            <a:endParaRPr lang="en-US"/>
          </a:p>
        </p:txBody>
      </p:sp>
    </p:spTree>
    <p:extLst>
      <p:ext uri="{BB962C8B-B14F-4D97-AF65-F5344CB8AC3E}">
        <p14:creationId xmlns:p14="http://schemas.microsoft.com/office/powerpoint/2010/main" val="2129385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762000"/>
          </a:xfrm>
        </p:spPr>
        <p:txBody>
          <a:bodyPr>
            <a:normAutofit/>
          </a:bodyPr>
          <a:lstStyle/>
          <a:p>
            <a:r>
              <a:rPr lang="en-US" b="1" dirty="0"/>
              <a:t>STRATEGY AND IMPLEMENTATION</a:t>
            </a:r>
          </a:p>
        </p:txBody>
      </p:sp>
      <p:sp>
        <p:nvSpPr>
          <p:cNvPr id="3" name="Content Placeholder 2"/>
          <p:cNvSpPr>
            <a:spLocks noGrp="1"/>
          </p:cNvSpPr>
          <p:nvPr>
            <p:ph sz="quarter" idx="1"/>
          </p:nvPr>
        </p:nvSpPr>
        <p:spPr>
          <a:xfrm>
            <a:off x="145773" y="838200"/>
            <a:ext cx="11529391" cy="5791200"/>
          </a:xfrm>
        </p:spPr>
        <p:txBody>
          <a:bodyPr>
            <a:normAutofit/>
          </a:bodyPr>
          <a:lstStyle/>
          <a:p>
            <a:pPr marL="0" indent="0">
              <a:buNone/>
            </a:pPr>
            <a:r>
              <a:rPr lang="en-GB" u="sng" dirty="0"/>
              <a:t> </a:t>
            </a:r>
            <a:r>
              <a:rPr lang="en-GB" sz="2800" u="sng" dirty="0"/>
              <a:t>Sales Strategy</a:t>
            </a:r>
            <a:endParaRPr lang="en-US" sz="2800" dirty="0"/>
          </a:p>
          <a:p>
            <a:r>
              <a:rPr lang="en-GB" sz="2800" cap="none" dirty="0"/>
              <a:t>Your product/service will sell because one or more of the following is attractive: advertising, pricing (high, medium, and low), distribution system (limited, widespread) and promotion.</a:t>
            </a:r>
          </a:p>
          <a:p>
            <a:pPr marL="0" indent="0">
              <a:buNone/>
            </a:pPr>
            <a:r>
              <a:rPr lang="en-GB" sz="2800" u="sng" dirty="0"/>
              <a:t>Promoting Strategy</a:t>
            </a:r>
            <a:endParaRPr lang="en-US" sz="2800" dirty="0"/>
          </a:p>
          <a:p>
            <a:pPr lvl="0"/>
            <a:r>
              <a:rPr lang="en-GB" sz="2800" cap="none" dirty="0"/>
              <a:t>Describe how you plan to promote your product/service: advertising, personal selling, sponsoring events or word of mouth, trade associations, etc.).If to advertise what media : radio, television, newspaper, telephone, internet, billboard, etc.</a:t>
            </a:r>
          </a:p>
          <a:p>
            <a:pPr marL="0" indent="0">
              <a:buNone/>
            </a:pPr>
            <a:r>
              <a:rPr lang="en-GB" sz="2800" dirty="0"/>
              <a:t>Remember you are selling to satisfy someone’s needs</a:t>
            </a:r>
            <a:r>
              <a:rPr lang="en-US" sz="2800" dirty="0"/>
              <a:t>.</a:t>
            </a:r>
          </a:p>
        </p:txBody>
      </p:sp>
      <p:sp>
        <p:nvSpPr>
          <p:cNvPr id="4" name="Slide Number Placeholder 3"/>
          <p:cNvSpPr>
            <a:spLocks noGrp="1"/>
          </p:cNvSpPr>
          <p:nvPr>
            <p:ph type="sldNum" sz="quarter" idx="12"/>
          </p:nvPr>
        </p:nvSpPr>
        <p:spPr/>
        <p:txBody>
          <a:bodyPr/>
          <a:lstStyle/>
          <a:p>
            <a:fld id="{2B57503E-92B8-4FD0-9D5D-220BE4EAF652}" type="slidenum">
              <a:rPr lang="en-US" smtClean="0"/>
              <a:t>25</a:t>
            </a:fld>
            <a:endParaRPr lang="en-US"/>
          </a:p>
        </p:txBody>
      </p:sp>
    </p:spTree>
    <p:extLst>
      <p:ext uri="{BB962C8B-B14F-4D97-AF65-F5344CB8AC3E}">
        <p14:creationId xmlns:p14="http://schemas.microsoft.com/office/powerpoint/2010/main" val="209631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Autofit/>
          </a:bodyPr>
          <a:lstStyle/>
          <a:p>
            <a:r>
              <a:rPr lang="en-US" b="1" dirty="0"/>
              <a:t>THE MANAGEMENT  PLAN</a:t>
            </a:r>
          </a:p>
        </p:txBody>
      </p:sp>
      <p:sp>
        <p:nvSpPr>
          <p:cNvPr id="3" name="Content Placeholder 2"/>
          <p:cNvSpPr>
            <a:spLocks noGrp="1"/>
          </p:cNvSpPr>
          <p:nvPr>
            <p:ph sz="quarter" idx="1"/>
          </p:nvPr>
        </p:nvSpPr>
        <p:spPr>
          <a:xfrm>
            <a:off x="913774" y="990600"/>
            <a:ext cx="10231304" cy="5638800"/>
          </a:xfrm>
        </p:spPr>
        <p:txBody>
          <a:bodyPr>
            <a:noAutofit/>
          </a:bodyPr>
          <a:lstStyle/>
          <a:p>
            <a:r>
              <a:rPr lang="en-GB" sz="2800" cap="none" dirty="0"/>
              <a:t>Managing a business demands dedication, persistence, the ability to make decisions and to manage both employees and finances.</a:t>
            </a:r>
            <a:endParaRPr lang="en-US" sz="2800" cap="none" dirty="0"/>
          </a:p>
          <a:p>
            <a:r>
              <a:rPr lang="en-US" sz="2800" cap="none" dirty="0"/>
              <a:t>Who will manage the business on a day to day basis? What experience and distinctive competencies he brings to the business? A plan for continuation? (Personnel needs, hiring plans and training? </a:t>
            </a:r>
          </a:p>
        </p:txBody>
      </p:sp>
      <p:sp>
        <p:nvSpPr>
          <p:cNvPr id="4" name="Slide Number Placeholder 3"/>
          <p:cNvSpPr>
            <a:spLocks noGrp="1"/>
          </p:cNvSpPr>
          <p:nvPr>
            <p:ph type="sldNum" sz="quarter" idx="12"/>
          </p:nvPr>
        </p:nvSpPr>
        <p:spPr/>
        <p:txBody>
          <a:bodyPr/>
          <a:lstStyle/>
          <a:p>
            <a:fld id="{2B57503E-92B8-4FD0-9D5D-220BE4EAF652}" type="slidenum">
              <a:rPr lang="en-US" smtClean="0"/>
              <a:t>26</a:t>
            </a:fld>
            <a:endParaRPr lang="en-US"/>
          </a:p>
        </p:txBody>
      </p:sp>
    </p:spTree>
    <p:extLst>
      <p:ext uri="{BB962C8B-B14F-4D97-AF65-F5344CB8AC3E}">
        <p14:creationId xmlns:p14="http://schemas.microsoft.com/office/powerpoint/2010/main" val="19510390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762000"/>
          </a:xfrm>
        </p:spPr>
        <p:txBody>
          <a:bodyPr>
            <a:normAutofit/>
          </a:bodyPr>
          <a:lstStyle/>
          <a:p>
            <a:r>
              <a:rPr lang="en-US" b="1" dirty="0"/>
              <a:t>FINANCIAL  MANAGEMENT PLAN</a:t>
            </a:r>
          </a:p>
        </p:txBody>
      </p:sp>
      <p:sp>
        <p:nvSpPr>
          <p:cNvPr id="3" name="Content Placeholder 2"/>
          <p:cNvSpPr>
            <a:spLocks noGrp="1"/>
          </p:cNvSpPr>
          <p:nvPr>
            <p:ph sz="quarter" idx="1"/>
          </p:nvPr>
        </p:nvSpPr>
        <p:spPr>
          <a:xfrm>
            <a:off x="649357" y="990600"/>
            <a:ext cx="10429459" cy="5638800"/>
          </a:xfrm>
        </p:spPr>
        <p:txBody>
          <a:bodyPr>
            <a:normAutofit/>
          </a:bodyPr>
          <a:lstStyle/>
          <a:p>
            <a:r>
              <a:rPr lang="en-GB" sz="2800" cap="none" dirty="0"/>
              <a:t>Sound financial management is key for your business to remain profitable and solvent.  How well you manage the finances is the cornerstone of a successful business venture.</a:t>
            </a:r>
          </a:p>
          <a:p>
            <a:pPr marL="0" indent="0">
              <a:buNone/>
            </a:pPr>
            <a:r>
              <a:rPr lang="en-GB" sz="2800" u="sng" dirty="0"/>
              <a:t>Plan for Source and Uses of funds</a:t>
            </a:r>
          </a:p>
          <a:p>
            <a:pPr marL="0" indent="0">
              <a:buNone/>
            </a:pPr>
            <a:r>
              <a:rPr lang="en-GB" sz="2800" cap="none" dirty="0"/>
              <a:t>In operations, raw materials, initial capital</a:t>
            </a:r>
          </a:p>
          <a:p>
            <a:pPr marL="0" indent="0">
              <a:buNone/>
            </a:pPr>
            <a:endParaRPr lang="en-US" sz="2800" dirty="0"/>
          </a:p>
          <a:p>
            <a:endParaRPr lang="en-US" dirty="0"/>
          </a:p>
        </p:txBody>
      </p:sp>
      <p:sp>
        <p:nvSpPr>
          <p:cNvPr id="4" name="Slide Number Placeholder 3"/>
          <p:cNvSpPr>
            <a:spLocks noGrp="1"/>
          </p:cNvSpPr>
          <p:nvPr>
            <p:ph type="sldNum" sz="quarter" idx="12"/>
          </p:nvPr>
        </p:nvSpPr>
        <p:spPr/>
        <p:txBody>
          <a:bodyPr/>
          <a:lstStyle/>
          <a:p>
            <a:fld id="{2B57503E-92B8-4FD0-9D5D-220BE4EAF652}" type="slidenum">
              <a:rPr lang="en-US" smtClean="0"/>
              <a:t>27</a:t>
            </a:fld>
            <a:endParaRPr lang="en-US"/>
          </a:p>
        </p:txBody>
      </p:sp>
    </p:spTree>
    <p:extLst>
      <p:ext uri="{BB962C8B-B14F-4D97-AF65-F5344CB8AC3E}">
        <p14:creationId xmlns:p14="http://schemas.microsoft.com/office/powerpoint/2010/main" val="4139753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57D95-62E5-42AC-830D-82BD8AB9753C}"/>
              </a:ext>
            </a:extLst>
          </p:cNvPr>
          <p:cNvSpPr>
            <a:spLocks noGrp="1"/>
          </p:cNvSpPr>
          <p:nvPr>
            <p:ph type="title"/>
          </p:nvPr>
        </p:nvSpPr>
        <p:spPr/>
        <p:txBody>
          <a:bodyPr/>
          <a:lstStyle/>
          <a:p>
            <a:r>
              <a:rPr lang="en-US" dirty="0">
                <a:solidFill>
                  <a:srgbClr val="000000"/>
                </a:solidFill>
                <a:latin typeface="Arial MT"/>
              </a:rPr>
              <a:t>Operational plan </a:t>
            </a:r>
            <a:endParaRPr lang="en-US" dirty="0"/>
          </a:p>
        </p:txBody>
      </p:sp>
      <p:sp>
        <p:nvSpPr>
          <p:cNvPr id="3" name="Content Placeholder 2">
            <a:extLst>
              <a:ext uri="{FF2B5EF4-FFF2-40B4-BE49-F238E27FC236}">
                <a16:creationId xmlns:a16="http://schemas.microsoft.com/office/drawing/2014/main" id="{0C29EF28-A6B4-476F-A2BE-BAE4C873F4A9}"/>
              </a:ext>
            </a:extLst>
          </p:cNvPr>
          <p:cNvSpPr>
            <a:spLocks noGrp="1"/>
          </p:cNvSpPr>
          <p:nvPr>
            <p:ph sz="quarter" idx="1"/>
          </p:nvPr>
        </p:nvSpPr>
        <p:spPr>
          <a:xfrm>
            <a:off x="1219200" y="2478156"/>
            <a:ext cx="10363200" cy="3541643"/>
          </a:xfrm>
        </p:spPr>
        <p:txBody>
          <a:bodyPr/>
          <a:lstStyle/>
          <a:p>
            <a:r>
              <a:rPr lang="en-US" sz="2800" b="0" i="0" u="none" strike="noStrike" cap="none" baseline="0" dirty="0">
                <a:solidFill>
                  <a:srgbClr val="000000"/>
                </a:solidFill>
                <a:latin typeface="Arial MT"/>
              </a:rPr>
              <a:t>Description of company’s operation • </a:t>
            </a:r>
          </a:p>
          <a:p>
            <a:r>
              <a:rPr lang="en-US" sz="2800" b="0" i="0" u="none" strike="noStrike" cap="none" baseline="0" dirty="0">
                <a:solidFill>
                  <a:srgbClr val="000000"/>
                </a:solidFill>
                <a:latin typeface="Arial MT"/>
              </a:rPr>
              <a:t>Flow of orders and goods • </a:t>
            </a:r>
          </a:p>
          <a:p>
            <a:r>
              <a:rPr lang="en-US" sz="2800" b="0" i="0" u="none" strike="noStrike" cap="none" baseline="0" dirty="0">
                <a:solidFill>
                  <a:srgbClr val="000000"/>
                </a:solidFill>
                <a:latin typeface="Arial MT"/>
              </a:rPr>
              <a:t>Exit strategy </a:t>
            </a:r>
          </a:p>
          <a:p>
            <a:endParaRPr lang="en-US" dirty="0"/>
          </a:p>
          <a:p>
            <a:r>
              <a:rPr lang="en-US" dirty="0"/>
              <a:t>Thank you for listening</a:t>
            </a:r>
          </a:p>
        </p:txBody>
      </p:sp>
    </p:spTree>
    <p:extLst>
      <p:ext uri="{BB962C8B-B14F-4D97-AF65-F5344CB8AC3E}">
        <p14:creationId xmlns:p14="http://schemas.microsoft.com/office/powerpoint/2010/main" val="3588541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86197B-B011-4330-B9B4-AA5EE6117695}"/>
              </a:ext>
            </a:extLst>
          </p:cNvPr>
          <p:cNvSpPr>
            <a:spLocks noGrp="1"/>
          </p:cNvSpPr>
          <p:nvPr>
            <p:ph sz="quarter" idx="13"/>
          </p:nvPr>
        </p:nvSpPr>
        <p:spPr>
          <a:xfrm>
            <a:off x="913774" y="710213"/>
            <a:ext cx="10813628" cy="5601809"/>
          </a:xfrm>
        </p:spPr>
        <p:txBody>
          <a:bodyPr>
            <a:noAutofit/>
          </a:bodyPr>
          <a:lstStyle/>
          <a:p>
            <a:pPr algn="just"/>
            <a:r>
              <a:rPr lang="en-US" sz="2400" b="0" i="0" u="none" strike="noStrike" cap="none" baseline="0" dirty="0">
                <a:solidFill>
                  <a:srgbClr val="000000"/>
                </a:solidFill>
                <a:latin typeface="Calibri" panose="020F0502020204030204" pitchFamily="34" charset="0"/>
              </a:rPr>
              <a:t>Technology entrepreneurs use technology as their driving factor in transforming resources into goods and services, creating an environment conducive for industrial growth. </a:t>
            </a:r>
          </a:p>
          <a:p>
            <a:pPr algn="just"/>
            <a:r>
              <a:rPr lang="en-US" sz="2400" b="0" i="0" u="none" strike="noStrike" cap="none" baseline="0" dirty="0">
                <a:solidFill>
                  <a:srgbClr val="000000"/>
                </a:solidFill>
                <a:latin typeface="Calibri" panose="020F0502020204030204" pitchFamily="34" charset="0"/>
              </a:rPr>
              <a:t>There are two different kinds of technology entrepreneurs depending on their characteristics: They include; </a:t>
            </a:r>
            <a:r>
              <a:rPr lang="en-US" sz="2400" b="1" i="0" u="none" strike="noStrike" cap="none" baseline="0" dirty="0">
                <a:solidFill>
                  <a:srgbClr val="000000"/>
                </a:solidFill>
                <a:latin typeface="Calibri" panose="020F0502020204030204" pitchFamily="34" charset="0"/>
              </a:rPr>
              <a:t>technology developers (inventors) </a:t>
            </a:r>
            <a:r>
              <a:rPr lang="en-US" sz="2400" b="0" i="0" u="none" strike="noStrike" cap="none" baseline="0" dirty="0">
                <a:solidFill>
                  <a:srgbClr val="000000"/>
                </a:solidFill>
                <a:latin typeface="Calibri" panose="020F0502020204030204" pitchFamily="34" charset="0"/>
              </a:rPr>
              <a:t>;</a:t>
            </a:r>
          </a:p>
          <a:p>
            <a:pPr marL="457200" lvl="1" indent="0" algn="just">
              <a:buNone/>
            </a:pPr>
            <a:r>
              <a:rPr lang="en-US" sz="2200" b="0" i="0" u="none" strike="noStrike" cap="none" baseline="0" dirty="0">
                <a:solidFill>
                  <a:srgbClr val="000000"/>
                </a:solidFill>
                <a:latin typeface="Calibri" panose="020F0502020204030204" pitchFamily="34" charset="0"/>
              </a:rPr>
              <a:t>these are those who develop a unique technology capable of driving new businesses (</a:t>
            </a:r>
            <a:r>
              <a:rPr lang="en-US" sz="2200" b="0" i="0" u="none" strike="noStrike" cap="none" baseline="0" dirty="0" err="1">
                <a:solidFill>
                  <a:srgbClr val="000000"/>
                </a:solidFill>
                <a:latin typeface="Calibri" panose="020F0502020204030204" pitchFamily="34" charset="0"/>
              </a:rPr>
              <a:t>dollinger</a:t>
            </a:r>
            <a:r>
              <a:rPr lang="en-US" sz="2200" b="0" i="0" u="none" strike="noStrike" cap="none" baseline="0" dirty="0">
                <a:solidFill>
                  <a:srgbClr val="000000"/>
                </a:solidFill>
                <a:latin typeface="Calibri" panose="020F0502020204030204" pitchFamily="34" charset="0"/>
              </a:rPr>
              <a:t>, 2003). </a:t>
            </a:r>
            <a:r>
              <a:rPr lang="en-US" sz="2200" b="0" i="1" u="none" strike="noStrike" cap="none" baseline="0" dirty="0" err="1">
                <a:solidFill>
                  <a:srgbClr val="000000"/>
                </a:solidFill>
                <a:latin typeface="Calibri" panose="020F0502020204030204" pitchFamily="34" charset="0"/>
              </a:rPr>
              <a:t>Eg.</a:t>
            </a:r>
            <a:r>
              <a:rPr lang="en-US" sz="2200" b="0" i="1" u="none" strike="noStrike" cap="none" baseline="0" dirty="0">
                <a:solidFill>
                  <a:srgbClr val="000000"/>
                </a:solidFill>
                <a:latin typeface="Calibri" panose="020F0502020204030204" pitchFamily="34" charset="0"/>
              </a:rPr>
              <a:t> Inventor of Online money transactions</a:t>
            </a:r>
          </a:p>
          <a:p>
            <a:pPr algn="just"/>
            <a:r>
              <a:rPr lang="en-US" sz="2400" b="0" i="0" u="none" strike="noStrike" cap="none" baseline="0" dirty="0">
                <a:solidFill>
                  <a:srgbClr val="000000"/>
                </a:solidFill>
                <a:latin typeface="Calibri" panose="020F0502020204030204" pitchFamily="34" charset="0"/>
              </a:rPr>
              <a:t>The other group is the </a:t>
            </a:r>
            <a:r>
              <a:rPr lang="en-US" sz="2400" b="1" i="0" u="none" strike="noStrike" cap="none" baseline="0" dirty="0">
                <a:solidFill>
                  <a:srgbClr val="000000"/>
                </a:solidFill>
                <a:latin typeface="Calibri" panose="020F0502020204030204" pitchFamily="34" charset="0"/>
              </a:rPr>
              <a:t>technology users or innovators </a:t>
            </a:r>
            <a:r>
              <a:rPr lang="en-US" sz="2400" b="0" i="0" u="none" strike="noStrike" cap="none" baseline="0" dirty="0">
                <a:solidFill>
                  <a:srgbClr val="000000"/>
                </a:solidFill>
                <a:latin typeface="Calibri" panose="020F0502020204030204" pitchFamily="34" charset="0"/>
              </a:rPr>
              <a:t>;</a:t>
            </a:r>
          </a:p>
          <a:p>
            <a:pPr lvl="1" algn="just"/>
            <a:r>
              <a:rPr lang="en-US" sz="2200" b="0" i="0" u="none" strike="noStrike" cap="none" baseline="0" dirty="0">
                <a:solidFill>
                  <a:srgbClr val="000000"/>
                </a:solidFill>
                <a:latin typeface="Calibri" panose="020F0502020204030204" pitchFamily="34" charset="0"/>
              </a:rPr>
              <a:t>these are those who see a new technology development and understand how it can be applied to meet market needs. </a:t>
            </a:r>
            <a:r>
              <a:rPr lang="en-US" sz="2200" b="0" i="1" u="none" strike="noStrike" cap="none" baseline="0" dirty="0" err="1">
                <a:solidFill>
                  <a:srgbClr val="000000"/>
                </a:solidFill>
                <a:latin typeface="Calibri" panose="020F0502020204030204" pitchFamily="34" charset="0"/>
              </a:rPr>
              <a:t>Eg</a:t>
            </a:r>
            <a:r>
              <a:rPr lang="en-US" sz="2200" b="0" i="1" u="none" strike="noStrike" cap="none" baseline="0" dirty="0">
                <a:solidFill>
                  <a:srgbClr val="000000"/>
                </a:solidFill>
                <a:latin typeface="Calibri" panose="020F0502020204030204" pitchFamily="34" charset="0"/>
              </a:rPr>
              <a:t> mobile app advert and sell and receive payment.</a:t>
            </a:r>
            <a:endParaRPr lang="en-US" sz="2200" i="1" cap="none" dirty="0">
              <a:solidFill>
                <a:srgbClr val="000000"/>
              </a:solidFill>
              <a:latin typeface="Calibri" panose="020F0502020204030204" pitchFamily="34" charset="0"/>
            </a:endParaRPr>
          </a:p>
          <a:p>
            <a:pPr marL="457200" lvl="1" indent="0" algn="just">
              <a:buNone/>
            </a:pPr>
            <a:r>
              <a:rPr lang="en-US" sz="2200" b="0" i="1" u="none" strike="noStrike" cap="none" baseline="0" dirty="0">
                <a:solidFill>
                  <a:srgbClr val="000000"/>
                </a:solidFill>
                <a:latin typeface="Calibri" panose="020F0502020204030204" pitchFamily="34" charset="0"/>
              </a:rPr>
              <a:t>Technology may help you know the market and speed of the markets of products/services and may include all information prices, sales, revenues and high/low sales</a:t>
            </a:r>
          </a:p>
        </p:txBody>
      </p:sp>
    </p:spTree>
    <p:extLst>
      <p:ext uri="{BB962C8B-B14F-4D97-AF65-F5344CB8AC3E}">
        <p14:creationId xmlns:p14="http://schemas.microsoft.com/office/powerpoint/2010/main" val="1826480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4B8F6-9AD2-4C9F-82BD-9BC9B22068DE}"/>
              </a:ext>
            </a:extLst>
          </p:cNvPr>
          <p:cNvSpPr>
            <a:spLocks noGrp="1"/>
          </p:cNvSpPr>
          <p:nvPr>
            <p:ph type="title"/>
          </p:nvPr>
        </p:nvSpPr>
        <p:spPr>
          <a:xfrm>
            <a:off x="913149" y="252757"/>
            <a:ext cx="10364451" cy="1149323"/>
          </a:xfrm>
        </p:spPr>
        <p:txBody>
          <a:bodyPr>
            <a:normAutofit/>
          </a:bodyPr>
          <a:lstStyle/>
          <a:p>
            <a:r>
              <a:rPr lang="en-US" sz="3200" dirty="0"/>
              <a:t>Some Examples of Institutions working on Technology based entrepreneurship in Tanzania </a:t>
            </a:r>
          </a:p>
        </p:txBody>
      </p:sp>
      <p:sp>
        <p:nvSpPr>
          <p:cNvPr id="3" name="Content Placeholder 2">
            <a:extLst>
              <a:ext uri="{FF2B5EF4-FFF2-40B4-BE49-F238E27FC236}">
                <a16:creationId xmlns:a16="http://schemas.microsoft.com/office/drawing/2014/main" id="{13AF7B09-C517-46AA-8097-1E797715A54A}"/>
              </a:ext>
            </a:extLst>
          </p:cNvPr>
          <p:cNvSpPr>
            <a:spLocks noGrp="1"/>
          </p:cNvSpPr>
          <p:nvPr>
            <p:ph sz="quarter" idx="13"/>
          </p:nvPr>
        </p:nvSpPr>
        <p:spPr>
          <a:xfrm>
            <a:off x="913774" y="1676400"/>
            <a:ext cx="10363826" cy="4495800"/>
          </a:xfrm>
        </p:spPr>
        <p:txBody>
          <a:bodyPr numCol="2">
            <a:normAutofit/>
          </a:bodyPr>
          <a:lstStyle/>
          <a:p>
            <a:r>
              <a:rPr lang="en-US" sz="2800" b="1" dirty="0"/>
              <a:t>include :</a:t>
            </a:r>
          </a:p>
          <a:p>
            <a:pPr marL="0" indent="0">
              <a:buNone/>
            </a:pPr>
            <a:endParaRPr lang="en-US" dirty="0"/>
          </a:p>
          <a:p>
            <a:r>
              <a:rPr lang="en-US" sz="2400" dirty="0">
                <a:latin typeface="Times New Roman" panose="02020603050405020304" pitchFamily="18" charset="0"/>
                <a:cs typeface="Times New Roman" panose="02020603050405020304" pitchFamily="18" charset="0"/>
              </a:rPr>
              <a:t>Capital Space</a:t>
            </a:r>
          </a:p>
          <a:p>
            <a:r>
              <a:rPr lang="en-US" sz="2400" dirty="0">
                <a:latin typeface="Times New Roman" panose="02020603050405020304" pitchFamily="18" charset="0"/>
                <a:cs typeface="Times New Roman" panose="02020603050405020304" pitchFamily="18" charset="0"/>
              </a:rPr>
              <a:t>D-Lab</a:t>
            </a:r>
          </a:p>
          <a:p>
            <a:r>
              <a:rPr lang="en-US" sz="2400" dirty="0">
                <a:latin typeface="Times New Roman" panose="02020603050405020304" pitchFamily="18" charset="0"/>
                <a:cs typeface="Times New Roman" panose="02020603050405020304" pitchFamily="18" charset="0"/>
              </a:rPr>
              <a:t>DOT</a:t>
            </a:r>
          </a:p>
          <a:p>
            <a:r>
              <a:rPr lang="en-US" sz="2400" dirty="0">
                <a:latin typeface="Times New Roman" panose="02020603050405020304" pitchFamily="18" charset="0"/>
                <a:cs typeface="Times New Roman" panose="02020603050405020304" pitchFamily="18" charset="0"/>
              </a:rPr>
              <a:t>Innovate</a:t>
            </a:r>
          </a:p>
          <a:p>
            <a:r>
              <a:rPr lang="en-US" sz="2400" dirty="0">
                <a:latin typeface="Times New Roman" panose="02020603050405020304" pitchFamily="18" charset="0"/>
                <a:cs typeface="Times New Roman" panose="02020603050405020304" pitchFamily="18" charset="0"/>
              </a:rPr>
              <a:t>Ict commission</a:t>
            </a:r>
          </a:p>
          <a:p>
            <a:r>
              <a:rPr lang="en-US" sz="2400" dirty="0">
                <a:latin typeface="Times New Roman" panose="02020603050405020304" pitchFamily="18" charset="0"/>
                <a:cs typeface="Times New Roman" panose="02020603050405020304" pitchFamily="18" charset="0"/>
              </a:rPr>
              <a:t>Ndoto hub</a:t>
            </a:r>
          </a:p>
          <a:p>
            <a:r>
              <a:rPr lang="en-US" sz="2400" dirty="0">
                <a:latin typeface="Times New Roman" panose="02020603050405020304" pitchFamily="18" charset="0"/>
                <a:cs typeface="Times New Roman" panose="02020603050405020304" pitchFamily="18" charset="0"/>
              </a:rPr>
              <a:t>Obuntu hub</a:t>
            </a:r>
          </a:p>
          <a:p>
            <a:r>
              <a:rPr lang="en-US" sz="2400" dirty="0">
                <a:latin typeface="Times New Roman" panose="02020603050405020304" pitchFamily="18" charset="0"/>
                <a:cs typeface="Times New Roman" panose="02020603050405020304" pitchFamily="18" charset="0"/>
              </a:rPr>
              <a:t>Jenga hub</a:t>
            </a:r>
          </a:p>
          <a:p>
            <a:r>
              <a:rPr lang="en-US" sz="2400" dirty="0">
                <a:latin typeface="Times New Roman" panose="02020603050405020304" pitchFamily="18" charset="0"/>
                <a:cs typeface="Times New Roman" panose="02020603050405020304" pitchFamily="18" charset="0"/>
              </a:rPr>
              <a:t>Robotech lab</a:t>
            </a:r>
          </a:p>
          <a:p>
            <a:r>
              <a:rPr lang="en-US" sz="2400" dirty="0">
                <a:latin typeface="Times New Roman" panose="02020603050405020304" pitchFamily="18" charset="0"/>
                <a:cs typeface="Times New Roman" panose="02020603050405020304" pitchFamily="18" charset="0"/>
              </a:rPr>
              <a:t>Smart lab</a:t>
            </a:r>
          </a:p>
          <a:p>
            <a:r>
              <a:rPr lang="en-US" sz="2400" dirty="0">
                <a:latin typeface="Times New Roman" panose="02020603050405020304" pitchFamily="18" charset="0"/>
                <a:cs typeface="Times New Roman" panose="02020603050405020304" pitchFamily="18" charset="0"/>
              </a:rPr>
              <a:t>Undp innovation lab</a:t>
            </a:r>
          </a:p>
          <a:p>
            <a:r>
              <a:rPr lang="en-US" sz="2400" dirty="0">
                <a:latin typeface="Times New Roman" panose="02020603050405020304" pitchFamily="18" charset="0"/>
                <a:cs typeface="Times New Roman" panose="02020603050405020304" pitchFamily="18" charset="0"/>
              </a:rPr>
              <a:t>Seedspace</a:t>
            </a:r>
          </a:p>
          <a:p>
            <a:endParaRPr lang="en-US" dirty="0"/>
          </a:p>
        </p:txBody>
      </p:sp>
    </p:spTree>
    <p:extLst>
      <p:ext uri="{BB962C8B-B14F-4D97-AF65-F5344CB8AC3E}">
        <p14:creationId xmlns:p14="http://schemas.microsoft.com/office/powerpoint/2010/main" val="1454057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BFFA9-9726-4B50-A745-7C77F7B7500C}"/>
              </a:ext>
            </a:extLst>
          </p:cNvPr>
          <p:cNvSpPr>
            <a:spLocks noGrp="1"/>
          </p:cNvSpPr>
          <p:nvPr>
            <p:ph type="title"/>
          </p:nvPr>
        </p:nvSpPr>
        <p:spPr>
          <a:xfrm>
            <a:off x="648071" y="328958"/>
            <a:ext cx="10629530" cy="514422"/>
          </a:xfrm>
        </p:spPr>
        <p:txBody>
          <a:bodyPr>
            <a:normAutofit fontScale="90000"/>
          </a:bodyPr>
          <a:lstStyle/>
          <a:p>
            <a:r>
              <a:rPr lang="en-US" cap="none" dirty="0">
                <a:latin typeface="Times New Roman" panose="02020603050405020304" pitchFamily="18" charset="0"/>
                <a:ea typeface="Times New Roman" panose="02020603050405020304" pitchFamily="18" charset="0"/>
                <a:cs typeface="Times New Roman" panose="02020603050405020304" pitchFamily="18" charset="0"/>
              </a:rPr>
              <a:t>Why is Business registration procedures, hold with technology </a:t>
            </a:r>
            <a:endParaRPr lang="en-US" dirty="0"/>
          </a:p>
        </p:txBody>
      </p:sp>
      <p:sp>
        <p:nvSpPr>
          <p:cNvPr id="3" name="Content Placeholder 2">
            <a:extLst>
              <a:ext uri="{FF2B5EF4-FFF2-40B4-BE49-F238E27FC236}">
                <a16:creationId xmlns:a16="http://schemas.microsoft.com/office/drawing/2014/main" id="{2A1A811A-FCD4-40F2-A522-164FA32A66A0}"/>
              </a:ext>
            </a:extLst>
          </p:cNvPr>
          <p:cNvSpPr>
            <a:spLocks noGrp="1"/>
          </p:cNvSpPr>
          <p:nvPr>
            <p:ph sz="quarter" idx="13"/>
          </p:nvPr>
        </p:nvSpPr>
        <p:spPr>
          <a:xfrm>
            <a:off x="913774" y="949912"/>
            <a:ext cx="10707096" cy="5579130"/>
          </a:xfrm>
        </p:spPr>
        <p:txBody>
          <a:bodyPr>
            <a:normAutofit fontScale="92500" lnSpcReduction="10000"/>
          </a:bodyPr>
          <a:lstStyle/>
          <a:p>
            <a:r>
              <a:rPr lang="en-US" sz="1800" dirty="0">
                <a:solidFill>
                  <a:srgbClr val="035254"/>
                </a:solidFill>
                <a:effectLst/>
                <a:latin typeface="Poppins" panose="00000500000000000000" pitchFamily="2" charset="0"/>
                <a:ea typeface="Times New Roman" panose="02020603050405020304" pitchFamily="18" charset="0"/>
              </a:rPr>
              <a:t>BRELA has completed developing of a modern Online Registration System (ORS),</a:t>
            </a:r>
            <a:r>
              <a:rPr lang="en-US" sz="1800" dirty="0">
                <a:solidFill>
                  <a:srgbClr val="035254"/>
                </a:solidFill>
                <a:latin typeface="Poppins" panose="00000500000000000000" pitchFamily="2" charset="0"/>
                <a:ea typeface="Times New Roman" panose="02020603050405020304" pitchFamily="18" charset="0"/>
              </a:rPr>
              <a:t> </a:t>
            </a:r>
          </a:p>
          <a:p>
            <a:r>
              <a:rPr lang="en-US" sz="1800" dirty="0">
                <a:solidFill>
                  <a:srgbClr val="035254"/>
                </a:solidFill>
                <a:latin typeface="Poppins" panose="00000500000000000000" pitchFamily="2" charset="0"/>
                <a:ea typeface="Times New Roman" panose="02020603050405020304" pitchFamily="18" charset="0"/>
              </a:rPr>
              <a:t>BUSINESS REGISTRATION IS DONE THROUGH THIS through Online Registration System</a:t>
            </a:r>
          </a:p>
          <a:p>
            <a:r>
              <a:rPr lang="en-US" sz="1800" dirty="0">
                <a:solidFill>
                  <a:srgbClr val="035254"/>
                </a:solidFill>
                <a:effectLst/>
                <a:latin typeface="Poppins" panose="00000500000000000000" pitchFamily="2" charset="0"/>
                <a:ea typeface="Times New Roman" panose="02020603050405020304" pitchFamily="18" charset="0"/>
                <a:cs typeface="Times New Roman" panose="02020603050405020304" pitchFamily="18" charset="0"/>
              </a:rPr>
              <a:t>Before registration of a company electronically, the following information/documents are needed by the user of the ORS: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US" sz="1800" b="1" dirty="0">
                <a:solidFill>
                  <a:srgbClr val="035254"/>
                </a:solidFill>
                <a:effectLst/>
                <a:latin typeface="Poppins" panose="00000500000000000000" pitchFamily="2" charset="0"/>
                <a:ea typeface="Times New Roman" panose="02020603050405020304" pitchFamily="18" charset="0"/>
                <a:cs typeface="Times New Roman" panose="02020603050405020304" pitchFamily="18" charset="0"/>
              </a:rPr>
              <a:t>National Identification Number (NIN) from NIDA.(for directors, shareholders or company secretaries)</a:t>
            </a:r>
          </a:p>
          <a:p>
            <a:pPr marL="342900" indent="-342900">
              <a:buFont typeface="+mj-lt"/>
              <a:buAutoNum type="arabicPeriod"/>
            </a:pPr>
            <a:r>
              <a:rPr lang="en-US" sz="1800" b="1" dirty="0">
                <a:solidFill>
                  <a:srgbClr val="035254"/>
                </a:solidFill>
                <a:effectLst/>
                <a:latin typeface="Poppins" panose="00000500000000000000" pitchFamily="2" charset="0"/>
                <a:ea typeface="Times New Roman" panose="02020603050405020304" pitchFamily="18" charset="0"/>
              </a:rPr>
              <a:t>Passports (in case of foreigners)</a:t>
            </a:r>
            <a:r>
              <a:rPr lang="en-US" sz="1800" dirty="0">
                <a:solidFill>
                  <a:srgbClr val="035254"/>
                </a:solidFill>
                <a:effectLst/>
                <a:latin typeface="Poppins" panose="00000500000000000000" pitchFamily="2" charset="0"/>
                <a:ea typeface="Times New Roman" panose="02020603050405020304" pitchFamily="18" charset="0"/>
              </a:rPr>
              <a:t> </a:t>
            </a:r>
          </a:p>
          <a:p>
            <a:pPr marL="342900" indent="-342900">
              <a:buFont typeface="+mj-lt"/>
              <a:buAutoNum type="arabicPeriod"/>
            </a:pPr>
            <a:r>
              <a:rPr lang="en-US" sz="1800" b="1" dirty="0">
                <a:solidFill>
                  <a:srgbClr val="035254"/>
                </a:solidFill>
                <a:effectLst/>
                <a:latin typeface="Poppins" panose="00000500000000000000" pitchFamily="2" charset="0"/>
                <a:ea typeface="Times New Roman" panose="02020603050405020304" pitchFamily="18" charset="0"/>
              </a:rPr>
              <a:t>Taxpayer Identification Number (TIN) </a:t>
            </a:r>
          </a:p>
          <a:p>
            <a:pPr marL="342900" indent="-342900">
              <a:buFont typeface="+mj-lt"/>
              <a:buAutoNum type="arabicPeriod"/>
            </a:pPr>
            <a:r>
              <a:rPr lang="en-US" sz="1800" b="1" dirty="0">
                <a:solidFill>
                  <a:srgbClr val="035254"/>
                </a:solidFill>
                <a:effectLst/>
                <a:latin typeface="Poppins" panose="00000500000000000000" pitchFamily="2" charset="0"/>
                <a:ea typeface="Times New Roman" panose="02020603050405020304" pitchFamily="18" charset="0"/>
              </a:rPr>
              <a:t>Prepared and duly signed Memorandum and Article of Association</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342900" indent="-342900">
              <a:buFont typeface="+mj-lt"/>
              <a:buAutoNum type="arabicPeriod"/>
            </a:pPr>
            <a:r>
              <a:rPr lang="en-US" sz="1800" b="1" dirty="0">
                <a:solidFill>
                  <a:srgbClr val="035254"/>
                </a:solidFill>
                <a:latin typeface="Poppins" panose="00000500000000000000" pitchFamily="2" charset="0"/>
                <a:ea typeface="Times New Roman" panose="02020603050405020304" pitchFamily="18" charset="0"/>
              </a:rPr>
              <a:t>physical addresses of</a:t>
            </a:r>
            <a:r>
              <a:rPr lang="en-US" sz="1800" dirty="0">
                <a:solidFill>
                  <a:srgbClr val="035254"/>
                </a:solidFill>
                <a:latin typeface="Poppins" panose="00000500000000000000" pitchFamily="2" charset="0"/>
                <a:ea typeface="Times New Roman" panose="02020603050405020304" pitchFamily="18" charset="0"/>
              </a:rPr>
              <a:t> </a:t>
            </a:r>
            <a:r>
              <a:rPr lang="en-US" sz="1800" b="1" dirty="0">
                <a:solidFill>
                  <a:srgbClr val="035254"/>
                </a:solidFill>
                <a:effectLst/>
                <a:latin typeface="Poppins" panose="00000500000000000000" pitchFamily="2" charset="0"/>
                <a:ea typeface="Times New Roman" panose="02020603050405020304" pitchFamily="18" charset="0"/>
              </a:rPr>
              <a:t>Directors, company secretary and shareholders : </a:t>
            </a:r>
            <a:r>
              <a:rPr lang="en-US" sz="1800" dirty="0">
                <a:solidFill>
                  <a:srgbClr val="035254"/>
                </a:solidFill>
                <a:effectLst/>
                <a:latin typeface="Poppins" panose="00000500000000000000" pitchFamily="2" charset="0"/>
                <a:ea typeface="Times New Roman" panose="02020603050405020304" pitchFamily="18" charset="0"/>
              </a:rPr>
              <a:t>including region, district &amp; ward), post address, email address, telephone number, postcode;</a:t>
            </a:r>
          </a:p>
          <a:p>
            <a:pPr marL="342900" indent="-342900">
              <a:buFont typeface="+mj-lt"/>
              <a:buAutoNum type="arabicPeriod"/>
            </a:pPr>
            <a:r>
              <a:rPr lang="en-US" sz="1800" b="1" dirty="0">
                <a:solidFill>
                  <a:srgbClr val="035254"/>
                </a:solidFill>
                <a:effectLst/>
                <a:latin typeface="Poppins" panose="00000500000000000000" pitchFamily="2" charset="0"/>
                <a:ea typeface="Times New Roman" panose="02020603050405020304" pitchFamily="18" charset="0"/>
              </a:rPr>
              <a:t>Details about the registered office of the company</a:t>
            </a:r>
            <a:r>
              <a:rPr lang="en-US" sz="1800" dirty="0">
                <a:solidFill>
                  <a:srgbClr val="035254"/>
                </a:solidFill>
                <a:effectLst/>
                <a:latin typeface="Poppins" panose="00000500000000000000" pitchFamily="2" charset="0"/>
                <a:ea typeface="Times New Roman" panose="02020603050405020304" pitchFamily="18" charset="0"/>
              </a:rPr>
              <a:t>. including region, district &amp; ward), post address, email address, telephone/mobile number, postcode, region, district, and ward</a:t>
            </a:r>
          </a:p>
          <a:p>
            <a:pPr marL="342900" indent="-342900">
              <a:buFont typeface="+mj-lt"/>
              <a:buAutoNum type="arabicPeriod"/>
            </a:pPr>
            <a:r>
              <a:rPr lang="en-US" sz="1800" dirty="0">
                <a:solidFill>
                  <a:srgbClr val="035254"/>
                </a:solidFill>
                <a:latin typeface="Poppins" panose="00000500000000000000" pitchFamily="2" charset="0"/>
                <a:ea typeface="Times New Roman" panose="02020603050405020304" pitchFamily="18" charset="0"/>
              </a:rPr>
              <a:t>When all this documents are complete;  the following are the steps to follow.</a:t>
            </a:r>
          </a:p>
          <a:p>
            <a:pPr marL="0" indent="0">
              <a:buNone/>
            </a:pPr>
            <a:endParaRPr lang="en-US" sz="1800" dirty="0">
              <a:solidFill>
                <a:srgbClr val="035254"/>
              </a:solidFill>
              <a:effectLst/>
              <a:latin typeface="Poppins" panose="00000500000000000000" pitchFamily="2"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0564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7AB55A-0EAA-46FD-8EE4-3AFE4F80A289}"/>
              </a:ext>
            </a:extLst>
          </p:cNvPr>
          <p:cNvSpPr>
            <a:spLocks noGrp="1"/>
          </p:cNvSpPr>
          <p:nvPr>
            <p:ph sz="quarter" idx="13"/>
          </p:nvPr>
        </p:nvSpPr>
        <p:spPr>
          <a:xfrm>
            <a:off x="913774" y="213064"/>
            <a:ext cx="10363826" cy="6218216"/>
          </a:xfrm>
        </p:spPr>
        <p:txBody>
          <a:bodyPr>
            <a:normAutofit fontScale="92500"/>
          </a:bodyPr>
          <a:lstStyle/>
          <a:p>
            <a:pPr marL="0" indent="0">
              <a:buNone/>
            </a:pPr>
            <a:r>
              <a:rPr lang="en-US" sz="1800" b="1" dirty="0">
                <a:solidFill>
                  <a:srgbClr val="035254"/>
                </a:solidFill>
                <a:effectLst/>
                <a:latin typeface="Poppins" panose="00000500000000000000" pitchFamily="2" charset="0"/>
                <a:ea typeface="Times New Roman" panose="02020603050405020304" pitchFamily="18" charset="0"/>
                <a:cs typeface="Times New Roman" panose="02020603050405020304" pitchFamily="18" charset="0"/>
              </a:rPr>
              <a:t>1</a:t>
            </a:r>
            <a:r>
              <a:rPr lang="en-US" sz="1800" b="1" baseline="30000" dirty="0">
                <a:solidFill>
                  <a:srgbClr val="035254"/>
                </a:solidFill>
                <a:effectLst/>
                <a:latin typeface="Poppins" panose="00000500000000000000" pitchFamily="2" charset="0"/>
                <a:ea typeface="Times New Roman" panose="02020603050405020304" pitchFamily="18" charset="0"/>
                <a:cs typeface="Times New Roman" panose="02020603050405020304" pitchFamily="18" charset="0"/>
              </a:rPr>
              <a:t>st</a:t>
            </a:r>
            <a:r>
              <a:rPr lang="en-US" sz="1800" b="1" dirty="0">
                <a:solidFill>
                  <a:srgbClr val="035254"/>
                </a:solidFill>
                <a:effectLst/>
                <a:latin typeface="Poppins" panose="00000500000000000000" pitchFamily="2" charset="0"/>
                <a:ea typeface="Times New Roman" panose="02020603050405020304" pitchFamily="18" charset="0"/>
                <a:cs typeface="Times New Roman" panose="02020603050405020304" pitchFamily="18" charset="0"/>
              </a:rPr>
              <a:t> Step: </a:t>
            </a:r>
          </a:p>
          <a:p>
            <a:pPr marL="0" indent="0">
              <a:buNone/>
            </a:pPr>
            <a:r>
              <a:rPr lang="en-US" sz="1800" b="1" dirty="0">
                <a:solidFill>
                  <a:srgbClr val="035254"/>
                </a:solidFill>
                <a:effectLst/>
                <a:latin typeface="Poppins" panose="00000500000000000000" pitchFamily="2" charset="0"/>
                <a:ea typeface="Times New Roman" panose="02020603050405020304" pitchFamily="18" charset="0"/>
                <a:cs typeface="Times New Roman" panose="02020603050405020304" pitchFamily="18" charset="0"/>
              </a:rPr>
              <a:t>Filling in all prospective company particulars into the Online Registration System</a:t>
            </a:r>
          </a:p>
          <a:p>
            <a:r>
              <a:rPr lang="en-US" sz="1800" dirty="0">
                <a:solidFill>
                  <a:srgbClr val="035254"/>
                </a:solidFill>
                <a:effectLst/>
                <a:latin typeface="Poppins" panose="00000500000000000000" pitchFamily="2" charset="0"/>
                <a:ea typeface="Times New Roman" panose="02020603050405020304" pitchFamily="18" charset="0"/>
                <a:cs typeface="Times New Roman" panose="02020603050405020304" pitchFamily="18" charset="0"/>
              </a:rPr>
              <a:t>The ORS require the registered user to fill in all particulars regarding the company itself such as share structure, company registered office, company general objectives /AIMS , the company secretary information, company directors’ information</a:t>
            </a:r>
            <a:r>
              <a:rPr lang="en-US" sz="1800" dirty="0">
                <a:solidFill>
                  <a:srgbClr val="035254"/>
                </a:solidFill>
                <a:latin typeface="Poppins" panose="00000500000000000000" pitchFamily="2" charset="0"/>
                <a:ea typeface="Times New Roman" panose="02020603050405020304" pitchFamily="18" charset="0"/>
                <a:cs typeface="Times New Roman" panose="02020603050405020304" pitchFamily="18" charset="0"/>
              </a:rPr>
              <a:t> and </a:t>
            </a:r>
            <a:r>
              <a:rPr lang="en-US" sz="1800" dirty="0">
                <a:solidFill>
                  <a:srgbClr val="035254"/>
                </a:solidFill>
                <a:effectLst/>
                <a:latin typeface="Poppins" panose="00000500000000000000" pitchFamily="2" charset="0"/>
                <a:ea typeface="Times New Roman" panose="02020603050405020304" pitchFamily="18" charset="0"/>
                <a:cs typeface="Times New Roman" panose="02020603050405020304" pitchFamily="18" charset="0"/>
              </a:rPr>
              <a:t>company shareholders information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b="1" dirty="0">
                <a:solidFill>
                  <a:srgbClr val="035254"/>
                </a:solidFill>
                <a:effectLst/>
                <a:latin typeface="Poppins" panose="00000500000000000000" pitchFamily="2" charset="0"/>
                <a:ea typeface="Times New Roman" panose="02020603050405020304" pitchFamily="18" charset="0"/>
                <a:cs typeface="Times New Roman" panose="02020603050405020304" pitchFamily="18" charset="0"/>
              </a:rPr>
              <a:t>2</a:t>
            </a:r>
            <a:r>
              <a:rPr lang="en-US" sz="1800" b="1" baseline="30000" dirty="0">
                <a:solidFill>
                  <a:srgbClr val="035254"/>
                </a:solidFill>
                <a:effectLst/>
                <a:latin typeface="Poppins" panose="00000500000000000000" pitchFamily="2" charset="0"/>
                <a:ea typeface="Times New Roman" panose="02020603050405020304" pitchFamily="18" charset="0"/>
                <a:cs typeface="Times New Roman" panose="02020603050405020304" pitchFamily="18" charset="0"/>
              </a:rPr>
              <a:t>nd</a:t>
            </a:r>
            <a:r>
              <a:rPr lang="en-US" sz="1800" b="1" dirty="0">
                <a:solidFill>
                  <a:srgbClr val="035254"/>
                </a:solidFill>
                <a:effectLst/>
                <a:latin typeface="Poppins" panose="00000500000000000000" pitchFamily="2" charset="0"/>
                <a:ea typeface="Times New Roman" panose="02020603050405020304" pitchFamily="18" charset="0"/>
                <a:cs typeface="Times New Roman" panose="02020603050405020304" pitchFamily="18" charset="0"/>
              </a:rPr>
              <a:t> Step: </a:t>
            </a:r>
          </a:p>
          <a:p>
            <a:pPr marL="0" indent="0">
              <a:buNone/>
            </a:pPr>
            <a:r>
              <a:rPr lang="en-US" sz="1800" b="1" dirty="0">
                <a:solidFill>
                  <a:srgbClr val="035254"/>
                </a:solidFill>
                <a:effectLst/>
                <a:latin typeface="Poppins" panose="00000500000000000000" pitchFamily="2" charset="0"/>
                <a:ea typeface="Times New Roman" panose="02020603050405020304" pitchFamily="18" charset="0"/>
                <a:cs typeface="Times New Roman" panose="02020603050405020304" pitchFamily="18" charset="0"/>
              </a:rPr>
              <a:t>Uploading of the scanned documents into the Online Registration System</a:t>
            </a:r>
            <a:endParaRPr lang="en-US" sz="1800" dirty="0">
              <a:solidFill>
                <a:srgbClr val="035254"/>
              </a:solidFill>
              <a:latin typeface="Poppins" panose="00000500000000000000" pitchFamily="2" charset="0"/>
              <a:ea typeface="Times New Roman" panose="02020603050405020304" pitchFamily="18" charset="0"/>
            </a:endParaRPr>
          </a:p>
          <a:p>
            <a:pPr marL="0" indent="0">
              <a:buNone/>
            </a:pPr>
            <a:r>
              <a:rPr lang="en-US" sz="1800" dirty="0">
                <a:solidFill>
                  <a:srgbClr val="035254"/>
                </a:solidFill>
                <a:effectLst/>
                <a:latin typeface="Poppins" panose="00000500000000000000" pitchFamily="2" charset="0"/>
                <a:ea typeface="Times New Roman" panose="02020603050405020304" pitchFamily="18" charset="0"/>
                <a:cs typeface="Times New Roman" panose="02020603050405020304" pitchFamily="18" charset="0"/>
              </a:rPr>
              <a:t>the system generates a printout document containing the information filled in </a:t>
            </a:r>
            <a:r>
              <a:rPr lang="en-US" sz="1800" dirty="0">
                <a:solidFill>
                  <a:srgbClr val="035254"/>
                </a:solidFill>
                <a:latin typeface="Poppins" panose="00000500000000000000" pitchFamily="2" charset="0"/>
                <a:ea typeface="Times New Roman" panose="02020603050405020304" pitchFamily="18" charset="0"/>
                <a:cs typeface="Times New Roman" panose="02020603050405020304" pitchFamily="18" charset="0"/>
              </a:rPr>
              <a:t>step 1</a:t>
            </a:r>
            <a:r>
              <a:rPr lang="en-US" sz="1800" dirty="0">
                <a:solidFill>
                  <a:srgbClr val="035254"/>
                </a:solidFill>
                <a:effectLst/>
                <a:latin typeface="Poppins" panose="00000500000000000000" pitchFamily="2" charset="0"/>
                <a:ea typeface="Times New Roman" panose="02020603050405020304" pitchFamily="18" charset="0"/>
                <a:cs typeface="Times New Roman" panose="02020603050405020304" pitchFamily="18" charset="0"/>
              </a:rPr>
              <a:t>. which need to be signed by all directors and company secretary.</a:t>
            </a:r>
          </a:p>
          <a:p>
            <a:pPr marL="0" indent="0">
              <a:buNone/>
            </a:pPr>
            <a:r>
              <a:rPr lang="en-US" sz="1800" dirty="0">
                <a:solidFill>
                  <a:srgbClr val="035254"/>
                </a:solidFill>
                <a:effectLst/>
                <a:latin typeface="Poppins" panose="00000500000000000000" pitchFamily="2" charset="0"/>
                <a:ea typeface="Times New Roman" panose="02020603050405020304" pitchFamily="18" charset="0"/>
                <a:cs typeface="Times New Roman" panose="02020603050405020304" pitchFamily="18" charset="0"/>
              </a:rPr>
              <a:t> Thereafter, it has to be scanned (</a:t>
            </a:r>
            <a:r>
              <a:rPr lang="en-US" sz="1800" i="1" dirty="0">
                <a:solidFill>
                  <a:srgbClr val="035254"/>
                </a:solidFill>
                <a:effectLst/>
                <a:latin typeface="Poppins" panose="00000500000000000000" pitchFamily="2" charset="0"/>
                <a:ea typeface="Times New Roman" panose="02020603050405020304" pitchFamily="18" charset="0"/>
                <a:cs typeface="Times New Roman" panose="02020603050405020304" pitchFamily="18" charset="0"/>
              </a:rPr>
              <a:t>in pdf format</a:t>
            </a:r>
            <a:r>
              <a:rPr lang="en-US" sz="1800" dirty="0">
                <a:solidFill>
                  <a:srgbClr val="035254"/>
                </a:solidFill>
                <a:effectLst/>
                <a:latin typeface="Poppins" panose="00000500000000000000" pitchFamily="2" charset="0"/>
                <a:ea typeface="Times New Roman" panose="02020603050405020304" pitchFamily="18" charset="0"/>
                <a:cs typeface="Times New Roman" panose="02020603050405020304" pitchFamily="18" charset="0"/>
              </a:rPr>
              <a:t>) together with the Memorandum and Articles of Association and then be uploaded into the ORS for approval. </a:t>
            </a:r>
          </a:p>
          <a:p>
            <a:pPr marL="0" indent="0">
              <a:buNone/>
            </a:pPr>
            <a:r>
              <a:rPr lang="en-US" sz="1800" dirty="0">
                <a:solidFill>
                  <a:srgbClr val="035254"/>
                </a:solidFill>
                <a:effectLst/>
                <a:latin typeface="Poppins" panose="00000500000000000000" pitchFamily="2" charset="0"/>
                <a:ea typeface="Times New Roman" panose="02020603050405020304" pitchFamily="18" charset="0"/>
                <a:cs typeface="Times New Roman" panose="02020603050405020304" pitchFamily="18" charset="0"/>
              </a:rPr>
              <a:t>At this step, the system will generate the control number for payment after the documents have been properly uploaded. </a:t>
            </a:r>
          </a:p>
          <a:p>
            <a:pPr marL="0" indent="0">
              <a:buNone/>
            </a:pPr>
            <a:r>
              <a:rPr lang="en-US" sz="1800" dirty="0">
                <a:solidFill>
                  <a:srgbClr val="035254"/>
                </a:solidFill>
                <a:effectLst/>
                <a:latin typeface="Poppins" panose="00000500000000000000" pitchFamily="2" charset="0"/>
                <a:ea typeface="Times New Roman" panose="02020603050405020304" pitchFamily="18" charset="0"/>
                <a:cs typeface="Times New Roman" panose="02020603050405020304" pitchFamily="18" charset="0"/>
              </a:rPr>
              <a:t>Payment can either be made through depositing the prescribed fees in Bank or though mobile payment.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solidFill>
                <a:srgbClr val="035254"/>
              </a:solidFill>
              <a:latin typeface="Poppins" panose="00000500000000000000" pitchFamily="2" charset="0"/>
              <a:ea typeface="Times New Roman" panose="02020603050405020304" pitchFamily="18" charset="0"/>
            </a:endParaRPr>
          </a:p>
          <a:p>
            <a:endParaRPr lang="en-US" sz="1800" dirty="0">
              <a:solidFill>
                <a:srgbClr val="035254"/>
              </a:solidFill>
              <a:effectLst/>
              <a:latin typeface="Poppins" panose="00000500000000000000" pitchFamily="2" charset="0"/>
              <a:ea typeface="Times New Roman" panose="02020603050405020304" pitchFamily="18" charset="0"/>
            </a:endParaRPr>
          </a:p>
          <a:p>
            <a:endParaRPr lang="en-US" sz="1800" b="1" dirty="0">
              <a:solidFill>
                <a:srgbClr val="035254"/>
              </a:solidFill>
              <a:effectLst/>
              <a:latin typeface="Poppins" panose="00000500000000000000" pitchFamily="2"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614715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EB168C-C36B-41CE-B0DE-A0C387EBC7C9}"/>
              </a:ext>
            </a:extLst>
          </p:cNvPr>
          <p:cNvSpPr>
            <a:spLocks noGrp="1"/>
          </p:cNvSpPr>
          <p:nvPr>
            <p:ph sz="quarter" idx="13"/>
          </p:nvPr>
        </p:nvSpPr>
        <p:spPr>
          <a:xfrm>
            <a:off x="913774" y="310718"/>
            <a:ext cx="10363826" cy="5841507"/>
          </a:xfrm>
        </p:spPr>
        <p:txBody>
          <a:bodyPr/>
          <a:lstStyle/>
          <a:p>
            <a:pPr marL="0" indent="0">
              <a:buNone/>
            </a:pPr>
            <a:r>
              <a:rPr lang="en-US" sz="1800" b="1" dirty="0">
                <a:solidFill>
                  <a:srgbClr val="035254"/>
                </a:solidFill>
                <a:effectLst/>
                <a:latin typeface="Poppins" panose="00000500000000000000" pitchFamily="2" charset="0"/>
                <a:ea typeface="Times New Roman" panose="02020603050405020304" pitchFamily="18" charset="0"/>
                <a:cs typeface="Times New Roman" panose="02020603050405020304" pitchFamily="18" charset="0"/>
              </a:rPr>
              <a:t>3</a:t>
            </a:r>
            <a:r>
              <a:rPr lang="en-US" sz="1800" b="1" baseline="30000" dirty="0">
                <a:solidFill>
                  <a:srgbClr val="035254"/>
                </a:solidFill>
                <a:effectLst/>
                <a:latin typeface="Poppins" panose="00000500000000000000" pitchFamily="2" charset="0"/>
                <a:ea typeface="Times New Roman" panose="02020603050405020304" pitchFamily="18" charset="0"/>
                <a:cs typeface="Times New Roman" panose="02020603050405020304" pitchFamily="18" charset="0"/>
              </a:rPr>
              <a:t>rd</a:t>
            </a:r>
            <a:r>
              <a:rPr lang="en-US" sz="1800" b="1" dirty="0">
                <a:solidFill>
                  <a:srgbClr val="035254"/>
                </a:solidFill>
                <a:effectLst/>
                <a:latin typeface="Poppins" panose="00000500000000000000" pitchFamily="2" charset="0"/>
                <a:ea typeface="Times New Roman" panose="02020603050405020304" pitchFamily="18" charset="0"/>
                <a:cs typeface="Times New Roman" panose="02020603050405020304" pitchFamily="18" charset="0"/>
              </a:rPr>
              <a:t> step: Downloading and printing out of a Certificate of Incorporation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35254"/>
                </a:solidFill>
                <a:effectLst/>
                <a:latin typeface="Poppins" panose="00000500000000000000" pitchFamily="2" charset="0"/>
                <a:ea typeface="Times New Roman" panose="02020603050405020304" pitchFamily="18" charset="0"/>
                <a:cs typeface="Times New Roman" panose="02020603050405020304" pitchFamily="18" charset="0"/>
              </a:rPr>
              <a:t>The Registrar of companies, after approving all the attachments uploaded into the system, proceeds with issuing of a Certificate of Incorporation and sending the same electronically into the registered users’ account for printing.</a:t>
            </a:r>
          </a:p>
          <a:p>
            <a:pPr marL="0" indent="0">
              <a:buNone/>
            </a:pPr>
            <a:endParaRPr lang="en-US" sz="1800" b="1" dirty="0">
              <a:solidFill>
                <a:srgbClr val="035254"/>
              </a:solidFill>
              <a:latin typeface="Poppins" panose="00000500000000000000" pitchFamily="2" charset="0"/>
              <a:ea typeface="Times New Roman" panose="02020603050405020304" pitchFamily="18" charset="0"/>
              <a:cs typeface="Times New Roman" panose="02020603050405020304" pitchFamily="18" charset="0"/>
            </a:endParaRPr>
          </a:p>
          <a:p>
            <a:pPr marL="0" indent="0">
              <a:buNone/>
            </a:pPr>
            <a:r>
              <a:rPr lang="en-US" sz="1800" b="1" dirty="0">
                <a:solidFill>
                  <a:srgbClr val="035254"/>
                </a:solidFill>
                <a:latin typeface="Poppins" panose="00000500000000000000" pitchFamily="2" charset="0"/>
                <a:ea typeface="Times New Roman" panose="02020603050405020304" pitchFamily="18" charset="0"/>
                <a:cs typeface="Times New Roman" panose="02020603050405020304" pitchFamily="18" charset="0"/>
              </a:rPr>
              <a:t>Post incorporation procedures of filing of company documents</a:t>
            </a:r>
            <a:endParaRPr lang="en-US" sz="1800" dirty="0"/>
          </a:p>
          <a:p>
            <a:r>
              <a:rPr lang="en-US" sz="1800" dirty="0">
                <a:solidFill>
                  <a:srgbClr val="035254"/>
                </a:solidFill>
                <a:effectLst/>
                <a:latin typeface="Poppins" panose="00000500000000000000" pitchFamily="2" charset="0"/>
                <a:ea typeface="Times New Roman" panose="02020603050405020304" pitchFamily="18" charset="0"/>
              </a:rPr>
              <a:t>A company Representative recognized under the ORS will have exclusive power to file company documents through signing in into the system and uploading the same</a:t>
            </a:r>
          </a:p>
          <a:p>
            <a:endParaRPr lang="en-US" sz="1800" dirty="0">
              <a:solidFill>
                <a:srgbClr val="035254"/>
              </a:solidFill>
              <a:latin typeface="Poppins" panose="00000500000000000000" pitchFamily="2" charset="0"/>
              <a:ea typeface="Calibri" panose="020F0502020204030204" pitchFamily="34" charset="0"/>
              <a:cs typeface="Times New Roman" panose="02020603050405020304" pitchFamily="18" charset="0"/>
            </a:endParaRPr>
          </a:p>
          <a:p>
            <a:r>
              <a:rPr lang="en-US" sz="1800" b="1" i="1" dirty="0">
                <a:solidFill>
                  <a:srgbClr val="035254"/>
                </a:solidFill>
                <a:effectLst/>
                <a:latin typeface="Poppins" panose="00000500000000000000" pitchFamily="2" charset="0"/>
                <a:ea typeface="Calibri" panose="020F0502020204030204" pitchFamily="34" charset="0"/>
                <a:cs typeface="Times New Roman" panose="02020603050405020304" pitchFamily="18" charset="0"/>
              </a:rPr>
              <a:t>How about regulatory authorities.?</a:t>
            </a:r>
          </a:p>
          <a:p>
            <a:r>
              <a:rPr lang="en-US" sz="1800" b="1" i="1" dirty="0">
                <a:solidFill>
                  <a:srgbClr val="035254"/>
                </a:solidFill>
                <a:latin typeface="Poppins" panose="00000500000000000000" pitchFamily="2" charset="0"/>
                <a:ea typeface="Calibri" panose="020F0502020204030204" pitchFamily="34" charset="0"/>
                <a:cs typeface="Times New Roman" panose="02020603050405020304" pitchFamily="18" charset="0"/>
              </a:rPr>
              <a:t>Do they feature in technology entrepreneurship? </a:t>
            </a:r>
          </a:p>
          <a:p>
            <a:r>
              <a:rPr lang="en-US" sz="1800" b="1" dirty="0" err="1">
                <a:solidFill>
                  <a:srgbClr val="035254"/>
                </a:solidFill>
                <a:latin typeface="Poppins" panose="00000500000000000000" pitchFamily="2" charset="0"/>
                <a:ea typeface="Calibri" panose="020F0502020204030204" pitchFamily="34" charset="0"/>
                <a:cs typeface="Times New Roman" panose="02020603050405020304" pitchFamily="18" charset="0"/>
              </a:rPr>
              <a:t>YeS</a:t>
            </a:r>
            <a:r>
              <a:rPr lang="en-US" sz="1800" b="1" dirty="0">
                <a:solidFill>
                  <a:srgbClr val="035254"/>
                </a:solidFill>
                <a:latin typeface="Poppins" panose="00000500000000000000" pitchFamily="2" charset="0"/>
                <a:ea typeface="Calibri" panose="020F0502020204030204" pitchFamily="34" charset="0"/>
                <a:cs typeface="Times New Roman" panose="02020603050405020304" pitchFamily="18" charset="0"/>
              </a:rPr>
              <a:t> they do. Vital is to Get to know what they are and their role.</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71233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115EA-F35D-4B75-B1BE-01AED21F354A}"/>
              </a:ext>
            </a:extLst>
          </p:cNvPr>
          <p:cNvSpPr>
            <a:spLocks noGrp="1"/>
          </p:cNvSpPr>
          <p:nvPr>
            <p:ph type="title"/>
          </p:nvPr>
        </p:nvSpPr>
        <p:spPr>
          <a:xfrm>
            <a:off x="913774" y="283239"/>
            <a:ext cx="10364451" cy="600682"/>
          </a:xfrm>
        </p:spPr>
        <p:txBody>
          <a:bodyPr/>
          <a:lstStyle/>
          <a:p>
            <a:r>
              <a:rPr lang="en-US" cap="none" dirty="0">
                <a:latin typeface="Times New Roman" panose="02020603050405020304" pitchFamily="18" charset="0"/>
                <a:ea typeface="Times New Roman" panose="02020603050405020304" pitchFamily="18" charset="0"/>
                <a:cs typeface="Times New Roman" panose="02020603050405020304" pitchFamily="18" charset="0"/>
              </a:rPr>
              <a:t>Regulatory authorities</a:t>
            </a:r>
            <a:endParaRPr lang="en-US" dirty="0"/>
          </a:p>
        </p:txBody>
      </p:sp>
      <p:sp>
        <p:nvSpPr>
          <p:cNvPr id="3" name="Content Placeholder 2">
            <a:extLst>
              <a:ext uri="{FF2B5EF4-FFF2-40B4-BE49-F238E27FC236}">
                <a16:creationId xmlns:a16="http://schemas.microsoft.com/office/drawing/2014/main" id="{4F6D26B0-E5E3-4258-8843-64CDA770E925}"/>
              </a:ext>
            </a:extLst>
          </p:cNvPr>
          <p:cNvSpPr>
            <a:spLocks noGrp="1"/>
          </p:cNvSpPr>
          <p:nvPr>
            <p:ph sz="quarter" idx="13"/>
          </p:nvPr>
        </p:nvSpPr>
        <p:spPr>
          <a:xfrm>
            <a:off x="656948" y="1047564"/>
            <a:ext cx="10963922" cy="4926515"/>
          </a:xfrm>
        </p:spPr>
        <p:txBody>
          <a:bodyPr>
            <a:normAutofit/>
          </a:bodyPr>
          <a:lstStyle/>
          <a:p>
            <a:r>
              <a:rPr lang="en-US" sz="2800" b="0" i="0" u="none" strike="noStrike" cap="none" baseline="0" dirty="0">
                <a:solidFill>
                  <a:srgbClr val="000000"/>
                </a:solidFill>
                <a:latin typeface="Times New Roman" panose="02020603050405020304" pitchFamily="18" charset="0"/>
              </a:rPr>
              <a:t>Regulatory authorities in Tanzania were established by the government to moderate the market players in order to avoid any possible chaos in the market place.</a:t>
            </a:r>
          </a:p>
          <a:p>
            <a:r>
              <a:rPr lang="en-US" sz="2800" b="1" cap="none" dirty="0">
                <a:solidFill>
                  <a:srgbClr val="000000"/>
                </a:solidFill>
                <a:latin typeface="Times New Roman" panose="02020603050405020304" pitchFamily="18" charset="0"/>
              </a:rPr>
              <a:t>By definition</a:t>
            </a:r>
            <a:r>
              <a:rPr lang="en-US" sz="2800" cap="none" dirty="0">
                <a:solidFill>
                  <a:srgbClr val="000000"/>
                </a:solidFill>
                <a:latin typeface="Times New Roman" panose="02020603050405020304" pitchFamily="18" charset="0"/>
              </a:rPr>
              <a:t>:</a:t>
            </a:r>
            <a:endParaRPr lang="en-US" sz="2800" b="0" i="0" u="none" strike="noStrike" cap="none" baseline="0" dirty="0">
              <a:solidFill>
                <a:srgbClr val="000000"/>
              </a:solidFill>
              <a:latin typeface="Times New Roman" panose="02020603050405020304" pitchFamily="18" charset="0"/>
            </a:endParaRPr>
          </a:p>
          <a:p>
            <a:r>
              <a:rPr lang="en-US" sz="2800" b="0" i="0" u="none" strike="noStrike" cap="none" baseline="0" dirty="0">
                <a:solidFill>
                  <a:srgbClr val="000000"/>
                </a:solidFill>
                <a:latin typeface="Times New Roman" panose="02020603050405020304" pitchFamily="18" charset="0"/>
              </a:rPr>
              <a:t>A regulatory authority is an agency with powers given to it by the legislature to enforce statutes, to develop regulations that have force of the law, and to assist the public in complying with laws and regulations</a:t>
            </a:r>
            <a:endParaRPr lang="en-US" sz="2800" cap="none" dirty="0"/>
          </a:p>
        </p:txBody>
      </p:sp>
    </p:spTree>
    <p:extLst>
      <p:ext uri="{BB962C8B-B14F-4D97-AF65-F5344CB8AC3E}">
        <p14:creationId xmlns:p14="http://schemas.microsoft.com/office/powerpoint/2010/main" val="1503367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416EFD-100E-4504-B651-D1BDB3B7CEDB}"/>
              </a:ext>
            </a:extLst>
          </p:cNvPr>
          <p:cNvSpPr>
            <a:spLocks noGrp="1"/>
          </p:cNvSpPr>
          <p:nvPr>
            <p:ph sz="quarter" idx="13"/>
          </p:nvPr>
        </p:nvSpPr>
        <p:spPr>
          <a:xfrm>
            <a:off x="441960" y="310718"/>
            <a:ext cx="11460480" cy="6425362"/>
          </a:xfrm>
        </p:spPr>
        <p:txBody>
          <a:bodyPr>
            <a:noAutofit/>
          </a:bodyPr>
          <a:lstStyle/>
          <a:p>
            <a:pPr marL="0" indent="0">
              <a:buNone/>
            </a:pPr>
            <a:r>
              <a:rPr lang="en-US" b="0" i="0" u="none" strike="noStrike" cap="none" baseline="0" dirty="0">
                <a:solidFill>
                  <a:srgbClr val="000000"/>
                </a:solidFill>
                <a:latin typeface="Times New Roman" panose="02020603050405020304" pitchFamily="18" charset="0"/>
              </a:rPr>
              <a:t>The powers of these authorities are almost a replica of each other and are vested with the following 6 powers: </a:t>
            </a:r>
          </a:p>
          <a:p>
            <a:r>
              <a:rPr lang="en-US" b="0" i="0" u="none" strike="noStrike" cap="none" baseline="0" dirty="0">
                <a:solidFill>
                  <a:srgbClr val="000000"/>
                </a:solidFill>
                <a:latin typeface="Times New Roman" panose="02020603050405020304" pitchFamily="18" charset="0"/>
              </a:rPr>
              <a:t>(</a:t>
            </a:r>
            <a:r>
              <a:rPr lang="en-US" b="0" i="0" u="none" strike="noStrike" cap="none" baseline="0" dirty="0" err="1">
                <a:solidFill>
                  <a:srgbClr val="000000"/>
                </a:solidFill>
                <a:latin typeface="Times New Roman" panose="02020603050405020304" pitchFamily="18" charset="0"/>
              </a:rPr>
              <a:t>i</a:t>
            </a:r>
            <a:r>
              <a:rPr lang="en-US" b="0" i="0" u="none" strike="noStrike" cap="none" baseline="0" dirty="0">
                <a:solidFill>
                  <a:srgbClr val="000000"/>
                </a:solidFill>
                <a:latin typeface="Times New Roman" panose="02020603050405020304" pitchFamily="18" charset="0"/>
              </a:rPr>
              <a:t>) promoting effective competition and economic efficiency </a:t>
            </a:r>
          </a:p>
          <a:p>
            <a:r>
              <a:rPr lang="en-US" b="0" i="0" u="none" strike="noStrike" cap="none" baseline="0" dirty="0">
                <a:solidFill>
                  <a:srgbClr val="000000"/>
                </a:solidFill>
                <a:latin typeface="Times New Roman" panose="02020603050405020304" pitchFamily="18" charset="0"/>
              </a:rPr>
              <a:t>(ii) protecting the interests of consumers </a:t>
            </a:r>
          </a:p>
          <a:p>
            <a:r>
              <a:rPr lang="en-US" b="0" i="0" u="none" strike="noStrike" cap="none" baseline="0" dirty="0">
                <a:solidFill>
                  <a:srgbClr val="000000"/>
                </a:solidFill>
                <a:latin typeface="Times New Roman" panose="02020603050405020304" pitchFamily="18" charset="0"/>
              </a:rPr>
              <a:t>(iii) protecting the financial viability of the efficient suppliers </a:t>
            </a:r>
          </a:p>
          <a:p>
            <a:r>
              <a:rPr lang="en-US" b="0" i="0" u="none" strike="noStrike" cap="none" baseline="0" dirty="0">
                <a:solidFill>
                  <a:srgbClr val="000000"/>
                </a:solidFill>
                <a:latin typeface="Times New Roman" panose="02020603050405020304" pitchFamily="18" charset="0"/>
              </a:rPr>
              <a:t>(iv) promoting the availability of regulated services to all consumers including low income, rural and disadvantaged consumers </a:t>
            </a:r>
          </a:p>
          <a:p>
            <a:r>
              <a:rPr lang="en-US" b="0" i="0" u="none" strike="noStrike" cap="none" baseline="0" dirty="0">
                <a:solidFill>
                  <a:srgbClr val="000000"/>
                </a:solidFill>
                <a:latin typeface="Times New Roman" panose="02020603050405020304" pitchFamily="18" charset="0"/>
              </a:rPr>
              <a:t>(v) enhancing public knowledge, awareness and understanding of the regulated sectors including: </a:t>
            </a:r>
          </a:p>
          <a:p>
            <a:pPr lvl="1"/>
            <a:r>
              <a:rPr lang="en-US" b="0" i="0" u="none" strike="noStrike" cap="none" baseline="0" dirty="0">
                <a:solidFill>
                  <a:srgbClr val="000000"/>
                </a:solidFill>
                <a:latin typeface="Times New Roman" panose="02020603050405020304" pitchFamily="18" charset="0"/>
              </a:rPr>
              <a:t>(a) the rights and obligations of consumers and regulated suppliers </a:t>
            </a:r>
          </a:p>
          <a:p>
            <a:pPr lvl="1"/>
            <a:r>
              <a:rPr lang="en-US" b="0" i="0" u="none" strike="noStrike" cap="none" baseline="0" dirty="0">
                <a:solidFill>
                  <a:srgbClr val="000000"/>
                </a:solidFill>
                <a:latin typeface="Times New Roman" panose="02020603050405020304" pitchFamily="18" charset="0"/>
              </a:rPr>
              <a:t>(b) the ways in which complaints and disputes may be initiated and resolved </a:t>
            </a:r>
          </a:p>
          <a:p>
            <a:pPr lvl="1"/>
            <a:r>
              <a:rPr lang="en-US" b="0" i="0" u="none" strike="noStrike" cap="none" baseline="0" dirty="0">
                <a:solidFill>
                  <a:srgbClr val="000000"/>
                </a:solidFill>
                <a:latin typeface="Times New Roman" panose="02020603050405020304" pitchFamily="18" charset="0"/>
              </a:rPr>
              <a:t>(c) the duties, functions and activities of the authority. </a:t>
            </a:r>
          </a:p>
          <a:p>
            <a:r>
              <a:rPr lang="en-US" b="0" i="0" u="none" strike="noStrike" cap="none" baseline="0" dirty="0">
                <a:solidFill>
                  <a:srgbClr val="000000"/>
                </a:solidFill>
                <a:latin typeface="Times New Roman" panose="02020603050405020304" pitchFamily="18" charset="0"/>
              </a:rPr>
              <a:t>(Vi) taking into account the need to protect and preserve the environment </a:t>
            </a:r>
            <a:endParaRPr lang="en-US" b="0" i="0" u="none" strike="noStrike" cap="none" baseline="0" dirty="0">
              <a:latin typeface="Times New Roman" panose="02020603050405020304" pitchFamily="18" charset="0"/>
            </a:endParaRPr>
          </a:p>
          <a:p>
            <a:pPr marL="0" indent="0">
              <a:buNone/>
            </a:pPr>
            <a:r>
              <a:rPr lang="en-US" b="0" i="0" u="none" strike="noStrike" cap="none" baseline="0" dirty="0">
                <a:latin typeface="Times New Roman" panose="02020603050405020304" pitchFamily="18" charset="0"/>
              </a:rPr>
              <a:t>The powers so vested with the regulatory authorities clearly reflect the liberalization process of the economy initiated by the government targeting to build the market economy in Tanzania.</a:t>
            </a:r>
            <a:endParaRPr lang="en-US" cap="none" dirty="0"/>
          </a:p>
        </p:txBody>
      </p:sp>
    </p:spTree>
    <p:extLst>
      <p:ext uri="{BB962C8B-B14F-4D97-AF65-F5344CB8AC3E}">
        <p14:creationId xmlns:p14="http://schemas.microsoft.com/office/powerpoint/2010/main" val="331587495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863</TotalTime>
  <Words>2469</Words>
  <Application>Microsoft Office PowerPoint</Application>
  <PresentationFormat>Widescreen</PresentationFormat>
  <Paragraphs>177</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Arial MT</vt:lpstr>
      <vt:lpstr>Calibri</vt:lpstr>
      <vt:lpstr>Poppins</vt:lpstr>
      <vt:lpstr>PT Serif</vt:lpstr>
      <vt:lpstr>Times New Roman</vt:lpstr>
      <vt:lpstr>Tw Cen MT</vt:lpstr>
      <vt:lpstr>Droplet</vt:lpstr>
      <vt:lpstr>Technology-based entrepreneurship in Tanzania </vt:lpstr>
      <vt:lpstr>Technology-based entrepreneurship in Tanzania</vt:lpstr>
      <vt:lpstr>PowerPoint Presentation</vt:lpstr>
      <vt:lpstr>Some Examples of Institutions working on Technology based entrepreneurship in Tanzania </vt:lpstr>
      <vt:lpstr>Why is Business registration procedures, hold with technology </vt:lpstr>
      <vt:lpstr>PowerPoint Presentation</vt:lpstr>
      <vt:lpstr>PowerPoint Presentation</vt:lpstr>
      <vt:lpstr>Regulatory authorities</vt:lpstr>
      <vt:lpstr>PowerPoint Presentation</vt:lpstr>
      <vt:lpstr>Lets take look on Mobile network operators role in technology application into entrepreneurship </vt:lpstr>
      <vt:lpstr>PowerPoint Presentation</vt:lpstr>
      <vt:lpstr>PowerPoint Presentation</vt:lpstr>
      <vt:lpstr>PowerPoint Presentation</vt:lpstr>
      <vt:lpstr>PowerPoint Presentation</vt:lpstr>
      <vt:lpstr>PowerPoint Presentation</vt:lpstr>
      <vt:lpstr>PowerPoint Presentation</vt:lpstr>
      <vt:lpstr>Developing technology business plan</vt:lpstr>
      <vt:lpstr>Developing technology business plan:</vt:lpstr>
      <vt:lpstr>Why Write a Business Plan? </vt:lpstr>
      <vt:lpstr> the main components/elements of business plan.</vt:lpstr>
      <vt:lpstr>EXECUTIVE SUMMARY</vt:lpstr>
      <vt:lpstr>PowerPoint Presentation</vt:lpstr>
      <vt:lpstr>4. PRODUCT OR SERVICE</vt:lpstr>
      <vt:lpstr>MARKETING PLAN</vt:lpstr>
      <vt:lpstr>STRATEGY AND IMPLEMENTATION</vt:lpstr>
      <vt:lpstr>THE MANAGEMENT  PLAN</vt:lpstr>
      <vt:lpstr>FINANCIAL  MANAGEMENT PLAN</vt:lpstr>
      <vt:lpstr>Operational plan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13</cp:revision>
  <dcterms:created xsi:type="dcterms:W3CDTF">2022-01-30T19:06:12Z</dcterms:created>
  <dcterms:modified xsi:type="dcterms:W3CDTF">2022-05-17T11:28:52Z</dcterms:modified>
</cp:coreProperties>
</file>