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47" d="100"/>
          <a:sy n="47" d="100"/>
        </p:scale>
        <p:origin x="15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Karina Washington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5303521" y="0"/>
            <a:ext cx="6888478" cy="6644640"/>
          </a:xfrm>
        </p:spPr>
        <p:txBody>
          <a:bodyPr anchor="ctr">
            <a:normAutofit fontScale="77500" lnSpcReduction="20000"/>
          </a:bodyPr>
          <a:lstStyle/>
          <a:p>
            <a:pPr algn="l">
              <a:buFont typeface="+mj-lt"/>
              <a:buAutoNum type="arabicPeriod"/>
            </a:pPr>
            <a:r>
              <a:rPr lang="en-US" b="1" i="0" dirty="0">
                <a:solidFill>
                  <a:srgbClr val="374151"/>
                </a:solidFill>
                <a:effectLst/>
                <a:latin typeface="Söhne"/>
              </a:rPr>
              <a:t>Appointment Scheduling: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system should allow customers to schedule, modify, and cancel driving lesson appointments efficiently.</a:t>
            </a:r>
          </a:p>
          <a:p>
            <a:pPr marL="742950" lvl="1" indent="-285750" algn="l">
              <a:buFont typeface="+mj-lt"/>
              <a:buAutoNum type="arabicPeriod"/>
            </a:pPr>
            <a:r>
              <a:rPr lang="en-US" b="0" i="0" dirty="0">
                <a:solidFill>
                  <a:srgbClr val="374151"/>
                </a:solidFill>
                <a:effectLst/>
                <a:latin typeface="Söhne"/>
              </a:rPr>
              <a:t>The secretary should be able to view, confirm, and modify customer appointments.</a:t>
            </a:r>
          </a:p>
          <a:p>
            <a:pPr algn="l">
              <a:buFont typeface="+mj-lt"/>
              <a:buAutoNum type="arabicPeriod"/>
            </a:pPr>
            <a:r>
              <a:rPr lang="en-US" b="1" i="0" dirty="0">
                <a:solidFill>
                  <a:srgbClr val="374151"/>
                </a:solidFill>
                <a:effectLst/>
                <a:latin typeface="Söhne"/>
              </a:rPr>
              <a:t>Security Management: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IT officer should be able to log into the system securely to manage security settings.</a:t>
            </a:r>
          </a:p>
          <a:p>
            <a:pPr marL="742950" lvl="1" indent="-285750" algn="l">
              <a:buFont typeface="+mj-lt"/>
              <a:buAutoNum type="arabicPeriod"/>
            </a:pPr>
            <a:r>
              <a:rPr lang="en-US" b="0" i="0" dirty="0">
                <a:solidFill>
                  <a:srgbClr val="374151"/>
                </a:solidFill>
                <a:effectLst/>
                <a:latin typeface="Söhne"/>
              </a:rPr>
              <a:t>The system should provide functionality for the IT officer to view security logs, manage employee roles, and update security protocols.</a:t>
            </a:r>
          </a:p>
          <a:p>
            <a:pPr algn="l"/>
            <a:r>
              <a:rPr lang="en-US" b="1" i="0" dirty="0">
                <a:effectLst/>
                <a:latin typeface="Söhne"/>
              </a:rPr>
              <a:t>Nonfunctional Requirements:</a:t>
            </a:r>
          </a:p>
          <a:p>
            <a:pPr algn="l">
              <a:buFont typeface="+mj-lt"/>
              <a:buAutoNum type="arabicPeriod"/>
            </a:pPr>
            <a:r>
              <a:rPr lang="en-US" b="1" i="0" dirty="0">
                <a:solidFill>
                  <a:srgbClr val="374151"/>
                </a:solidFill>
                <a:effectLst/>
                <a:latin typeface="Söhne"/>
              </a:rPr>
              <a:t>Data Security: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system must implement robust data security measures, including encryption of data transmission, secure storage practices, access control, and authentication mechanisms.</a:t>
            </a:r>
          </a:p>
          <a:p>
            <a:pPr marL="742950" lvl="1" indent="-285750" algn="l">
              <a:buFont typeface="+mj-lt"/>
              <a:buAutoNum type="arabicPeriod"/>
            </a:pPr>
            <a:r>
              <a:rPr lang="en-US" b="0" i="0" dirty="0">
                <a:solidFill>
                  <a:srgbClr val="374151"/>
                </a:solidFill>
                <a:effectLst/>
                <a:latin typeface="Söhne"/>
              </a:rPr>
              <a:t>Regular security updates and compliance checks with industry standards are required to safeguard sensitive customer information.</a:t>
            </a:r>
          </a:p>
          <a:p>
            <a:pPr algn="l">
              <a:buFont typeface="+mj-lt"/>
              <a:buAutoNum type="arabicPeriod"/>
            </a:pPr>
            <a:r>
              <a:rPr lang="en-US" b="1" i="0" dirty="0">
                <a:solidFill>
                  <a:srgbClr val="374151"/>
                </a:solidFill>
                <a:effectLst/>
                <a:latin typeface="Söhne"/>
              </a:rPr>
              <a:t>Scalability and Responsiveness: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system should operate as a cloud-based application to ensure scalability and responsiveness, accommodating varying user loads and demands.</a:t>
            </a:r>
          </a:p>
          <a:p>
            <a:pPr marL="742950" lvl="1" indent="-285750" algn="l">
              <a:buFont typeface="+mj-lt"/>
              <a:buAutoNum type="arabicPeriod"/>
            </a:pPr>
            <a:r>
              <a:rPr lang="en-US" b="0" i="0" dirty="0">
                <a:solidFill>
                  <a:srgbClr val="374151"/>
                </a:solidFill>
                <a:effectLst/>
                <a:latin typeface="Söhne"/>
              </a:rPr>
              <a:t>Cloud infrastructure should efficiently allocate resources, maintaining performance and reliability even with a growing user base.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diagram&#10;&#10;Description automatically generated">
            <a:extLst>
              <a:ext uri="{FF2B5EF4-FFF2-40B4-BE49-F238E27FC236}">
                <a16:creationId xmlns:a16="http://schemas.microsoft.com/office/drawing/2014/main" id="{9E7F5B45-C986-5B08-8604-33E5F35B8F2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926079" y="0"/>
            <a:ext cx="9265919" cy="685800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5364480" y="447040"/>
            <a:ext cx="6644640" cy="6197600"/>
          </a:xfrm>
        </p:spPr>
        <p:txBody>
          <a:bodyPr anchor="ctr">
            <a:normAutofit/>
          </a:bodyPr>
          <a:lstStyle/>
          <a:p>
            <a:pPr marL="0" marR="0">
              <a:spcBef>
                <a:spcPts val="0"/>
              </a:spcBef>
              <a:spcAft>
                <a:spcPts val="0"/>
              </a:spcAft>
            </a:pPr>
            <a:r>
              <a:rPr lang="en-US" sz="1800" b="0" dirty="0">
                <a:effectLst/>
                <a:latin typeface="Calibri" panose="020F0502020204030204" pitchFamily="34" charset="0"/>
                <a:ea typeface="Cambria" panose="02040503050406030204" pitchFamily="18" charset="0"/>
                <a:cs typeface="Calibri" panose="020F0502020204030204" pitchFamily="34" charset="0"/>
              </a:rPr>
              <a:t> </a:t>
            </a:r>
            <a:endParaRPr lang="en-US" sz="1800" b="1"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Customer     |                |   Secretary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   </a:t>
            </a:r>
            <a:r>
              <a:rPr lang="en-US" sz="1800" dirty="0" err="1">
                <a:effectLst/>
                <a:latin typeface="Ubuntu Mono" panose="020B0509030602030204" pitchFamily="49" charset="0"/>
                <a:ea typeface="Times New Roman" panose="02020603050405020304" pitchFamily="18" charset="0"/>
                <a:cs typeface="Times New Roman" panose="02020603050405020304" pitchFamily="18" charset="0"/>
              </a:rPr>
              <a:t>requestAppointment</a:t>
            </a: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|-----------------------------------&gt;|</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       </a:t>
            </a:r>
            <a:r>
              <a:rPr lang="en-US" sz="1800" dirty="0" err="1">
                <a:effectLst/>
                <a:latin typeface="Ubuntu Mono" panose="020B0509030602030204" pitchFamily="49" charset="0"/>
                <a:ea typeface="Times New Roman" panose="02020603050405020304" pitchFamily="18" charset="0"/>
                <a:cs typeface="Times New Roman" panose="02020603050405020304" pitchFamily="18" charset="0"/>
              </a:rPr>
              <a:t>confirmsAppointment</a:t>
            </a: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|&lt;-----------------------------------|</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         </a:t>
            </a:r>
            <a:r>
              <a:rPr lang="en-US" sz="1800" dirty="0" err="1">
                <a:effectLst/>
                <a:latin typeface="Ubuntu Mono" panose="020B0509030602030204" pitchFamily="49" charset="0"/>
                <a:ea typeface="Times New Roman" panose="02020603050405020304" pitchFamily="18" charset="0"/>
                <a:cs typeface="Times New Roman" panose="02020603050405020304" pitchFamily="18" charset="0"/>
              </a:rPr>
              <a:t>modifyAppointment</a:t>
            </a: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|-----------------------------------&gt;|</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         </a:t>
            </a:r>
            <a:r>
              <a:rPr lang="en-US" sz="1800" dirty="0" err="1">
                <a:effectLst/>
                <a:latin typeface="Ubuntu Mono" panose="020B0509030602030204" pitchFamily="49" charset="0"/>
                <a:ea typeface="Times New Roman" panose="02020603050405020304" pitchFamily="18" charset="0"/>
                <a:cs typeface="Times New Roman" panose="02020603050405020304" pitchFamily="18" charset="0"/>
              </a:rPr>
              <a:t>cancelAppointment</a:t>
            </a: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effectLst/>
                <a:latin typeface="Ubuntu Mono" panose="020B0509030602030204" pitchFamily="49" charset="0"/>
                <a:ea typeface="Times New Roman" panose="02020603050405020304" pitchFamily="18" charset="0"/>
                <a:cs typeface="Times New Roman" panose="02020603050405020304" pitchFamily="18" charset="0"/>
              </a:rPr>
              <a:t>         |&lt;-----------------------------------|</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4795520" y="0"/>
            <a:ext cx="7051040" cy="6858000"/>
          </a:xfrm>
        </p:spPr>
        <p:txBody>
          <a:bodyPr anchor="ctr">
            <a:normAutofit fontScale="70000" lnSpcReduction="20000"/>
          </a:bodyPr>
          <a:lstStyle/>
          <a:p>
            <a:pPr marL="0" indent="0" algn="l">
              <a:buNone/>
            </a:pPr>
            <a:br>
              <a:rPr lang="en-US" b="1" i="0" dirty="0">
                <a:effectLst/>
                <a:latin typeface="Söhne"/>
              </a:rPr>
            </a:br>
            <a:r>
              <a:rPr lang="en-US" b="1" i="0" dirty="0">
                <a:effectLst/>
                <a:latin typeface="Söhne"/>
              </a:rPr>
              <a:t>Security Measures in </a:t>
            </a:r>
            <a:r>
              <a:rPr lang="en-US" b="1" i="0" dirty="0" err="1">
                <a:effectLst/>
                <a:latin typeface="Söhne"/>
              </a:rPr>
              <a:t>DriverPass</a:t>
            </a:r>
            <a:r>
              <a:rPr lang="en-US" b="1" i="0" dirty="0">
                <a:effectLst/>
                <a:latin typeface="Söhne"/>
              </a:rPr>
              <a:t> System Design:</a:t>
            </a:r>
          </a:p>
          <a:p>
            <a:pPr algn="l">
              <a:buFont typeface="Arial" panose="020B0604020202020204" pitchFamily="34" charset="0"/>
              <a:buChar char="•"/>
            </a:pPr>
            <a:r>
              <a:rPr lang="en-US" b="1" i="0" dirty="0">
                <a:solidFill>
                  <a:srgbClr val="374151"/>
                </a:solidFill>
                <a:effectLst/>
                <a:latin typeface="Söhne"/>
              </a:rPr>
              <a:t>Data Encryption: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All sensitive customer information, including personal details and credit card data, will be encrypted during data transmission.</a:t>
            </a:r>
          </a:p>
          <a:p>
            <a:pPr marL="742950" lvl="1" indent="-285750" algn="l">
              <a:buFont typeface="Arial" panose="020B0604020202020204" pitchFamily="34" charset="0"/>
              <a:buChar char="•"/>
            </a:pPr>
            <a:r>
              <a:rPr lang="en-US" b="0" i="0" dirty="0">
                <a:solidFill>
                  <a:srgbClr val="374151"/>
                </a:solidFill>
                <a:effectLst/>
                <a:latin typeface="Söhne"/>
              </a:rPr>
              <a:t>Encryption protocols will be implemented to ensure secure communication between users and the system.</a:t>
            </a:r>
          </a:p>
          <a:p>
            <a:pPr algn="l">
              <a:buFont typeface="Arial" panose="020B0604020202020204" pitchFamily="34" charset="0"/>
              <a:buChar char="•"/>
            </a:pPr>
            <a:r>
              <a:rPr lang="en-US" b="1" i="0" dirty="0">
                <a:solidFill>
                  <a:srgbClr val="374151"/>
                </a:solidFill>
                <a:effectLst/>
                <a:latin typeface="Söhne"/>
              </a:rPr>
              <a:t>Secure Storage Practices: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system will employ secure storage practices to safeguard customer data in the database.</a:t>
            </a:r>
          </a:p>
          <a:p>
            <a:pPr marL="742950" lvl="1" indent="-285750" algn="l">
              <a:buFont typeface="Arial" panose="020B0604020202020204" pitchFamily="34" charset="0"/>
              <a:buChar char="•"/>
            </a:pPr>
            <a:r>
              <a:rPr lang="en-US" b="0" i="0" dirty="0">
                <a:solidFill>
                  <a:srgbClr val="374151"/>
                </a:solidFill>
                <a:effectLst/>
                <a:latin typeface="Söhne"/>
              </a:rPr>
              <a:t>Hashing algorithms may be used to protect sensitive information, such as passwords, stored in the system.</a:t>
            </a:r>
          </a:p>
          <a:p>
            <a:pPr algn="l">
              <a:buFont typeface="Arial" panose="020B0604020202020204" pitchFamily="34" charset="0"/>
              <a:buChar char="•"/>
            </a:pPr>
            <a:r>
              <a:rPr lang="en-US" b="1" i="0" dirty="0">
                <a:solidFill>
                  <a:srgbClr val="374151"/>
                </a:solidFill>
                <a:effectLst/>
                <a:latin typeface="Söhne"/>
              </a:rPr>
              <a:t>Access Control:</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Access control mechanisms will be implemented to ensure that only authorized personnel can access specific functionalities within the system.</a:t>
            </a:r>
          </a:p>
          <a:p>
            <a:pPr marL="742950" lvl="1" indent="-285750" algn="l">
              <a:buFont typeface="Arial" panose="020B0604020202020204" pitchFamily="34" charset="0"/>
              <a:buChar char="•"/>
            </a:pPr>
            <a:r>
              <a:rPr lang="en-US" b="0" i="0" dirty="0">
                <a:solidFill>
                  <a:srgbClr val="374151"/>
                </a:solidFill>
                <a:effectLst/>
                <a:latin typeface="Söhne"/>
              </a:rPr>
              <a:t>Different user roles (Customer, Secretary, IT Officer) will have defined access privileges based on their responsibilities.</a:t>
            </a:r>
          </a:p>
          <a:p>
            <a:pPr algn="l">
              <a:buFont typeface="Arial" panose="020B0604020202020204" pitchFamily="34" charset="0"/>
              <a:buChar char="•"/>
            </a:pPr>
            <a:r>
              <a:rPr lang="en-US" b="1" i="0" dirty="0">
                <a:solidFill>
                  <a:srgbClr val="374151"/>
                </a:solidFill>
                <a:effectLst/>
                <a:latin typeface="Söhne"/>
              </a:rPr>
              <a:t>Authentication Mechanisms: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system will incorporate secure user authentication mechanisms, such as multi-factor authentication, to verify the identity of users.</a:t>
            </a:r>
          </a:p>
          <a:p>
            <a:pPr marL="742950" lvl="1" indent="-285750" algn="l">
              <a:buFont typeface="Arial" panose="020B0604020202020204" pitchFamily="34" charset="0"/>
              <a:buChar char="•"/>
            </a:pPr>
            <a:r>
              <a:rPr lang="en-US" b="0" i="0" dirty="0">
                <a:solidFill>
                  <a:srgbClr val="374151"/>
                </a:solidFill>
                <a:effectLst/>
                <a:latin typeface="Söhne"/>
              </a:rPr>
              <a:t>Strong password policies will be enforced to enhance the security of user accounts.</a:t>
            </a:r>
          </a:p>
          <a:p>
            <a:pPr algn="l">
              <a:buFont typeface="Arial" panose="020B0604020202020204" pitchFamily="34" charset="0"/>
              <a:buChar char="•"/>
            </a:pPr>
            <a:r>
              <a:rPr lang="en-US" b="1" i="0" dirty="0">
                <a:solidFill>
                  <a:srgbClr val="374151"/>
                </a:solidFill>
                <a:effectLst/>
                <a:latin typeface="Söhne"/>
              </a:rPr>
              <a:t>Regular Security Updates: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system will undergo regular security updates to patch vulnerabilities and address emerging threats.</a:t>
            </a:r>
          </a:p>
          <a:p>
            <a:pPr marL="742950" lvl="1" indent="-285750" algn="l">
              <a:buFont typeface="Arial" panose="020B0604020202020204" pitchFamily="34" charset="0"/>
              <a:buChar char="•"/>
            </a:pPr>
            <a:r>
              <a:rPr lang="en-US" b="0" i="0" dirty="0">
                <a:solidFill>
                  <a:srgbClr val="374151"/>
                </a:solidFill>
                <a:effectLst/>
                <a:latin typeface="Söhne"/>
              </a:rPr>
              <a:t>Compliance checks with industry standards will be conducted to ensure that the system aligns with the latest security best practices.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5088578" y="0"/>
            <a:ext cx="7059801" cy="7051040"/>
          </a:xfrm>
        </p:spPr>
        <p:txBody>
          <a:bodyPr anchor="ctr">
            <a:normAutofit fontScale="85000" lnSpcReduction="20000"/>
          </a:bodyPr>
          <a:lstStyle/>
          <a:p>
            <a:pPr algn="l"/>
            <a:r>
              <a:rPr lang="en-US" b="1" i="0" dirty="0">
                <a:effectLst/>
                <a:latin typeface="Söhne"/>
              </a:rPr>
              <a:t>Limitations of the </a:t>
            </a:r>
            <a:r>
              <a:rPr lang="en-US" b="1" i="0" dirty="0" err="1">
                <a:effectLst/>
                <a:latin typeface="Söhne"/>
              </a:rPr>
              <a:t>DriverPass</a:t>
            </a:r>
            <a:r>
              <a:rPr lang="en-US" b="1" i="0" dirty="0">
                <a:effectLst/>
                <a:latin typeface="Söhne"/>
              </a:rPr>
              <a:t> System:</a:t>
            </a:r>
          </a:p>
          <a:p>
            <a:pPr algn="l">
              <a:buFont typeface="Arial" panose="020B0604020202020204" pitchFamily="34" charset="0"/>
              <a:buChar char="•"/>
            </a:pPr>
            <a:r>
              <a:rPr lang="en-US" b="1" i="0" dirty="0">
                <a:solidFill>
                  <a:srgbClr val="374151"/>
                </a:solidFill>
                <a:effectLst/>
                <a:latin typeface="Söhne"/>
              </a:rPr>
              <a:t>Dependency on Internet Connectivity: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system heavily relies on internet connectivity as it operates as a cloud-based application. Users may experience limitations in functionality or access during internet outages.</a:t>
            </a:r>
          </a:p>
          <a:p>
            <a:pPr algn="l">
              <a:buFont typeface="Arial" panose="020B0604020202020204" pitchFamily="34" charset="0"/>
              <a:buChar char="•"/>
            </a:pPr>
            <a:r>
              <a:rPr lang="en-US" b="1" i="0" dirty="0">
                <a:solidFill>
                  <a:srgbClr val="374151"/>
                </a:solidFill>
                <a:effectLst/>
                <a:latin typeface="Söhne"/>
              </a:rPr>
              <a:t>Learning Curve for Users: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introduction of a new system may pose a learning curve for users, including customers, retailers, and the IT officer. Adequate training and user-friendly interfaces will be crucial to mitigate this limitation.</a:t>
            </a:r>
          </a:p>
          <a:p>
            <a:pPr algn="l">
              <a:buFont typeface="Arial" panose="020B0604020202020204" pitchFamily="34" charset="0"/>
              <a:buChar char="•"/>
            </a:pPr>
            <a:r>
              <a:rPr lang="en-US" b="1" i="0" dirty="0">
                <a:solidFill>
                  <a:srgbClr val="374151"/>
                </a:solidFill>
                <a:effectLst/>
                <a:latin typeface="Söhne"/>
              </a:rPr>
              <a:t>Mobile Accessibility: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While the system is designed to be responsive, limitations may exist in the user experience on certain mobile devices. Optimization for various screen sizes and resolutions may be an ongoing challenge.</a:t>
            </a:r>
          </a:p>
          <a:p>
            <a:pPr algn="l">
              <a:buFont typeface="Arial" panose="020B0604020202020204" pitchFamily="34" charset="0"/>
              <a:buChar char="•"/>
            </a:pPr>
            <a:r>
              <a:rPr lang="en-US" b="1" i="0" dirty="0">
                <a:solidFill>
                  <a:srgbClr val="374151"/>
                </a:solidFill>
                <a:effectLst/>
                <a:latin typeface="Söhne"/>
              </a:rPr>
              <a:t>Initial Setup Complexity: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Implementing and configuring the cloud-based infrastructure may introduce complexity during the initial setup. Proper documentation and support mechanisms will be essential to assist system administrators.</a:t>
            </a:r>
          </a:p>
          <a:p>
            <a:pPr algn="l">
              <a:buFont typeface="Arial" panose="020B0604020202020204" pitchFamily="34" charset="0"/>
              <a:buChar char="•"/>
            </a:pPr>
            <a:r>
              <a:rPr lang="en-US" b="1" i="0" dirty="0">
                <a:solidFill>
                  <a:srgbClr val="374151"/>
                </a:solidFill>
                <a:effectLst/>
                <a:latin typeface="Söhne"/>
              </a:rPr>
              <a:t>Limited Feature Set for Secretary Role: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system's current design may provide limited features for the secretary role. Future enhancements might be required to expand functionality and streamline secretary operations.</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1436</TotalTime>
  <Words>865</Words>
  <Application>Microsoft Office PowerPoint</Application>
  <PresentationFormat>Widescreen</PresentationFormat>
  <Paragraphs>75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Söhne</vt:lpstr>
      <vt:lpstr>Ubuntu Mono</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Karina Washington</cp:lastModifiedBy>
  <cp:revision>21</cp:revision>
  <dcterms:created xsi:type="dcterms:W3CDTF">2019-10-14T02:36:52Z</dcterms:created>
  <dcterms:modified xsi:type="dcterms:W3CDTF">2023-12-06T22:17:06Z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