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2" r:id="rId6"/>
    <p:sldId id="264" r:id="rId7"/>
    <p:sldId id="263"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CB510-DC29-432D-BFEE-AD19A58D46E8}" v="3" dt="2024-05-24T15:31:27.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ence limkoktong" userId="aba96f906aadd3e8" providerId="LiveId" clId="{1E3CB510-DC29-432D-BFEE-AD19A58D46E8}"/>
    <pc:docChg chg="undo custSel addSld modSld">
      <pc:chgData name="kadence limkoktong" userId="aba96f906aadd3e8" providerId="LiveId" clId="{1E3CB510-DC29-432D-BFEE-AD19A58D46E8}" dt="2024-05-24T15:38:46.203" v="2612" actId="20577"/>
      <pc:docMkLst>
        <pc:docMk/>
      </pc:docMkLst>
      <pc:sldChg chg="modSp mod">
        <pc:chgData name="kadence limkoktong" userId="aba96f906aadd3e8" providerId="LiveId" clId="{1E3CB510-DC29-432D-BFEE-AD19A58D46E8}" dt="2024-05-24T14:31:37.890" v="313" actId="20577"/>
        <pc:sldMkLst>
          <pc:docMk/>
          <pc:sldMk cId="918897945" sldId="256"/>
        </pc:sldMkLst>
        <pc:spChg chg="mod">
          <ac:chgData name="kadence limkoktong" userId="aba96f906aadd3e8" providerId="LiveId" clId="{1E3CB510-DC29-432D-BFEE-AD19A58D46E8}" dt="2024-05-24T14:31:37.890" v="313" actId="20577"/>
          <ac:spMkLst>
            <pc:docMk/>
            <pc:sldMk cId="918897945" sldId="256"/>
            <ac:spMk id="3" creationId="{F04C811B-1F28-21D4-C26D-7417BE4A3301}"/>
          </ac:spMkLst>
        </pc:spChg>
      </pc:sldChg>
      <pc:sldChg chg="modSp mod">
        <pc:chgData name="kadence limkoktong" userId="aba96f906aadd3e8" providerId="LiveId" clId="{1E3CB510-DC29-432D-BFEE-AD19A58D46E8}" dt="2024-05-24T14:45:21.070" v="617" actId="313"/>
        <pc:sldMkLst>
          <pc:docMk/>
          <pc:sldMk cId="2334011360" sldId="257"/>
        </pc:sldMkLst>
        <pc:spChg chg="mod">
          <ac:chgData name="kadence limkoktong" userId="aba96f906aadd3e8" providerId="LiveId" clId="{1E3CB510-DC29-432D-BFEE-AD19A58D46E8}" dt="2024-05-24T14:45:21.070" v="617" actId="313"/>
          <ac:spMkLst>
            <pc:docMk/>
            <pc:sldMk cId="2334011360" sldId="257"/>
            <ac:spMk id="3" creationId="{6B3BFF11-E8E9-F1D0-D30B-9936F0CA2253}"/>
          </ac:spMkLst>
        </pc:spChg>
      </pc:sldChg>
      <pc:sldChg chg="modSp mod">
        <pc:chgData name="kadence limkoktong" userId="aba96f906aadd3e8" providerId="LiveId" clId="{1E3CB510-DC29-432D-BFEE-AD19A58D46E8}" dt="2024-05-24T14:44:09.336" v="616" actId="20577"/>
        <pc:sldMkLst>
          <pc:docMk/>
          <pc:sldMk cId="2407262211" sldId="258"/>
        </pc:sldMkLst>
        <pc:spChg chg="mod">
          <ac:chgData name="kadence limkoktong" userId="aba96f906aadd3e8" providerId="LiveId" clId="{1E3CB510-DC29-432D-BFEE-AD19A58D46E8}" dt="2024-05-24T14:44:09.336" v="616" actId="20577"/>
          <ac:spMkLst>
            <pc:docMk/>
            <pc:sldMk cId="2407262211" sldId="258"/>
            <ac:spMk id="3" creationId="{2D9E3F11-AC7E-8E3C-C07D-5E36D9E78590}"/>
          </ac:spMkLst>
        </pc:spChg>
      </pc:sldChg>
      <pc:sldChg chg="addSp delSp modSp mod">
        <pc:chgData name="kadence limkoktong" userId="aba96f906aadd3e8" providerId="LiveId" clId="{1E3CB510-DC29-432D-BFEE-AD19A58D46E8}" dt="2024-05-24T14:58:24.702" v="748" actId="1076"/>
        <pc:sldMkLst>
          <pc:docMk/>
          <pc:sldMk cId="1147009419" sldId="259"/>
        </pc:sldMkLst>
        <pc:spChg chg="mod">
          <ac:chgData name="kadence limkoktong" userId="aba96f906aadd3e8" providerId="LiveId" clId="{1E3CB510-DC29-432D-BFEE-AD19A58D46E8}" dt="2024-05-24T14:58:19.559" v="744" actId="20577"/>
          <ac:spMkLst>
            <pc:docMk/>
            <pc:sldMk cId="1147009419" sldId="259"/>
            <ac:spMk id="8" creationId="{3E12B97F-FBB2-8ECE-6745-B834195E481D}"/>
          </ac:spMkLst>
        </pc:spChg>
        <pc:spChg chg="del">
          <ac:chgData name="kadence limkoktong" userId="aba96f906aadd3e8" providerId="LiveId" clId="{1E3CB510-DC29-432D-BFEE-AD19A58D46E8}" dt="2024-05-24T14:56:25.299" v="729" actId="478"/>
          <ac:spMkLst>
            <pc:docMk/>
            <pc:sldMk cId="1147009419" sldId="259"/>
            <ac:spMk id="11" creationId="{72867E1C-FC97-9E38-C964-1FDE4F8F4FD4}"/>
          </ac:spMkLst>
        </pc:spChg>
        <pc:spChg chg="del mod">
          <ac:chgData name="kadence limkoktong" userId="aba96f906aadd3e8" providerId="LiveId" clId="{1E3CB510-DC29-432D-BFEE-AD19A58D46E8}" dt="2024-05-24T14:56:50.301" v="731" actId="478"/>
          <ac:spMkLst>
            <pc:docMk/>
            <pc:sldMk cId="1147009419" sldId="259"/>
            <ac:spMk id="12" creationId="{5A29F609-EB4D-8C63-1755-6AA223126C9A}"/>
          </ac:spMkLst>
        </pc:spChg>
        <pc:spChg chg="add mod">
          <ac:chgData name="kadence limkoktong" userId="aba96f906aadd3e8" providerId="LiveId" clId="{1E3CB510-DC29-432D-BFEE-AD19A58D46E8}" dt="2024-05-24T14:58:23.551" v="747" actId="1076"/>
          <ac:spMkLst>
            <pc:docMk/>
            <pc:sldMk cId="1147009419" sldId="259"/>
            <ac:spMk id="14" creationId="{1E231271-EAEB-5B4F-5C39-3AC8EE255BBF}"/>
          </ac:spMkLst>
        </pc:spChg>
        <pc:picChg chg="del">
          <ac:chgData name="kadence limkoktong" userId="aba96f906aadd3e8" providerId="LiveId" clId="{1E3CB510-DC29-432D-BFEE-AD19A58D46E8}" dt="2024-05-23T12:58:01.582" v="6" actId="478"/>
          <ac:picMkLst>
            <pc:docMk/>
            <pc:sldMk cId="1147009419" sldId="259"/>
            <ac:picMk id="5" creationId="{5E08A4BA-221F-6B73-5E72-C562F6466698}"/>
          </ac:picMkLst>
        </pc:picChg>
        <pc:picChg chg="add mod">
          <ac:chgData name="kadence limkoktong" userId="aba96f906aadd3e8" providerId="LiveId" clId="{1E3CB510-DC29-432D-BFEE-AD19A58D46E8}" dt="2024-05-24T14:55:04.982" v="724" actId="1076"/>
          <ac:picMkLst>
            <pc:docMk/>
            <pc:sldMk cId="1147009419" sldId="259"/>
            <ac:picMk id="5" creationId="{E89DDCB9-E87D-CA23-55B2-2E31451BC9CD}"/>
          </ac:picMkLst>
        </pc:picChg>
        <pc:picChg chg="add mod">
          <ac:chgData name="kadence limkoktong" userId="aba96f906aadd3e8" providerId="LiveId" clId="{1E3CB510-DC29-432D-BFEE-AD19A58D46E8}" dt="2024-05-24T14:58:24.702" v="748" actId="1076"/>
          <ac:picMkLst>
            <pc:docMk/>
            <pc:sldMk cId="1147009419" sldId="259"/>
            <ac:picMk id="7" creationId="{3CF87B3B-B70A-53B6-16AA-75711C0163D6}"/>
          </ac:picMkLst>
        </pc:picChg>
        <pc:picChg chg="del">
          <ac:chgData name="kadence limkoktong" userId="aba96f906aadd3e8" providerId="LiveId" clId="{1E3CB510-DC29-432D-BFEE-AD19A58D46E8}" dt="2024-05-23T12:58:02.968" v="7" actId="478"/>
          <ac:picMkLst>
            <pc:docMk/>
            <pc:sldMk cId="1147009419" sldId="259"/>
            <ac:picMk id="7" creationId="{8CA5E680-0907-61EA-B441-00A9E2EEB9BD}"/>
          </ac:picMkLst>
        </pc:picChg>
        <pc:picChg chg="del">
          <ac:chgData name="kadence limkoktong" userId="aba96f906aadd3e8" providerId="LiveId" clId="{1E3CB510-DC29-432D-BFEE-AD19A58D46E8}" dt="2024-05-23T12:58:04.108" v="9" actId="478"/>
          <ac:picMkLst>
            <pc:docMk/>
            <pc:sldMk cId="1147009419" sldId="259"/>
            <ac:picMk id="10" creationId="{579BB038-F07A-9CFB-C517-A4E5124A1C43}"/>
          </ac:picMkLst>
        </pc:picChg>
        <pc:picChg chg="add mod">
          <ac:chgData name="kadence limkoktong" userId="aba96f906aadd3e8" providerId="LiveId" clId="{1E3CB510-DC29-432D-BFEE-AD19A58D46E8}" dt="2024-05-24T14:58:21.062" v="745" actId="1076"/>
          <ac:picMkLst>
            <pc:docMk/>
            <pc:sldMk cId="1147009419" sldId="259"/>
            <ac:picMk id="10" creationId="{DAE38E50-9579-9659-5CA4-1062CF05FA5A}"/>
          </ac:picMkLst>
        </pc:picChg>
        <pc:picChg chg="del">
          <ac:chgData name="kadence limkoktong" userId="aba96f906aadd3e8" providerId="LiveId" clId="{1E3CB510-DC29-432D-BFEE-AD19A58D46E8}" dt="2024-05-23T12:58:03.510" v="8" actId="478"/>
          <ac:picMkLst>
            <pc:docMk/>
            <pc:sldMk cId="1147009419" sldId="259"/>
            <ac:picMk id="16" creationId="{EA1F7980-3FF3-D061-1910-B0D4883CE59F}"/>
          </ac:picMkLst>
        </pc:picChg>
      </pc:sldChg>
      <pc:sldChg chg="modSp mod">
        <pc:chgData name="kadence limkoktong" userId="aba96f906aadd3e8" providerId="LiveId" clId="{1E3CB510-DC29-432D-BFEE-AD19A58D46E8}" dt="2024-05-24T15:37:00.798" v="2600"/>
        <pc:sldMkLst>
          <pc:docMk/>
          <pc:sldMk cId="993383364" sldId="260"/>
        </pc:sldMkLst>
        <pc:spChg chg="mod">
          <ac:chgData name="kadence limkoktong" userId="aba96f906aadd3e8" providerId="LiveId" clId="{1E3CB510-DC29-432D-BFEE-AD19A58D46E8}" dt="2024-05-24T15:19:07.360" v="1544" actId="20577"/>
          <ac:spMkLst>
            <pc:docMk/>
            <pc:sldMk cId="993383364" sldId="260"/>
            <ac:spMk id="2" creationId="{A25842A6-BB18-A26E-9B3E-8FB3DA7CF4D6}"/>
          </ac:spMkLst>
        </pc:spChg>
        <pc:spChg chg="mod">
          <ac:chgData name="kadence limkoktong" userId="aba96f906aadd3e8" providerId="LiveId" clId="{1E3CB510-DC29-432D-BFEE-AD19A58D46E8}" dt="2024-05-24T15:37:00.798" v="2600"/>
          <ac:spMkLst>
            <pc:docMk/>
            <pc:sldMk cId="993383364" sldId="260"/>
            <ac:spMk id="3" creationId="{0B4272C7-D55D-3768-6D6D-C891D6B1D566}"/>
          </ac:spMkLst>
        </pc:spChg>
      </pc:sldChg>
      <pc:sldChg chg="modSp mod">
        <pc:chgData name="kadence limkoktong" userId="aba96f906aadd3e8" providerId="LiveId" clId="{1E3CB510-DC29-432D-BFEE-AD19A58D46E8}" dt="2024-05-24T15:38:46.203" v="2612" actId="20577"/>
        <pc:sldMkLst>
          <pc:docMk/>
          <pc:sldMk cId="2255174713" sldId="261"/>
        </pc:sldMkLst>
        <pc:spChg chg="mod">
          <ac:chgData name="kadence limkoktong" userId="aba96f906aadd3e8" providerId="LiveId" clId="{1E3CB510-DC29-432D-BFEE-AD19A58D46E8}" dt="2024-05-24T15:32:08.670" v="2457" actId="20577"/>
          <ac:spMkLst>
            <pc:docMk/>
            <pc:sldMk cId="2255174713" sldId="261"/>
            <ac:spMk id="2" creationId="{BB51E799-1C48-3582-A8FE-DF4DA382E706}"/>
          </ac:spMkLst>
        </pc:spChg>
        <pc:spChg chg="mod">
          <ac:chgData name="kadence limkoktong" userId="aba96f906aadd3e8" providerId="LiveId" clId="{1E3CB510-DC29-432D-BFEE-AD19A58D46E8}" dt="2024-05-24T15:38:46.203" v="2612" actId="20577"/>
          <ac:spMkLst>
            <pc:docMk/>
            <pc:sldMk cId="2255174713" sldId="261"/>
            <ac:spMk id="3" creationId="{6CC2DE8A-FBC6-AB9B-8DBC-F314458AF6F1}"/>
          </ac:spMkLst>
        </pc:spChg>
      </pc:sldChg>
      <pc:sldChg chg="addSp delSp modSp new mod">
        <pc:chgData name="kadence limkoktong" userId="aba96f906aadd3e8" providerId="LiveId" clId="{1E3CB510-DC29-432D-BFEE-AD19A58D46E8}" dt="2024-05-24T14:59:29.429" v="769" actId="20577"/>
        <pc:sldMkLst>
          <pc:docMk/>
          <pc:sldMk cId="1405690026" sldId="262"/>
        </pc:sldMkLst>
        <pc:spChg chg="mod">
          <ac:chgData name="kadence limkoktong" userId="aba96f906aadd3e8" providerId="LiveId" clId="{1E3CB510-DC29-432D-BFEE-AD19A58D46E8}" dt="2024-05-24T14:59:29.429" v="769" actId="20577"/>
          <ac:spMkLst>
            <pc:docMk/>
            <pc:sldMk cId="1405690026" sldId="262"/>
            <ac:spMk id="2" creationId="{F9C9CC09-7824-4A23-CF5A-B804A8485A59}"/>
          </ac:spMkLst>
        </pc:spChg>
        <pc:spChg chg="del">
          <ac:chgData name="kadence limkoktong" userId="aba96f906aadd3e8" providerId="LiveId" clId="{1E3CB510-DC29-432D-BFEE-AD19A58D46E8}" dt="2024-05-24T14:59:04.509" v="761" actId="22"/>
          <ac:spMkLst>
            <pc:docMk/>
            <pc:sldMk cId="1405690026" sldId="262"/>
            <ac:spMk id="3" creationId="{86F1DF29-5B2A-73B9-2391-9410F79F84A4}"/>
          </ac:spMkLst>
        </pc:spChg>
        <pc:picChg chg="add mod ord">
          <ac:chgData name="kadence limkoktong" userId="aba96f906aadd3e8" providerId="LiveId" clId="{1E3CB510-DC29-432D-BFEE-AD19A58D46E8}" dt="2024-05-24T14:59:11.150" v="764" actId="14100"/>
          <ac:picMkLst>
            <pc:docMk/>
            <pc:sldMk cId="1405690026" sldId="262"/>
            <ac:picMk id="5" creationId="{C3041D24-0F81-2B5A-2CDC-3FC1ACFA94BC}"/>
          </ac:picMkLst>
        </pc:picChg>
      </pc:sldChg>
      <pc:sldChg chg="addSp delSp modSp new mod">
        <pc:chgData name="kadence limkoktong" userId="aba96f906aadd3e8" providerId="LiveId" clId="{1E3CB510-DC29-432D-BFEE-AD19A58D46E8}" dt="2024-05-24T14:59:54.414" v="778" actId="1076"/>
        <pc:sldMkLst>
          <pc:docMk/>
          <pc:sldMk cId="3854459784" sldId="263"/>
        </pc:sldMkLst>
        <pc:spChg chg="mod">
          <ac:chgData name="kadence limkoktong" userId="aba96f906aadd3e8" providerId="LiveId" clId="{1E3CB510-DC29-432D-BFEE-AD19A58D46E8}" dt="2024-05-24T14:59:33.789" v="775" actId="20577"/>
          <ac:spMkLst>
            <pc:docMk/>
            <pc:sldMk cId="3854459784" sldId="263"/>
            <ac:spMk id="2" creationId="{161DADE1-4C5D-1BE0-EBE7-72B2DCC38F1E}"/>
          </ac:spMkLst>
        </pc:spChg>
        <pc:spChg chg="del">
          <ac:chgData name="kadence limkoktong" userId="aba96f906aadd3e8" providerId="LiveId" clId="{1E3CB510-DC29-432D-BFEE-AD19A58D46E8}" dt="2024-05-24T14:59:50.198" v="776" actId="22"/>
          <ac:spMkLst>
            <pc:docMk/>
            <pc:sldMk cId="3854459784" sldId="263"/>
            <ac:spMk id="3" creationId="{11EA1940-7091-379C-9B4E-E225A9886028}"/>
          </ac:spMkLst>
        </pc:spChg>
        <pc:picChg chg="add mod ord">
          <ac:chgData name="kadence limkoktong" userId="aba96f906aadd3e8" providerId="LiveId" clId="{1E3CB510-DC29-432D-BFEE-AD19A58D46E8}" dt="2024-05-24T14:59:54.414" v="778" actId="1076"/>
          <ac:picMkLst>
            <pc:docMk/>
            <pc:sldMk cId="3854459784" sldId="263"/>
            <ac:picMk id="5" creationId="{D60DB090-1FDB-C0CB-1017-032A0773585C}"/>
          </ac:picMkLst>
        </pc:picChg>
      </pc:sldChg>
      <pc:sldChg chg="modSp new mod">
        <pc:chgData name="kadence limkoktong" userId="aba96f906aadd3e8" providerId="LiveId" clId="{1E3CB510-DC29-432D-BFEE-AD19A58D46E8}" dt="2024-05-24T15:17:49.479" v="1533" actId="20577"/>
        <pc:sldMkLst>
          <pc:docMk/>
          <pc:sldMk cId="3153959576" sldId="264"/>
        </pc:sldMkLst>
        <pc:spChg chg="mod">
          <ac:chgData name="kadence limkoktong" userId="aba96f906aadd3e8" providerId="LiveId" clId="{1E3CB510-DC29-432D-BFEE-AD19A58D46E8}" dt="2024-05-24T15:04:00.765" v="789" actId="20577"/>
          <ac:spMkLst>
            <pc:docMk/>
            <pc:sldMk cId="3153959576" sldId="264"/>
            <ac:spMk id="2" creationId="{18FA14E7-BD18-BBE4-A04D-CBAC599DAE2E}"/>
          </ac:spMkLst>
        </pc:spChg>
        <pc:spChg chg="mod">
          <ac:chgData name="kadence limkoktong" userId="aba96f906aadd3e8" providerId="LiveId" clId="{1E3CB510-DC29-432D-BFEE-AD19A58D46E8}" dt="2024-05-24T15:17:49.479" v="1533" actId="20577"/>
          <ac:spMkLst>
            <pc:docMk/>
            <pc:sldMk cId="3153959576" sldId="264"/>
            <ac:spMk id="3" creationId="{E966B1A0-A9E1-2980-9667-E4834BB12DF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6.png"/><Relationship Id="rId7" Type="http://schemas.openxmlformats.org/officeDocument/2006/relationships/image" Target="../media/image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6.png"/><Relationship Id="rId7" Type="http://schemas.openxmlformats.org/officeDocument/2006/relationships/image" Target="../media/image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AEA1C10-44B7-4D7F-8614-F977EC807B3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D7B20EB-EAF9-4C38-9EA6-D5971218EFA1}">
      <dgm:prSet/>
      <dgm:spPr/>
      <dgm:t>
        <a:bodyPr/>
        <a:lstStyle/>
        <a:p>
          <a:pPr>
            <a:defRPr cap="all"/>
          </a:pPr>
          <a:r>
            <a:rPr lang="en-SG"/>
            <a:t>Using the charts we can see that different factors also affects the prices, such as Year, Storey, Area and Flat Type</a:t>
          </a:r>
          <a:endParaRPr lang="en-US"/>
        </a:p>
      </dgm:t>
    </dgm:pt>
    <dgm:pt modelId="{3BB2D4AC-A623-463C-8E8E-360D6567763E}" type="parTrans" cxnId="{7FE3E9CD-487D-43DD-AD23-C1D6B3835485}">
      <dgm:prSet/>
      <dgm:spPr/>
      <dgm:t>
        <a:bodyPr/>
        <a:lstStyle/>
        <a:p>
          <a:endParaRPr lang="en-US"/>
        </a:p>
      </dgm:t>
    </dgm:pt>
    <dgm:pt modelId="{B8572B72-F434-430B-A59F-3CE2D0BA4CEF}" type="sibTrans" cxnId="{7FE3E9CD-487D-43DD-AD23-C1D6B3835485}">
      <dgm:prSet/>
      <dgm:spPr/>
      <dgm:t>
        <a:bodyPr/>
        <a:lstStyle/>
        <a:p>
          <a:endParaRPr lang="en-US"/>
        </a:p>
      </dgm:t>
    </dgm:pt>
    <dgm:pt modelId="{2159D99A-D1C5-4B3E-9123-ADE9D6919156}">
      <dgm:prSet/>
      <dgm:spPr/>
      <dgm:t>
        <a:bodyPr/>
        <a:lstStyle/>
        <a:p>
          <a:pPr>
            <a:defRPr cap="all"/>
          </a:pPr>
          <a:r>
            <a:rPr lang="en-SG"/>
            <a:t>Example the higher the Level(Storey) the higher the average resale price on average. But on closer look u will see that for older generation of houses particularly those like Jurong east or Chua Chu Kang they usually do not have HDB’s having very high levels thus the price between the levels are pretty much the same.</a:t>
          </a:r>
          <a:endParaRPr lang="en-US"/>
        </a:p>
      </dgm:t>
    </dgm:pt>
    <dgm:pt modelId="{7B518FA4-51D5-4263-B082-7A68D76E5F57}" type="parTrans" cxnId="{9CF997D5-C210-4A53-9E2A-53DA158772C8}">
      <dgm:prSet/>
      <dgm:spPr/>
      <dgm:t>
        <a:bodyPr/>
        <a:lstStyle/>
        <a:p>
          <a:endParaRPr lang="en-US"/>
        </a:p>
      </dgm:t>
    </dgm:pt>
    <dgm:pt modelId="{B307C20B-DDE2-4504-B88E-CA0125214D89}" type="sibTrans" cxnId="{9CF997D5-C210-4A53-9E2A-53DA158772C8}">
      <dgm:prSet/>
      <dgm:spPr/>
      <dgm:t>
        <a:bodyPr/>
        <a:lstStyle/>
        <a:p>
          <a:endParaRPr lang="en-US"/>
        </a:p>
      </dgm:t>
    </dgm:pt>
    <dgm:pt modelId="{9379FB9C-3F60-4189-B475-98918AF3988F}">
      <dgm:prSet/>
      <dgm:spPr/>
      <dgm:t>
        <a:bodyPr/>
        <a:lstStyle/>
        <a:p>
          <a:pPr>
            <a:defRPr cap="all"/>
          </a:pPr>
          <a:r>
            <a:rPr lang="en-SG"/>
            <a:t>Tampines sells the most number of resales clocking in at 74161 and Lim Chu kang at 63. This could be due to its location as linking back to the map we see that lim Chu Kang has little to no amenities however Tampines is quite the opposites and Tampines having lots of housing estates</a:t>
          </a:r>
          <a:endParaRPr lang="en-US"/>
        </a:p>
      </dgm:t>
    </dgm:pt>
    <dgm:pt modelId="{51C2798F-F3AF-4AE0-9A53-C15A4718E269}" type="parTrans" cxnId="{90B2C852-B26D-4D40-9523-36B47C592F77}">
      <dgm:prSet/>
      <dgm:spPr/>
      <dgm:t>
        <a:bodyPr/>
        <a:lstStyle/>
        <a:p>
          <a:endParaRPr lang="en-US"/>
        </a:p>
      </dgm:t>
    </dgm:pt>
    <dgm:pt modelId="{9198009A-FF97-4A45-A502-0C75EC9384BD}" type="sibTrans" cxnId="{90B2C852-B26D-4D40-9523-36B47C592F77}">
      <dgm:prSet/>
      <dgm:spPr/>
      <dgm:t>
        <a:bodyPr/>
        <a:lstStyle/>
        <a:p>
          <a:endParaRPr lang="en-US"/>
        </a:p>
      </dgm:t>
    </dgm:pt>
    <dgm:pt modelId="{6E1B8928-7E97-44A6-9139-2B2701AB2472}" type="pres">
      <dgm:prSet presAssocID="{DAEA1C10-44B7-4D7F-8614-F977EC807B32}" presName="root" presStyleCnt="0">
        <dgm:presLayoutVars>
          <dgm:dir/>
          <dgm:resizeHandles val="exact"/>
        </dgm:presLayoutVars>
      </dgm:prSet>
      <dgm:spPr/>
    </dgm:pt>
    <dgm:pt modelId="{2DB9BC2E-DD2F-43A2-8CC2-7F673A83279C}" type="pres">
      <dgm:prSet presAssocID="{8D7B20EB-EAF9-4C38-9EA6-D5971218EFA1}" presName="compNode" presStyleCnt="0"/>
      <dgm:spPr/>
    </dgm:pt>
    <dgm:pt modelId="{4D4D10EB-52E8-49B8-80F5-33BD19052DF5}" type="pres">
      <dgm:prSet presAssocID="{8D7B20EB-EAF9-4C38-9EA6-D5971218EFA1}" presName="iconBgRect" presStyleLbl="bgShp" presStyleIdx="0" presStyleCnt="3"/>
      <dgm:spPr>
        <a:prstGeom prst="round2DiagRect">
          <a:avLst>
            <a:gd name="adj1" fmla="val 29727"/>
            <a:gd name="adj2" fmla="val 0"/>
          </a:avLst>
        </a:prstGeom>
      </dgm:spPr>
    </dgm:pt>
    <dgm:pt modelId="{7DACDDF2-07DA-4869-816E-D34A53F03777}" type="pres">
      <dgm:prSet presAssocID="{8D7B20EB-EAF9-4C38-9EA6-D5971218EF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15B23C3D-1B2A-4555-BB72-5E2AD977D1BB}" type="pres">
      <dgm:prSet presAssocID="{8D7B20EB-EAF9-4C38-9EA6-D5971218EFA1}" presName="spaceRect" presStyleCnt="0"/>
      <dgm:spPr/>
    </dgm:pt>
    <dgm:pt modelId="{401069C4-AC9C-4CAF-9CC0-CB1BFBEE0D1A}" type="pres">
      <dgm:prSet presAssocID="{8D7B20EB-EAF9-4C38-9EA6-D5971218EFA1}" presName="textRect" presStyleLbl="revTx" presStyleIdx="0" presStyleCnt="3">
        <dgm:presLayoutVars>
          <dgm:chMax val="1"/>
          <dgm:chPref val="1"/>
        </dgm:presLayoutVars>
      </dgm:prSet>
      <dgm:spPr/>
    </dgm:pt>
    <dgm:pt modelId="{B22174C5-551D-4036-B341-E2A951B743ED}" type="pres">
      <dgm:prSet presAssocID="{B8572B72-F434-430B-A59F-3CE2D0BA4CEF}" presName="sibTrans" presStyleCnt="0"/>
      <dgm:spPr/>
    </dgm:pt>
    <dgm:pt modelId="{1F109F5B-5E81-4929-BA7B-4ED38EEA01F9}" type="pres">
      <dgm:prSet presAssocID="{2159D99A-D1C5-4B3E-9123-ADE9D6919156}" presName="compNode" presStyleCnt="0"/>
      <dgm:spPr/>
    </dgm:pt>
    <dgm:pt modelId="{3D1B8138-F699-4E02-8CFF-6837B66E217B}" type="pres">
      <dgm:prSet presAssocID="{2159D99A-D1C5-4B3E-9123-ADE9D6919156}" presName="iconBgRect" presStyleLbl="bgShp" presStyleIdx="1" presStyleCnt="3"/>
      <dgm:spPr>
        <a:prstGeom prst="round2DiagRect">
          <a:avLst>
            <a:gd name="adj1" fmla="val 29727"/>
            <a:gd name="adj2" fmla="val 0"/>
          </a:avLst>
        </a:prstGeom>
      </dgm:spPr>
    </dgm:pt>
    <dgm:pt modelId="{7C5EFCF0-84E1-424E-AE1D-2A90AAC122B7}" type="pres">
      <dgm:prSet presAssocID="{2159D99A-D1C5-4B3E-9123-ADE9D69191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834471C-9DA5-47E1-A0D8-D1C6092960C9}" type="pres">
      <dgm:prSet presAssocID="{2159D99A-D1C5-4B3E-9123-ADE9D6919156}" presName="spaceRect" presStyleCnt="0"/>
      <dgm:spPr/>
    </dgm:pt>
    <dgm:pt modelId="{2DA7B128-B679-479A-946A-9EE3DFE46D74}" type="pres">
      <dgm:prSet presAssocID="{2159D99A-D1C5-4B3E-9123-ADE9D6919156}" presName="textRect" presStyleLbl="revTx" presStyleIdx="1" presStyleCnt="3">
        <dgm:presLayoutVars>
          <dgm:chMax val="1"/>
          <dgm:chPref val="1"/>
        </dgm:presLayoutVars>
      </dgm:prSet>
      <dgm:spPr/>
    </dgm:pt>
    <dgm:pt modelId="{EBEB325F-CC44-494B-B36E-3FC9D76CD9F0}" type="pres">
      <dgm:prSet presAssocID="{B307C20B-DDE2-4504-B88E-CA0125214D89}" presName="sibTrans" presStyleCnt="0"/>
      <dgm:spPr/>
    </dgm:pt>
    <dgm:pt modelId="{8EE9415F-C0CD-4E4D-8F01-65708A6C5226}" type="pres">
      <dgm:prSet presAssocID="{9379FB9C-3F60-4189-B475-98918AF3988F}" presName="compNode" presStyleCnt="0"/>
      <dgm:spPr/>
    </dgm:pt>
    <dgm:pt modelId="{490F8456-67A1-45A9-ADA6-B0C67FCE602A}" type="pres">
      <dgm:prSet presAssocID="{9379FB9C-3F60-4189-B475-98918AF3988F}" presName="iconBgRect" presStyleLbl="bgShp" presStyleIdx="2" presStyleCnt="3"/>
      <dgm:spPr>
        <a:prstGeom prst="round2DiagRect">
          <a:avLst>
            <a:gd name="adj1" fmla="val 29727"/>
            <a:gd name="adj2" fmla="val 0"/>
          </a:avLst>
        </a:prstGeom>
      </dgm:spPr>
    </dgm:pt>
    <dgm:pt modelId="{C6A4E6BF-BD7F-494C-9F40-20F012ABD26D}" type="pres">
      <dgm:prSet presAssocID="{9379FB9C-3F60-4189-B475-98918AF398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9B07CB3-30A0-49A5-B32B-26FC38DDC273}" type="pres">
      <dgm:prSet presAssocID="{9379FB9C-3F60-4189-B475-98918AF3988F}" presName="spaceRect" presStyleCnt="0"/>
      <dgm:spPr/>
    </dgm:pt>
    <dgm:pt modelId="{3501BA54-B989-4548-A81A-51E28CF2FF3E}" type="pres">
      <dgm:prSet presAssocID="{9379FB9C-3F60-4189-B475-98918AF3988F}" presName="textRect" presStyleLbl="revTx" presStyleIdx="2" presStyleCnt="3">
        <dgm:presLayoutVars>
          <dgm:chMax val="1"/>
          <dgm:chPref val="1"/>
        </dgm:presLayoutVars>
      </dgm:prSet>
      <dgm:spPr/>
    </dgm:pt>
  </dgm:ptLst>
  <dgm:cxnLst>
    <dgm:cxn modelId="{76A7DD2D-FF4A-40C8-94A5-CD67727B1070}" type="presOf" srcId="{DAEA1C10-44B7-4D7F-8614-F977EC807B32}" destId="{6E1B8928-7E97-44A6-9139-2B2701AB2472}" srcOrd="0" destOrd="0" presId="urn:microsoft.com/office/officeart/2018/5/layout/IconLeafLabelList"/>
    <dgm:cxn modelId="{63136C2E-776D-434F-A930-C7AD93F91AB1}" type="presOf" srcId="{9379FB9C-3F60-4189-B475-98918AF3988F}" destId="{3501BA54-B989-4548-A81A-51E28CF2FF3E}" srcOrd="0" destOrd="0" presId="urn:microsoft.com/office/officeart/2018/5/layout/IconLeafLabelList"/>
    <dgm:cxn modelId="{7FBDC04D-B3AC-47EC-A3FB-A48F5607DC2E}" type="presOf" srcId="{2159D99A-D1C5-4B3E-9123-ADE9D6919156}" destId="{2DA7B128-B679-479A-946A-9EE3DFE46D74}" srcOrd="0" destOrd="0" presId="urn:microsoft.com/office/officeart/2018/5/layout/IconLeafLabelList"/>
    <dgm:cxn modelId="{90B2C852-B26D-4D40-9523-36B47C592F77}" srcId="{DAEA1C10-44B7-4D7F-8614-F977EC807B32}" destId="{9379FB9C-3F60-4189-B475-98918AF3988F}" srcOrd="2" destOrd="0" parTransId="{51C2798F-F3AF-4AE0-9A53-C15A4718E269}" sibTransId="{9198009A-FF97-4A45-A502-0C75EC9384BD}"/>
    <dgm:cxn modelId="{7FE3E9CD-487D-43DD-AD23-C1D6B3835485}" srcId="{DAEA1C10-44B7-4D7F-8614-F977EC807B32}" destId="{8D7B20EB-EAF9-4C38-9EA6-D5971218EFA1}" srcOrd="0" destOrd="0" parTransId="{3BB2D4AC-A623-463C-8E8E-360D6567763E}" sibTransId="{B8572B72-F434-430B-A59F-3CE2D0BA4CEF}"/>
    <dgm:cxn modelId="{9CF997D5-C210-4A53-9E2A-53DA158772C8}" srcId="{DAEA1C10-44B7-4D7F-8614-F977EC807B32}" destId="{2159D99A-D1C5-4B3E-9123-ADE9D6919156}" srcOrd="1" destOrd="0" parTransId="{7B518FA4-51D5-4263-B082-7A68D76E5F57}" sibTransId="{B307C20B-DDE2-4504-B88E-CA0125214D89}"/>
    <dgm:cxn modelId="{3D5A3BE5-99AD-418C-87EB-2E4061B8157A}" type="presOf" srcId="{8D7B20EB-EAF9-4C38-9EA6-D5971218EFA1}" destId="{401069C4-AC9C-4CAF-9CC0-CB1BFBEE0D1A}" srcOrd="0" destOrd="0" presId="urn:microsoft.com/office/officeart/2018/5/layout/IconLeafLabelList"/>
    <dgm:cxn modelId="{CDE4665B-7F66-49DC-B2B6-9E9759BA26FD}" type="presParOf" srcId="{6E1B8928-7E97-44A6-9139-2B2701AB2472}" destId="{2DB9BC2E-DD2F-43A2-8CC2-7F673A83279C}" srcOrd="0" destOrd="0" presId="urn:microsoft.com/office/officeart/2018/5/layout/IconLeafLabelList"/>
    <dgm:cxn modelId="{307CEE47-005C-409A-B5EF-138F6B46D3BD}" type="presParOf" srcId="{2DB9BC2E-DD2F-43A2-8CC2-7F673A83279C}" destId="{4D4D10EB-52E8-49B8-80F5-33BD19052DF5}" srcOrd="0" destOrd="0" presId="urn:microsoft.com/office/officeart/2018/5/layout/IconLeafLabelList"/>
    <dgm:cxn modelId="{00A5FF68-9BFD-4146-B9C2-E1F32F51C644}" type="presParOf" srcId="{2DB9BC2E-DD2F-43A2-8CC2-7F673A83279C}" destId="{7DACDDF2-07DA-4869-816E-D34A53F03777}" srcOrd="1" destOrd="0" presId="urn:microsoft.com/office/officeart/2018/5/layout/IconLeafLabelList"/>
    <dgm:cxn modelId="{14EFFE53-E5AA-4EC2-A506-C97F103C2CE5}" type="presParOf" srcId="{2DB9BC2E-DD2F-43A2-8CC2-7F673A83279C}" destId="{15B23C3D-1B2A-4555-BB72-5E2AD977D1BB}" srcOrd="2" destOrd="0" presId="urn:microsoft.com/office/officeart/2018/5/layout/IconLeafLabelList"/>
    <dgm:cxn modelId="{60C82DAC-A15A-407A-A0B2-60CE9926EAAF}" type="presParOf" srcId="{2DB9BC2E-DD2F-43A2-8CC2-7F673A83279C}" destId="{401069C4-AC9C-4CAF-9CC0-CB1BFBEE0D1A}" srcOrd="3" destOrd="0" presId="urn:microsoft.com/office/officeart/2018/5/layout/IconLeafLabelList"/>
    <dgm:cxn modelId="{5530C0A7-D89E-457E-A6B4-D678BBA1AEF7}" type="presParOf" srcId="{6E1B8928-7E97-44A6-9139-2B2701AB2472}" destId="{B22174C5-551D-4036-B341-E2A951B743ED}" srcOrd="1" destOrd="0" presId="urn:microsoft.com/office/officeart/2018/5/layout/IconLeafLabelList"/>
    <dgm:cxn modelId="{4B92F9E6-D7F2-4665-A9A8-42E774BB07CC}" type="presParOf" srcId="{6E1B8928-7E97-44A6-9139-2B2701AB2472}" destId="{1F109F5B-5E81-4929-BA7B-4ED38EEA01F9}" srcOrd="2" destOrd="0" presId="urn:microsoft.com/office/officeart/2018/5/layout/IconLeafLabelList"/>
    <dgm:cxn modelId="{1AE688DC-7649-44D2-AD29-0F61A796D0EA}" type="presParOf" srcId="{1F109F5B-5E81-4929-BA7B-4ED38EEA01F9}" destId="{3D1B8138-F699-4E02-8CFF-6837B66E217B}" srcOrd="0" destOrd="0" presId="urn:microsoft.com/office/officeart/2018/5/layout/IconLeafLabelList"/>
    <dgm:cxn modelId="{BCB11219-B757-4648-8A69-245D316F5E53}" type="presParOf" srcId="{1F109F5B-5E81-4929-BA7B-4ED38EEA01F9}" destId="{7C5EFCF0-84E1-424E-AE1D-2A90AAC122B7}" srcOrd="1" destOrd="0" presId="urn:microsoft.com/office/officeart/2018/5/layout/IconLeafLabelList"/>
    <dgm:cxn modelId="{1B81636A-9AA4-43AB-A6E0-77F63F04F45E}" type="presParOf" srcId="{1F109F5B-5E81-4929-BA7B-4ED38EEA01F9}" destId="{D834471C-9DA5-47E1-A0D8-D1C6092960C9}" srcOrd="2" destOrd="0" presId="urn:microsoft.com/office/officeart/2018/5/layout/IconLeafLabelList"/>
    <dgm:cxn modelId="{89F29BBB-63A6-440B-A168-4BD68B38CA6E}" type="presParOf" srcId="{1F109F5B-5E81-4929-BA7B-4ED38EEA01F9}" destId="{2DA7B128-B679-479A-946A-9EE3DFE46D74}" srcOrd="3" destOrd="0" presId="urn:microsoft.com/office/officeart/2018/5/layout/IconLeafLabelList"/>
    <dgm:cxn modelId="{940637A8-48C1-4D97-80DA-7188F5FE0F72}" type="presParOf" srcId="{6E1B8928-7E97-44A6-9139-2B2701AB2472}" destId="{EBEB325F-CC44-494B-B36E-3FC9D76CD9F0}" srcOrd="3" destOrd="0" presId="urn:microsoft.com/office/officeart/2018/5/layout/IconLeafLabelList"/>
    <dgm:cxn modelId="{F14324BB-ED04-4922-8986-C5BC71C7809B}" type="presParOf" srcId="{6E1B8928-7E97-44A6-9139-2B2701AB2472}" destId="{8EE9415F-C0CD-4E4D-8F01-65708A6C5226}" srcOrd="4" destOrd="0" presId="urn:microsoft.com/office/officeart/2018/5/layout/IconLeafLabelList"/>
    <dgm:cxn modelId="{1094F2E1-2089-44F3-A741-A35886DD75E4}" type="presParOf" srcId="{8EE9415F-C0CD-4E4D-8F01-65708A6C5226}" destId="{490F8456-67A1-45A9-ADA6-B0C67FCE602A}" srcOrd="0" destOrd="0" presId="urn:microsoft.com/office/officeart/2018/5/layout/IconLeafLabelList"/>
    <dgm:cxn modelId="{F0056B25-000E-469E-BBFC-8D8504891275}" type="presParOf" srcId="{8EE9415F-C0CD-4E4D-8F01-65708A6C5226}" destId="{C6A4E6BF-BD7F-494C-9F40-20F012ABD26D}" srcOrd="1" destOrd="0" presId="urn:microsoft.com/office/officeart/2018/5/layout/IconLeafLabelList"/>
    <dgm:cxn modelId="{27B7B126-67D1-40E0-B2BD-03216F56E747}" type="presParOf" srcId="{8EE9415F-C0CD-4E4D-8F01-65708A6C5226}" destId="{59B07CB3-30A0-49A5-B32B-26FC38DDC273}" srcOrd="2" destOrd="0" presId="urn:microsoft.com/office/officeart/2018/5/layout/IconLeafLabelList"/>
    <dgm:cxn modelId="{99DA8DEA-48D0-4E7B-8FF3-A1C37650880F}" type="presParOf" srcId="{8EE9415F-C0CD-4E4D-8F01-65708A6C5226}" destId="{3501BA54-B989-4548-A81A-51E28CF2FF3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32769-7DDE-4F04-8142-229A4B9C9D37}"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837105A-088A-4BF4-A2AF-36DB86F8CA47}">
      <dgm:prSet/>
      <dgm:spPr/>
      <dgm:t>
        <a:bodyPr/>
        <a:lstStyle/>
        <a:p>
          <a:r>
            <a:rPr lang="en-US"/>
            <a:t>Given the observations made, it seems like the presence of amenities such as malls and MRT stations is correlated with higher HDB resale prices, but it's not the only determining factor. </a:t>
          </a:r>
        </a:p>
      </dgm:t>
    </dgm:pt>
    <dgm:pt modelId="{8C961E58-67FC-4751-858B-1DFFB4BB4F89}" type="parTrans" cxnId="{5788452E-A2F8-41A5-B461-C48D4718A2BA}">
      <dgm:prSet/>
      <dgm:spPr/>
      <dgm:t>
        <a:bodyPr/>
        <a:lstStyle/>
        <a:p>
          <a:endParaRPr lang="en-US"/>
        </a:p>
      </dgm:t>
    </dgm:pt>
    <dgm:pt modelId="{71413966-ECC2-4729-A509-B7855B3B294D}" type="sibTrans" cxnId="{5788452E-A2F8-41A5-B461-C48D4718A2BA}">
      <dgm:prSet/>
      <dgm:spPr/>
      <dgm:t>
        <a:bodyPr/>
        <a:lstStyle/>
        <a:p>
          <a:endParaRPr lang="en-US"/>
        </a:p>
      </dgm:t>
    </dgm:pt>
    <dgm:pt modelId="{8D50AA3B-A497-44E1-BD57-708E42AC7A6C}">
      <dgm:prSet/>
      <dgm:spPr/>
      <dgm:t>
        <a:bodyPr/>
        <a:lstStyle/>
        <a:p>
          <a:r>
            <a:rPr lang="en-US"/>
            <a:t>Other factors like the age of the housing estate, the level of the unit, and the specific location also play significant roles.</a:t>
          </a:r>
        </a:p>
      </dgm:t>
    </dgm:pt>
    <dgm:pt modelId="{CEAD9CD6-5646-47DE-8681-6203F841369E}" type="parTrans" cxnId="{93DE87CA-73E6-4531-818F-D33D90320ED7}">
      <dgm:prSet/>
      <dgm:spPr/>
      <dgm:t>
        <a:bodyPr/>
        <a:lstStyle/>
        <a:p>
          <a:endParaRPr lang="en-US"/>
        </a:p>
      </dgm:t>
    </dgm:pt>
    <dgm:pt modelId="{0B47668D-5100-4657-928F-0CB7012670A8}" type="sibTrans" cxnId="{93DE87CA-73E6-4531-818F-D33D90320ED7}">
      <dgm:prSet/>
      <dgm:spPr/>
      <dgm:t>
        <a:bodyPr/>
        <a:lstStyle/>
        <a:p>
          <a:endParaRPr lang="en-US"/>
        </a:p>
      </dgm:t>
    </dgm:pt>
    <dgm:pt modelId="{E14B730F-E81F-47DC-98BF-4E95F8C70C39}">
      <dgm:prSet/>
      <dgm:spPr/>
      <dgm:t>
        <a:bodyPr/>
        <a:lstStyle/>
        <a:p>
          <a:r>
            <a:rPr lang="en-US"/>
            <a:t>One suggestion could be to focus on improving the infrastructure and amenities in areas with lower resale prices, like Lim Chu Kang, to potentially increase their attractiveness to buyers. This could involve initiatives to develop more amenities, improve transportation access, or revitalize the area to enhance its appeal.</a:t>
          </a:r>
        </a:p>
      </dgm:t>
    </dgm:pt>
    <dgm:pt modelId="{D8433FA3-85AF-4A5F-A614-69D6FA309BF1}" type="parTrans" cxnId="{BBA5966D-EFFC-43B0-8A08-66690F453E5C}">
      <dgm:prSet/>
      <dgm:spPr/>
      <dgm:t>
        <a:bodyPr/>
        <a:lstStyle/>
        <a:p>
          <a:endParaRPr lang="en-US"/>
        </a:p>
      </dgm:t>
    </dgm:pt>
    <dgm:pt modelId="{F5A6FA31-D648-4F42-9253-833167716BEB}" type="sibTrans" cxnId="{BBA5966D-EFFC-43B0-8A08-66690F453E5C}">
      <dgm:prSet/>
      <dgm:spPr/>
      <dgm:t>
        <a:bodyPr/>
        <a:lstStyle/>
        <a:p>
          <a:endParaRPr lang="en-US"/>
        </a:p>
      </dgm:t>
    </dgm:pt>
    <dgm:pt modelId="{237AE862-9284-4D8B-9012-2F4B613A5776}">
      <dgm:prSet/>
      <dgm:spPr/>
      <dgm:t>
        <a:bodyPr/>
        <a:lstStyle/>
        <a:p>
          <a:r>
            <a:rPr lang="en-US"/>
            <a:t>Additionally, understanding the preferences of potential buyers in different areas can help in tailoring development plans and marketing strategies to better meet their needs and attract more buyers. For instance, in areas where there are a lot of older generation houses with lower levels, there might be a demand for amenities and facilities catering to senior citizens.Overall, a holistic approach that considers not only the presence of amenities but also other factors influencing buyer preferences and resale prices can help in developing effective strategies for improving HDB resale prices across different areas.</a:t>
          </a:r>
        </a:p>
      </dgm:t>
    </dgm:pt>
    <dgm:pt modelId="{ACBD46C9-86D2-4A7D-BC29-E9D53DEF4DF9}" type="parTrans" cxnId="{AC552608-DA28-40EE-B8FC-1E1D681ED9C9}">
      <dgm:prSet/>
      <dgm:spPr/>
      <dgm:t>
        <a:bodyPr/>
        <a:lstStyle/>
        <a:p>
          <a:endParaRPr lang="en-US"/>
        </a:p>
      </dgm:t>
    </dgm:pt>
    <dgm:pt modelId="{AFD615F5-B22D-4BD4-9020-7C441E6644D7}" type="sibTrans" cxnId="{AC552608-DA28-40EE-B8FC-1E1D681ED9C9}">
      <dgm:prSet/>
      <dgm:spPr/>
      <dgm:t>
        <a:bodyPr/>
        <a:lstStyle/>
        <a:p>
          <a:endParaRPr lang="en-US"/>
        </a:p>
      </dgm:t>
    </dgm:pt>
    <dgm:pt modelId="{723CCEB8-45AF-4BE7-A9A2-D189DEC9099A}" type="pres">
      <dgm:prSet presAssocID="{82032769-7DDE-4F04-8142-229A4B9C9D37}" presName="root" presStyleCnt="0">
        <dgm:presLayoutVars>
          <dgm:dir/>
          <dgm:resizeHandles val="exact"/>
        </dgm:presLayoutVars>
      </dgm:prSet>
      <dgm:spPr/>
    </dgm:pt>
    <dgm:pt modelId="{3BFAD1E0-920C-4FD4-B759-46CFEFBB726B}" type="pres">
      <dgm:prSet presAssocID="{82032769-7DDE-4F04-8142-229A4B9C9D37}" presName="container" presStyleCnt="0">
        <dgm:presLayoutVars>
          <dgm:dir/>
          <dgm:resizeHandles val="exact"/>
        </dgm:presLayoutVars>
      </dgm:prSet>
      <dgm:spPr/>
    </dgm:pt>
    <dgm:pt modelId="{6FD419FF-6F5F-4113-92C2-951A424F9C97}" type="pres">
      <dgm:prSet presAssocID="{8837105A-088A-4BF4-A2AF-36DB86F8CA47}" presName="compNode" presStyleCnt="0"/>
      <dgm:spPr/>
    </dgm:pt>
    <dgm:pt modelId="{9AF36345-E6EC-4A82-8724-3861F60FBF03}" type="pres">
      <dgm:prSet presAssocID="{8837105A-088A-4BF4-A2AF-36DB86F8CA47}" presName="iconBgRect" presStyleLbl="bgShp" presStyleIdx="0" presStyleCnt="4"/>
      <dgm:spPr/>
    </dgm:pt>
    <dgm:pt modelId="{E04B429F-2C94-48C8-BE1C-5C65BF03E66C}" type="pres">
      <dgm:prSet presAssocID="{8837105A-088A-4BF4-A2AF-36DB86F8CA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1B41D8AF-0E56-4534-9E9D-FE59BB288080}" type="pres">
      <dgm:prSet presAssocID="{8837105A-088A-4BF4-A2AF-36DB86F8CA47}" presName="spaceRect" presStyleCnt="0"/>
      <dgm:spPr/>
    </dgm:pt>
    <dgm:pt modelId="{79A6717B-6707-462A-A1EC-B1ECE3303633}" type="pres">
      <dgm:prSet presAssocID="{8837105A-088A-4BF4-A2AF-36DB86F8CA47}" presName="textRect" presStyleLbl="revTx" presStyleIdx="0" presStyleCnt="4">
        <dgm:presLayoutVars>
          <dgm:chMax val="1"/>
          <dgm:chPref val="1"/>
        </dgm:presLayoutVars>
      </dgm:prSet>
      <dgm:spPr/>
    </dgm:pt>
    <dgm:pt modelId="{B58C2006-5AB8-4B97-A299-3EEF3BEBE91B}" type="pres">
      <dgm:prSet presAssocID="{71413966-ECC2-4729-A509-B7855B3B294D}" presName="sibTrans" presStyleLbl="sibTrans2D1" presStyleIdx="0" presStyleCnt="0"/>
      <dgm:spPr/>
    </dgm:pt>
    <dgm:pt modelId="{53B981C3-1445-4DDC-A5DC-401470E6078D}" type="pres">
      <dgm:prSet presAssocID="{8D50AA3B-A497-44E1-BD57-708E42AC7A6C}" presName="compNode" presStyleCnt="0"/>
      <dgm:spPr/>
    </dgm:pt>
    <dgm:pt modelId="{0AC564E3-9AFB-467F-A2E0-FEDCA6B69585}" type="pres">
      <dgm:prSet presAssocID="{8D50AA3B-A497-44E1-BD57-708E42AC7A6C}" presName="iconBgRect" presStyleLbl="bgShp" presStyleIdx="1" presStyleCnt="4"/>
      <dgm:spPr/>
    </dgm:pt>
    <dgm:pt modelId="{A5855093-EEF8-402F-B6AA-BF15D1C39B45}" type="pres">
      <dgm:prSet presAssocID="{8D50AA3B-A497-44E1-BD57-708E42AC7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EC18F42F-3CD2-4F9D-81B2-79A813F1EF0B}" type="pres">
      <dgm:prSet presAssocID="{8D50AA3B-A497-44E1-BD57-708E42AC7A6C}" presName="spaceRect" presStyleCnt="0"/>
      <dgm:spPr/>
    </dgm:pt>
    <dgm:pt modelId="{96FCA891-0300-4124-800E-C13F9E3B024F}" type="pres">
      <dgm:prSet presAssocID="{8D50AA3B-A497-44E1-BD57-708E42AC7A6C}" presName="textRect" presStyleLbl="revTx" presStyleIdx="1" presStyleCnt="4">
        <dgm:presLayoutVars>
          <dgm:chMax val="1"/>
          <dgm:chPref val="1"/>
        </dgm:presLayoutVars>
      </dgm:prSet>
      <dgm:spPr/>
    </dgm:pt>
    <dgm:pt modelId="{1AB408FE-EFAA-45B2-AF74-92C2BCE268A0}" type="pres">
      <dgm:prSet presAssocID="{0B47668D-5100-4657-928F-0CB7012670A8}" presName="sibTrans" presStyleLbl="sibTrans2D1" presStyleIdx="0" presStyleCnt="0"/>
      <dgm:spPr/>
    </dgm:pt>
    <dgm:pt modelId="{1569AEDE-006A-4628-9656-479C5FA1684F}" type="pres">
      <dgm:prSet presAssocID="{E14B730F-E81F-47DC-98BF-4E95F8C70C39}" presName="compNode" presStyleCnt="0"/>
      <dgm:spPr/>
    </dgm:pt>
    <dgm:pt modelId="{3A188EC4-E845-42EA-8631-121A482E6671}" type="pres">
      <dgm:prSet presAssocID="{E14B730F-E81F-47DC-98BF-4E95F8C70C39}" presName="iconBgRect" presStyleLbl="bgShp" presStyleIdx="2" presStyleCnt="4"/>
      <dgm:spPr/>
    </dgm:pt>
    <dgm:pt modelId="{18B30ECF-D5BA-49B8-BEFA-719F7F603A02}" type="pres">
      <dgm:prSet presAssocID="{E14B730F-E81F-47DC-98BF-4E95F8C70C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BD6A1D7-9524-4F55-810A-F879B83335F8}" type="pres">
      <dgm:prSet presAssocID="{E14B730F-E81F-47DC-98BF-4E95F8C70C39}" presName="spaceRect" presStyleCnt="0"/>
      <dgm:spPr/>
    </dgm:pt>
    <dgm:pt modelId="{A1847822-782F-4BFB-A8E5-84D985886209}" type="pres">
      <dgm:prSet presAssocID="{E14B730F-E81F-47DC-98BF-4E95F8C70C39}" presName="textRect" presStyleLbl="revTx" presStyleIdx="2" presStyleCnt="4">
        <dgm:presLayoutVars>
          <dgm:chMax val="1"/>
          <dgm:chPref val="1"/>
        </dgm:presLayoutVars>
      </dgm:prSet>
      <dgm:spPr/>
    </dgm:pt>
    <dgm:pt modelId="{3162F395-F721-4E69-9B04-C4F351F9A065}" type="pres">
      <dgm:prSet presAssocID="{F5A6FA31-D648-4F42-9253-833167716BEB}" presName="sibTrans" presStyleLbl="sibTrans2D1" presStyleIdx="0" presStyleCnt="0"/>
      <dgm:spPr/>
    </dgm:pt>
    <dgm:pt modelId="{841FE116-9D44-47D4-93A1-4F13A976014E}" type="pres">
      <dgm:prSet presAssocID="{237AE862-9284-4D8B-9012-2F4B613A5776}" presName="compNode" presStyleCnt="0"/>
      <dgm:spPr/>
    </dgm:pt>
    <dgm:pt modelId="{8D030E4B-D078-40D0-87A9-FE75133830DE}" type="pres">
      <dgm:prSet presAssocID="{237AE862-9284-4D8B-9012-2F4B613A5776}" presName="iconBgRect" presStyleLbl="bgShp" presStyleIdx="3" presStyleCnt="4"/>
      <dgm:spPr/>
    </dgm:pt>
    <dgm:pt modelId="{4BACF175-4D29-42E4-B6FB-65B4E2668101}" type="pres">
      <dgm:prSet presAssocID="{237AE862-9284-4D8B-9012-2F4B613A57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47DE348B-263C-4385-ADF1-1B44CDBCF399}" type="pres">
      <dgm:prSet presAssocID="{237AE862-9284-4D8B-9012-2F4B613A5776}" presName="spaceRect" presStyleCnt="0"/>
      <dgm:spPr/>
    </dgm:pt>
    <dgm:pt modelId="{282A0662-F74E-4030-B66F-35A9B8493A32}" type="pres">
      <dgm:prSet presAssocID="{237AE862-9284-4D8B-9012-2F4B613A5776}" presName="textRect" presStyleLbl="revTx" presStyleIdx="3" presStyleCnt="4">
        <dgm:presLayoutVars>
          <dgm:chMax val="1"/>
          <dgm:chPref val="1"/>
        </dgm:presLayoutVars>
      </dgm:prSet>
      <dgm:spPr/>
    </dgm:pt>
  </dgm:ptLst>
  <dgm:cxnLst>
    <dgm:cxn modelId="{AC552608-DA28-40EE-B8FC-1E1D681ED9C9}" srcId="{82032769-7DDE-4F04-8142-229A4B9C9D37}" destId="{237AE862-9284-4D8B-9012-2F4B613A5776}" srcOrd="3" destOrd="0" parTransId="{ACBD46C9-86D2-4A7D-BC29-E9D53DEF4DF9}" sibTransId="{AFD615F5-B22D-4BD4-9020-7C441E6644D7}"/>
    <dgm:cxn modelId="{5788452E-A2F8-41A5-B461-C48D4718A2BA}" srcId="{82032769-7DDE-4F04-8142-229A4B9C9D37}" destId="{8837105A-088A-4BF4-A2AF-36DB86F8CA47}" srcOrd="0" destOrd="0" parTransId="{8C961E58-67FC-4751-858B-1DFFB4BB4F89}" sibTransId="{71413966-ECC2-4729-A509-B7855B3B294D}"/>
    <dgm:cxn modelId="{BBA5966D-EFFC-43B0-8A08-66690F453E5C}" srcId="{82032769-7DDE-4F04-8142-229A4B9C9D37}" destId="{E14B730F-E81F-47DC-98BF-4E95F8C70C39}" srcOrd="2" destOrd="0" parTransId="{D8433FA3-85AF-4A5F-A614-69D6FA309BF1}" sibTransId="{F5A6FA31-D648-4F42-9253-833167716BEB}"/>
    <dgm:cxn modelId="{E54B5D70-1A87-42D3-92E2-820EC5E70CE3}" type="presOf" srcId="{8D50AA3B-A497-44E1-BD57-708E42AC7A6C}" destId="{96FCA891-0300-4124-800E-C13F9E3B024F}" srcOrd="0" destOrd="0" presId="urn:microsoft.com/office/officeart/2018/2/layout/IconCircleList"/>
    <dgm:cxn modelId="{09962F9F-376A-4602-9336-820786987976}" type="presOf" srcId="{E14B730F-E81F-47DC-98BF-4E95F8C70C39}" destId="{A1847822-782F-4BFB-A8E5-84D985886209}" srcOrd="0" destOrd="0" presId="urn:microsoft.com/office/officeart/2018/2/layout/IconCircleList"/>
    <dgm:cxn modelId="{A9C57BAA-DF89-4A51-B29A-212EBA608E57}" type="presOf" srcId="{71413966-ECC2-4729-A509-B7855B3B294D}" destId="{B58C2006-5AB8-4B97-A299-3EEF3BEBE91B}" srcOrd="0" destOrd="0" presId="urn:microsoft.com/office/officeart/2018/2/layout/IconCircleList"/>
    <dgm:cxn modelId="{D2E449B3-01FA-4D69-A2D7-A25FE81EF39E}" type="presOf" srcId="{237AE862-9284-4D8B-9012-2F4B613A5776}" destId="{282A0662-F74E-4030-B66F-35A9B8493A32}" srcOrd="0" destOrd="0" presId="urn:microsoft.com/office/officeart/2018/2/layout/IconCircleList"/>
    <dgm:cxn modelId="{BE1ACBB8-49E9-4D0E-B771-E62FF6006AC4}" type="presOf" srcId="{82032769-7DDE-4F04-8142-229A4B9C9D37}" destId="{723CCEB8-45AF-4BE7-A9A2-D189DEC9099A}" srcOrd="0" destOrd="0" presId="urn:microsoft.com/office/officeart/2018/2/layout/IconCircleList"/>
    <dgm:cxn modelId="{93DE87CA-73E6-4531-818F-D33D90320ED7}" srcId="{82032769-7DDE-4F04-8142-229A4B9C9D37}" destId="{8D50AA3B-A497-44E1-BD57-708E42AC7A6C}" srcOrd="1" destOrd="0" parTransId="{CEAD9CD6-5646-47DE-8681-6203F841369E}" sibTransId="{0B47668D-5100-4657-928F-0CB7012670A8}"/>
    <dgm:cxn modelId="{8D8258CF-4FAD-4BB9-A073-07C6FB2B65EE}" type="presOf" srcId="{F5A6FA31-D648-4F42-9253-833167716BEB}" destId="{3162F395-F721-4E69-9B04-C4F351F9A065}" srcOrd="0" destOrd="0" presId="urn:microsoft.com/office/officeart/2018/2/layout/IconCircleList"/>
    <dgm:cxn modelId="{163357D1-CE3B-412E-953D-7BE9A70D94A4}" type="presOf" srcId="{8837105A-088A-4BF4-A2AF-36DB86F8CA47}" destId="{79A6717B-6707-462A-A1EC-B1ECE3303633}" srcOrd="0" destOrd="0" presId="urn:microsoft.com/office/officeart/2018/2/layout/IconCircleList"/>
    <dgm:cxn modelId="{9BAF80E0-4984-4D83-8488-A8516C7116D5}" type="presOf" srcId="{0B47668D-5100-4657-928F-0CB7012670A8}" destId="{1AB408FE-EFAA-45B2-AF74-92C2BCE268A0}" srcOrd="0" destOrd="0" presId="urn:microsoft.com/office/officeart/2018/2/layout/IconCircleList"/>
    <dgm:cxn modelId="{53D21DBD-2CA6-46AF-8FA0-A546F3025046}" type="presParOf" srcId="{723CCEB8-45AF-4BE7-A9A2-D189DEC9099A}" destId="{3BFAD1E0-920C-4FD4-B759-46CFEFBB726B}" srcOrd="0" destOrd="0" presId="urn:microsoft.com/office/officeart/2018/2/layout/IconCircleList"/>
    <dgm:cxn modelId="{AAF1DD35-40E0-4E95-B959-E0A56E49DDF3}" type="presParOf" srcId="{3BFAD1E0-920C-4FD4-B759-46CFEFBB726B}" destId="{6FD419FF-6F5F-4113-92C2-951A424F9C97}" srcOrd="0" destOrd="0" presId="urn:microsoft.com/office/officeart/2018/2/layout/IconCircleList"/>
    <dgm:cxn modelId="{03155931-4F9A-410C-A760-34044A4D6125}" type="presParOf" srcId="{6FD419FF-6F5F-4113-92C2-951A424F9C97}" destId="{9AF36345-E6EC-4A82-8724-3861F60FBF03}" srcOrd="0" destOrd="0" presId="urn:microsoft.com/office/officeart/2018/2/layout/IconCircleList"/>
    <dgm:cxn modelId="{60C3118A-2FAF-4319-82C6-4817963666C4}" type="presParOf" srcId="{6FD419FF-6F5F-4113-92C2-951A424F9C97}" destId="{E04B429F-2C94-48C8-BE1C-5C65BF03E66C}" srcOrd="1" destOrd="0" presId="urn:microsoft.com/office/officeart/2018/2/layout/IconCircleList"/>
    <dgm:cxn modelId="{37AB0ACC-B7A6-41FD-B194-B363AFE8A6E2}" type="presParOf" srcId="{6FD419FF-6F5F-4113-92C2-951A424F9C97}" destId="{1B41D8AF-0E56-4534-9E9D-FE59BB288080}" srcOrd="2" destOrd="0" presId="urn:microsoft.com/office/officeart/2018/2/layout/IconCircleList"/>
    <dgm:cxn modelId="{BCF4D188-A2ED-45BE-BE77-6ED3F5F4D755}" type="presParOf" srcId="{6FD419FF-6F5F-4113-92C2-951A424F9C97}" destId="{79A6717B-6707-462A-A1EC-B1ECE3303633}" srcOrd="3" destOrd="0" presId="urn:microsoft.com/office/officeart/2018/2/layout/IconCircleList"/>
    <dgm:cxn modelId="{28DB59C6-575E-4F72-982F-05C509805009}" type="presParOf" srcId="{3BFAD1E0-920C-4FD4-B759-46CFEFBB726B}" destId="{B58C2006-5AB8-4B97-A299-3EEF3BEBE91B}" srcOrd="1" destOrd="0" presId="urn:microsoft.com/office/officeart/2018/2/layout/IconCircleList"/>
    <dgm:cxn modelId="{1F6C3ECB-B257-4E8B-9D37-5B2DA48A6B29}" type="presParOf" srcId="{3BFAD1E0-920C-4FD4-B759-46CFEFBB726B}" destId="{53B981C3-1445-4DDC-A5DC-401470E6078D}" srcOrd="2" destOrd="0" presId="urn:microsoft.com/office/officeart/2018/2/layout/IconCircleList"/>
    <dgm:cxn modelId="{AAD28FFA-B4BE-48E2-BEDE-821B1727C1BC}" type="presParOf" srcId="{53B981C3-1445-4DDC-A5DC-401470E6078D}" destId="{0AC564E3-9AFB-467F-A2E0-FEDCA6B69585}" srcOrd="0" destOrd="0" presId="urn:microsoft.com/office/officeart/2018/2/layout/IconCircleList"/>
    <dgm:cxn modelId="{7BFEFF38-56C3-4C94-8F60-B069221F2F20}" type="presParOf" srcId="{53B981C3-1445-4DDC-A5DC-401470E6078D}" destId="{A5855093-EEF8-402F-B6AA-BF15D1C39B45}" srcOrd="1" destOrd="0" presId="urn:microsoft.com/office/officeart/2018/2/layout/IconCircleList"/>
    <dgm:cxn modelId="{B7E8B555-E1F6-459F-A1A3-DD8C9AE284E1}" type="presParOf" srcId="{53B981C3-1445-4DDC-A5DC-401470E6078D}" destId="{EC18F42F-3CD2-4F9D-81B2-79A813F1EF0B}" srcOrd="2" destOrd="0" presId="urn:microsoft.com/office/officeart/2018/2/layout/IconCircleList"/>
    <dgm:cxn modelId="{3941B287-1379-4639-8D7C-9771CDC2D79F}" type="presParOf" srcId="{53B981C3-1445-4DDC-A5DC-401470E6078D}" destId="{96FCA891-0300-4124-800E-C13F9E3B024F}" srcOrd="3" destOrd="0" presId="urn:microsoft.com/office/officeart/2018/2/layout/IconCircleList"/>
    <dgm:cxn modelId="{71CB0CD8-E536-47AE-96B7-223B0C3E2A58}" type="presParOf" srcId="{3BFAD1E0-920C-4FD4-B759-46CFEFBB726B}" destId="{1AB408FE-EFAA-45B2-AF74-92C2BCE268A0}" srcOrd="3" destOrd="0" presId="urn:microsoft.com/office/officeart/2018/2/layout/IconCircleList"/>
    <dgm:cxn modelId="{4B6A9B25-6EE7-405D-9124-7B00F48ED2FA}" type="presParOf" srcId="{3BFAD1E0-920C-4FD4-B759-46CFEFBB726B}" destId="{1569AEDE-006A-4628-9656-479C5FA1684F}" srcOrd="4" destOrd="0" presId="urn:microsoft.com/office/officeart/2018/2/layout/IconCircleList"/>
    <dgm:cxn modelId="{ADC213FB-B3B7-4FD2-B743-FD01B402EC64}" type="presParOf" srcId="{1569AEDE-006A-4628-9656-479C5FA1684F}" destId="{3A188EC4-E845-42EA-8631-121A482E6671}" srcOrd="0" destOrd="0" presId="urn:microsoft.com/office/officeart/2018/2/layout/IconCircleList"/>
    <dgm:cxn modelId="{76500F85-13D3-4220-97AC-1A74DF843E1E}" type="presParOf" srcId="{1569AEDE-006A-4628-9656-479C5FA1684F}" destId="{18B30ECF-D5BA-49B8-BEFA-719F7F603A02}" srcOrd="1" destOrd="0" presId="urn:microsoft.com/office/officeart/2018/2/layout/IconCircleList"/>
    <dgm:cxn modelId="{0AE317C5-CB26-4364-A799-F2C1AF4EBB50}" type="presParOf" srcId="{1569AEDE-006A-4628-9656-479C5FA1684F}" destId="{8BD6A1D7-9524-4F55-810A-F879B83335F8}" srcOrd="2" destOrd="0" presId="urn:microsoft.com/office/officeart/2018/2/layout/IconCircleList"/>
    <dgm:cxn modelId="{071E60E0-67E5-4F04-90F3-BC73AC33AD3C}" type="presParOf" srcId="{1569AEDE-006A-4628-9656-479C5FA1684F}" destId="{A1847822-782F-4BFB-A8E5-84D985886209}" srcOrd="3" destOrd="0" presId="urn:microsoft.com/office/officeart/2018/2/layout/IconCircleList"/>
    <dgm:cxn modelId="{51594F59-3870-4EE5-8DF0-B159EAC7DC8F}" type="presParOf" srcId="{3BFAD1E0-920C-4FD4-B759-46CFEFBB726B}" destId="{3162F395-F721-4E69-9B04-C4F351F9A065}" srcOrd="5" destOrd="0" presId="urn:microsoft.com/office/officeart/2018/2/layout/IconCircleList"/>
    <dgm:cxn modelId="{F446F70C-ACBE-41ED-B826-03A4C4D09640}" type="presParOf" srcId="{3BFAD1E0-920C-4FD4-B759-46CFEFBB726B}" destId="{841FE116-9D44-47D4-93A1-4F13A976014E}" srcOrd="6" destOrd="0" presId="urn:microsoft.com/office/officeart/2018/2/layout/IconCircleList"/>
    <dgm:cxn modelId="{F3F00557-0B07-422E-9A49-61A2D5DA6BFE}" type="presParOf" srcId="{841FE116-9D44-47D4-93A1-4F13A976014E}" destId="{8D030E4B-D078-40D0-87A9-FE75133830DE}" srcOrd="0" destOrd="0" presId="urn:microsoft.com/office/officeart/2018/2/layout/IconCircleList"/>
    <dgm:cxn modelId="{1BB792C4-C407-4BD4-A13B-98F8FB6433A7}" type="presParOf" srcId="{841FE116-9D44-47D4-93A1-4F13A976014E}" destId="{4BACF175-4D29-42E4-B6FB-65B4E2668101}" srcOrd="1" destOrd="0" presId="urn:microsoft.com/office/officeart/2018/2/layout/IconCircleList"/>
    <dgm:cxn modelId="{544C24D2-31AD-43A8-A14F-2C6AD1EC931A}" type="presParOf" srcId="{841FE116-9D44-47D4-93A1-4F13A976014E}" destId="{47DE348B-263C-4385-ADF1-1B44CDBCF399}" srcOrd="2" destOrd="0" presId="urn:microsoft.com/office/officeart/2018/2/layout/IconCircleList"/>
    <dgm:cxn modelId="{6CA2AED7-34E7-47B2-A4AE-380EDEBE8E82}" type="presParOf" srcId="{841FE116-9D44-47D4-93A1-4F13A976014E}" destId="{282A0662-F74E-4030-B66F-35A9B8493A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D10EB-52E8-49B8-80F5-33BD19052DF5}">
      <dsp:nvSpPr>
        <dsp:cNvPr id="0" name=""/>
        <dsp:cNvSpPr/>
      </dsp:nvSpPr>
      <dsp:spPr>
        <a:xfrm>
          <a:off x="718664" y="19515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CDDF2-07DA-4869-816E-D34A53F03777}">
      <dsp:nvSpPr>
        <dsp:cNvPr id="0" name=""/>
        <dsp:cNvSpPr/>
      </dsp:nvSpPr>
      <dsp:spPr>
        <a:xfrm>
          <a:off x="1135476" y="61196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069C4-AC9C-4CAF-9CC0-CB1BFBEE0D1A}">
      <dsp:nvSpPr>
        <dsp:cNvPr id="0" name=""/>
        <dsp:cNvSpPr/>
      </dsp:nvSpPr>
      <dsp:spPr>
        <a:xfrm>
          <a:off x="93445"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Using the charts we can see that different factors also affects the prices, such as Year, Storey, Area and Flat Type</a:t>
          </a:r>
          <a:endParaRPr lang="en-US" sz="1100" kern="1200"/>
        </a:p>
      </dsp:txBody>
      <dsp:txXfrm>
        <a:off x="93445" y="2760152"/>
        <a:ext cx="3206250" cy="1237500"/>
      </dsp:txXfrm>
    </dsp:sp>
    <dsp:sp modelId="{3D1B8138-F699-4E02-8CFF-6837B66E217B}">
      <dsp:nvSpPr>
        <dsp:cNvPr id="0" name=""/>
        <dsp:cNvSpPr/>
      </dsp:nvSpPr>
      <dsp:spPr>
        <a:xfrm>
          <a:off x="4486008" y="19515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EFCF0-84E1-424E-AE1D-2A90AAC122B7}">
      <dsp:nvSpPr>
        <dsp:cNvPr id="0" name=""/>
        <dsp:cNvSpPr/>
      </dsp:nvSpPr>
      <dsp:spPr>
        <a:xfrm>
          <a:off x="4902820" y="61196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7B128-B679-479A-946A-9EE3DFE46D74}">
      <dsp:nvSpPr>
        <dsp:cNvPr id="0" name=""/>
        <dsp:cNvSpPr/>
      </dsp:nvSpPr>
      <dsp:spPr>
        <a:xfrm>
          <a:off x="3860789"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Example the higher the Level(Storey) the higher the average resale price on average. But on closer look u will see that for older generation of houses particularly those like Jurong east or Chua Chu Kang they usually do not have HDB’s having very high levels thus the price between the levels are pretty much the same.</a:t>
          </a:r>
          <a:endParaRPr lang="en-US" sz="1100" kern="1200"/>
        </a:p>
      </dsp:txBody>
      <dsp:txXfrm>
        <a:off x="3860789" y="2760152"/>
        <a:ext cx="3206250" cy="1237500"/>
      </dsp:txXfrm>
    </dsp:sp>
    <dsp:sp modelId="{490F8456-67A1-45A9-ADA6-B0C67FCE602A}">
      <dsp:nvSpPr>
        <dsp:cNvPr id="0" name=""/>
        <dsp:cNvSpPr/>
      </dsp:nvSpPr>
      <dsp:spPr>
        <a:xfrm>
          <a:off x="8253352" y="19515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4E6BF-BD7F-494C-9F40-20F012ABD26D}">
      <dsp:nvSpPr>
        <dsp:cNvPr id="0" name=""/>
        <dsp:cNvSpPr/>
      </dsp:nvSpPr>
      <dsp:spPr>
        <a:xfrm>
          <a:off x="8670164" y="61196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1BA54-B989-4548-A81A-51E28CF2FF3E}">
      <dsp:nvSpPr>
        <dsp:cNvPr id="0" name=""/>
        <dsp:cNvSpPr/>
      </dsp:nvSpPr>
      <dsp:spPr>
        <a:xfrm>
          <a:off x="7628133"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Tampines sells the most number of resales clocking in at 74161 and Lim Chu kang at 63. This could be due to its location as linking back to the map we see that lim Chu Kang has little to no amenities however Tampines is quite the opposites and Tampines having lots of housing estates</a:t>
          </a:r>
          <a:endParaRPr lang="en-US" sz="1100" kern="1200"/>
        </a:p>
      </dsp:txBody>
      <dsp:txXfrm>
        <a:off x="7628133" y="2760152"/>
        <a:ext cx="32062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36345-E6EC-4A82-8724-3861F60FBF03}">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B429F-2C94-48C8-BE1C-5C65BF03E66C}">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A6717B-6707-462A-A1EC-B1ECE3303633}">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Given the observations made, it seems like the presence of amenities such as malls and MRT stations is correlated with higher HDB resale prices, but it's not the only determining factor. </a:t>
          </a:r>
        </a:p>
      </dsp:txBody>
      <dsp:txXfrm>
        <a:off x="1948202" y="368029"/>
        <a:ext cx="3233964" cy="1371985"/>
      </dsp:txXfrm>
    </dsp:sp>
    <dsp:sp modelId="{0AC564E3-9AFB-467F-A2E0-FEDCA6B69585}">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55093-EEF8-402F-B6AA-BF15D1C39B45}">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FCA891-0300-4124-800E-C13F9E3B024F}">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Other factors like the age of the housing estate, the level of the unit, and the specific location also play significant roles.</a:t>
          </a:r>
        </a:p>
      </dsp:txBody>
      <dsp:txXfrm>
        <a:off x="7411643" y="368029"/>
        <a:ext cx="3233964" cy="1371985"/>
      </dsp:txXfrm>
    </dsp:sp>
    <dsp:sp modelId="{3A188EC4-E845-42EA-8631-121A482E6671}">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30ECF-D5BA-49B8-BEFA-719F7F603A02}">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47822-782F-4BFB-A8E5-84D985886209}">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One suggestion could be to focus on improving the infrastructure and amenities in areas with lower resale prices, like Lim Chu Kang, to potentially increase their attractiveness to buyers. This could involve initiatives to develop more amenities, improve transportation access, or revitalize the area to enhance its appeal.</a:t>
          </a:r>
        </a:p>
      </dsp:txBody>
      <dsp:txXfrm>
        <a:off x="1948202" y="2452790"/>
        <a:ext cx="3233964" cy="1371985"/>
      </dsp:txXfrm>
    </dsp:sp>
    <dsp:sp modelId="{8D030E4B-D078-40D0-87A9-FE75133830DE}">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CF175-4D29-42E4-B6FB-65B4E2668101}">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A0662-F74E-4030-B66F-35A9B8493A32}">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Additionally, understanding the preferences of potential buyers in different areas can help in tailoring development plans and marketing strategies to better meet their needs and attract more buyers. For instance, in areas where there are a lot of older generation houses with lower levels, there might be a demand for amenities and facilities catering to senior citizens.Overall, a holistic approach that considers not only the presence of amenities but also other factors influencing buyer preferences and resale prices can help in developing effective strategies for improving HDB resale prices across different areas.</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9CD26-7079-47F1-8ACC-04320F7CDBBC}" type="datetimeFigureOut">
              <a:rPr lang="en-SG" smtClean="0"/>
              <a:t>24/5/2024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EE46-3D0A-45AD-804B-084864BB3C61}" type="slidenum">
              <a:rPr lang="en-SG" smtClean="0"/>
              <a:t>‹#›</a:t>
            </a:fld>
            <a:endParaRPr lang="en-SG"/>
          </a:p>
        </p:txBody>
      </p:sp>
    </p:spTree>
    <p:extLst>
      <p:ext uri="{BB962C8B-B14F-4D97-AF65-F5344CB8AC3E}">
        <p14:creationId xmlns:p14="http://schemas.microsoft.com/office/powerpoint/2010/main" val="145347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EAAEE46-3D0A-45AD-804B-084864BB3C61}" type="slidenum">
              <a:rPr lang="en-SG" smtClean="0"/>
              <a:t>2</a:t>
            </a:fld>
            <a:endParaRPr lang="en-SG"/>
          </a:p>
        </p:txBody>
      </p:sp>
    </p:spTree>
    <p:extLst>
      <p:ext uri="{BB962C8B-B14F-4D97-AF65-F5344CB8AC3E}">
        <p14:creationId xmlns:p14="http://schemas.microsoft.com/office/powerpoint/2010/main" val="349570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CF6F-D5E7-8B07-96F8-B256D88EE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FD9F3DA-BC59-4FEE-EF53-28D9828F1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E034D8A-E164-3BEA-C224-3AFA8116CA42}"/>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8FC9B3CD-5C4A-D295-18BB-9369BD4EAB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C81F2D-F275-45BD-C427-61B235F88ACC}"/>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71118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A8DC-1CCE-6504-3529-C4EB8A2E67A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CFB87D-6849-60C1-5241-696B27CEB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15D695-F386-572B-5D06-F3A3011C8677}"/>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318BC8D6-1BEA-4BE2-7D8D-64B525134E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857FADF-C97A-293E-62C0-3470132FFA58}"/>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283831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BDB60-DB01-DF73-7233-EACE30F309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4AB281D-ADF2-B8B9-785D-53D0F0392F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A5929B-BEA3-51E9-512B-5657BC5C29EB}"/>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AC998578-CF43-B795-FB4D-F29C71184D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CC42FC9-883A-8B48-4D00-AA39F18721D3}"/>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214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D306-29A2-F56F-CD75-3BE06330FEA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F718C49-AC80-2387-6E6E-FC0548827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F6F285-5611-53C9-8BF0-14F454035E88}"/>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D1B718A8-52F7-66C8-1DE1-C3F22E1C49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809D1A-F09D-97B8-ACC1-E0228D0EBDA0}"/>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143470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0EC3-87E1-ED02-D0BF-ED1B4F210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D351A76-4B96-E150-4253-CDB8148BA3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358EA0-2AFD-EBA7-6F59-B01A05EDCE9E}"/>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A9D3FF17-233C-2ED1-E3D4-51F2456FB2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B7B217-207F-3CE8-EE22-7AAFC2FD43C7}"/>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36351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D5F0-3C2B-7DE1-5063-1BBC59FA03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42C8ED6-1CB9-EE6B-F903-3575DFDDF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44DE5D-F24F-D65B-DC51-9B0535863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23AC82B-A6F4-8727-A83C-55E560583073}"/>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6" name="Footer Placeholder 5">
            <a:extLst>
              <a:ext uri="{FF2B5EF4-FFF2-40B4-BE49-F238E27FC236}">
                <a16:creationId xmlns:a16="http://schemas.microsoft.com/office/drawing/2014/main" id="{0A7007E9-4833-D09F-F5C0-1D6390588C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3718F1E-32CF-81A9-6BBD-D65A589FEDE6}"/>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4284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BEF6-DAE2-2DB1-DEB0-6BB8879C9EA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B7F437F-BCEB-DDC2-2FC9-EBD9050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A2088-3ED0-64BA-C035-A9B2CDA721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CDABC2-1246-3009-52BC-46CD7BBF5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50348-999D-BE3A-08FC-CA6673BE2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3403CBF-9611-0413-5291-BE2FC197F127}"/>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8" name="Footer Placeholder 7">
            <a:extLst>
              <a:ext uri="{FF2B5EF4-FFF2-40B4-BE49-F238E27FC236}">
                <a16:creationId xmlns:a16="http://schemas.microsoft.com/office/drawing/2014/main" id="{5B1A76D3-4FDA-C85E-947A-9D40636BCF8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6D076FB-38D5-B773-29E7-F383DC043E1F}"/>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246518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7F30-7A79-D6B1-42D9-8EDE01F3DF6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534D8DE-39CD-1DEB-1D45-51658E8E4C27}"/>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4" name="Footer Placeholder 3">
            <a:extLst>
              <a:ext uri="{FF2B5EF4-FFF2-40B4-BE49-F238E27FC236}">
                <a16:creationId xmlns:a16="http://schemas.microsoft.com/office/drawing/2014/main" id="{E3CFD16A-FD36-59DD-EC98-B5A838BD2A6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FC8D7CA-BCA8-EC02-5B2C-1A55EE811EB6}"/>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157214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252CF-5ADF-DB09-A228-75E98049BE66}"/>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3" name="Footer Placeholder 2">
            <a:extLst>
              <a:ext uri="{FF2B5EF4-FFF2-40B4-BE49-F238E27FC236}">
                <a16:creationId xmlns:a16="http://schemas.microsoft.com/office/drawing/2014/main" id="{3BA4B56C-F09B-D0F3-CE84-C064BB28376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C02FAC2-34BC-182B-24C7-C63E7637A96A}"/>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291966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EB91-10D9-991D-9561-BBBE32C31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95E1215-F0FA-150F-8660-FE4F635F6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48408F1-310F-9E1A-050A-DEA6D14C8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4E71C-83AD-ADB0-4237-64E6515A2CE6}"/>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6" name="Footer Placeholder 5">
            <a:extLst>
              <a:ext uri="{FF2B5EF4-FFF2-40B4-BE49-F238E27FC236}">
                <a16:creationId xmlns:a16="http://schemas.microsoft.com/office/drawing/2014/main" id="{2095ADA3-5FE0-76B3-9962-B000264E571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FCE570-C995-1D82-8B06-663D22EBA307}"/>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105178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2C37-F79B-8BCC-385A-89B26B752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E5C95F2-2FB0-71D9-CB02-0D92C1FC2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1369DD-133D-D715-63D5-B6693C343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70604-31F1-ECD4-FCC2-25C898BF460A}"/>
              </a:ext>
            </a:extLst>
          </p:cNvPr>
          <p:cNvSpPr>
            <a:spLocks noGrp="1"/>
          </p:cNvSpPr>
          <p:nvPr>
            <p:ph type="dt" sz="half" idx="10"/>
          </p:nvPr>
        </p:nvSpPr>
        <p:spPr/>
        <p:txBody>
          <a:bodyPr/>
          <a:lstStyle/>
          <a:p>
            <a:fld id="{A9AD911B-DFBF-4E50-8407-03B035816EDA}" type="datetimeFigureOut">
              <a:rPr lang="en-SG" smtClean="0"/>
              <a:t>24/5/2024</a:t>
            </a:fld>
            <a:endParaRPr lang="en-SG"/>
          </a:p>
        </p:txBody>
      </p:sp>
      <p:sp>
        <p:nvSpPr>
          <p:cNvPr id="6" name="Footer Placeholder 5">
            <a:extLst>
              <a:ext uri="{FF2B5EF4-FFF2-40B4-BE49-F238E27FC236}">
                <a16:creationId xmlns:a16="http://schemas.microsoft.com/office/drawing/2014/main" id="{92789B1D-9E71-1DD2-9F21-80741B8C64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D7A9D62-26C8-712B-5A1C-74FE715E3F29}"/>
              </a:ext>
            </a:extLst>
          </p:cNvPr>
          <p:cNvSpPr>
            <a:spLocks noGrp="1"/>
          </p:cNvSpPr>
          <p:nvPr>
            <p:ph type="sldNum" sz="quarter" idx="12"/>
          </p:nvPr>
        </p:nvSpPr>
        <p:spPr/>
        <p:txBody>
          <a:bodyPr/>
          <a:lstStyle/>
          <a:p>
            <a:fld id="{C0F07686-77F9-4398-AA6A-B886CC6D5795}" type="slidenum">
              <a:rPr lang="en-SG" smtClean="0"/>
              <a:t>‹#›</a:t>
            </a:fld>
            <a:endParaRPr lang="en-SG"/>
          </a:p>
        </p:txBody>
      </p:sp>
    </p:spTree>
    <p:extLst>
      <p:ext uri="{BB962C8B-B14F-4D97-AF65-F5344CB8AC3E}">
        <p14:creationId xmlns:p14="http://schemas.microsoft.com/office/powerpoint/2010/main" val="37258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AA011-CB1F-54EF-D9A5-AAA296341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6EB01C3-E6A3-479F-59F5-98C494DF0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9480DC-4B46-F813-CB71-7DAB724A0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AD911B-DFBF-4E50-8407-03B035816EDA}" type="datetimeFigureOut">
              <a:rPr lang="en-SG" smtClean="0"/>
              <a:t>24/5/2024</a:t>
            </a:fld>
            <a:endParaRPr lang="en-SG"/>
          </a:p>
        </p:txBody>
      </p:sp>
      <p:sp>
        <p:nvSpPr>
          <p:cNvPr id="5" name="Footer Placeholder 4">
            <a:extLst>
              <a:ext uri="{FF2B5EF4-FFF2-40B4-BE49-F238E27FC236}">
                <a16:creationId xmlns:a16="http://schemas.microsoft.com/office/drawing/2014/main" id="{73525DC4-C1FC-040B-822D-7B36D609D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9DB62CD9-88BF-C88D-3463-D5699EEE0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F07686-77F9-4398-AA6A-B886CC6D5795}" type="slidenum">
              <a:rPr lang="en-SG" smtClean="0"/>
              <a:t>‹#›</a:t>
            </a:fld>
            <a:endParaRPr lang="en-SG"/>
          </a:p>
        </p:txBody>
      </p:sp>
    </p:spTree>
    <p:extLst>
      <p:ext uri="{BB962C8B-B14F-4D97-AF65-F5344CB8AC3E}">
        <p14:creationId xmlns:p14="http://schemas.microsoft.com/office/powerpoint/2010/main" val="357278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picpedia.org/post-it-note/o/objective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ibrarycognizance.blogspot.com/2020/02/datasets-search-find-data-on-anything.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www.kaggle.com/datasets/karthikgangula/shopping-mall-coordinates" TargetMode="External"/><Relationship Id="rId4" Type="http://schemas.openxmlformats.org/officeDocument/2006/relationships/hyperlink" Target="https://beta.data.gov.sg/datasets/d_af90df38d609c426c73bc9acea366786/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A4F6A2-4189-169C-2266-DE46BAD4BEA1}"/>
              </a:ext>
            </a:extLst>
          </p:cNvPr>
          <p:cNvSpPr>
            <a:spLocks noGrp="1"/>
          </p:cNvSpPr>
          <p:nvPr>
            <p:ph type="ctrTitle"/>
          </p:nvPr>
        </p:nvSpPr>
        <p:spPr>
          <a:xfrm>
            <a:off x="4038600" y="1939159"/>
            <a:ext cx="7644627" cy="2751086"/>
          </a:xfrm>
        </p:spPr>
        <p:txBody>
          <a:bodyPr>
            <a:normAutofit/>
          </a:bodyPr>
          <a:lstStyle/>
          <a:p>
            <a:pPr algn="r"/>
            <a:r>
              <a:rPr lang="en-SG" dirty="0"/>
              <a:t>Kadence Chan</a:t>
            </a:r>
            <a:endParaRPr lang="en-SG"/>
          </a:p>
        </p:txBody>
      </p:sp>
      <p:sp>
        <p:nvSpPr>
          <p:cNvPr id="3" name="Subtitle 2">
            <a:extLst>
              <a:ext uri="{FF2B5EF4-FFF2-40B4-BE49-F238E27FC236}">
                <a16:creationId xmlns:a16="http://schemas.microsoft.com/office/drawing/2014/main" id="{F04C811B-1F28-21D4-C26D-7417BE4A3301}"/>
              </a:ext>
            </a:extLst>
          </p:cNvPr>
          <p:cNvSpPr>
            <a:spLocks noGrp="1"/>
          </p:cNvSpPr>
          <p:nvPr>
            <p:ph type="subTitle" idx="1"/>
          </p:nvPr>
        </p:nvSpPr>
        <p:spPr>
          <a:xfrm>
            <a:off x="4038600" y="4782320"/>
            <a:ext cx="7644627" cy="1329443"/>
          </a:xfrm>
        </p:spPr>
        <p:txBody>
          <a:bodyPr>
            <a:normAutofit/>
          </a:bodyPr>
          <a:lstStyle/>
          <a:p>
            <a:pPr algn="r"/>
            <a:r>
              <a:rPr lang="en-SG" dirty="0"/>
              <a:t>DAAA/2A03</a:t>
            </a:r>
            <a:endParaRPr lang="en-SG"/>
          </a:p>
          <a:p>
            <a:pPr algn="r"/>
            <a:r>
              <a:rPr lang="en-SG" dirty="0"/>
              <a:t>P2317889</a:t>
            </a:r>
            <a:endParaRPr lang="en-SG"/>
          </a:p>
        </p:txBody>
      </p:sp>
    </p:spTree>
    <p:extLst>
      <p:ext uri="{BB962C8B-B14F-4D97-AF65-F5344CB8AC3E}">
        <p14:creationId xmlns:p14="http://schemas.microsoft.com/office/powerpoint/2010/main" val="9188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15BC72-354C-F429-10A4-1B4408E8996C}"/>
              </a:ext>
            </a:extLst>
          </p:cNvPr>
          <p:cNvSpPr>
            <a:spLocks noGrp="1"/>
          </p:cNvSpPr>
          <p:nvPr>
            <p:ph type="title"/>
          </p:nvPr>
        </p:nvSpPr>
        <p:spPr>
          <a:xfrm>
            <a:off x="5894962" y="479493"/>
            <a:ext cx="5458838" cy="1325563"/>
          </a:xfrm>
        </p:spPr>
        <p:txBody>
          <a:bodyPr>
            <a:normAutofit/>
          </a:bodyPr>
          <a:lstStyle/>
          <a:p>
            <a:r>
              <a:rPr lang="en-SG" dirty="0"/>
              <a:t>Objective of analysis</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notepad with a pen and glasses on a desk">
            <a:extLst>
              <a:ext uri="{FF2B5EF4-FFF2-40B4-BE49-F238E27FC236}">
                <a16:creationId xmlns:a16="http://schemas.microsoft.com/office/drawing/2014/main" id="{B53FAA7C-3158-ED9C-5AEA-D8B6195F127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3182" y="1749677"/>
            <a:ext cx="4777381" cy="31889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B3BFF11-E8E9-F1D0-D30B-9936F0CA2253}"/>
              </a:ext>
            </a:extLst>
          </p:cNvPr>
          <p:cNvSpPr>
            <a:spLocks noGrp="1"/>
          </p:cNvSpPr>
          <p:nvPr>
            <p:ph idx="1"/>
          </p:nvPr>
        </p:nvSpPr>
        <p:spPr>
          <a:xfrm>
            <a:off x="5894962" y="1984443"/>
            <a:ext cx="5458838" cy="4192520"/>
          </a:xfrm>
        </p:spPr>
        <p:txBody>
          <a:bodyPr>
            <a:normAutofit/>
          </a:bodyPr>
          <a:lstStyle/>
          <a:p>
            <a:pPr marL="0" indent="0">
              <a:buNone/>
            </a:pPr>
            <a:r>
              <a:rPr lang="en-SG" dirty="0"/>
              <a:t>To gain insights on whether Malls in the vicinity and the parameter of MRTs near the HDB resale prices affects its prices and give and explanation</a:t>
            </a:r>
          </a:p>
        </p:txBody>
      </p:sp>
      <p:sp>
        <p:nvSpPr>
          <p:cNvPr id="6" name="TextBox 5">
            <a:extLst>
              <a:ext uri="{FF2B5EF4-FFF2-40B4-BE49-F238E27FC236}">
                <a16:creationId xmlns:a16="http://schemas.microsoft.com/office/drawing/2014/main" id="{A8919F6D-A8EE-93B7-AC7E-A9B9C0F41E09}"/>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SG" sz="700">
                <a:solidFill>
                  <a:srgbClr val="FFFFFF"/>
                </a:solidFill>
                <a:hlinkClick r:id="rId4" tooltip="https://www.picpedia.org/post-it-note/o/objectives.html">
                  <a:extLst>
                    <a:ext uri="{A12FA001-AC4F-418D-AE19-62706E023703}">
                      <ahyp:hlinkClr xmlns:ahyp="http://schemas.microsoft.com/office/drawing/2018/hyperlinkcolor" val="tx"/>
                    </a:ext>
                  </a:extLst>
                </a:hlinkClick>
              </a:rPr>
              <a:t>This Photo</a:t>
            </a:r>
            <a:r>
              <a:rPr lang="en-SG" sz="700">
                <a:solidFill>
                  <a:srgbClr val="FFFFFF"/>
                </a:solidFill>
              </a:rPr>
              <a:t> by Unknown Author is licensed under </a:t>
            </a:r>
            <a:r>
              <a:rPr lang="en-SG"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SG" sz="700">
              <a:solidFill>
                <a:srgbClr val="FFFFFF"/>
              </a:solidFill>
            </a:endParaRPr>
          </a:p>
        </p:txBody>
      </p:sp>
    </p:spTree>
    <p:extLst>
      <p:ext uri="{BB962C8B-B14F-4D97-AF65-F5344CB8AC3E}">
        <p14:creationId xmlns:p14="http://schemas.microsoft.com/office/powerpoint/2010/main" val="233401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380280-7244-BD33-A0A4-39E3BC107A99}"/>
              </a:ext>
            </a:extLst>
          </p:cNvPr>
          <p:cNvSpPr>
            <a:spLocks noGrp="1"/>
          </p:cNvSpPr>
          <p:nvPr>
            <p:ph type="title"/>
          </p:nvPr>
        </p:nvSpPr>
        <p:spPr>
          <a:xfrm>
            <a:off x="5894962" y="479493"/>
            <a:ext cx="5458838" cy="1325563"/>
          </a:xfrm>
        </p:spPr>
        <p:txBody>
          <a:bodyPr>
            <a:normAutofit/>
          </a:bodyPr>
          <a:lstStyle/>
          <a:p>
            <a:r>
              <a:rPr lang="en-SG" dirty="0"/>
              <a:t>My Dataset</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white text with numbers falling&#10;&#10;Description automatically generated with medium confidence">
            <a:extLst>
              <a:ext uri="{FF2B5EF4-FFF2-40B4-BE49-F238E27FC236}">
                <a16:creationId xmlns:a16="http://schemas.microsoft.com/office/drawing/2014/main" id="{6CC7578F-85AB-6293-78EB-1F5E738749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182" y="2149783"/>
            <a:ext cx="4777381" cy="23886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D9E3F11-AC7E-8E3C-C07D-5E36D9E78590}"/>
              </a:ext>
            </a:extLst>
          </p:cNvPr>
          <p:cNvSpPr>
            <a:spLocks noGrp="1"/>
          </p:cNvSpPr>
          <p:nvPr>
            <p:ph idx="1"/>
          </p:nvPr>
        </p:nvSpPr>
        <p:spPr>
          <a:xfrm>
            <a:off x="5894962" y="1984443"/>
            <a:ext cx="5458838" cy="4192520"/>
          </a:xfrm>
        </p:spPr>
        <p:txBody>
          <a:bodyPr>
            <a:normAutofit/>
          </a:bodyPr>
          <a:lstStyle/>
          <a:p>
            <a:r>
              <a:rPr lang="en-SG" sz="1300"/>
              <a:t>The dataset I used is from: 1: </a:t>
            </a:r>
            <a:r>
              <a:rPr lang="en-US" sz="1300">
                <a:hlinkClick r:id="rId4"/>
              </a:rPr>
              <a:t>Amendment to MP2014 Rail Station — Data.gov.sg</a:t>
            </a:r>
            <a:r>
              <a:rPr lang="en-US" sz="1300"/>
              <a:t> and 2: </a:t>
            </a:r>
            <a:r>
              <a:rPr lang="en-US" sz="1300">
                <a:hlinkClick r:id="rId5"/>
              </a:rPr>
              <a:t>Shopping Mall coordinates (kaggle.com)</a:t>
            </a:r>
            <a:endParaRPr lang="en-SG" sz="1300"/>
          </a:p>
          <a:p>
            <a:r>
              <a:rPr lang="en-SG" sz="1300"/>
              <a:t>Website: </a:t>
            </a:r>
            <a:r>
              <a:rPr lang="en-US" sz="1300" i="0" cap="all">
                <a:effectLst/>
                <a:highlight>
                  <a:srgbClr val="FFFFFF"/>
                </a:highlight>
              </a:rPr>
              <a:t>Dataset is about : </a:t>
            </a:r>
          </a:p>
          <a:p>
            <a:r>
              <a:rPr lang="en-US" sz="1300" cap="all">
                <a:highlight>
                  <a:srgbClr val="FFFFFF"/>
                </a:highlight>
              </a:rPr>
              <a:t>1: The location of all the mrts in Singapore and its location</a:t>
            </a:r>
          </a:p>
          <a:p>
            <a:pPr lvl="1"/>
            <a:r>
              <a:rPr lang="en-US" sz="1300" cap="all">
                <a:highlight>
                  <a:srgbClr val="FFFFFF"/>
                </a:highlight>
              </a:rPr>
              <a:t>Consists of: Name, latitude, longitude</a:t>
            </a:r>
          </a:p>
          <a:p>
            <a:r>
              <a:rPr lang="en-US" sz="1300" i="0" cap="all">
                <a:effectLst/>
                <a:highlight>
                  <a:srgbClr val="FFFFFF"/>
                </a:highlight>
              </a:rPr>
              <a:t>2: The location of all the shopping m</a:t>
            </a:r>
            <a:r>
              <a:rPr lang="en-US" sz="1300" cap="all">
                <a:highlight>
                  <a:srgbClr val="FFFFFF"/>
                </a:highlight>
              </a:rPr>
              <a:t>alls in Singapore and its location</a:t>
            </a:r>
          </a:p>
          <a:p>
            <a:pPr lvl="1"/>
            <a:r>
              <a:rPr lang="en-US" sz="1300" cap="all">
                <a:highlight>
                  <a:srgbClr val="FFFFFF"/>
                </a:highlight>
              </a:rPr>
              <a:t>Consists of : Mall Name, LATITUDE, LONGITUDE</a:t>
            </a:r>
          </a:p>
          <a:p>
            <a:pPr lvl="1"/>
            <a:endParaRPr lang="en-US" sz="1300" cap="all">
              <a:highlight>
                <a:srgbClr val="FFFFFF"/>
              </a:highlight>
            </a:endParaRPr>
          </a:p>
          <a:p>
            <a:pPr lvl="1"/>
            <a:endParaRPr lang="en-US" sz="1300" cap="all">
              <a:highlight>
                <a:srgbClr val="FFFFFF"/>
              </a:highlight>
            </a:endParaRPr>
          </a:p>
          <a:p>
            <a:endParaRPr lang="en-US" sz="1300" i="0">
              <a:effectLst/>
              <a:highlight>
                <a:srgbClr val="FFFFFF"/>
              </a:highlight>
            </a:endParaRPr>
          </a:p>
        </p:txBody>
      </p:sp>
      <p:sp>
        <p:nvSpPr>
          <p:cNvPr id="6" name="TextBox 5">
            <a:extLst>
              <a:ext uri="{FF2B5EF4-FFF2-40B4-BE49-F238E27FC236}">
                <a16:creationId xmlns:a16="http://schemas.microsoft.com/office/drawing/2014/main" id="{62A3F31C-A50C-9324-D46C-6AD4227EE73B}"/>
              </a:ext>
            </a:extLst>
          </p:cNvPr>
          <p:cNvSpPr txBox="1"/>
          <p:nvPr/>
        </p:nvSpPr>
        <p:spPr>
          <a:xfrm>
            <a:off x="9737482" y="6657945"/>
            <a:ext cx="2454518" cy="200055"/>
          </a:xfrm>
          <a:prstGeom prst="rect">
            <a:avLst/>
          </a:prstGeom>
          <a:solidFill>
            <a:srgbClr val="000000"/>
          </a:solidFill>
        </p:spPr>
        <p:txBody>
          <a:bodyPr wrap="none" rtlCol="0">
            <a:spAutoFit/>
          </a:bodyPr>
          <a:lstStyle/>
          <a:p>
            <a:pPr algn="r">
              <a:spcAft>
                <a:spcPts val="600"/>
              </a:spcAft>
            </a:pPr>
            <a:r>
              <a:rPr lang="en-SG" sz="700">
                <a:solidFill>
                  <a:srgbClr val="FFFFFF"/>
                </a:solidFill>
                <a:hlinkClick r:id="rId3" tooltip="https://librarycognizance.blogspot.com/2020/02/datasets-search-find-data-on-anything.html">
                  <a:extLst>
                    <a:ext uri="{A12FA001-AC4F-418D-AE19-62706E023703}">
                      <ahyp:hlinkClr xmlns:ahyp="http://schemas.microsoft.com/office/drawing/2018/hyperlinkcolor" val="tx"/>
                    </a:ext>
                  </a:extLst>
                </a:hlinkClick>
              </a:rPr>
              <a:t>This Photo</a:t>
            </a:r>
            <a:r>
              <a:rPr lang="en-SG" sz="700">
                <a:solidFill>
                  <a:srgbClr val="FFFFFF"/>
                </a:solidFill>
              </a:rPr>
              <a:t> by Unknown Author is licensed under </a:t>
            </a:r>
            <a:r>
              <a:rPr lang="en-SG"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SG" sz="700">
              <a:solidFill>
                <a:srgbClr val="FFFFFF"/>
              </a:solidFill>
            </a:endParaRPr>
          </a:p>
        </p:txBody>
      </p:sp>
    </p:spTree>
    <p:extLst>
      <p:ext uri="{BB962C8B-B14F-4D97-AF65-F5344CB8AC3E}">
        <p14:creationId xmlns:p14="http://schemas.microsoft.com/office/powerpoint/2010/main" val="240726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C5879-8F3C-1B75-FCB3-844007EDCB8F}"/>
              </a:ext>
            </a:extLst>
          </p:cNvPr>
          <p:cNvSpPr>
            <a:spLocks noGrp="1"/>
          </p:cNvSpPr>
          <p:nvPr>
            <p:ph type="title"/>
          </p:nvPr>
        </p:nvSpPr>
        <p:spPr>
          <a:xfrm>
            <a:off x="1043631" y="809898"/>
            <a:ext cx="10173010" cy="1554480"/>
          </a:xfrm>
        </p:spPr>
        <p:txBody>
          <a:bodyPr anchor="ctr">
            <a:normAutofit/>
          </a:bodyPr>
          <a:lstStyle/>
          <a:p>
            <a:r>
              <a:rPr lang="en-SG" sz="4800"/>
              <a:t>Data Wrangling</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CC23BF-FB82-C35B-E3A8-0AA6BAFA99D0}"/>
              </a:ext>
            </a:extLst>
          </p:cNvPr>
          <p:cNvSpPr>
            <a:spLocks/>
          </p:cNvSpPr>
          <p:nvPr/>
        </p:nvSpPr>
        <p:spPr>
          <a:xfrm>
            <a:off x="2200625" y="3083533"/>
            <a:ext cx="7597632" cy="3143888"/>
          </a:xfrm>
          <a:prstGeom prst="rect">
            <a:avLst/>
          </a:prstGeom>
        </p:spPr>
        <p:txBody>
          <a:bodyPr/>
          <a:lstStyle/>
          <a:p>
            <a:pPr marL="370332" indent="-370332" defTabSz="658368">
              <a:spcAft>
                <a:spcPts val="600"/>
              </a:spcAft>
              <a:buFont typeface="+mj-lt"/>
              <a:buAutoNum type="arabicPeriod"/>
            </a:pPr>
            <a:r>
              <a:rPr lang="en-SG" sz="1296" kern="1200">
                <a:solidFill>
                  <a:schemeClr val="tx1"/>
                </a:solidFill>
                <a:latin typeface="+mn-lt"/>
                <a:ea typeface="+mn-ea"/>
                <a:cs typeface="+mn-cs"/>
              </a:rPr>
              <a:t>Load the dataset</a:t>
            </a:r>
          </a:p>
          <a:p>
            <a:pPr marL="370332" indent="-370332" defTabSz="658368">
              <a:spcAft>
                <a:spcPts val="600"/>
              </a:spcAft>
              <a:buFont typeface="+mj-lt"/>
              <a:buAutoNum type="arabicPeriod"/>
            </a:pPr>
            <a:endParaRPr lang="en-SG" sz="1296" kern="1200">
              <a:solidFill>
                <a:schemeClr val="tx1"/>
              </a:solidFill>
              <a:latin typeface="+mn-lt"/>
              <a:ea typeface="+mn-ea"/>
              <a:cs typeface="+mn-cs"/>
            </a:endParaRPr>
          </a:p>
          <a:p>
            <a:pPr marL="370332" indent="-370332" defTabSz="658368">
              <a:spcAft>
                <a:spcPts val="600"/>
              </a:spcAft>
              <a:buFont typeface="+mj-lt"/>
              <a:buAutoNum type="arabicPeriod"/>
            </a:pPr>
            <a:endParaRPr lang="en-SG" sz="1296" kern="1200">
              <a:solidFill>
                <a:schemeClr val="tx1"/>
              </a:solidFill>
              <a:latin typeface="+mn-lt"/>
              <a:ea typeface="+mn-ea"/>
              <a:cs typeface="+mn-cs"/>
            </a:endParaRPr>
          </a:p>
          <a:p>
            <a:pPr marL="370332" indent="-370332" defTabSz="658368">
              <a:spcAft>
                <a:spcPts val="600"/>
              </a:spcAft>
              <a:buFont typeface="+mj-lt"/>
              <a:buAutoNum type="arabicPeriod"/>
            </a:pPr>
            <a:endParaRPr lang="en-SG" sz="1296" kern="1200">
              <a:solidFill>
                <a:schemeClr val="tx1"/>
              </a:solidFill>
              <a:latin typeface="+mn-lt"/>
              <a:ea typeface="+mn-ea"/>
              <a:cs typeface="+mn-cs"/>
            </a:endParaRPr>
          </a:p>
          <a:p>
            <a:pPr marL="370332" indent="-370332" defTabSz="658368">
              <a:spcAft>
                <a:spcPts val="600"/>
              </a:spcAft>
              <a:buFont typeface="+mj-lt"/>
              <a:buAutoNum type="arabicPeriod"/>
            </a:pPr>
            <a:endParaRPr lang="en-SG" sz="1296" kern="1200">
              <a:solidFill>
                <a:schemeClr val="tx1"/>
              </a:solidFill>
              <a:latin typeface="+mn-lt"/>
              <a:ea typeface="+mn-ea"/>
              <a:cs typeface="+mn-cs"/>
            </a:endParaRPr>
          </a:p>
          <a:p>
            <a:pPr marL="514350" indent="-514350">
              <a:spcAft>
                <a:spcPts val="600"/>
              </a:spcAft>
              <a:buFont typeface="+mj-lt"/>
              <a:buAutoNum type="arabicPeriod"/>
            </a:pPr>
            <a:endParaRPr lang="en-SG"/>
          </a:p>
        </p:txBody>
      </p:sp>
      <p:sp>
        <p:nvSpPr>
          <p:cNvPr id="8" name="TextBox 7">
            <a:extLst>
              <a:ext uri="{FF2B5EF4-FFF2-40B4-BE49-F238E27FC236}">
                <a16:creationId xmlns:a16="http://schemas.microsoft.com/office/drawing/2014/main" id="{3E12B97F-FBB2-8ECE-6745-B834195E481D}"/>
              </a:ext>
            </a:extLst>
          </p:cNvPr>
          <p:cNvSpPr txBox="1"/>
          <p:nvPr/>
        </p:nvSpPr>
        <p:spPr>
          <a:xfrm>
            <a:off x="2200625" y="4621360"/>
            <a:ext cx="3586460" cy="291747"/>
          </a:xfrm>
          <a:prstGeom prst="rect">
            <a:avLst/>
          </a:prstGeom>
          <a:noFill/>
        </p:spPr>
        <p:txBody>
          <a:bodyPr wrap="square" rtlCol="0">
            <a:spAutoFit/>
          </a:bodyPr>
          <a:lstStyle/>
          <a:p>
            <a:pPr defTabSz="658368">
              <a:spcAft>
                <a:spcPts val="600"/>
              </a:spcAft>
            </a:pPr>
            <a:r>
              <a:rPr lang="en-SG" sz="1296" kern="1200">
                <a:solidFill>
                  <a:schemeClr val="tx1"/>
                </a:solidFill>
                <a:latin typeface="+mn-lt"/>
                <a:ea typeface="+mn-ea"/>
                <a:cs typeface="+mn-cs"/>
              </a:rPr>
              <a:t>2. Checking for null values,</a:t>
            </a:r>
            <a:endParaRPr lang="en-SG">
              <a:solidFill>
                <a:schemeClr val="accent3">
                  <a:lumMod val="60000"/>
                  <a:lumOff val="40000"/>
                </a:schemeClr>
              </a:solidFill>
            </a:endParaRPr>
          </a:p>
        </p:txBody>
      </p:sp>
      <p:pic>
        <p:nvPicPr>
          <p:cNvPr id="5" name="Picture 4">
            <a:extLst>
              <a:ext uri="{FF2B5EF4-FFF2-40B4-BE49-F238E27FC236}">
                <a16:creationId xmlns:a16="http://schemas.microsoft.com/office/drawing/2014/main" id="{E89DDCB9-E87D-CA23-55B2-2E31451BC9CD}"/>
              </a:ext>
            </a:extLst>
          </p:cNvPr>
          <p:cNvPicPr>
            <a:picLocks noChangeAspect="1"/>
          </p:cNvPicPr>
          <p:nvPr/>
        </p:nvPicPr>
        <p:blipFill>
          <a:blip r:embed="rId2"/>
          <a:stretch>
            <a:fillRect/>
          </a:stretch>
        </p:blipFill>
        <p:spPr>
          <a:xfrm>
            <a:off x="2636025" y="3345838"/>
            <a:ext cx="1491536" cy="1178028"/>
          </a:xfrm>
          <a:prstGeom prst="rect">
            <a:avLst/>
          </a:prstGeom>
        </p:spPr>
      </p:pic>
      <p:pic>
        <p:nvPicPr>
          <p:cNvPr id="7" name="Picture 6">
            <a:extLst>
              <a:ext uri="{FF2B5EF4-FFF2-40B4-BE49-F238E27FC236}">
                <a16:creationId xmlns:a16="http://schemas.microsoft.com/office/drawing/2014/main" id="{3CF87B3B-B70A-53B6-16AA-75711C0163D6}"/>
              </a:ext>
            </a:extLst>
          </p:cNvPr>
          <p:cNvPicPr>
            <a:picLocks noChangeAspect="1"/>
          </p:cNvPicPr>
          <p:nvPr/>
        </p:nvPicPr>
        <p:blipFill>
          <a:blip r:embed="rId3"/>
          <a:stretch>
            <a:fillRect/>
          </a:stretch>
        </p:blipFill>
        <p:spPr>
          <a:xfrm>
            <a:off x="5787085" y="3832105"/>
            <a:ext cx="3111758" cy="1123923"/>
          </a:xfrm>
          <a:prstGeom prst="rect">
            <a:avLst/>
          </a:prstGeom>
        </p:spPr>
      </p:pic>
      <p:pic>
        <p:nvPicPr>
          <p:cNvPr id="10" name="Picture 9">
            <a:extLst>
              <a:ext uri="{FF2B5EF4-FFF2-40B4-BE49-F238E27FC236}">
                <a16:creationId xmlns:a16="http://schemas.microsoft.com/office/drawing/2014/main" id="{DAE38E50-9579-9659-5CA4-1062CF05FA5A}"/>
              </a:ext>
            </a:extLst>
          </p:cNvPr>
          <p:cNvPicPr>
            <a:picLocks noChangeAspect="1"/>
          </p:cNvPicPr>
          <p:nvPr/>
        </p:nvPicPr>
        <p:blipFill>
          <a:blip r:embed="rId4"/>
          <a:stretch>
            <a:fillRect/>
          </a:stretch>
        </p:blipFill>
        <p:spPr>
          <a:xfrm>
            <a:off x="2442262" y="5052685"/>
            <a:ext cx="2424613" cy="1010255"/>
          </a:xfrm>
          <a:prstGeom prst="rect">
            <a:avLst/>
          </a:prstGeom>
        </p:spPr>
      </p:pic>
      <p:sp>
        <p:nvSpPr>
          <p:cNvPr id="14" name="TextBox 13">
            <a:extLst>
              <a:ext uri="{FF2B5EF4-FFF2-40B4-BE49-F238E27FC236}">
                <a16:creationId xmlns:a16="http://schemas.microsoft.com/office/drawing/2014/main" id="{1E231271-EAEB-5B4F-5C39-3AC8EE255BBF}"/>
              </a:ext>
            </a:extLst>
          </p:cNvPr>
          <p:cNvSpPr txBox="1"/>
          <p:nvPr/>
        </p:nvSpPr>
        <p:spPr>
          <a:xfrm>
            <a:off x="5582594" y="3017519"/>
            <a:ext cx="4404424" cy="690574"/>
          </a:xfrm>
          <a:prstGeom prst="rect">
            <a:avLst/>
          </a:prstGeom>
          <a:noFill/>
        </p:spPr>
        <p:txBody>
          <a:bodyPr wrap="square">
            <a:spAutoFit/>
          </a:bodyPr>
          <a:lstStyle/>
          <a:p>
            <a:pPr defTabSz="658368">
              <a:spcAft>
                <a:spcPts val="600"/>
              </a:spcAft>
            </a:pPr>
            <a:r>
              <a:rPr lang="en-SG" sz="1296" kern="1200">
                <a:solidFill>
                  <a:schemeClr val="tx1"/>
                </a:solidFill>
                <a:latin typeface="+mn-lt"/>
                <a:ea typeface="+mn-ea"/>
                <a:cs typeface="+mn-cs"/>
              </a:rPr>
              <a:t>3. I realised that there was a column called type which was redundant, so I removed and saved to new dataset called: </a:t>
            </a:r>
            <a:r>
              <a:rPr lang="en-SG" sz="1296" kern="1200">
                <a:solidFill>
                  <a:srgbClr val="006500"/>
                </a:solidFill>
                <a:latin typeface="+mn-lt"/>
                <a:ea typeface="+mn-ea"/>
                <a:cs typeface="+mn-cs"/>
              </a:rPr>
              <a:t>shopping_mall_coordinates.csv</a:t>
            </a:r>
            <a:endParaRPr lang="en-SG"/>
          </a:p>
        </p:txBody>
      </p:sp>
    </p:spTree>
    <p:extLst>
      <p:ext uri="{BB962C8B-B14F-4D97-AF65-F5344CB8AC3E}">
        <p14:creationId xmlns:p14="http://schemas.microsoft.com/office/powerpoint/2010/main" val="114700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67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9CC09-7824-4A23-CF5A-B804A8485A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Charts </a:t>
            </a:r>
          </a:p>
        </p:txBody>
      </p:sp>
      <p:pic>
        <p:nvPicPr>
          <p:cNvPr id="5" name="Content Placeholder 4">
            <a:extLst>
              <a:ext uri="{FF2B5EF4-FFF2-40B4-BE49-F238E27FC236}">
                <a16:creationId xmlns:a16="http://schemas.microsoft.com/office/drawing/2014/main" id="{C3041D24-0F81-2B5A-2CDC-3FC1ACFA94BC}"/>
              </a:ext>
            </a:extLst>
          </p:cNvPr>
          <p:cNvPicPr>
            <a:picLocks noGrp="1" noChangeAspect="1"/>
          </p:cNvPicPr>
          <p:nvPr>
            <p:ph idx="1"/>
          </p:nvPr>
        </p:nvPicPr>
        <p:blipFill>
          <a:blip r:embed="rId2"/>
          <a:stretch>
            <a:fillRect/>
          </a:stretch>
        </p:blipFill>
        <p:spPr>
          <a:xfrm>
            <a:off x="4038600" y="1630256"/>
            <a:ext cx="7188199" cy="3594099"/>
          </a:xfrm>
          <a:prstGeom prst="rect">
            <a:avLst/>
          </a:prstGeom>
        </p:spPr>
      </p:pic>
    </p:spTree>
    <p:extLst>
      <p:ext uri="{BB962C8B-B14F-4D97-AF65-F5344CB8AC3E}">
        <p14:creationId xmlns:p14="http://schemas.microsoft.com/office/powerpoint/2010/main" val="140569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A14E7-BD18-BBE4-A04D-CBAC599DAE2E}"/>
              </a:ext>
            </a:extLst>
          </p:cNvPr>
          <p:cNvSpPr>
            <a:spLocks noGrp="1"/>
          </p:cNvSpPr>
          <p:nvPr>
            <p:ph type="title"/>
          </p:nvPr>
        </p:nvSpPr>
        <p:spPr>
          <a:xfrm>
            <a:off x="686834" y="1153572"/>
            <a:ext cx="3200400" cy="4461163"/>
          </a:xfrm>
        </p:spPr>
        <p:txBody>
          <a:bodyPr>
            <a:normAutofit/>
          </a:bodyPr>
          <a:lstStyle/>
          <a:p>
            <a:r>
              <a:rPr lang="en-SG">
                <a:solidFill>
                  <a:srgbClr val="FFFFFF"/>
                </a:solidFill>
              </a:rPr>
              <a:t>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E966B1A0-A9E1-2980-9667-E4834BB12DFE}"/>
              </a:ext>
            </a:extLst>
          </p:cNvPr>
          <p:cNvSpPr>
            <a:spLocks noGrp="1"/>
          </p:cNvSpPr>
          <p:nvPr>
            <p:ph idx="1"/>
          </p:nvPr>
        </p:nvSpPr>
        <p:spPr>
          <a:xfrm>
            <a:off x="4447308" y="591344"/>
            <a:ext cx="6906491" cy="5585619"/>
          </a:xfrm>
        </p:spPr>
        <p:txBody>
          <a:bodyPr anchor="ctr">
            <a:normAutofit/>
          </a:bodyPr>
          <a:lstStyle/>
          <a:p>
            <a:r>
              <a:rPr lang="en-SG" sz="2400"/>
              <a:t>If we focus just on lim chu kang we can see that the average resale price is around 60k and base on the map there is no amenities or </a:t>
            </a:r>
            <a:r>
              <a:rPr lang="en-SG" sz="2400" err="1"/>
              <a:t>mrt</a:t>
            </a:r>
            <a:r>
              <a:rPr lang="en-SG" sz="2400"/>
              <a:t> in its vicinity. This could be why it sells for so low.</a:t>
            </a:r>
          </a:p>
          <a:p>
            <a:r>
              <a:rPr lang="en-SG" sz="2400"/>
              <a:t>On the other hand, Punggol has about 11 </a:t>
            </a:r>
            <a:r>
              <a:rPr lang="en-SG" sz="2400" err="1"/>
              <a:t>mrt</a:t>
            </a:r>
            <a:r>
              <a:rPr lang="en-SG" sz="2400"/>
              <a:t> stations and 4 malls in its vicinity and has an average resale price of 443k </a:t>
            </a:r>
          </a:p>
          <a:p>
            <a:r>
              <a:rPr lang="en-SG" sz="2400"/>
              <a:t>But that does not mean more MRT and malls equal higher resale price for example: Chua Chu Kang has 8 malls and 6 MRT yet it only has resale prices of average 325k</a:t>
            </a:r>
          </a:p>
          <a:p>
            <a:r>
              <a:rPr lang="en-SG" sz="2400"/>
              <a:t>This means that having more MRT or malls in the vicinity is not definitive of higher resale prices for HDB, but there is correlation</a:t>
            </a:r>
          </a:p>
        </p:txBody>
      </p:sp>
    </p:spTree>
    <p:extLst>
      <p:ext uri="{BB962C8B-B14F-4D97-AF65-F5344CB8AC3E}">
        <p14:creationId xmlns:p14="http://schemas.microsoft.com/office/powerpoint/2010/main" val="315395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DADE1-4C5D-1BE0-EBE7-72B2DCC38F1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Charts</a:t>
            </a:r>
          </a:p>
        </p:txBody>
      </p:sp>
      <p:pic>
        <p:nvPicPr>
          <p:cNvPr id="5" name="Content Placeholder 4">
            <a:extLst>
              <a:ext uri="{FF2B5EF4-FFF2-40B4-BE49-F238E27FC236}">
                <a16:creationId xmlns:a16="http://schemas.microsoft.com/office/drawing/2014/main" id="{D60DB090-1FDB-C0CB-1017-032A0773585C}"/>
              </a:ext>
            </a:extLst>
          </p:cNvPr>
          <p:cNvPicPr>
            <a:picLocks noGrp="1" noChangeAspect="1"/>
          </p:cNvPicPr>
          <p:nvPr>
            <p:ph idx="1"/>
          </p:nvPr>
        </p:nvPicPr>
        <p:blipFill>
          <a:blip r:embed="rId2"/>
          <a:stretch>
            <a:fillRect/>
          </a:stretch>
        </p:blipFill>
        <p:spPr>
          <a:xfrm>
            <a:off x="4038600" y="1522433"/>
            <a:ext cx="7188199" cy="3809745"/>
          </a:xfrm>
          <a:prstGeom prst="rect">
            <a:avLst/>
          </a:prstGeom>
        </p:spPr>
      </p:pic>
    </p:spTree>
    <p:extLst>
      <p:ext uri="{BB962C8B-B14F-4D97-AF65-F5344CB8AC3E}">
        <p14:creationId xmlns:p14="http://schemas.microsoft.com/office/powerpoint/2010/main" val="385445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5842A6-BB18-A26E-9B3E-8FB3DA7CF4D6}"/>
              </a:ext>
            </a:extLst>
          </p:cNvPr>
          <p:cNvSpPr>
            <a:spLocks noGrp="1"/>
          </p:cNvSpPr>
          <p:nvPr>
            <p:ph type="title"/>
          </p:nvPr>
        </p:nvSpPr>
        <p:spPr>
          <a:xfrm>
            <a:off x="1371597" y="348865"/>
            <a:ext cx="10044023" cy="877729"/>
          </a:xfrm>
        </p:spPr>
        <p:txBody>
          <a:bodyPr anchor="ctr">
            <a:normAutofit/>
          </a:bodyPr>
          <a:lstStyle/>
          <a:p>
            <a:r>
              <a:rPr lang="en-SG" sz="4000">
                <a:solidFill>
                  <a:srgbClr val="FFFFFF"/>
                </a:solidFill>
              </a:rPr>
              <a:t>Insights</a:t>
            </a:r>
          </a:p>
        </p:txBody>
      </p:sp>
      <p:graphicFrame>
        <p:nvGraphicFramePr>
          <p:cNvPr id="5" name="Content Placeholder 2">
            <a:extLst>
              <a:ext uri="{FF2B5EF4-FFF2-40B4-BE49-F238E27FC236}">
                <a16:creationId xmlns:a16="http://schemas.microsoft.com/office/drawing/2014/main" id="{7227FAB3-A786-7856-44B7-AD096261C478}"/>
              </a:ext>
            </a:extLst>
          </p:cNvPr>
          <p:cNvGraphicFramePr>
            <a:graphicFrameLocks noGrp="1"/>
          </p:cNvGraphicFramePr>
          <p:nvPr>
            <p:ph idx="1"/>
            <p:extLst>
              <p:ext uri="{D42A27DB-BD31-4B8C-83A1-F6EECF244321}">
                <p14:modId xmlns:p14="http://schemas.microsoft.com/office/powerpoint/2010/main" val="39883906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38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51E799-1C48-3582-A8FE-DF4DA382E706}"/>
              </a:ext>
            </a:extLst>
          </p:cNvPr>
          <p:cNvSpPr>
            <a:spLocks noGrp="1"/>
          </p:cNvSpPr>
          <p:nvPr>
            <p:ph type="title"/>
          </p:nvPr>
        </p:nvSpPr>
        <p:spPr>
          <a:xfrm>
            <a:off x="1371597" y="348865"/>
            <a:ext cx="10044023" cy="877729"/>
          </a:xfrm>
        </p:spPr>
        <p:txBody>
          <a:bodyPr anchor="ctr">
            <a:normAutofit/>
          </a:bodyPr>
          <a:lstStyle/>
          <a:p>
            <a:r>
              <a:rPr lang="en-SG" sz="4000">
                <a:solidFill>
                  <a:srgbClr val="FFFFFF"/>
                </a:solidFill>
              </a:rPr>
              <a:t>Suggestions</a:t>
            </a:r>
          </a:p>
        </p:txBody>
      </p:sp>
      <p:graphicFrame>
        <p:nvGraphicFramePr>
          <p:cNvPr id="5" name="Content Placeholder 2">
            <a:extLst>
              <a:ext uri="{FF2B5EF4-FFF2-40B4-BE49-F238E27FC236}">
                <a16:creationId xmlns:a16="http://schemas.microsoft.com/office/drawing/2014/main" id="{97A28B9E-FA63-0E78-295F-CBD1DE1DA98E}"/>
              </a:ext>
            </a:extLst>
          </p:cNvPr>
          <p:cNvGraphicFramePr>
            <a:graphicFrameLocks noGrp="1"/>
          </p:cNvGraphicFramePr>
          <p:nvPr>
            <p:ph idx="1"/>
            <p:extLst>
              <p:ext uri="{D42A27DB-BD31-4B8C-83A1-F6EECF244321}">
                <p14:modId xmlns:p14="http://schemas.microsoft.com/office/powerpoint/2010/main" val="18049266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17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658</TotalTime>
  <Words>669</Words>
  <Application>Microsoft Office PowerPoint</Application>
  <PresentationFormat>Widescreen</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Kadence Chan</vt:lpstr>
      <vt:lpstr>Objective of analysis</vt:lpstr>
      <vt:lpstr>My Dataset</vt:lpstr>
      <vt:lpstr>Data Wrangling</vt:lpstr>
      <vt:lpstr>Charts </vt:lpstr>
      <vt:lpstr>Insights</vt:lpstr>
      <vt:lpstr>Charts</vt:lpstr>
      <vt:lpstr>Insights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Kadence Chan</dc:title>
  <dc:creator>kadence limkoktong</dc:creator>
  <cp:lastModifiedBy>kadence limkoktong</cp:lastModifiedBy>
  <cp:revision>2</cp:revision>
  <dcterms:created xsi:type="dcterms:W3CDTF">2024-05-22T04:53:13Z</dcterms:created>
  <dcterms:modified xsi:type="dcterms:W3CDTF">2024-05-24T15:48:13Z</dcterms:modified>
</cp:coreProperties>
</file>