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D708B"/>
    <a:srgbClr val="31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0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780A4-2B27-7346-8606-69193BD0701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85CE7-7FC6-824D-8298-A8D2225D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85CE7-7FC6-824D-8298-A8D2225D10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8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6264-5610-BD42-9DE0-DB5E1DD41A6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C8C4-3AEA-2D4E-8DAB-28B39437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diva-portal.org/smash/get/diva2:8720/FULLTEXT0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 flipH="1">
            <a:off x="2438399" y="406399"/>
            <a:ext cx="74313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Kefa" charset="0"/>
                <a:ea typeface="Kefa" charset="0"/>
                <a:cs typeface="Kefa" charset="0"/>
              </a:rPr>
              <a:t>Developing Machine Learning Methods for Business Intelligence </a:t>
            </a:r>
            <a:endParaRPr lang="en-GB" sz="2800" dirty="0">
              <a:solidFill>
                <a:schemeClr val="bg1"/>
              </a:solidFill>
              <a:latin typeface="Kefa" charset="0"/>
              <a:ea typeface="Kefa" charset="0"/>
              <a:cs typeface="Kefa" charset="0"/>
            </a:endParaRP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024742" y="2622391"/>
            <a:ext cx="8142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Kefa" charset="0"/>
                <a:ea typeface="Kefa" charset="0"/>
                <a:cs typeface="Kefa" charset="0"/>
              </a:rPr>
              <a:t>IN PARTIAL FULFILLMENT OF THE REQUIREMENTS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Kefa" charset="0"/>
                <a:ea typeface="Kefa" charset="0"/>
                <a:cs typeface="Kefa" charset="0"/>
              </a:rPr>
              <a:t>FOR THE DEGREE OF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Kefa" charset="0"/>
                <a:ea typeface="Kefa" charset="0"/>
                <a:cs typeface="Kefa" charset="0"/>
              </a:rPr>
              <a:t>MASTER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86388" y="5282050"/>
            <a:ext cx="4819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>
                <a:latin typeface="Kefa" charset="0"/>
                <a:ea typeface="Kefa" charset="0"/>
                <a:cs typeface="Kefa" charset="0"/>
              </a:rPr>
              <a:t>Prepared By </a:t>
            </a:r>
          </a:p>
          <a:p>
            <a:pPr algn="ctr"/>
            <a:r>
              <a:rPr lang="en-GB" sz="2600" b="1" dirty="0">
                <a:latin typeface="Kefa" charset="0"/>
                <a:ea typeface="Kefa" charset="0"/>
                <a:cs typeface="Kefa" charset="0"/>
              </a:rPr>
              <a:t>Kader KABORE</a:t>
            </a:r>
          </a:p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2" y="-25272"/>
            <a:ext cx="1654628" cy="1936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DC4F46-A813-BF47-92C3-1502277EFD79}"/>
              </a:ext>
            </a:extLst>
          </p:cNvPr>
          <p:cNvSpPr txBox="1"/>
          <p:nvPr/>
        </p:nvSpPr>
        <p:spPr>
          <a:xfrm>
            <a:off x="1200910" y="1948037"/>
            <a:ext cx="97901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/>
              <a:t>Machine Learning </a:t>
            </a:r>
            <a:r>
              <a:rPr lang="tr-TR" sz="4800" b="1" dirty="0" err="1"/>
              <a:t>analysis</a:t>
            </a:r>
            <a:r>
              <a:rPr lang="tr-TR" sz="4800" b="1" dirty="0"/>
              <a:t> of</a:t>
            </a:r>
          </a:p>
          <a:p>
            <a:pPr algn="ctr"/>
            <a:r>
              <a:rPr lang="tr-TR" sz="4800" b="1" dirty="0"/>
              <a:t> </a:t>
            </a:r>
            <a:r>
              <a:rPr lang="tr-TR" sz="4800" b="1" dirty="0" err="1"/>
              <a:t>Type</a:t>
            </a:r>
            <a:r>
              <a:rPr lang="tr-TR" sz="4800" b="1" dirty="0"/>
              <a:t> 2 </a:t>
            </a:r>
            <a:r>
              <a:rPr lang="tr-TR" sz="4800" b="1" dirty="0" err="1"/>
              <a:t>Diabetes</a:t>
            </a:r>
            <a:r>
              <a:rPr lang="tr-TR" sz="4800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8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7357" y="1594255"/>
            <a:ext cx="9128502" cy="2822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0D708B"/>
                </a:solidFill>
              </a:rPr>
              <a:t>THANKS</a:t>
            </a:r>
          </a:p>
        </p:txBody>
      </p:sp>
      <p:sp>
        <p:nvSpPr>
          <p:cNvPr id="11" name="Pentagon 10"/>
          <p:cNvSpPr/>
          <p:nvPr/>
        </p:nvSpPr>
        <p:spPr>
          <a:xfrm>
            <a:off x="348343" y="987371"/>
            <a:ext cx="11524343" cy="45719"/>
          </a:xfrm>
          <a:prstGeom prst="homePlate">
            <a:avLst/>
          </a:prstGeom>
          <a:solidFill>
            <a:srgbClr val="0D7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55560" y="2308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85236" y="22536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750" y="7387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0D708B"/>
                </a:solidFill>
              </a:rPr>
              <a:t>TO FINISH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8702" y="3751785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FOR YOU ATTENTION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4828269"/>
            <a:ext cx="1654628" cy="19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19" y="190881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0D708B"/>
                </a:solidFill>
              </a:rPr>
              <a:t>INTRODUCTION</a:t>
            </a:r>
          </a:p>
        </p:txBody>
      </p:sp>
      <p:sp>
        <p:nvSpPr>
          <p:cNvPr id="11" name="Pentagon 10"/>
          <p:cNvSpPr/>
          <p:nvPr/>
        </p:nvSpPr>
        <p:spPr>
          <a:xfrm>
            <a:off x="348343" y="987371"/>
            <a:ext cx="11524343" cy="45719"/>
          </a:xfrm>
          <a:prstGeom prst="homePlate">
            <a:avLst/>
          </a:prstGeom>
          <a:solidFill>
            <a:srgbClr val="0D7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2617" y="6385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0435A-AD1D-8541-90A9-CF6C3BB4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125" y="3814359"/>
            <a:ext cx="3008461" cy="3008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40CEC-7D36-F143-AACA-1A1164EF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19" y="3694036"/>
            <a:ext cx="3756210" cy="3163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7F2D2A-E48C-0F4F-BE10-B0E8C8EB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558" y="1371601"/>
            <a:ext cx="5125453" cy="23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19" y="190881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0D708B"/>
                </a:solidFill>
              </a:rPr>
              <a:t>MOTIVATION</a:t>
            </a:r>
          </a:p>
        </p:txBody>
      </p:sp>
      <p:sp>
        <p:nvSpPr>
          <p:cNvPr id="11" name="Pentagon 10"/>
          <p:cNvSpPr/>
          <p:nvPr/>
        </p:nvSpPr>
        <p:spPr>
          <a:xfrm>
            <a:off x="348343" y="987371"/>
            <a:ext cx="11524343" cy="45719"/>
          </a:xfrm>
          <a:prstGeom prst="homePlate">
            <a:avLst/>
          </a:prstGeom>
          <a:solidFill>
            <a:srgbClr val="0D7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2617" y="6385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5261C-12A7-724A-A586-09D6D1B2E228}"/>
              </a:ext>
            </a:extLst>
          </p:cNvPr>
          <p:cNvSpPr/>
          <p:nvPr/>
        </p:nvSpPr>
        <p:spPr>
          <a:xfrm>
            <a:off x="1950509" y="6385302"/>
            <a:ext cx="85820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https://www.diva-portal.org/smash/get/diva2:8720/FULLTEXT01.pdf</a:t>
            </a:r>
            <a:endParaRPr lang="tr-TR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E70E7-D45E-6D4D-84F0-BBA1262F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20" y="1283977"/>
            <a:ext cx="8758321" cy="45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9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19" y="190881"/>
            <a:ext cx="8430914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0D708B"/>
                </a:solidFill>
              </a:rPr>
              <a:t>DATASET</a:t>
            </a:r>
          </a:p>
        </p:txBody>
      </p:sp>
      <p:sp>
        <p:nvSpPr>
          <p:cNvPr id="11" name="Pentagon 10"/>
          <p:cNvSpPr/>
          <p:nvPr/>
        </p:nvSpPr>
        <p:spPr>
          <a:xfrm>
            <a:off x="348343" y="987371"/>
            <a:ext cx="11524343" cy="45719"/>
          </a:xfrm>
          <a:prstGeom prst="homePlate">
            <a:avLst/>
          </a:prstGeom>
          <a:solidFill>
            <a:srgbClr val="0D7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2617" y="6385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7E71A1-4E36-084C-B9D2-16ADE2FEF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43259"/>
              </p:ext>
            </p:extLst>
          </p:nvPr>
        </p:nvGraphicFramePr>
        <p:xfrm>
          <a:off x="1538705" y="204041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0562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45525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9672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5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T2 DIABET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9392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19D81EE-86AF-0F42-BC60-9A80A7061A8D}"/>
              </a:ext>
            </a:extLst>
          </p:cNvPr>
          <p:cNvSpPr/>
          <p:nvPr/>
        </p:nvSpPr>
        <p:spPr>
          <a:xfrm>
            <a:off x="653142" y="3692372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A59AA-B39B-AF4E-BFEB-3F0D942DE34A}"/>
              </a:ext>
            </a:extLst>
          </p:cNvPr>
          <p:cNvSpPr/>
          <p:nvPr/>
        </p:nvSpPr>
        <p:spPr>
          <a:xfrm>
            <a:off x="653142" y="4563230"/>
            <a:ext cx="5457372" cy="71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MERGING  (0 Healthy /1 T2D)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6AE1E-3109-D147-B1F3-0B12C8F9D341}"/>
              </a:ext>
            </a:extLst>
          </p:cNvPr>
          <p:cNvSpPr/>
          <p:nvPr/>
        </p:nvSpPr>
        <p:spPr>
          <a:xfrm>
            <a:off x="653142" y="5434088"/>
            <a:ext cx="5457372" cy="71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SUFFLE </a:t>
            </a:r>
          </a:p>
        </p:txBody>
      </p:sp>
    </p:spTree>
    <p:extLst>
      <p:ext uri="{BB962C8B-B14F-4D97-AF65-F5344CB8AC3E}">
        <p14:creationId xmlns:p14="http://schemas.microsoft.com/office/powerpoint/2010/main" val="335976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19" y="190881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0D708B"/>
                </a:solidFill>
              </a:rPr>
              <a:t>MODELS</a:t>
            </a:r>
          </a:p>
        </p:txBody>
      </p:sp>
      <p:sp>
        <p:nvSpPr>
          <p:cNvPr id="11" name="Pentagon 10"/>
          <p:cNvSpPr/>
          <p:nvPr/>
        </p:nvSpPr>
        <p:spPr>
          <a:xfrm>
            <a:off x="348343" y="987371"/>
            <a:ext cx="11524343" cy="45719"/>
          </a:xfrm>
          <a:prstGeom prst="homePlate">
            <a:avLst/>
          </a:prstGeom>
          <a:solidFill>
            <a:srgbClr val="0D7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2617" y="6385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5261C-12A7-724A-A586-09D6D1B2E228}"/>
              </a:ext>
            </a:extLst>
          </p:cNvPr>
          <p:cNvSpPr/>
          <p:nvPr/>
        </p:nvSpPr>
        <p:spPr>
          <a:xfrm>
            <a:off x="1950509" y="6385302"/>
            <a:ext cx="8582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Ebefors</a:t>
            </a:r>
            <a:r>
              <a:rPr lang="tr-TR" dirty="0"/>
              <a:t>, </a:t>
            </a:r>
            <a:r>
              <a:rPr lang="tr-TR" dirty="0" err="1"/>
              <a:t>Thorbjörn</a:t>
            </a:r>
            <a:r>
              <a:rPr lang="tr-TR" dirty="0"/>
              <a:t>, et al. "A </a:t>
            </a:r>
            <a:r>
              <a:rPr lang="tr-TR" dirty="0" err="1"/>
              <a:t>walking</a:t>
            </a:r>
            <a:r>
              <a:rPr lang="tr-TR" dirty="0"/>
              <a:t> </a:t>
            </a:r>
            <a:r>
              <a:rPr lang="tr-TR" dirty="0" err="1"/>
              <a:t>silicon</a:t>
            </a:r>
            <a:r>
              <a:rPr lang="tr-TR" dirty="0"/>
              <a:t> </a:t>
            </a:r>
            <a:r>
              <a:rPr lang="tr-TR" dirty="0" err="1"/>
              <a:t>micro</a:t>
            </a:r>
            <a:r>
              <a:rPr lang="tr-TR" dirty="0"/>
              <a:t>-robot." </a:t>
            </a:r>
            <a:r>
              <a:rPr lang="tr-TR" i="1" dirty="0" err="1"/>
              <a:t>Proc</a:t>
            </a:r>
            <a:r>
              <a:rPr lang="tr-TR" i="1" dirty="0"/>
              <a:t>. </a:t>
            </a:r>
            <a:r>
              <a:rPr lang="tr-TR" i="1" dirty="0" err="1"/>
              <a:t>Transducers</a:t>
            </a:r>
            <a:r>
              <a:rPr lang="tr-TR" i="1" dirty="0"/>
              <a:t>’ 99</a:t>
            </a:r>
            <a:r>
              <a:rPr lang="tr-TR" dirty="0"/>
              <a:t>. 1999.</a:t>
            </a:r>
            <a:endParaRPr lang="tr-TR" sz="11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BCDC27-67A9-2B49-97C4-59FC265B9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47703"/>
              </p:ext>
            </p:extLst>
          </p:nvPr>
        </p:nvGraphicFramePr>
        <p:xfrm>
          <a:off x="1012493" y="1395664"/>
          <a:ext cx="9984372" cy="4398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062">
                  <a:extLst>
                    <a:ext uri="{9D8B030D-6E8A-4147-A177-3AD203B41FA5}">
                      <a16:colId xmlns:a16="http://schemas.microsoft.com/office/drawing/2014/main" val="1530653385"/>
                    </a:ext>
                  </a:extLst>
                </a:gridCol>
                <a:gridCol w="1664062">
                  <a:extLst>
                    <a:ext uri="{9D8B030D-6E8A-4147-A177-3AD203B41FA5}">
                      <a16:colId xmlns:a16="http://schemas.microsoft.com/office/drawing/2014/main" val="1067946588"/>
                    </a:ext>
                  </a:extLst>
                </a:gridCol>
                <a:gridCol w="1664062">
                  <a:extLst>
                    <a:ext uri="{9D8B030D-6E8A-4147-A177-3AD203B41FA5}">
                      <a16:colId xmlns:a16="http://schemas.microsoft.com/office/drawing/2014/main" val="324522640"/>
                    </a:ext>
                  </a:extLst>
                </a:gridCol>
                <a:gridCol w="1664062">
                  <a:extLst>
                    <a:ext uri="{9D8B030D-6E8A-4147-A177-3AD203B41FA5}">
                      <a16:colId xmlns:a16="http://schemas.microsoft.com/office/drawing/2014/main" val="4063358598"/>
                    </a:ext>
                  </a:extLst>
                </a:gridCol>
                <a:gridCol w="1664062">
                  <a:extLst>
                    <a:ext uri="{9D8B030D-6E8A-4147-A177-3AD203B41FA5}">
                      <a16:colId xmlns:a16="http://schemas.microsoft.com/office/drawing/2014/main" val="1578799941"/>
                    </a:ext>
                  </a:extLst>
                </a:gridCol>
                <a:gridCol w="1664062">
                  <a:extLst>
                    <a:ext uri="{9D8B030D-6E8A-4147-A177-3AD203B41FA5}">
                      <a16:colId xmlns:a16="http://schemas.microsoft.com/office/drawing/2014/main" val="4119704662"/>
                    </a:ext>
                  </a:extLst>
                </a:gridCol>
              </a:tblGrid>
              <a:tr h="511977">
                <a:tc>
                  <a:txBody>
                    <a:bodyPr/>
                    <a:lstStyle/>
                    <a:p>
                      <a:r>
                        <a:rPr lang="tr-TR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Accuracy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F1 </a:t>
                      </a:r>
                      <a:r>
                        <a:rPr lang="tr-TR" dirty="0" err="1"/>
                        <a:t>Score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Recall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Precision(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ROC_AUC(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35491"/>
                  </a:ext>
                </a:extLst>
              </a:tr>
              <a:tr h="686091">
                <a:tc>
                  <a:txBody>
                    <a:bodyPr/>
                    <a:lstStyle/>
                    <a:p>
                      <a:r>
                        <a:rPr lang="tr-TR" dirty="0" err="1"/>
                        <a:t>Logistic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Regression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0.61 (+/- 0.06)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0.56 (+/- 0.08)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0.56 (+/- 0.11)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0.58 (+/- 0.07)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0.64 (+/- 0.11)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5739"/>
                  </a:ext>
                </a:extLst>
              </a:tr>
              <a:tr h="511977">
                <a:tc>
                  <a:txBody>
                    <a:bodyPr/>
                    <a:lstStyle/>
                    <a:p>
                      <a:r>
                        <a:rPr lang="tr-TR" dirty="0"/>
                        <a:t>RF(T=2000</a:t>
                      </a:r>
                    </a:p>
                    <a:p>
                      <a:r>
                        <a:rPr lang="tr-TR" dirty="0"/>
                        <a:t>,D=200)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0.67 (+/- 0.08)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0.61 (+/- 0.13)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0.57 (+/- 0.18)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0.68 (+/- 0.11)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0.74 (+/- 0.08)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34299"/>
                  </a:ext>
                </a:extLst>
              </a:tr>
              <a:tr h="511977">
                <a:tc>
                  <a:txBody>
                    <a:bodyPr/>
                    <a:lstStyle/>
                    <a:p>
                      <a:r>
                        <a:rPr lang="tr-TR" dirty="0" err="1"/>
                        <a:t>Naive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Bayes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0.63 (+/- 0.08)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0.58 (+/- 0.10)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0.56 (+/- 0.11)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0.62 (+/- 0.10)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0.64 (+/- 0.09)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6169"/>
                  </a:ext>
                </a:extLst>
              </a:tr>
              <a:tr h="511977">
                <a:tc>
                  <a:txBody>
                    <a:bodyPr/>
                    <a:lstStyle/>
                    <a:p>
                      <a:r>
                        <a:rPr lang="tr-TR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0.59 (+/- 0.08)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0.55 (+/- 0.08)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0.53 (+/- 0.09)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0.57 (+/- 0.09)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0.65 (+/- 0.05)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21736"/>
                  </a:ext>
                </a:extLst>
              </a:tr>
              <a:tr h="511977">
                <a:tc>
                  <a:txBody>
                    <a:bodyPr/>
                    <a:lstStyle/>
                    <a:p>
                      <a:r>
                        <a:rPr lang="tr-TR" dirty="0"/>
                        <a:t>KNN(n=4)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0.57 (+/- 0.06)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0.36 (+/- 0.13)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0.27 (+/- 0.12)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0.57 (+/- 0.15)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0.60 (+/- 0.08)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717"/>
                  </a:ext>
                </a:extLst>
              </a:tr>
              <a:tr h="511977">
                <a:tc>
                  <a:txBody>
                    <a:bodyPr/>
                    <a:lstStyle/>
                    <a:p>
                      <a:r>
                        <a:rPr lang="tr-TR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0.66 (+/- 0.06)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0.59 (+/- 0.11)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0.55 (+/- 0.16)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0.67 (+/- 0.07)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0.73 (+/- 0.05)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72063"/>
                  </a:ext>
                </a:extLst>
              </a:tr>
              <a:tr h="511977">
                <a:tc>
                  <a:txBody>
                    <a:bodyPr/>
                    <a:lstStyle/>
                    <a:p>
                      <a:r>
                        <a:rPr lang="tr-TR" dirty="0" err="1"/>
                        <a:t>LogiBoost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0.63 (+/- 0.09)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0.59 (+/- 0.14)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0.60 (+/- 0.18)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0.59 (+/- 0.10)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0.67 (+/- 0.10)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5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6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19" y="190881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0D708B"/>
                </a:solidFill>
              </a:rPr>
              <a:t>LASSO- RIDGE- NET</a:t>
            </a:r>
          </a:p>
        </p:txBody>
      </p:sp>
      <p:sp>
        <p:nvSpPr>
          <p:cNvPr id="11" name="Pentagon 10"/>
          <p:cNvSpPr/>
          <p:nvPr/>
        </p:nvSpPr>
        <p:spPr>
          <a:xfrm>
            <a:off x="348343" y="987371"/>
            <a:ext cx="11524343" cy="45719"/>
          </a:xfrm>
          <a:prstGeom prst="homePlate">
            <a:avLst/>
          </a:prstGeom>
          <a:solidFill>
            <a:srgbClr val="0D7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2617" y="6385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643CAB-D925-824D-97BA-08CF4088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58351"/>
              </p:ext>
            </p:extLst>
          </p:nvPr>
        </p:nvGraphicFramePr>
        <p:xfrm>
          <a:off x="348343" y="1345128"/>
          <a:ext cx="11475960" cy="410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660">
                  <a:extLst>
                    <a:ext uri="{9D8B030D-6E8A-4147-A177-3AD203B41FA5}">
                      <a16:colId xmlns:a16="http://schemas.microsoft.com/office/drawing/2014/main" val="1530653385"/>
                    </a:ext>
                  </a:extLst>
                </a:gridCol>
                <a:gridCol w="1912660">
                  <a:extLst>
                    <a:ext uri="{9D8B030D-6E8A-4147-A177-3AD203B41FA5}">
                      <a16:colId xmlns:a16="http://schemas.microsoft.com/office/drawing/2014/main" val="1067946588"/>
                    </a:ext>
                  </a:extLst>
                </a:gridCol>
                <a:gridCol w="1912660">
                  <a:extLst>
                    <a:ext uri="{9D8B030D-6E8A-4147-A177-3AD203B41FA5}">
                      <a16:colId xmlns:a16="http://schemas.microsoft.com/office/drawing/2014/main" val="324522640"/>
                    </a:ext>
                  </a:extLst>
                </a:gridCol>
                <a:gridCol w="1912660">
                  <a:extLst>
                    <a:ext uri="{9D8B030D-6E8A-4147-A177-3AD203B41FA5}">
                      <a16:colId xmlns:a16="http://schemas.microsoft.com/office/drawing/2014/main" val="4063358598"/>
                    </a:ext>
                  </a:extLst>
                </a:gridCol>
                <a:gridCol w="1912660">
                  <a:extLst>
                    <a:ext uri="{9D8B030D-6E8A-4147-A177-3AD203B41FA5}">
                      <a16:colId xmlns:a16="http://schemas.microsoft.com/office/drawing/2014/main" val="1578799941"/>
                    </a:ext>
                  </a:extLst>
                </a:gridCol>
                <a:gridCol w="1912660">
                  <a:extLst>
                    <a:ext uri="{9D8B030D-6E8A-4147-A177-3AD203B41FA5}">
                      <a16:colId xmlns:a16="http://schemas.microsoft.com/office/drawing/2014/main" val="4119704662"/>
                    </a:ext>
                  </a:extLst>
                </a:gridCol>
              </a:tblGrid>
              <a:tr h="517274">
                <a:tc>
                  <a:txBody>
                    <a:bodyPr/>
                    <a:lstStyle/>
                    <a:p>
                      <a:r>
                        <a:rPr lang="tr-TR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Accuracy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F1 </a:t>
                      </a:r>
                      <a:r>
                        <a:rPr lang="tr-TR" dirty="0" err="1"/>
                        <a:t>Score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Recall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Precision(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ROC_AUC(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35491"/>
                  </a:ext>
                </a:extLst>
              </a:tr>
              <a:tr h="1184574">
                <a:tc>
                  <a:txBody>
                    <a:bodyPr/>
                    <a:lstStyle/>
                    <a:p>
                      <a:r>
                        <a:rPr lang="tr-TR" dirty="0" err="1"/>
                        <a:t>Logistic</a:t>
                      </a:r>
                      <a:r>
                        <a:rPr lang="tr-TR" dirty="0"/>
                        <a:t> R</a:t>
                      </a:r>
                    </a:p>
                    <a:p>
                      <a:r>
                        <a:rPr lang="tr-TR" dirty="0" err="1"/>
                        <a:t>Lasso</a:t>
                      </a:r>
                      <a:endParaRPr lang="tr-TR" dirty="0"/>
                    </a:p>
                    <a:p>
                      <a:r>
                        <a:rPr lang="tr-TR" dirty="0" err="1"/>
                        <a:t>Ridge</a:t>
                      </a:r>
                      <a:endParaRPr lang="tr-TR" dirty="0"/>
                    </a:p>
                    <a:p>
                      <a:r>
                        <a:rPr lang="tr-TR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0.61 (+/- 0.06)</a:t>
                      </a:r>
                    </a:p>
                    <a:p>
                      <a:r>
                        <a:rPr lang="tr-TR" dirty="0"/>
                        <a:t>L=0.66 (+/- 0.07)</a:t>
                      </a:r>
                    </a:p>
                    <a:p>
                      <a:r>
                        <a:rPr lang="tr-TR" dirty="0"/>
                        <a:t>0.62 (+/- 0.05)</a:t>
                      </a:r>
                    </a:p>
                    <a:p>
                      <a:r>
                        <a:rPr lang="tr-TR" dirty="0"/>
                        <a:t>0.66 (+/- 0.07)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0.56 (+/- 0.08)</a:t>
                      </a:r>
                    </a:p>
                    <a:p>
                      <a:r>
                        <a:rPr lang="tr-TR" dirty="0"/>
                        <a:t>0.61 (+/- 0.11)</a:t>
                      </a:r>
                    </a:p>
                    <a:p>
                      <a:r>
                        <a:rPr lang="tr-TR" dirty="0"/>
                        <a:t>0.57 (+/- 0.08)</a:t>
                      </a:r>
                    </a:p>
                    <a:p>
                      <a:r>
                        <a:rPr lang="tr-TR" dirty="0"/>
                        <a:t>0.61 (+/- 0.11)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0.56 (+/- 0.11)</a:t>
                      </a:r>
                    </a:p>
                    <a:p>
                      <a:r>
                        <a:rPr lang="tr-TR" dirty="0"/>
                        <a:t>0.59 (+/- 0.14)</a:t>
                      </a:r>
                    </a:p>
                    <a:p>
                      <a:r>
                        <a:rPr lang="tr-TR" dirty="0"/>
                        <a:t>0.56 (+/- 0.10)</a:t>
                      </a:r>
                    </a:p>
                    <a:p>
                      <a:r>
                        <a:rPr lang="tr-TR" dirty="0"/>
                        <a:t>0.59 (+/- 0.14)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0.58 (+/- 0.07)</a:t>
                      </a:r>
                    </a:p>
                    <a:p>
                      <a:r>
                        <a:rPr lang="tr-TR" dirty="0"/>
                        <a:t>0.64 (+/- 0.08)</a:t>
                      </a:r>
                    </a:p>
                    <a:p>
                      <a:r>
                        <a:rPr lang="tr-TR" dirty="0"/>
                        <a:t>0.60 (+/- 0.06)</a:t>
                      </a:r>
                    </a:p>
                    <a:p>
                      <a:r>
                        <a:rPr lang="tr-TR" dirty="0"/>
                        <a:t>0.64 (+/- 0.08)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0.64 (+/- 0.11)</a:t>
                      </a:r>
                    </a:p>
                    <a:p>
                      <a:r>
                        <a:rPr lang="tr-TR" dirty="0"/>
                        <a:t>0.72 (+/- 0.08)</a:t>
                      </a:r>
                    </a:p>
                    <a:p>
                      <a:r>
                        <a:rPr lang="tr-TR" dirty="0"/>
                        <a:t>0.64 (+/- 0.10)</a:t>
                      </a:r>
                    </a:p>
                    <a:p>
                      <a:r>
                        <a:rPr lang="tr-TR" dirty="0"/>
                        <a:t>0.72 (+/- 0.08)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5739"/>
                  </a:ext>
                </a:extLst>
              </a:tr>
              <a:tr h="1208057">
                <a:tc>
                  <a:txBody>
                    <a:bodyPr/>
                    <a:lstStyle/>
                    <a:p>
                      <a:r>
                        <a:rPr lang="tr-TR" dirty="0"/>
                        <a:t>RF</a:t>
                      </a:r>
                    </a:p>
                    <a:p>
                      <a:r>
                        <a:rPr lang="tr-TR" dirty="0" err="1"/>
                        <a:t>Lasso</a:t>
                      </a:r>
                      <a:endParaRPr lang="tr-TR" dirty="0"/>
                    </a:p>
                    <a:p>
                      <a:r>
                        <a:rPr lang="tr-TR" dirty="0" err="1"/>
                        <a:t>Ridge</a:t>
                      </a:r>
                      <a:endParaRPr lang="tr-TR" dirty="0"/>
                    </a:p>
                    <a:p>
                      <a:r>
                        <a:rPr lang="tr-TR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0.67 (+/- 0.08)</a:t>
                      </a:r>
                    </a:p>
                    <a:p>
                      <a:r>
                        <a:rPr lang="tr-TR" b="1" dirty="0"/>
                        <a:t>0.66 (+/- 0.08)</a:t>
                      </a:r>
                    </a:p>
                    <a:p>
                      <a:r>
                        <a:rPr lang="tr-TR" b="1" dirty="0"/>
                        <a:t> 0.66 (+/- 0.08) </a:t>
                      </a:r>
                    </a:p>
                    <a:p>
                      <a:r>
                        <a:rPr lang="tr-TR" b="1" dirty="0"/>
                        <a:t>0.66 (+/- 0.08)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0.61 (+/- 0.13)</a:t>
                      </a:r>
                    </a:p>
                    <a:p>
                      <a:r>
                        <a:rPr lang="tr-TR" b="1" dirty="0"/>
                        <a:t>0.60 (+/- 0.12)</a:t>
                      </a:r>
                    </a:p>
                    <a:p>
                      <a:r>
                        <a:rPr lang="tr-TR" b="1" dirty="0"/>
                        <a:t>0.62 (+/- 0.12)</a:t>
                      </a:r>
                    </a:p>
                    <a:p>
                      <a:r>
                        <a:rPr lang="tr-TR" b="1" dirty="0"/>
                        <a:t>0.60 (+/- 0.12)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0.57 (+/- 0.18) </a:t>
                      </a:r>
                    </a:p>
                    <a:p>
                      <a:r>
                        <a:rPr lang="tr-TR" dirty="0"/>
                        <a:t>0.55 (+/- 0.14)</a:t>
                      </a:r>
                    </a:p>
                    <a:p>
                      <a:r>
                        <a:rPr lang="tr-TR" dirty="0"/>
                        <a:t>0.62 (+/- 0.18)</a:t>
                      </a:r>
                    </a:p>
                    <a:p>
                      <a:r>
                        <a:rPr lang="tr-TR" dirty="0"/>
                        <a:t>0.55 (+/- 0.14)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0.68 (+/- 0.11)</a:t>
                      </a:r>
                    </a:p>
                    <a:p>
                      <a:r>
                        <a:rPr lang="tr-TR" b="1" dirty="0"/>
                        <a:t>0.67 (+/- 0.11)</a:t>
                      </a:r>
                    </a:p>
                    <a:p>
                      <a:r>
                        <a:rPr lang="tr-TR" b="1" dirty="0"/>
                        <a:t>0.64 (+/- 0.09) </a:t>
                      </a:r>
                    </a:p>
                    <a:p>
                      <a:r>
                        <a:rPr lang="tr-TR" b="1" dirty="0"/>
                        <a:t>0.67 (+/- 0.11)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0.74 (+/- 0.08)</a:t>
                      </a:r>
                    </a:p>
                    <a:p>
                      <a:r>
                        <a:rPr lang="tr-TR" b="1" dirty="0"/>
                        <a:t>0.68 (+/- 0.08)</a:t>
                      </a:r>
                    </a:p>
                    <a:p>
                      <a:r>
                        <a:rPr lang="tr-TR" b="1" dirty="0"/>
                        <a:t>0.74 (+/- 0.07) </a:t>
                      </a:r>
                    </a:p>
                    <a:p>
                      <a:r>
                        <a:rPr lang="tr-TR" b="1" dirty="0"/>
                        <a:t>0.68 (+/- 0.08)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34299"/>
                  </a:ext>
                </a:extLst>
              </a:tr>
              <a:tr h="1191126">
                <a:tc>
                  <a:txBody>
                    <a:bodyPr/>
                    <a:lstStyle/>
                    <a:p>
                      <a:r>
                        <a:rPr lang="tr-TR" dirty="0"/>
                        <a:t>SVM</a:t>
                      </a:r>
                    </a:p>
                    <a:p>
                      <a:r>
                        <a:rPr lang="tr-TR" dirty="0" err="1"/>
                        <a:t>Lasso</a:t>
                      </a:r>
                      <a:endParaRPr lang="tr-TR" dirty="0"/>
                    </a:p>
                    <a:p>
                      <a:r>
                        <a:rPr lang="tr-TR" dirty="0" err="1"/>
                        <a:t>Ridge</a:t>
                      </a:r>
                      <a:endParaRPr lang="tr-TR" dirty="0"/>
                    </a:p>
                    <a:p>
                      <a:r>
                        <a:rPr lang="tr-TR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0.66 (+/- 0.06)</a:t>
                      </a:r>
                    </a:p>
                    <a:p>
                      <a:r>
                        <a:rPr lang="tr-TR" dirty="0"/>
                        <a:t>0.59 (+/- 0.08)</a:t>
                      </a:r>
                    </a:p>
                    <a:p>
                      <a:r>
                        <a:rPr lang="tr-TR" dirty="0"/>
                        <a:t>0.62 (+/- 0.07)</a:t>
                      </a:r>
                    </a:p>
                    <a:p>
                      <a:r>
                        <a:rPr lang="tr-TR" dirty="0"/>
                        <a:t>0.59 (+/- 0.07)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0.59 (+/- 0.11)</a:t>
                      </a:r>
                    </a:p>
                    <a:p>
                      <a:r>
                        <a:rPr lang="tr-TR" dirty="0"/>
                        <a:t>0.25 (+/- 0.22) </a:t>
                      </a:r>
                    </a:p>
                    <a:p>
                      <a:r>
                        <a:rPr lang="tr-TR" dirty="0"/>
                        <a:t>0.53 (+/- 0.10)</a:t>
                      </a:r>
                    </a:p>
                    <a:p>
                      <a:r>
                        <a:rPr lang="tr-TR" dirty="0"/>
                        <a:t>0.26 (+/- 0.21)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0.55 (+/- 0.16)</a:t>
                      </a:r>
                    </a:p>
                    <a:p>
                      <a:r>
                        <a:rPr lang="tr-TR" dirty="0"/>
                        <a:t>0.18 (+/- 0.17)</a:t>
                      </a:r>
                    </a:p>
                    <a:p>
                      <a:r>
                        <a:rPr lang="tr-TR" dirty="0"/>
                        <a:t>0.46 (+/- 0.11)</a:t>
                      </a:r>
                    </a:p>
                    <a:p>
                      <a:r>
                        <a:rPr lang="tr-TR" dirty="0"/>
                        <a:t>0.18 (+/- 0.17)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0.67 (+/- 0.07) </a:t>
                      </a:r>
                    </a:p>
                    <a:p>
                      <a:r>
                        <a:rPr lang="tr-TR" dirty="0"/>
                        <a:t>0.51 (+/- 0.37)</a:t>
                      </a:r>
                    </a:p>
                    <a:p>
                      <a:r>
                        <a:rPr lang="tr-TR" dirty="0"/>
                        <a:t>0.64 (+/- 0.12)</a:t>
                      </a:r>
                    </a:p>
                    <a:p>
                      <a:r>
                        <a:rPr lang="tr-TR" dirty="0"/>
                        <a:t>0.56 (+/- 0.39)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0.73 (+/- 0.05)</a:t>
                      </a:r>
                    </a:p>
                    <a:p>
                      <a:r>
                        <a:rPr lang="tr-TR" dirty="0"/>
                        <a:t>0.61 (+/- 0.10)</a:t>
                      </a:r>
                    </a:p>
                    <a:p>
                      <a:r>
                        <a:rPr lang="tr-TR" dirty="0"/>
                        <a:t>0.68 (+/- 0.08)</a:t>
                      </a:r>
                    </a:p>
                    <a:p>
                      <a:r>
                        <a:rPr lang="tr-TR" dirty="0"/>
                        <a:t>0.61 (+/- 0.10)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7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55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19" y="190881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0D708B"/>
                </a:solidFill>
              </a:rPr>
              <a:t>ENSEMBLE METHODS</a:t>
            </a:r>
            <a:endParaRPr lang="tr-TR" sz="4000" dirty="0"/>
          </a:p>
        </p:txBody>
      </p:sp>
      <p:sp>
        <p:nvSpPr>
          <p:cNvPr id="11" name="Pentagon 10"/>
          <p:cNvSpPr/>
          <p:nvPr/>
        </p:nvSpPr>
        <p:spPr>
          <a:xfrm>
            <a:off x="348343" y="987371"/>
            <a:ext cx="11524343" cy="45719"/>
          </a:xfrm>
          <a:prstGeom prst="homePlate">
            <a:avLst/>
          </a:prstGeom>
          <a:solidFill>
            <a:srgbClr val="0D7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2617" y="6385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3F279-974D-884E-9C76-1067DD30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36" y="1070199"/>
            <a:ext cx="3102722" cy="27032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8FFB2B-F298-C64A-A2FD-043E94CBE450}"/>
              </a:ext>
            </a:extLst>
          </p:cNvPr>
          <p:cNvSpPr/>
          <p:nvPr/>
        </p:nvSpPr>
        <p:spPr>
          <a:xfrm>
            <a:off x="4768515" y="1493204"/>
            <a:ext cx="70557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343838"/>
                </a:solidFill>
                <a:latin typeface="Open Sans" panose="020B0606030504020204" pitchFamily="34" charset="0"/>
              </a:rPr>
              <a:t>classifier</a:t>
            </a:r>
            <a:r>
              <a:rPr lang="tr-TR" sz="2000" dirty="0">
                <a:solidFill>
                  <a:srgbClr val="343838"/>
                </a:solidFill>
                <a:latin typeface="Open Sans" panose="020B0606030504020204" pitchFamily="34" charset="0"/>
              </a:rPr>
              <a:t> 1 -&gt; ﻿</a:t>
            </a:r>
            <a:r>
              <a:rPr lang="tr-TR" sz="2000" dirty="0" err="1">
                <a:solidFill>
                  <a:srgbClr val="343838"/>
                </a:solidFill>
                <a:latin typeface="Open Sans" panose="020B0606030504020204" pitchFamily="34" charset="0"/>
              </a:rPr>
              <a:t>LogisticRegression</a:t>
            </a:r>
            <a:r>
              <a:rPr lang="tr-TR" sz="2000" dirty="0">
                <a:solidFill>
                  <a:srgbClr val="343838"/>
                </a:solidFill>
                <a:latin typeface="Open Sans" panose="020B0606030504020204" pitchFamily="34" charset="0"/>
              </a:rPr>
              <a:t> -&gt; </a:t>
            </a:r>
            <a:r>
              <a:rPr lang="tr-TR" sz="2000" dirty="0" err="1">
                <a:solidFill>
                  <a:srgbClr val="343838"/>
                </a:solidFill>
                <a:latin typeface="Open Sans" panose="020B0606030504020204" pitchFamily="34" charset="0"/>
              </a:rPr>
              <a:t>Weight</a:t>
            </a:r>
            <a:r>
              <a:rPr lang="tr-TR" sz="2000" dirty="0">
                <a:solidFill>
                  <a:srgbClr val="343838"/>
                </a:solidFill>
                <a:latin typeface="Open Sans" panose="020B0606030504020204" pitchFamily="34" charset="0"/>
              </a:rPr>
              <a:t> =1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343838"/>
                </a:solidFill>
                <a:latin typeface="Open Sans" panose="020B0606030504020204" pitchFamily="34" charset="0"/>
              </a:rPr>
              <a:t>classifier</a:t>
            </a:r>
            <a:r>
              <a:rPr lang="tr-TR" sz="2000" dirty="0">
                <a:solidFill>
                  <a:srgbClr val="343838"/>
                </a:solidFill>
                <a:latin typeface="Open Sans" panose="020B0606030504020204" pitchFamily="34" charset="0"/>
              </a:rPr>
              <a:t> 2 -&gt; ﻿</a:t>
            </a:r>
            <a:r>
              <a:rPr lang="tr-TR" sz="2000" dirty="0" err="1">
                <a:solidFill>
                  <a:srgbClr val="343838"/>
                </a:solidFill>
                <a:latin typeface="Open Sans" panose="020B0606030504020204" pitchFamily="34" charset="0"/>
              </a:rPr>
              <a:t>RandomForestClassifier</a:t>
            </a:r>
            <a:r>
              <a:rPr lang="tr-TR" sz="2000" dirty="0">
                <a:solidFill>
                  <a:srgbClr val="343838"/>
                </a:solidFill>
                <a:latin typeface="Open Sans" panose="020B0606030504020204" pitchFamily="34" charset="0"/>
              </a:rPr>
              <a:t> -&gt; </a:t>
            </a:r>
            <a:r>
              <a:rPr lang="tr-TR" sz="2000" dirty="0" err="1">
                <a:solidFill>
                  <a:srgbClr val="343838"/>
                </a:solidFill>
                <a:latin typeface="Open Sans" panose="020B0606030504020204" pitchFamily="34" charset="0"/>
              </a:rPr>
              <a:t>Weight</a:t>
            </a:r>
            <a:r>
              <a:rPr lang="tr-TR" sz="2000" dirty="0">
                <a:solidFill>
                  <a:srgbClr val="343838"/>
                </a:solidFill>
                <a:latin typeface="Open Sans" panose="020B0606030504020204" pitchFamily="34" charset="0"/>
              </a:rPr>
              <a:t> =1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343838"/>
                </a:solidFill>
                <a:latin typeface="Open Sans" panose="020B0606030504020204" pitchFamily="34" charset="0"/>
              </a:rPr>
              <a:t>classifier</a:t>
            </a:r>
            <a:r>
              <a:rPr lang="tr-TR" sz="2000" dirty="0">
                <a:solidFill>
                  <a:srgbClr val="343838"/>
                </a:solidFill>
                <a:latin typeface="Open Sans" panose="020B0606030504020204" pitchFamily="34" charset="0"/>
              </a:rPr>
              <a:t> 3 -&gt; </a:t>
            </a:r>
            <a:r>
              <a:rPr lang="tr-TR" sz="2000" dirty="0" err="1"/>
              <a:t>Naive</a:t>
            </a:r>
            <a:r>
              <a:rPr lang="tr-TR" sz="2000" dirty="0"/>
              <a:t> </a:t>
            </a:r>
            <a:r>
              <a:rPr lang="tr-TR" sz="2000" dirty="0" err="1"/>
              <a:t>Bayes</a:t>
            </a:r>
            <a:r>
              <a:rPr lang="tr-TR" sz="2000" dirty="0"/>
              <a:t> </a:t>
            </a:r>
            <a:r>
              <a:rPr lang="tr-TR" sz="2000" dirty="0">
                <a:solidFill>
                  <a:srgbClr val="343838"/>
                </a:solidFill>
                <a:latin typeface="Open Sans" panose="020B0606030504020204" pitchFamily="34" charset="0"/>
              </a:rPr>
              <a:t>-&gt; </a:t>
            </a:r>
            <a:r>
              <a:rPr lang="tr-TR" sz="2000" dirty="0" err="1">
                <a:solidFill>
                  <a:srgbClr val="343838"/>
                </a:solidFill>
                <a:latin typeface="Open Sans" panose="020B0606030504020204" pitchFamily="34" charset="0"/>
              </a:rPr>
              <a:t>Weight</a:t>
            </a:r>
            <a:r>
              <a:rPr lang="tr-TR" sz="2000" dirty="0">
                <a:solidFill>
                  <a:srgbClr val="343838"/>
                </a:solidFill>
                <a:latin typeface="Open Sans" panose="020B0606030504020204" pitchFamily="34" charset="0"/>
              </a:rPr>
              <a:t> =1</a:t>
            </a:r>
          </a:p>
          <a:p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rgbClr val="343838"/>
              </a:solidFill>
              <a:latin typeface="Open Sans" panose="020B0606030504020204" pitchFamily="34" charset="0"/>
            </a:endParaRPr>
          </a:p>
          <a:p>
            <a:pPr algn="ctr"/>
            <a:br>
              <a:rPr lang="tr-TR" dirty="0"/>
            </a:br>
            <a:endParaRPr lang="tr-TR" dirty="0"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CBD534D-361B-554F-A57A-3F183BA1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7853"/>
              </p:ext>
            </p:extLst>
          </p:nvPr>
        </p:nvGraphicFramePr>
        <p:xfrm>
          <a:off x="678696" y="4709317"/>
          <a:ext cx="10480362" cy="896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727">
                  <a:extLst>
                    <a:ext uri="{9D8B030D-6E8A-4147-A177-3AD203B41FA5}">
                      <a16:colId xmlns:a16="http://schemas.microsoft.com/office/drawing/2014/main" val="1530653385"/>
                    </a:ext>
                  </a:extLst>
                </a:gridCol>
                <a:gridCol w="1746727">
                  <a:extLst>
                    <a:ext uri="{9D8B030D-6E8A-4147-A177-3AD203B41FA5}">
                      <a16:colId xmlns:a16="http://schemas.microsoft.com/office/drawing/2014/main" val="1067946588"/>
                    </a:ext>
                  </a:extLst>
                </a:gridCol>
                <a:gridCol w="1746727">
                  <a:extLst>
                    <a:ext uri="{9D8B030D-6E8A-4147-A177-3AD203B41FA5}">
                      <a16:colId xmlns:a16="http://schemas.microsoft.com/office/drawing/2014/main" val="324522640"/>
                    </a:ext>
                  </a:extLst>
                </a:gridCol>
                <a:gridCol w="1746727">
                  <a:extLst>
                    <a:ext uri="{9D8B030D-6E8A-4147-A177-3AD203B41FA5}">
                      <a16:colId xmlns:a16="http://schemas.microsoft.com/office/drawing/2014/main" val="4063358598"/>
                    </a:ext>
                  </a:extLst>
                </a:gridCol>
                <a:gridCol w="1746727">
                  <a:extLst>
                    <a:ext uri="{9D8B030D-6E8A-4147-A177-3AD203B41FA5}">
                      <a16:colId xmlns:a16="http://schemas.microsoft.com/office/drawing/2014/main" val="1578799941"/>
                    </a:ext>
                  </a:extLst>
                </a:gridCol>
                <a:gridCol w="1746727">
                  <a:extLst>
                    <a:ext uri="{9D8B030D-6E8A-4147-A177-3AD203B41FA5}">
                      <a16:colId xmlns:a16="http://schemas.microsoft.com/office/drawing/2014/main" val="4119704662"/>
                    </a:ext>
                  </a:extLst>
                </a:gridCol>
              </a:tblGrid>
              <a:tr h="231024">
                <a:tc>
                  <a:txBody>
                    <a:bodyPr/>
                    <a:lstStyle/>
                    <a:p>
                      <a:r>
                        <a:rPr lang="tr-TR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Accuracy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F1 </a:t>
                      </a:r>
                      <a:r>
                        <a:rPr lang="tr-TR" dirty="0" err="1"/>
                        <a:t>Score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Recall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Precision(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ROC_AUC(</a:t>
                      </a:r>
                      <a:r>
                        <a:rPr lang="tr-TR" dirty="0" err="1"/>
                        <a:t>std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35491"/>
                  </a:ext>
                </a:extLst>
              </a:tr>
              <a:tr h="530903">
                <a:tc>
                  <a:txBody>
                    <a:bodyPr/>
                    <a:lstStyle/>
                    <a:p>
                      <a:r>
                        <a:rPr lang="tr-TR" dirty="0" err="1"/>
                        <a:t>Ensemble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0.69 (+/- 0.06)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0.65 (+/- 0.08)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0.62 (+/- 0.12)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0.69 (+/- 0.08)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0.71 (+/- 0.08)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24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19" y="190881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0D708B"/>
                </a:solidFill>
              </a:rPr>
              <a:t>COMPARISON</a:t>
            </a:r>
            <a:endParaRPr lang="tr-TR" sz="4000" dirty="0"/>
          </a:p>
        </p:txBody>
      </p:sp>
      <p:sp>
        <p:nvSpPr>
          <p:cNvPr id="11" name="Pentagon 10"/>
          <p:cNvSpPr/>
          <p:nvPr/>
        </p:nvSpPr>
        <p:spPr>
          <a:xfrm>
            <a:off x="348343" y="987371"/>
            <a:ext cx="11524343" cy="45719"/>
          </a:xfrm>
          <a:prstGeom prst="homePlate">
            <a:avLst/>
          </a:prstGeom>
          <a:solidFill>
            <a:srgbClr val="0D7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2617" y="6385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5261C-12A7-724A-A586-09D6D1B2E228}"/>
              </a:ext>
            </a:extLst>
          </p:cNvPr>
          <p:cNvSpPr/>
          <p:nvPr/>
        </p:nvSpPr>
        <p:spPr>
          <a:xfrm>
            <a:off x="1347537" y="5934670"/>
            <a:ext cx="9197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Pasolli</a:t>
            </a:r>
            <a:r>
              <a:rPr lang="tr-TR" dirty="0"/>
              <a:t> E, </a:t>
            </a:r>
            <a:r>
              <a:rPr lang="tr-TR" dirty="0" err="1"/>
              <a:t>Truong</a:t>
            </a:r>
            <a:r>
              <a:rPr lang="tr-TR" dirty="0"/>
              <a:t> DT, Malik F, </a:t>
            </a:r>
            <a:r>
              <a:rPr lang="tr-TR" dirty="0" err="1"/>
              <a:t>Waldron</a:t>
            </a:r>
            <a:r>
              <a:rPr lang="tr-TR" dirty="0"/>
              <a:t> L, </a:t>
            </a:r>
            <a:r>
              <a:rPr lang="tr-TR" dirty="0" err="1"/>
              <a:t>Segata</a:t>
            </a:r>
            <a:r>
              <a:rPr lang="tr-TR" dirty="0"/>
              <a:t> N (2016) Machine Learning Meta-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Metagenomic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: Tools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Biological</a:t>
            </a:r>
            <a:r>
              <a:rPr lang="tr-TR" dirty="0"/>
              <a:t> </a:t>
            </a:r>
            <a:r>
              <a:rPr lang="tr-TR" dirty="0" err="1"/>
              <a:t>Insights</a:t>
            </a:r>
            <a:r>
              <a:rPr lang="tr-TR" dirty="0"/>
              <a:t>. </a:t>
            </a:r>
            <a:r>
              <a:rPr lang="tr-TR" dirty="0" err="1"/>
              <a:t>PLoS</a:t>
            </a:r>
            <a:r>
              <a:rPr lang="tr-TR" dirty="0"/>
              <a:t> </a:t>
            </a:r>
            <a:r>
              <a:rPr lang="tr-TR" dirty="0" err="1"/>
              <a:t>Comput</a:t>
            </a:r>
            <a:r>
              <a:rPr lang="tr-TR" dirty="0"/>
              <a:t> </a:t>
            </a:r>
            <a:r>
              <a:rPr lang="tr-TR" dirty="0" err="1"/>
              <a:t>Biol</a:t>
            </a:r>
            <a:r>
              <a:rPr lang="tr-TR" dirty="0"/>
              <a:t> 12(7): e1004977. doi:10.1371/journal.pcbi.1004977.</a:t>
            </a:r>
            <a:endParaRPr lang="tr-TR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395EC-896C-2A4B-9478-2BBF11EB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7" y="1061738"/>
            <a:ext cx="4932947" cy="380114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2C5C55-017E-104F-B664-F1FDCF20B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64517"/>
              </p:ext>
            </p:extLst>
          </p:nvPr>
        </p:nvGraphicFramePr>
        <p:xfrm>
          <a:off x="5438274" y="1503948"/>
          <a:ext cx="675372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21">
                  <a:extLst>
                    <a:ext uri="{9D8B030D-6E8A-4147-A177-3AD203B41FA5}">
                      <a16:colId xmlns:a16="http://schemas.microsoft.com/office/drawing/2014/main" val="2616661541"/>
                    </a:ext>
                  </a:extLst>
                </a:gridCol>
                <a:gridCol w="1125621">
                  <a:extLst>
                    <a:ext uri="{9D8B030D-6E8A-4147-A177-3AD203B41FA5}">
                      <a16:colId xmlns:a16="http://schemas.microsoft.com/office/drawing/2014/main" val="2987117532"/>
                    </a:ext>
                  </a:extLst>
                </a:gridCol>
                <a:gridCol w="1125621">
                  <a:extLst>
                    <a:ext uri="{9D8B030D-6E8A-4147-A177-3AD203B41FA5}">
                      <a16:colId xmlns:a16="http://schemas.microsoft.com/office/drawing/2014/main" val="3230460140"/>
                    </a:ext>
                  </a:extLst>
                </a:gridCol>
                <a:gridCol w="1125621">
                  <a:extLst>
                    <a:ext uri="{9D8B030D-6E8A-4147-A177-3AD203B41FA5}">
                      <a16:colId xmlns:a16="http://schemas.microsoft.com/office/drawing/2014/main" val="1463322314"/>
                    </a:ext>
                  </a:extLst>
                </a:gridCol>
                <a:gridCol w="1125621">
                  <a:extLst>
                    <a:ext uri="{9D8B030D-6E8A-4147-A177-3AD203B41FA5}">
                      <a16:colId xmlns:a16="http://schemas.microsoft.com/office/drawing/2014/main" val="1168972460"/>
                    </a:ext>
                  </a:extLst>
                </a:gridCol>
                <a:gridCol w="1125621">
                  <a:extLst>
                    <a:ext uri="{9D8B030D-6E8A-4147-A177-3AD203B41FA5}">
                      <a16:colId xmlns:a16="http://schemas.microsoft.com/office/drawing/2014/main" val="3965186514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tr-TR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Accuracy</a:t>
                      </a:r>
                      <a:r>
                        <a:rPr lang="tr-TR" sz="1200" dirty="0"/>
                        <a:t>(</a:t>
                      </a:r>
                      <a:r>
                        <a:rPr lang="tr-TR" sz="1200" dirty="0" err="1"/>
                        <a:t>std</a:t>
                      </a:r>
                      <a:r>
                        <a:rPr lang="tr-T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F1 </a:t>
                      </a:r>
                      <a:r>
                        <a:rPr lang="tr-TR" sz="1200" dirty="0" err="1"/>
                        <a:t>Score</a:t>
                      </a:r>
                      <a:r>
                        <a:rPr lang="tr-TR" sz="1200" dirty="0"/>
                        <a:t>(</a:t>
                      </a:r>
                      <a:r>
                        <a:rPr lang="tr-TR" sz="1200" dirty="0" err="1"/>
                        <a:t>std</a:t>
                      </a:r>
                      <a:r>
                        <a:rPr lang="tr-T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Recall</a:t>
                      </a:r>
                      <a:r>
                        <a:rPr lang="tr-TR" sz="1200" dirty="0"/>
                        <a:t>(</a:t>
                      </a:r>
                      <a:r>
                        <a:rPr lang="tr-TR" sz="1200" dirty="0" err="1"/>
                        <a:t>std</a:t>
                      </a:r>
                      <a:r>
                        <a:rPr lang="tr-T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Precision(</a:t>
                      </a:r>
                      <a:r>
                        <a:rPr lang="tr-TR" sz="1200" dirty="0" err="1"/>
                        <a:t>std</a:t>
                      </a:r>
                      <a:r>
                        <a:rPr lang="tr-T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ROC_AUC(</a:t>
                      </a:r>
                      <a:r>
                        <a:rPr lang="tr-TR" sz="1200" dirty="0" err="1"/>
                        <a:t>std</a:t>
                      </a:r>
                      <a:r>
                        <a:rPr lang="tr-TR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605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tr-TR" sz="1200" dirty="0" err="1"/>
                        <a:t>Ensemble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 0.69 (+/- 0.06)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0.65 (+/- 0.08)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0.62 (+/- 0.12)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0.69 (+/- 0.08)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0.71 (+/- 0.08)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89407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tr-TR" sz="1200" dirty="0"/>
                        <a:t>RF(T=2000</a:t>
                      </a:r>
                    </a:p>
                    <a:p>
                      <a:r>
                        <a:rPr lang="tr-TR" sz="1200" dirty="0"/>
                        <a:t>,D=200)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0" dirty="0"/>
                        <a:t>0.67 (+/- 0.08)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0" dirty="0"/>
                        <a:t>0.61 (+/- 0.13)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0" dirty="0"/>
                        <a:t>0.57 (+/- 0.18)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0" dirty="0"/>
                        <a:t>0.68 (+/- 0.11)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0.74 (+/- 0.08)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26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19" y="190881"/>
            <a:ext cx="5442858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0D708B"/>
                </a:solidFill>
              </a:rPr>
              <a:t>DISCUSSION</a:t>
            </a:r>
            <a:endParaRPr lang="tr-TR" sz="4000" dirty="0"/>
          </a:p>
        </p:txBody>
      </p:sp>
      <p:sp>
        <p:nvSpPr>
          <p:cNvPr id="11" name="Pentagon 10"/>
          <p:cNvSpPr/>
          <p:nvPr/>
        </p:nvSpPr>
        <p:spPr>
          <a:xfrm>
            <a:off x="348343" y="987371"/>
            <a:ext cx="11524343" cy="45719"/>
          </a:xfrm>
          <a:prstGeom prst="homePlate">
            <a:avLst/>
          </a:prstGeom>
          <a:solidFill>
            <a:srgbClr val="0D7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2617" y="6385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5261C-12A7-724A-A586-09D6D1B2E228}"/>
              </a:ext>
            </a:extLst>
          </p:cNvPr>
          <p:cNvSpPr/>
          <p:nvPr/>
        </p:nvSpPr>
        <p:spPr>
          <a:xfrm>
            <a:off x="806116" y="1858228"/>
            <a:ext cx="9197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Feature</a:t>
            </a:r>
            <a:r>
              <a:rPr lang="tr-TR" sz="3200" dirty="0"/>
              <a:t> </a:t>
            </a:r>
            <a:r>
              <a:rPr lang="tr-TR" sz="3200" dirty="0" err="1"/>
              <a:t>Enginering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Feature</a:t>
            </a:r>
            <a:r>
              <a:rPr lang="tr-TR" sz="3200" dirty="0"/>
              <a:t> </a:t>
            </a:r>
            <a:r>
              <a:rPr lang="tr-TR" sz="3200" dirty="0" err="1"/>
              <a:t>selection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Deep</a:t>
            </a:r>
            <a:r>
              <a:rPr lang="tr-TR" sz="3200" dirty="0"/>
              <a:t> Learning </a:t>
            </a:r>
            <a:r>
              <a:rPr lang="tr-TR" sz="3200" dirty="0" err="1"/>
              <a:t>Methods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88107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752</Words>
  <Application>Microsoft Macintosh PowerPoint</Application>
  <PresentationFormat>Widescreen</PresentationFormat>
  <Paragraphs>210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Kefa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121</cp:revision>
  <dcterms:created xsi:type="dcterms:W3CDTF">2018-12-20T13:48:12Z</dcterms:created>
  <dcterms:modified xsi:type="dcterms:W3CDTF">2020-01-13T13:58:48Z</dcterms:modified>
</cp:coreProperties>
</file>