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71" r:id="rId6"/>
    <p:sldId id="279" r:id="rId7"/>
    <p:sldId id="284" r:id="rId8"/>
    <p:sldId id="281" r:id="rId9"/>
    <p:sldId id="280" r:id="rId10"/>
    <p:sldId id="283" r:id="rId11"/>
    <p:sldId id="257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4"/>
            <p14:sldId id="281"/>
            <p14:sldId id="280"/>
            <p14:sldId id="283"/>
            <p14:sldId id="257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6/3/2024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MYSQL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V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kadhir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anand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Trigger creation 1</a:t>
            </a: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628332" y="1469809"/>
            <a:ext cx="10935336" cy="19591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20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trigger to update the table 2 whenever the values are inserted into the table.</a:t>
            </a:r>
          </a:p>
          <a:p>
            <a:pPr marL="0" indent="0">
              <a:lnSpc>
                <a:spcPct val="150000"/>
              </a:lnSpc>
              <a:spcAft>
                <a:spcPts val="20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delimiter //create trigger trigger1 after insert on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customer_detfor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each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rowbegin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if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new.cibil_score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not null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thenif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new.cibil_Score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&gt; 900then insert into remarks(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loan_id,loan_amount,cibil_score,cibil_score_status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values(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new.loan_id,new.loan_amount,new.cibil_score,'high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cibil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score');elseif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new.cibil_Score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&gt; 750……………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B4E8257-39ED-44FB-87CD-7765FD25F2AE}"/>
              </a:ext>
            </a:extLst>
          </p:cNvPr>
          <p:cNvSpPr txBox="1">
            <a:spLocks/>
          </p:cNvSpPr>
          <p:nvPr/>
        </p:nvSpPr>
        <p:spPr>
          <a:xfrm>
            <a:off x="628332" y="3583522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Trigger creation 2</a:t>
            </a: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B05208FE-B5CD-4A40-9382-F33DE78450CF}"/>
              </a:ext>
            </a:extLst>
          </p:cNvPr>
          <p:cNvSpPr txBox="1">
            <a:spLocks/>
          </p:cNvSpPr>
          <p:nvPr/>
        </p:nvSpPr>
        <p:spPr>
          <a:xfrm>
            <a:off x="628332" y="4369443"/>
            <a:ext cx="10935336" cy="19591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20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another trigger to update the table 1 whenever the values are inserted into the table.</a:t>
            </a:r>
          </a:p>
          <a:p>
            <a:pPr marL="0" indent="0">
              <a:lnSpc>
                <a:spcPct val="150000"/>
              </a:lnSpc>
              <a:spcAft>
                <a:spcPts val="20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delimiter // create trigger trigger2 before insert on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customer_det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each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rowbegin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if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isnull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new.loan_Amount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then set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new.loan_Amount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'still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processing';end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if;end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//delimiter ;</a:t>
            </a:r>
          </a:p>
        </p:txBody>
      </p:sp>
    </p:spTree>
    <p:extLst>
      <p:ext uri="{BB962C8B-B14F-4D97-AF65-F5344CB8AC3E}">
        <p14:creationId xmlns:p14="http://schemas.microsoft.com/office/powerpoint/2010/main" val="62517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Trigger creation 1</a:t>
            </a: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628332" y="1469809"/>
            <a:ext cx="10935336" cy="19591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20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Inserting the values into table 1</a:t>
            </a:r>
          </a:p>
          <a:p>
            <a:pPr marL="0" indent="0">
              <a:lnSpc>
                <a:spcPct val="150000"/>
              </a:lnSpc>
              <a:spcAft>
                <a:spcPts val="20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the insert into query…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B4E8257-39ED-44FB-87CD-7765FD25F2AE}"/>
              </a:ext>
            </a:extLst>
          </p:cNvPr>
          <p:cNvSpPr txBox="1">
            <a:spLocks/>
          </p:cNvSpPr>
          <p:nvPr/>
        </p:nvSpPr>
        <p:spPr>
          <a:xfrm>
            <a:off x="628332" y="2667382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8E4E1-652F-40D4-A87B-2F29DA839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06" y="3613897"/>
            <a:ext cx="3604572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Joining the two tables</a:t>
            </a: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628332" y="1331656"/>
            <a:ext cx="10935336" cy="19591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20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Join the table 1 and  table 2 using the join query.</a:t>
            </a:r>
          </a:p>
          <a:p>
            <a:pPr marL="0" indent="0">
              <a:lnSpc>
                <a:spcPct val="150000"/>
              </a:lnSpc>
              <a:spcAft>
                <a:spcPts val="20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   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customer_det.loan_id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  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customer_det.customer_id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  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customer_det.loan_amount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  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customer_det.loan_amount_term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  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customer_det.cibil_score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  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remarks.cibil_score_statusFROM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customer_det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INNER JOIN    remarks ON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customer_det.loan_id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remarks.loan_id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B4E8257-39ED-44FB-87CD-7765FD25F2AE}"/>
              </a:ext>
            </a:extLst>
          </p:cNvPr>
          <p:cNvSpPr txBox="1">
            <a:spLocks/>
          </p:cNvSpPr>
          <p:nvPr/>
        </p:nvSpPr>
        <p:spPr>
          <a:xfrm>
            <a:off x="628332" y="3170593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56860-9FC3-4865-8905-BB3B3129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393" y="3810673"/>
            <a:ext cx="5197290" cy="2446232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7C655EB6-E1EE-4912-ABA2-00F7DCCB457E}"/>
              </a:ext>
            </a:extLst>
          </p:cNvPr>
          <p:cNvSpPr txBox="1">
            <a:spLocks/>
          </p:cNvSpPr>
          <p:nvPr/>
        </p:nvSpPr>
        <p:spPr>
          <a:xfrm>
            <a:off x="8055980" y="3913996"/>
            <a:ext cx="3414531" cy="19591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20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then create the joined table as a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table.</a:t>
            </a:r>
          </a:p>
          <a:p>
            <a:pPr marL="0" indent="0">
              <a:lnSpc>
                <a:spcPct val="150000"/>
              </a:lnSpc>
              <a:spcAft>
                <a:spcPts val="20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…Using create table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table_name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as..</a:t>
            </a:r>
          </a:p>
        </p:txBody>
      </p:sp>
    </p:spTree>
    <p:extLst>
      <p:ext uri="{BB962C8B-B14F-4D97-AF65-F5344CB8AC3E}">
        <p14:creationId xmlns:p14="http://schemas.microsoft.com/office/powerpoint/2010/main" val="274920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Importing the  tables</a:t>
            </a: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628332" y="1469809"/>
            <a:ext cx="10935336" cy="729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2000"/>
              </a:spcAft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 four tables from a excel file.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B4E8257-39ED-44FB-87CD-7765FD25F2AE}"/>
              </a:ext>
            </a:extLst>
          </p:cNvPr>
          <p:cNvSpPr txBox="1">
            <a:spLocks/>
          </p:cNvSpPr>
          <p:nvPr/>
        </p:nvSpPr>
        <p:spPr>
          <a:xfrm>
            <a:off x="628332" y="1940783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27FE8-019A-4614-8727-81A7B5256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04" y="2670163"/>
            <a:ext cx="10197297" cy="347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7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Joining all the tables</a:t>
            </a: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628332" y="1469809"/>
            <a:ext cx="10935336" cy="729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2000"/>
              </a:spcAft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Join all five tables into a single table.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B4E8257-39ED-44FB-87CD-7765FD25F2AE}"/>
              </a:ext>
            </a:extLst>
          </p:cNvPr>
          <p:cNvSpPr txBox="1">
            <a:spLocks/>
          </p:cNvSpPr>
          <p:nvPr/>
        </p:nvSpPr>
        <p:spPr>
          <a:xfrm>
            <a:off x="628332" y="1940783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F1B13-9254-4421-A365-6DA78AC14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35" y="2867291"/>
            <a:ext cx="3932261" cy="332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A7EDD1-36BE-4D28-BE7E-EC48296B4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080" y="2867291"/>
            <a:ext cx="4404742" cy="23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9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Selecting the null values from two table using joins</a:t>
            </a: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628332" y="1469809"/>
            <a:ext cx="10935336" cy="729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2000"/>
              </a:spcAft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right join to get the missing region from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region_info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country_state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table.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B4E8257-39ED-44FB-87CD-7765FD25F2AE}"/>
              </a:ext>
            </a:extLst>
          </p:cNvPr>
          <p:cNvSpPr txBox="1">
            <a:spLocks/>
          </p:cNvSpPr>
          <p:nvPr/>
        </p:nvSpPr>
        <p:spPr>
          <a:xfrm>
            <a:off x="628332" y="3139633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DE067-55D1-4655-8C24-52C2E9BDD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32" y="2325571"/>
            <a:ext cx="8585116" cy="8458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F5FEA8-3FD4-48FD-86A7-30DAB5B79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25" y="3910367"/>
            <a:ext cx="6759526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7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statement to apply grades </a:t>
            </a: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8322196" y="1469809"/>
            <a:ext cx="3241471" cy="729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2000"/>
              </a:spcAft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Applying grades based on customer’s income and then create the select statement as an table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B4E8257-39ED-44FB-87CD-7765FD25F2AE}"/>
              </a:ext>
            </a:extLst>
          </p:cNvPr>
          <p:cNvSpPr txBox="1">
            <a:spLocks/>
          </p:cNvSpPr>
          <p:nvPr/>
        </p:nvSpPr>
        <p:spPr>
          <a:xfrm>
            <a:off x="628332" y="3139633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EDD70-D066-4613-B000-C7535B5E7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32" y="3872264"/>
            <a:ext cx="9662997" cy="2537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01053C-AE36-4C90-A037-DC8A3658E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32" y="1376011"/>
            <a:ext cx="7379969" cy="176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7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Interest rate to customer using case</a:t>
            </a: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8322196" y="1469809"/>
            <a:ext cx="3241471" cy="729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2000"/>
              </a:spcAft>
              <a:buNone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B4E8257-39ED-44FB-87CD-7765FD25F2AE}"/>
              </a:ext>
            </a:extLst>
          </p:cNvPr>
          <p:cNvSpPr txBox="1">
            <a:spLocks/>
          </p:cNvSpPr>
          <p:nvPr/>
        </p:nvSpPr>
        <p:spPr>
          <a:xfrm>
            <a:off x="521206" y="2918157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6436A-B48D-4326-A576-970FFF621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468652"/>
            <a:ext cx="8428450" cy="1196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C8683A-9828-401B-BE52-DAF7876A1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93" y="3811299"/>
            <a:ext cx="9586791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7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174" y="2137844"/>
            <a:ext cx="5011493" cy="64008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Retrieving the monthly interest and annual interest and creating that input into an table</a:t>
            </a: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8322196" y="1469809"/>
            <a:ext cx="3241471" cy="729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2000"/>
              </a:spcAft>
              <a:buNone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B4E8257-39ED-44FB-87CD-7765FD25F2AE}"/>
              </a:ext>
            </a:extLst>
          </p:cNvPr>
          <p:cNvSpPr txBox="1">
            <a:spLocks/>
          </p:cNvSpPr>
          <p:nvPr/>
        </p:nvSpPr>
        <p:spPr>
          <a:xfrm>
            <a:off x="521206" y="2918157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68A33F-58D3-41CC-8643-2364FCAF4790}"/>
              </a:ext>
            </a:extLst>
          </p:cNvPr>
          <p:cNvSpPr txBox="1">
            <a:spLocks/>
          </p:cNvSpPr>
          <p:nvPr/>
        </p:nvSpPr>
        <p:spPr>
          <a:xfrm>
            <a:off x="663056" y="478464"/>
            <a:ext cx="7648590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Annual interest amount and monthly interest amount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E73156-E058-4193-A6E0-0844CB43D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33" y="1624924"/>
            <a:ext cx="5367353" cy="1153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E76F4D-C261-4AD8-B783-78FB25BE4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06" y="3797224"/>
            <a:ext cx="6877119" cy="24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0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2B4E8257-39ED-44FB-87CD-7765FD25F2AE}"/>
              </a:ext>
            </a:extLst>
          </p:cNvPr>
          <p:cNvSpPr txBox="1">
            <a:spLocks/>
          </p:cNvSpPr>
          <p:nvPr/>
        </p:nvSpPr>
        <p:spPr>
          <a:xfrm>
            <a:off x="7893932" y="2684017"/>
            <a:ext cx="335665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68A33F-58D3-41CC-8643-2364FCAF4790}"/>
              </a:ext>
            </a:extLst>
          </p:cNvPr>
          <p:cNvSpPr txBox="1">
            <a:spLocks/>
          </p:cNvSpPr>
          <p:nvPr/>
        </p:nvSpPr>
        <p:spPr>
          <a:xfrm>
            <a:off x="673606" y="600456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procedure for the joins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FF525-AF00-4C3C-BEBE-380F7A3E3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07" y="1395060"/>
            <a:ext cx="5009564" cy="25779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CBC905-E4B0-4F59-939E-F36E1DD9E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171" y="3972974"/>
            <a:ext cx="6041983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SQL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663388" y="1650213"/>
            <a:ext cx="10436734" cy="4090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rgbClr val="000000"/>
                </a:solidFill>
              </a:rPr>
              <a:t>SQL is a standard language for storing, manipulating and retrieving data in databases.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rgbClr val="000000"/>
                </a:solidFill>
              </a:rPr>
              <a:t>Our SQL tutorial will teach you how to use SQL in: MySQL, SQL Server, MS Access, Oracle, Sybase, Informix, Postgres, and other database systems.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2B4E8257-39ED-44FB-87CD-7765FD25F2AE}"/>
              </a:ext>
            </a:extLst>
          </p:cNvPr>
          <p:cNvSpPr txBox="1">
            <a:spLocks/>
          </p:cNvSpPr>
          <p:nvPr/>
        </p:nvSpPr>
        <p:spPr>
          <a:xfrm>
            <a:off x="8218025" y="1462870"/>
            <a:ext cx="3495554" cy="124560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Procedures are used to store your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sql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query and we can call it using the procedure name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68A33F-58D3-41CC-8643-2364FCAF4790}"/>
              </a:ext>
            </a:extLst>
          </p:cNvPr>
          <p:cNvSpPr txBox="1">
            <a:spLocks/>
          </p:cNvSpPr>
          <p:nvPr/>
        </p:nvSpPr>
        <p:spPr>
          <a:xfrm>
            <a:off x="673606" y="600456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Another procedure creation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5C0E34-05E4-4B82-B204-F603899A8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86" y="1462870"/>
            <a:ext cx="7437765" cy="19661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464B7E9-A8DA-427F-A432-BD41485F6485}"/>
              </a:ext>
            </a:extLst>
          </p:cNvPr>
          <p:cNvSpPr txBox="1">
            <a:spLocks/>
          </p:cNvSpPr>
          <p:nvPr/>
        </p:nvSpPr>
        <p:spPr>
          <a:xfrm>
            <a:off x="579186" y="3429000"/>
            <a:ext cx="335665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406CE-1723-4522-A414-D46FF9F47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089" y="4268552"/>
            <a:ext cx="4130398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6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2B4E8257-39ED-44FB-87CD-7765FD25F2AE}"/>
              </a:ext>
            </a:extLst>
          </p:cNvPr>
          <p:cNvSpPr txBox="1">
            <a:spLocks/>
          </p:cNvSpPr>
          <p:nvPr/>
        </p:nvSpPr>
        <p:spPr>
          <a:xfrm>
            <a:off x="8218025" y="1823132"/>
            <a:ext cx="3495554" cy="124560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Retrieving the customer name’s last name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68A33F-58D3-41CC-8643-2364FCAF4790}"/>
              </a:ext>
            </a:extLst>
          </p:cNvPr>
          <p:cNvSpPr txBox="1">
            <a:spLocks/>
          </p:cNvSpPr>
          <p:nvPr/>
        </p:nvSpPr>
        <p:spPr>
          <a:xfrm>
            <a:off x="673606" y="600456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Like and right statement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64B7E9-A8DA-427F-A432-BD41485F6485}"/>
              </a:ext>
            </a:extLst>
          </p:cNvPr>
          <p:cNvSpPr txBox="1">
            <a:spLocks/>
          </p:cNvSpPr>
          <p:nvPr/>
        </p:nvSpPr>
        <p:spPr>
          <a:xfrm>
            <a:off x="579186" y="3429000"/>
            <a:ext cx="335665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67F3A-9E66-4600-AE2E-BF1285E4B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06" y="1757994"/>
            <a:ext cx="7658764" cy="985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3E63F6-2996-43DF-8AE8-1F70C314A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9" y="4360360"/>
            <a:ext cx="3641194" cy="18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9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2B4E8257-39ED-44FB-87CD-7765FD25F2AE}"/>
              </a:ext>
            </a:extLst>
          </p:cNvPr>
          <p:cNvSpPr txBox="1">
            <a:spLocks/>
          </p:cNvSpPr>
          <p:nvPr/>
        </p:nvSpPr>
        <p:spPr>
          <a:xfrm>
            <a:off x="3032568" y="1495571"/>
            <a:ext cx="5324354" cy="124560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Deleting the customer’s who have the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cibil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score less than 200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68A33F-58D3-41CC-8643-2364FCAF4790}"/>
              </a:ext>
            </a:extLst>
          </p:cNvPr>
          <p:cNvSpPr txBox="1">
            <a:spLocks/>
          </p:cNvSpPr>
          <p:nvPr/>
        </p:nvSpPr>
        <p:spPr>
          <a:xfrm>
            <a:off x="673606" y="600456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Delete statement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64B7E9-A8DA-427F-A432-BD41485F6485}"/>
              </a:ext>
            </a:extLst>
          </p:cNvPr>
          <p:cNvSpPr txBox="1">
            <a:spLocks/>
          </p:cNvSpPr>
          <p:nvPr/>
        </p:nvSpPr>
        <p:spPr>
          <a:xfrm>
            <a:off x="579186" y="3429000"/>
            <a:ext cx="335665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951001-93F1-42C5-8CD1-42096DBB2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68" y="3385653"/>
            <a:ext cx="8020824" cy="89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2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41F3BA-D095-4FC5-8577-889F2C95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071" y="3770106"/>
            <a:ext cx="6876288" cy="64008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MYSQL</a:t>
            </a: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653101" y="1671319"/>
            <a:ext cx="10655365" cy="2891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rgbClr val="000000"/>
                </a:solidFill>
              </a:rPr>
              <a:t>SQL is a standard language for storing, manipulating and retrieving data in databases.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rgbClr val="000000"/>
                </a:solidFill>
              </a:rPr>
              <a:t>Our SQL tutorial will teach you how to use SQL in: MySQL, SQL Server, MS Access, Oracle, Sybase, Informix, Postgres, and other database systems.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C0AC-A7C4-4A8B-B612-1277622F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MySql</a:t>
            </a:r>
            <a:r>
              <a:rPr lang="en-IN" dirty="0"/>
              <a:t> Workbench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9A082-8CD4-4F0D-95B2-C5DECDC6E2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6877118" cy="3977640"/>
          </a:xfrm>
        </p:spPr>
        <p:txBody>
          <a:bodyPr>
            <a:normAutofit fontScale="85000" lnSpcReduction="10000"/>
          </a:bodyPr>
          <a:lstStyle/>
          <a:p>
            <a:pPr marL="228600" indent="-2286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MYSQL Workbench is the Official Graphical User Interface(GUI) Tool for MySQL. </a:t>
            </a:r>
          </a:p>
          <a:p>
            <a:pPr marL="228600" indent="-2286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It allows you to design, create and browse your database schemas, work with database objects and insert data as well as design and run SQL queries to work with stored data. </a:t>
            </a:r>
          </a:p>
          <a:p>
            <a:pPr marL="228600" indent="-2286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You can also migrate schemas and data from other database vendors to your </a:t>
            </a:r>
            <a:r>
              <a:rPr lang="en-US" sz="2400" dirty="0" err="1">
                <a:solidFill>
                  <a:srgbClr val="000000"/>
                </a:solidFill>
              </a:rPr>
              <a:t>MySQLdatabase</a:t>
            </a:r>
            <a:endParaRPr lang="en-IN" sz="24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A5461-DA0E-4201-BD93-042F8CD81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882" y="2209728"/>
            <a:ext cx="1684166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MYSQL servers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 algn="just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rgbClr val="000000"/>
                </a:solidFill>
              </a:rPr>
              <a:t>MySQLServer</a:t>
            </a:r>
            <a:r>
              <a:rPr lang="en-IN" sz="2000" dirty="0">
                <a:solidFill>
                  <a:srgbClr val="000000"/>
                </a:solidFill>
              </a:rPr>
              <a:t> Workbench</a:t>
            </a:r>
          </a:p>
          <a:p>
            <a:pPr marL="228600" indent="-228600" algn="just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</a:rPr>
              <a:t>. Oracle.</a:t>
            </a:r>
          </a:p>
          <a:p>
            <a:pPr marL="228600" indent="-228600" algn="just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</a:rPr>
              <a:t> Microsoft Server.</a:t>
            </a:r>
          </a:p>
          <a:p>
            <a:pPr marL="228600" indent="-228600" algn="just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</a:rPr>
              <a:t> </a:t>
            </a:r>
            <a:r>
              <a:rPr lang="en-IN" sz="2000" dirty="0" err="1">
                <a:solidFill>
                  <a:srgbClr val="000000"/>
                </a:solidFill>
              </a:rPr>
              <a:t>MangoDB</a:t>
            </a:r>
            <a:r>
              <a:rPr lang="en-IN" sz="2000" dirty="0">
                <a:solidFill>
                  <a:srgbClr val="000000"/>
                </a:solidFill>
              </a:rPr>
              <a:t>. </a:t>
            </a:r>
          </a:p>
          <a:p>
            <a:pPr marL="228600" indent="-228600" algn="just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</a:rPr>
              <a:t> Navigation. </a:t>
            </a:r>
          </a:p>
          <a:p>
            <a:pPr marL="228600" indent="-228600" algn="just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</a:rPr>
              <a:t> No SQL. 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CB8EB4-4F65-4022-BD31-9216671F8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703" y="2003953"/>
            <a:ext cx="3501497" cy="296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81000"/>
            <a:ext cx="6877119" cy="640080"/>
          </a:xfrm>
        </p:spPr>
        <p:txBody>
          <a:bodyPr/>
          <a:lstStyle/>
          <a:p>
            <a:r>
              <a:rPr lang="en-US" dirty="0"/>
              <a:t>Datatypes of MYSQL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6248813" y="1980783"/>
            <a:ext cx="5110161" cy="3632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n-US" sz="2000" dirty="0">
                <a:solidFill>
                  <a:srgbClr val="000000"/>
                </a:solidFill>
              </a:rPr>
              <a:t>Super Key </a:t>
            </a:r>
          </a:p>
          <a:p>
            <a:pPr algn="just">
              <a:lnSpc>
                <a:spcPct val="140000"/>
              </a:lnSpc>
            </a:pPr>
            <a:r>
              <a:rPr lang="en-US" sz="2000" dirty="0">
                <a:solidFill>
                  <a:srgbClr val="000000"/>
                </a:solidFill>
              </a:rPr>
              <a:t> Candidate Key </a:t>
            </a:r>
          </a:p>
          <a:p>
            <a:pPr algn="just">
              <a:lnSpc>
                <a:spcPct val="140000"/>
              </a:lnSpc>
            </a:pPr>
            <a:r>
              <a:rPr lang="en-US" sz="2000" dirty="0">
                <a:solidFill>
                  <a:srgbClr val="000000"/>
                </a:solidFill>
              </a:rPr>
              <a:t>Primary Key </a:t>
            </a:r>
          </a:p>
          <a:p>
            <a:pPr algn="just">
              <a:lnSpc>
                <a:spcPct val="140000"/>
              </a:lnSpc>
            </a:pPr>
            <a:r>
              <a:rPr lang="en-US" sz="2000" dirty="0">
                <a:solidFill>
                  <a:srgbClr val="000000"/>
                </a:solidFill>
              </a:rPr>
              <a:t>Alternate Key or Secondary Key </a:t>
            </a:r>
          </a:p>
          <a:p>
            <a:pPr algn="just">
              <a:lnSpc>
                <a:spcPct val="140000"/>
              </a:lnSpc>
            </a:pPr>
            <a:r>
              <a:rPr lang="en-US" sz="2000" dirty="0">
                <a:solidFill>
                  <a:srgbClr val="000000"/>
                </a:solidFill>
              </a:rPr>
              <a:t>Foreign Key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E4CA48-8692-4BA4-9581-89EAF10EE720}"/>
              </a:ext>
            </a:extLst>
          </p:cNvPr>
          <p:cNvCxnSpPr/>
          <p:nvPr/>
        </p:nvCxnSpPr>
        <p:spPr>
          <a:xfrm>
            <a:off x="6096000" y="1463040"/>
            <a:ext cx="0" cy="46939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itle 2">
            <a:extLst>
              <a:ext uri="{FF2B5EF4-FFF2-40B4-BE49-F238E27FC236}">
                <a16:creationId xmlns:a16="http://schemas.microsoft.com/office/drawing/2014/main" id="{2C805B1E-4DD9-4E6D-B194-F66B85670D8E}"/>
              </a:ext>
            </a:extLst>
          </p:cNvPr>
          <p:cNvSpPr txBox="1">
            <a:spLocks/>
          </p:cNvSpPr>
          <p:nvPr/>
        </p:nvSpPr>
        <p:spPr>
          <a:xfrm>
            <a:off x="6220967" y="381000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DBMS keys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Content Placeholder 17">
            <a:extLst>
              <a:ext uri="{FF2B5EF4-FFF2-40B4-BE49-F238E27FC236}">
                <a16:creationId xmlns:a16="http://schemas.microsoft.com/office/drawing/2014/main" id="{94B9958B-CDBA-4F52-80E5-BFBD65634B07}"/>
              </a:ext>
            </a:extLst>
          </p:cNvPr>
          <p:cNvSpPr txBox="1">
            <a:spLocks/>
          </p:cNvSpPr>
          <p:nvPr/>
        </p:nvSpPr>
        <p:spPr>
          <a:xfrm>
            <a:off x="909433" y="1980782"/>
            <a:ext cx="5110161" cy="2290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n-US" sz="2000" dirty="0">
                <a:solidFill>
                  <a:srgbClr val="000000"/>
                </a:solidFill>
              </a:rPr>
              <a:t>Numeric Datatype. </a:t>
            </a:r>
          </a:p>
          <a:p>
            <a:pPr algn="just">
              <a:lnSpc>
                <a:spcPct val="140000"/>
              </a:lnSpc>
            </a:pPr>
            <a:r>
              <a:rPr lang="en-US" sz="2000" dirty="0">
                <a:solidFill>
                  <a:srgbClr val="000000"/>
                </a:solidFill>
              </a:rPr>
              <a:t>String Datatype. </a:t>
            </a:r>
          </a:p>
          <a:p>
            <a:pPr algn="just">
              <a:lnSpc>
                <a:spcPct val="14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DateTime</a:t>
            </a:r>
            <a:r>
              <a:rPr lang="en-US" sz="2000" dirty="0">
                <a:solidFill>
                  <a:srgbClr val="000000"/>
                </a:solidFill>
              </a:rPr>
              <a:t> Datatype. </a:t>
            </a:r>
          </a:p>
          <a:p>
            <a:pPr algn="just">
              <a:lnSpc>
                <a:spcPct val="140000"/>
              </a:lnSpc>
            </a:pPr>
            <a:r>
              <a:rPr lang="en-US" sz="2000" dirty="0">
                <a:solidFill>
                  <a:srgbClr val="000000"/>
                </a:solidFill>
              </a:rPr>
              <a:t>Large Object-(For file and Picture Saving)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0883E-BD87-416B-9D23-6D484A86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MYSQL General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20513-91F4-4325-A856-1F8FFDDAB6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5016352" cy="479157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</a:rPr>
              <a:t>DDL-DATA DEFINITION LANGUAGE 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</a:rPr>
              <a:t>DML-DATA MANIPULATION LANGUAGE </a:t>
            </a:r>
          </a:p>
          <a:p>
            <a:pPr marL="228600" indent="-2286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</a:rPr>
              <a:t> DQL-DATA QUERY LANGUAGE  </a:t>
            </a:r>
          </a:p>
          <a:p>
            <a:pPr marL="228600" indent="-2286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</a:rPr>
              <a:t> TCL-TRANSACTION CONTROL  LANGUAGE </a:t>
            </a:r>
          </a:p>
          <a:p>
            <a:pPr marL="228600" indent="-2286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</a:rPr>
              <a:t> DCL-DATA CONTROL LANGUAGE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FF7FC-5C9D-456A-9803-CBA03761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263" y="1677872"/>
            <a:ext cx="6056965" cy="349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6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Table creation 1</a:t>
            </a: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628332" y="1469809"/>
            <a:ext cx="10935336" cy="19591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20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table for to store customer data.</a:t>
            </a:r>
          </a:p>
          <a:p>
            <a:pPr marL="0" indent="0">
              <a:lnSpc>
                <a:spcPct val="150000"/>
              </a:lnSpc>
              <a:spcAft>
                <a:spcPts val="20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TABLE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customer_det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   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Loan_ID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VARCHAR(155),   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Customer_id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VARCHAR(155),   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Loan_Amount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VARCHAR(200),    PRIMARY KEY (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loan_id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),   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Loan_Amount_Term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INT,   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Cibil_Score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INT);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6AE93-087A-4420-BE0C-472C751D2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364" y="3749040"/>
            <a:ext cx="6652837" cy="2552921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B4E8257-39ED-44FB-87CD-7765FD25F2AE}"/>
              </a:ext>
            </a:extLst>
          </p:cNvPr>
          <p:cNvSpPr txBox="1">
            <a:spLocks/>
          </p:cNvSpPr>
          <p:nvPr/>
        </p:nvSpPr>
        <p:spPr>
          <a:xfrm>
            <a:off x="628332" y="3108960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Table creation 2</a:t>
            </a: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628332" y="1469809"/>
            <a:ext cx="10935336" cy="19591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20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another table to store the customer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cibil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score data</a:t>
            </a:r>
          </a:p>
          <a:p>
            <a:pPr marL="0" indent="0">
              <a:lnSpc>
                <a:spcPct val="150000"/>
              </a:lnSpc>
              <a:spcAft>
                <a:spcPts val="20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TABLE remarks (   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loan_id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VARCHAR(200),   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loan_amount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VARCHAR(200),   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cibil_score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INT,   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cibil_score_status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VARCHAR(200));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B4E8257-39ED-44FB-87CD-7765FD25F2AE}"/>
              </a:ext>
            </a:extLst>
          </p:cNvPr>
          <p:cNvSpPr txBox="1">
            <a:spLocks/>
          </p:cNvSpPr>
          <p:nvPr/>
        </p:nvSpPr>
        <p:spPr>
          <a:xfrm>
            <a:off x="628332" y="3108960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CE0E7-09C7-47EF-9F10-CEAEC8D10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48" y="3749040"/>
            <a:ext cx="3596952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{25855E54-2D50-415D-9225-5D99F514B3A5}tf10001108_win32</Template>
  <TotalTime>274</TotalTime>
  <Words>803</Words>
  <Application>Microsoft Office PowerPoint</Application>
  <PresentationFormat>Widescreen</PresentationFormat>
  <Paragraphs>91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Segoe UI</vt:lpstr>
      <vt:lpstr>Segoe UI Light</vt:lpstr>
      <vt:lpstr>Custom</vt:lpstr>
      <vt:lpstr>MYSQL Project</vt:lpstr>
      <vt:lpstr>SQL</vt:lpstr>
      <vt:lpstr>MYSQL</vt:lpstr>
      <vt:lpstr>MySql Workbench</vt:lpstr>
      <vt:lpstr>MYSQL servers</vt:lpstr>
      <vt:lpstr>Datatypes of MYSQL</vt:lpstr>
      <vt:lpstr>MYSQL General Commands</vt:lpstr>
      <vt:lpstr>Table creation 1</vt:lpstr>
      <vt:lpstr>Table creation 2</vt:lpstr>
      <vt:lpstr>Trigger creation 1</vt:lpstr>
      <vt:lpstr>Trigger creation 1</vt:lpstr>
      <vt:lpstr>Joining the two tables</vt:lpstr>
      <vt:lpstr>Importing the  tables</vt:lpstr>
      <vt:lpstr>Joining all the tables</vt:lpstr>
      <vt:lpstr>Selecting the null values from two table using joins</vt:lpstr>
      <vt:lpstr>Select statement to apply grades </vt:lpstr>
      <vt:lpstr>Interest rate to customer using case</vt:lpstr>
      <vt:lpstr>Retrieving the monthly interest and annual interest and creating that input into an table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Kadhir Anand</dc:creator>
  <cp:keywords/>
  <cp:lastModifiedBy>Kadhir Anand</cp:lastModifiedBy>
  <cp:revision>13</cp:revision>
  <dcterms:created xsi:type="dcterms:W3CDTF">2024-05-28T04:59:02Z</dcterms:created>
  <dcterms:modified xsi:type="dcterms:W3CDTF">2024-06-03T12:40:54Z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