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7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5" r:id="rId20"/>
  </p:sldIdLst>
  <p:sldSz cx="9144000" cy="5143500" type="screen16x9"/>
  <p:notesSz cx="6858000" cy="9144000"/>
  <p:embeddedFontLst>
    <p:embeddedFont>
      <p:font typeface="Consolas" panose="020B0609020204030204" pitchFamily="49" charset="0"/>
      <p:regular r:id="rId22"/>
      <p:bold r:id="rId23"/>
      <p:italic r:id="rId24"/>
      <p:boldItalic r:id="rId25"/>
    </p:embeddedFont>
    <p:embeddedFont>
      <p:font typeface="Lato" panose="020F0502020204030203"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95289-EE87-2876-1901-C14D19374EE0}" v="15" dt="2024-08-24T08:27:52.873"/>
    <p1510:client id="{C6FC029E-44EA-E379-F25D-FDEEBD8A9111}" v="82" dt="2024-08-22T19:47:34.980"/>
    <p1510:client id="{EF01DCC1-D07F-FAB5-FDEA-309D63E0122D}" v="17" dt="2024-08-22T16:28:13.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f52725536b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f52725536b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f52725536b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f52725536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f52725536b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f52725536b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f52725536b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f52725536b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f52725536b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f52725536b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f52725536b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f52725536b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f52725536b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f52725536b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f52725536b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f52725536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f52725536b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f52725536b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f52725536b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f52725536b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032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f52725536b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f5272553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f52725536b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f52725536b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f52725536b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f52725536b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f52725536b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f52725536b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f52725536b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f52725536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f52725536b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f52725536b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778925"/>
          </a:xfrm>
          <a:prstGeom prst="rect">
            <a:avLst/>
          </a:prstGeom>
        </p:spPr>
        <p:txBody>
          <a:bodyPr spcFirstLastPara="1" wrap="square" lIns="91425" tIns="91425" rIns="91425" bIns="91425" anchor="t" anchorCtr="0">
            <a:normAutofit fontScale="90000"/>
          </a:bodyPr>
          <a:lstStyle/>
          <a:p>
            <a:r>
              <a:rPr lang="en" dirty="0"/>
              <a:t>Basic Linux Networking &amp; Security</a:t>
            </a: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2400"/>
              <a:t>By Kelvin Okumba</a:t>
            </a:r>
            <a:endParaRPr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183" name="Google Shape;183;p21"/>
          <p:cNvSpPr txBox="1">
            <a:spLocks noGrp="1"/>
          </p:cNvSpPr>
          <p:nvPr>
            <p:ph type="title" idx="4294967295"/>
          </p:nvPr>
        </p:nvSpPr>
        <p:spPr>
          <a:xfrm>
            <a:off x="70800" y="0"/>
            <a:ext cx="8472600" cy="4802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1130">
                <a:solidFill>
                  <a:schemeClr val="lt2"/>
                </a:solidFill>
                <a:latin typeface="Lato"/>
                <a:ea typeface="Lato"/>
                <a:cs typeface="Lato"/>
                <a:sym typeface="Lato"/>
              </a:rPr>
              <a:t>6. Configure Firewall Rules (IPTables, UFW)</a:t>
            </a:r>
            <a:endParaRPr sz="1130">
              <a:solidFill>
                <a:schemeClr val="lt2"/>
              </a:solidFill>
              <a:latin typeface="Lato"/>
              <a:ea typeface="Lato"/>
              <a:cs typeface="Lato"/>
              <a:sym typeface="Lato"/>
            </a:endParaRPr>
          </a:p>
          <a:p>
            <a:pPr marL="0" lvl="0" indent="0" algn="l" rtl="0">
              <a:lnSpc>
                <a:spcPct val="115000"/>
              </a:lnSpc>
              <a:spcBef>
                <a:spcPts val="1600"/>
              </a:spcBef>
              <a:spcAft>
                <a:spcPts val="0"/>
              </a:spcAft>
              <a:buSzPts val="990"/>
              <a:buNone/>
            </a:pPr>
            <a:r>
              <a:rPr lang="en" sz="1130">
                <a:latin typeface="Lato"/>
                <a:ea typeface="Lato"/>
                <a:cs typeface="Lato"/>
                <a:sym typeface="Lato"/>
              </a:rPr>
              <a:t>Overview:</a:t>
            </a:r>
            <a:endParaRPr sz="1130">
              <a:latin typeface="Lato"/>
              <a:ea typeface="Lato"/>
              <a:cs typeface="Lato"/>
              <a:sym typeface="Lato"/>
            </a:endParaRPr>
          </a:p>
          <a:p>
            <a:pPr marL="0" lvl="0" indent="0" algn="l" rtl="0">
              <a:lnSpc>
                <a:spcPct val="115000"/>
              </a:lnSpc>
              <a:spcBef>
                <a:spcPts val="1600"/>
              </a:spcBef>
              <a:spcAft>
                <a:spcPts val="0"/>
              </a:spcAft>
              <a:buSzPts val="990"/>
              <a:buNone/>
            </a:pPr>
            <a:r>
              <a:rPr lang="en" sz="1130">
                <a:latin typeface="Lato"/>
                <a:ea typeface="Lato"/>
                <a:cs typeface="Lato"/>
                <a:sym typeface="Lato"/>
              </a:rPr>
              <a:t>Configuring firewall rules ensures that only necessary traffic is allowed. This involves allowing specific IP addresses to access your services while blocking or restricting all other traffic.</a:t>
            </a:r>
            <a:endParaRPr sz="1130">
              <a:latin typeface="Lato"/>
              <a:ea typeface="Lato"/>
              <a:cs typeface="Lato"/>
              <a:sym typeface="Lato"/>
            </a:endParaRPr>
          </a:p>
          <a:p>
            <a:pPr marL="0" lvl="0" indent="0" algn="l" rtl="0">
              <a:lnSpc>
                <a:spcPct val="115000"/>
              </a:lnSpc>
              <a:spcBef>
                <a:spcPts val="1600"/>
              </a:spcBef>
              <a:spcAft>
                <a:spcPts val="0"/>
              </a:spcAft>
              <a:buSzPts val="990"/>
              <a:buNone/>
            </a:pPr>
            <a:r>
              <a:rPr lang="en" sz="1130">
                <a:solidFill>
                  <a:schemeClr val="lt2"/>
                </a:solidFill>
                <a:latin typeface="Lato"/>
                <a:ea typeface="Lato"/>
                <a:cs typeface="Lato"/>
                <a:sym typeface="Lato"/>
              </a:rPr>
              <a:t>Example (with iptables):</a:t>
            </a:r>
            <a:endParaRPr sz="1130">
              <a:solidFill>
                <a:schemeClr val="lt2"/>
              </a:solidFill>
              <a:latin typeface="Lato"/>
              <a:ea typeface="Lato"/>
              <a:cs typeface="Lato"/>
              <a:sym typeface="Lato"/>
            </a:endParaRPr>
          </a:p>
          <a:p>
            <a:pPr marL="0" lvl="0" indent="0" algn="l" rtl="0">
              <a:lnSpc>
                <a:spcPct val="115000"/>
              </a:lnSpc>
              <a:spcBef>
                <a:spcPts val="1600"/>
              </a:spcBef>
              <a:spcAft>
                <a:spcPts val="0"/>
              </a:spcAft>
              <a:buSzPts val="990"/>
              <a:buNone/>
            </a:pPr>
            <a:r>
              <a:rPr lang="en" sz="1130">
                <a:solidFill>
                  <a:schemeClr val="accent1"/>
                </a:solidFill>
                <a:latin typeface="Lato"/>
                <a:ea typeface="Lato"/>
                <a:cs typeface="Lato"/>
                <a:sym typeface="Lato"/>
              </a:rPr>
              <a:t>iptables -A INPUT -p tcp --dport 2222 -s &lt;allowed_ip&gt; -j ACCEPT</a:t>
            </a:r>
            <a:endParaRPr sz="1130">
              <a:solidFill>
                <a:schemeClr val="accent1"/>
              </a:solidFill>
              <a:latin typeface="Lato"/>
              <a:ea typeface="Lato"/>
              <a:cs typeface="Lato"/>
              <a:sym typeface="Lato"/>
            </a:endParaRPr>
          </a:p>
          <a:p>
            <a:pPr marL="0" lvl="0" indent="0" algn="l" rtl="0">
              <a:lnSpc>
                <a:spcPct val="115000"/>
              </a:lnSpc>
              <a:spcBef>
                <a:spcPts val="1600"/>
              </a:spcBef>
              <a:spcAft>
                <a:spcPts val="0"/>
              </a:spcAft>
              <a:buSzPts val="990"/>
              <a:buNone/>
            </a:pPr>
            <a:r>
              <a:rPr lang="en" sz="1130">
                <a:solidFill>
                  <a:schemeClr val="accent1"/>
                </a:solidFill>
                <a:latin typeface="Lato"/>
                <a:ea typeface="Lato"/>
                <a:cs typeface="Lato"/>
                <a:sym typeface="Lato"/>
              </a:rPr>
              <a:t>iptables -A INPUT -p tcp --dport 2222 -j DROP</a:t>
            </a:r>
            <a:endParaRPr sz="1130">
              <a:solidFill>
                <a:schemeClr val="accent1"/>
              </a:solidFill>
              <a:latin typeface="Lato"/>
              <a:ea typeface="Lato"/>
              <a:cs typeface="Lato"/>
              <a:sym typeface="Lato"/>
            </a:endParaRPr>
          </a:p>
          <a:p>
            <a:pPr marL="0" lvl="0" indent="0" algn="l" rtl="0">
              <a:lnSpc>
                <a:spcPct val="115000"/>
              </a:lnSpc>
              <a:spcBef>
                <a:spcPts val="1600"/>
              </a:spcBef>
              <a:spcAft>
                <a:spcPts val="0"/>
              </a:spcAft>
              <a:buSzPts val="990"/>
              <a:buNone/>
            </a:pPr>
            <a:r>
              <a:rPr lang="en" sz="1130">
                <a:latin typeface="Lato"/>
                <a:ea typeface="Lato"/>
                <a:cs typeface="Lato"/>
                <a:sym typeface="Lato"/>
              </a:rPr>
              <a:t>This allows SSH access only from &lt;allowed_ip&gt; and drops all other attempts.</a:t>
            </a:r>
            <a:endParaRPr sz="1130">
              <a:latin typeface="Lato"/>
              <a:ea typeface="Lato"/>
              <a:cs typeface="Lato"/>
              <a:sym typeface="Lato"/>
            </a:endParaRPr>
          </a:p>
          <a:p>
            <a:pPr marL="0" lvl="0" indent="0" algn="l" rtl="0">
              <a:lnSpc>
                <a:spcPct val="115000"/>
              </a:lnSpc>
              <a:spcBef>
                <a:spcPts val="1600"/>
              </a:spcBef>
              <a:spcAft>
                <a:spcPts val="0"/>
              </a:spcAft>
              <a:buSzPts val="990"/>
              <a:buNone/>
            </a:pPr>
            <a:r>
              <a:rPr lang="en" sz="1130">
                <a:solidFill>
                  <a:schemeClr val="lt2"/>
                </a:solidFill>
                <a:latin typeface="Lato"/>
                <a:ea typeface="Lato"/>
                <a:cs typeface="Lato"/>
                <a:sym typeface="Lato"/>
              </a:rPr>
              <a:t>Example (with ufw):</a:t>
            </a:r>
            <a:endParaRPr sz="1130">
              <a:solidFill>
                <a:schemeClr val="lt2"/>
              </a:solidFill>
              <a:latin typeface="Lato"/>
              <a:ea typeface="Lato"/>
              <a:cs typeface="Lato"/>
              <a:sym typeface="Lato"/>
            </a:endParaRPr>
          </a:p>
          <a:p>
            <a:pPr marL="0" lvl="0" indent="0" algn="l" rtl="0">
              <a:lnSpc>
                <a:spcPct val="115000"/>
              </a:lnSpc>
              <a:spcBef>
                <a:spcPts val="1600"/>
              </a:spcBef>
              <a:spcAft>
                <a:spcPts val="0"/>
              </a:spcAft>
              <a:buSzPts val="990"/>
              <a:buNone/>
            </a:pPr>
            <a:r>
              <a:rPr lang="en" sz="1130">
                <a:solidFill>
                  <a:schemeClr val="accent1"/>
                </a:solidFill>
                <a:latin typeface="Lato"/>
                <a:ea typeface="Lato"/>
                <a:cs typeface="Lato"/>
                <a:sym typeface="Lato"/>
              </a:rPr>
              <a:t>sudo ufw allow from &lt;allowed_ip&gt; to any port 2222</a:t>
            </a:r>
            <a:endParaRPr sz="1130">
              <a:solidFill>
                <a:schemeClr val="accent1"/>
              </a:solidFill>
              <a:latin typeface="Lato"/>
              <a:ea typeface="Lato"/>
              <a:cs typeface="Lato"/>
              <a:sym typeface="Lato"/>
            </a:endParaRPr>
          </a:p>
          <a:p>
            <a:pPr marL="0" lvl="0" indent="0" algn="l" rtl="0">
              <a:lnSpc>
                <a:spcPct val="115000"/>
              </a:lnSpc>
              <a:spcBef>
                <a:spcPts val="1600"/>
              </a:spcBef>
              <a:spcAft>
                <a:spcPts val="0"/>
              </a:spcAft>
              <a:buSzPts val="990"/>
              <a:buNone/>
            </a:pPr>
            <a:r>
              <a:rPr lang="en" sz="1130">
                <a:latin typeface="Lato"/>
                <a:ea typeface="Lato"/>
                <a:cs typeface="Lato"/>
                <a:sym typeface="Lato"/>
              </a:rPr>
              <a:t>This UFW rule allows connections to port 2222 only from &lt;allowed_ip&gt;.</a:t>
            </a:r>
            <a:endParaRPr sz="1130">
              <a:latin typeface="Lato"/>
              <a:ea typeface="Lato"/>
              <a:cs typeface="Lato"/>
              <a:sym typeface="Lato"/>
            </a:endParaRPr>
          </a:p>
          <a:p>
            <a:pPr marL="0" lvl="0" indent="0" algn="l" rtl="0">
              <a:lnSpc>
                <a:spcPct val="115000"/>
              </a:lnSpc>
              <a:spcBef>
                <a:spcPts val="1600"/>
              </a:spcBef>
              <a:spcAft>
                <a:spcPts val="0"/>
              </a:spcAft>
              <a:buSzPts val="990"/>
              <a:buNone/>
            </a:pPr>
            <a:r>
              <a:rPr lang="en" sz="1130">
                <a:latin typeface="Lato"/>
                <a:ea typeface="Lato"/>
                <a:cs typeface="Lato"/>
                <a:sym typeface="Lato"/>
              </a:rPr>
              <a:t>Note:</a:t>
            </a:r>
            <a:endParaRPr sz="1130">
              <a:latin typeface="Lato"/>
              <a:ea typeface="Lato"/>
              <a:cs typeface="Lato"/>
              <a:sym typeface="Lato"/>
            </a:endParaRPr>
          </a:p>
          <a:p>
            <a:pPr marL="0" lvl="0" indent="0" algn="l" rtl="0">
              <a:lnSpc>
                <a:spcPct val="115000"/>
              </a:lnSpc>
              <a:spcBef>
                <a:spcPts val="1600"/>
              </a:spcBef>
              <a:spcAft>
                <a:spcPts val="0"/>
              </a:spcAft>
              <a:buSzPts val="990"/>
              <a:buNone/>
            </a:pPr>
            <a:r>
              <a:rPr lang="en" sz="1130">
                <a:latin typeface="Lato"/>
                <a:ea typeface="Lato"/>
                <a:cs typeface="Lato"/>
                <a:sym typeface="Lato"/>
              </a:rPr>
              <a:t>Replace &lt;allowed_ip&gt; with the actual IP addresses or CIDR ranges that are allowed to connect. Also, ensure that other essential services (e.g., web, email) have appropriate firewall rules.</a:t>
            </a:r>
            <a:endParaRPr sz="1130">
              <a:latin typeface="Lato"/>
              <a:ea typeface="Lato"/>
              <a:cs typeface="Lato"/>
              <a:sym typeface="Lato"/>
            </a:endParaRPr>
          </a:p>
          <a:p>
            <a:pPr marL="0" lvl="0" indent="0" algn="l" rtl="0">
              <a:lnSpc>
                <a:spcPct val="115000"/>
              </a:lnSpc>
              <a:spcBef>
                <a:spcPts val="1600"/>
              </a:spcBef>
              <a:spcAft>
                <a:spcPts val="0"/>
              </a:spcAft>
              <a:buSzPts val="990"/>
              <a:buNone/>
            </a:pPr>
            <a:endParaRPr sz="830">
              <a:latin typeface="Lato"/>
              <a:ea typeface="Lato"/>
              <a:cs typeface="Lato"/>
              <a:sym typeface="Lato"/>
            </a:endParaRPr>
          </a:p>
          <a:p>
            <a:pPr marL="0" lvl="0" indent="0" algn="l" rtl="0">
              <a:lnSpc>
                <a:spcPct val="115000"/>
              </a:lnSpc>
              <a:spcBef>
                <a:spcPts val="1600"/>
              </a:spcBef>
              <a:spcAft>
                <a:spcPts val="0"/>
              </a:spcAft>
              <a:buSzPts val="990"/>
              <a:buNone/>
            </a:pPr>
            <a:endParaRPr sz="530">
              <a:latin typeface="Lato"/>
              <a:ea typeface="Lato"/>
              <a:cs typeface="Lato"/>
              <a:sym typeface="Lato"/>
            </a:endParaRPr>
          </a:p>
          <a:p>
            <a:pPr marL="0" lvl="0" indent="0" algn="l" rtl="0">
              <a:lnSpc>
                <a:spcPct val="115000"/>
              </a:lnSpc>
              <a:spcBef>
                <a:spcPts val="1600"/>
              </a:spcBef>
              <a:spcAft>
                <a:spcPts val="1600"/>
              </a:spcAft>
              <a:buSzPts val="990"/>
              <a:buNone/>
            </a:pPr>
            <a:endParaRPr sz="53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189" name="Google Shape;189;p22"/>
          <p:cNvSpPr txBox="1">
            <a:spLocks noGrp="1"/>
          </p:cNvSpPr>
          <p:nvPr>
            <p:ph type="title" idx="4294967295"/>
          </p:nvPr>
        </p:nvSpPr>
        <p:spPr>
          <a:xfrm>
            <a:off x="578250" y="212300"/>
            <a:ext cx="7900500" cy="45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20">
                <a:solidFill>
                  <a:schemeClr val="lt2"/>
                </a:solidFill>
                <a:latin typeface="Lato"/>
                <a:ea typeface="Lato"/>
                <a:cs typeface="Lato"/>
                <a:sym typeface="Lato"/>
              </a:rPr>
              <a:t>7. Restrict ICMP (Ping) Responses</a:t>
            </a:r>
            <a:endParaRPr sz="1920">
              <a:solidFill>
                <a:schemeClr val="lt2"/>
              </a:solidFill>
              <a:latin typeface="Lato"/>
              <a:ea typeface="Lato"/>
              <a:cs typeface="Lato"/>
              <a:sym typeface="Lato"/>
            </a:endParaRPr>
          </a:p>
          <a:p>
            <a:pPr marL="0" lvl="0" indent="0" algn="l" rtl="0">
              <a:spcBef>
                <a:spcPts val="0"/>
              </a:spcBef>
              <a:spcAft>
                <a:spcPts val="0"/>
              </a:spcAft>
              <a:buSzPts val="990"/>
              <a:buNone/>
            </a:pPr>
            <a:r>
              <a:rPr lang="en" sz="1920">
                <a:latin typeface="Lato"/>
                <a:ea typeface="Lato"/>
                <a:cs typeface="Lato"/>
                <a:sym typeface="Lato"/>
              </a:rPr>
              <a:t>Overview:</a:t>
            </a:r>
            <a:endParaRPr sz="1920">
              <a:latin typeface="Lato"/>
              <a:ea typeface="Lato"/>
              <a:cs typeface="Lato"/>
              <a:sym typeface="Lato"/>
            </a:endParaRPr>
          </a:p>
          <a:p>
            <a:pPr marL="0" lvl="0" indent="0" algn="l" rtl="0">
              <a:spcBef>
                <a:spcPts val="0"/>
              </a:spcBef>
              <a:spcAft>
                <a:spcPts val="0"/>
              </a:spcAft>
              <a:buSzPts val="990"/>
              <a:buNone/>
            </a:pPr>
            <a:r>
              <a:rPr lang="en" sz="1920">
                <a:latin typeface="Lato"/>
                <a:ea typeface="Lato"/>
                <a:cs typeface="Lato"/>
                <a:sym typeface="Lato"/>
              </a:rPr>
              <a:t>By restricting ICMP (ping) responses, you can prevent certain types of network attacks that exploit ICMP, such as ping floods.</a:t>
            </a:r>
            <a:endParaRPr sz="1920">
              <a:latin typeface="Lato"/>
              <a:ea typeface="Lato"/>
              <a:cs typeface="Lato"/>
              <a:sym typeface="Lato"/>
            </a:endParaRPr>
          </a:p>
          <a:p>
            <a:pPr marL="0" lvl="0" indent="0" algn="l" rtl="0">
              <a:spcBef>
                <a:spcPts val="0"/>
              </a:spcBef>
              <a:spcAft>
                <a:spcPts val="0"/>
              </a:spcAft>
              <a:buSzPts val="990"/>
              <a:buNone/>
            </a:pPr>
            <a:endParaRPr sz="1920">
              <a:latin typeface="Lato"/>
              <a:ea typeface="Lato"/>
              <a:cs typeface="Lato"/>
              <a:sym typeface="Lato"/>
            </a:endParaRPr>
          </a:p>
          <a:p>
            <a:pPr marL="0" lvl="0" indent="0" algn="l" rtl="0">
              <a:spcBef>
                <a:spcPts val="0"/>
              </a:spcBef>
              <a:spcAft>
                <a:spcPts val="0"/>
              </a:spcAft>
              <a:buSzPts val="990"/>
              <a:buNone/>
            </a:pPr>
            <a:r>
              <a:rPr lang="en" sz="1920">
                <a:solidFill>
                  <a:schemeClr val="lt2"/>
                </a:solidFill>
                <a:latin typeface="Lato"/>
                <a:ea typeface="Lato"/>
                <a:cs typeface="Lato"/>
                <a:sym typeface="Lato"/>
              </a:rPr>
              <a:t>Example (restrict ICMP replies to specific IPs):</a:t>
            </a:r>
            <a:endParaRPr sz="1920">
              <a:solidFill>
                <a:schemeClr val="lt2"/>
              </a:solidFill>
              <a:latin typeface="Lato"/>
              <a:ea typeface="Lato"/>
              <a:cs typeface="Lato"/>
              <a:sym typeface="Lato"/>
            </a:endParaRPr>
          </a:p>
          <a:p>
            <a:pPr marL="0" lvl="0" indent="0" algn="l" rtl="0">
              <a:spcBef>
                <a:spcPts val="0"/>
              </a:spcBef>
              <a:spcAft>
                <a:spcPts val="0"/>
              </a:spcAft>
              <a:buSzPts val="990"/>
              <a:buNone/>
            </a:pPr>
            <a:endParaRPr sz="1920">
              <a:latin typeface="Lato"/>
              <a:ea typeface="Lato"/>
              <a:cs typeface="Lato"/>
              <a:sym typeface="Lato"/>
            </a:endParaRPr>
          </a:p>
          <a:p>
            <a:pPr marL="0" lvl="0" indent="0" algn="l" rtl="0">
              <a:spcBef>
                <a:spcPts val="0"/>
              </a:spcBef>
              <a:spcAft>
                <a:spcPts val="0"/>
              </a:spcAft>
              <a:buSzPts val="990"/>
              <a:buNone/>
            </a:pPr>
            <a:r>
              <a:rPr lang="en" sz="1920">
                <a:solidFill>
                  <a:schemeClr val="accent1"/>
                </a:solidFill>
                <a:latin typeface="Lato"/>
                <a:ea typeface="Lato"/>
                <a:cs typeface="Lato"/>
                <a:sym typeface="Lato"/>
              </a:rPr>
              <a:t>iptables -A INPUT -p icmp --icmp-type echo-request -s &lt;allowed_ip&gt; -j </a:t>
            </a:r>
            <a:r>
              <a:rPr lang="en" sz="1920">
                <a:latin typeface="Lato"/>
                <a:ea typeface="Lato"/>
                <a:cs typeface="Lato"/>
                <a:sym typeface="Lato"/>
              </a:rPr>
              <a:t>ACCEPT</a:t>
            </a:r>
            <a:endParaRPr sz="1920">
              <a:latin typeface="Lato"/>
              <a:ea typeface="Lato"/>
              <a:cs typeface="Lato"/>
              <a:sym typeface="Lato"/>
            </a:endParaRPr>
          </a:p>
          <a:p>
            <a:pPr marL="0" lvl="0" indent="0" algn="l" rtl="0">
              <a:spcBef>
                <a:spcPts val="0"/>
              </a:spcBef>
              <a:spcAft>
                <a:spcPts val="0"/>
              </a:spcAft>
              <a:buSzPts val="990"/>
              <a:buNone/>
            </a:pPr>
            <a:r>
              <a:rPr lang="en" sz="1920">
                <a:solidFill>
                  <a:schemeClr val="accent1"/>
                </a:solidFill>
                <a:latin typeface="Lato"/>
                <a:ea typeface="Lato"/>
                <a:cs typeface="Lato"/>
                <a:sym typeface="Lato"/>
              </a:rPr>
              <a:t>iptables -A INPUT -p icmp --icmp-type echo-request -j DROP</a:t>
            </a:r>
            <a:endParaRPr sz="1920">
              <a:solidFill>
                <a:schemeClr val="accent1"/>
              </a:solidFill>
              <a:latin typeface="Lato"/>
              <a:ea typeface="Lato"/>
              <a:cs typeface="Lato"/>
              <a:sym typeface="Lato"/>
            </a:endParaRPr>
          </a:p>
          <a:p>
            <a:pPr marL="0" lvl="0" indent="0" algn="l" rtl="0">
              <a:spcBef>
                <a:spcPts val="0"/>
              </a:spcBef>
              <a:spcAft>
                <a:spcPts val="0"/>
              </a:spcAft>
              <a:buSzPts val="990"/>
              <a:buNone/>
            </a:pPr>
            <a:r>
              <a:rPr lang="en" sz="1920">
                <a:latin typeface="Lato"/>
                <a:ea typeface="Lato"/>
                <a:cs typeface="Lato"/>
                <a:sym typeface="Lato"/>
              </a:rPr>
              <a:t>Note:</a:t>
            </a:r>
            <a:endParaRPr sz="1920">
              <a:latin typeface="Lato"/>
              <a:ea typeface="Lato"/>
              <a:cs typeface="Lato"/>
              <a:sym typeface="Lato"/>
            </a:endParaRPr>
          </a:p>
          <a:p>
            <a:pPr marL="0" lvl="0" indent="0" algn="l" rtl="0">
              <a:spcBef>
                <a:spcPts val="0"/>
              </a:spcBef>
              <a:spcAft>
                <a:spcPts val="0"/>
              </a:spcAft>
              <a:buSzPts val="990"/>
              <a:buNone/>
            </a:pPr>
            <a:r>
              <a:rPr lang="en" sz="1920">
                <a:latin typeface="Lato"/>
                <a:ea typeface="Lato"/>
                <a:cs typeface="Lato"/>
                <a:sym typeface="Lato"/>
              </a:rPr>
              <a:t>This configuration allows ping requests from specific IPs and drops all others.</a:t>
            </a:r>
            <a:endParaRPr sz="1920">
              <a:latin typeface="Lato"/>
              <a:ea typeface="Lato"/>
              <a:cs typeface="Lato"/>
              <a:sym typeface="Lato"/>
            </a:endParaRPr>
          </a:p>
          <a:p>
            <a:pPr marL="0" lvl="0" indent="0" algn="l" rtl="0">
              <a:spcBef>
                <a:spcPts val="0"/>
              </a:spcBef>
              <a:spcAft>
                <a:spcPts val="0"/>
              </a:spcAft>
              <a:buSzPts val="990"/>
              <a:buNone/>
            </a:pPr>
            <a:endParaRPr sz="192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195" name="Google Shape;195;p23"/>
          <p:cNvSpPr txBox="1">
            <a:spLocks noGrp="1"/>
          </p:cNvSpPr>
          <p:nvPr>
            <p:ph type="title" idx="4294967295"/>
          </p:nvPr>
        </p:nvSpPr>
        <p:spPr>
          <a:xfrm>
            <a:off x="465000" y="141525"/>
            <a:ext cx="7900500" cy="45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520">
                <a:solidFill>
                  <a:schemeClr val="lt2"/>
                </a:solidFill>
              </a:rPr>
              <a:t>8. Implement Fail2ban</a:t>
            </a:r>
            <a:endParaRPr sz="1520">
              <a:solidFill>
                <a:schemeClr val="lt2"/>
              </a:solidFill>
            </a:endParaRPr>
          </a:p>
          <a:p>
            <a:pPr marL="0" lvl="0" indent="0" algn="l" rtl="0">
              <a:spcBef>
                <a:spcPts val="0"/>
              </a:spcBef>
              <a:spcAft>
                <a:spcPts val="0"/>
              </a:spcAft>
              <a:buSzPts val="990"/>
              <a:buNone/>
            </a:pPr>
            <a:r>
              <a:rPr lang="en" sz="1520"/>
              <a:t>Overview:</a:t>
            </a:r>
            <a:endParaRPr sz="1520"/>
          </a:p>
          <a:p>
            <a:pPr marL="0" lvl="0" indent="0" algn="l" rtl="0">
              <a:spcBef>
                <a:spcPts val="0"/>
              </a:spcBef>
              <a:spcAft>
                <a:spcPts val="0"/>
              </a:spcAft>
              <a:buSzPts val="990"/>
              <a:buNone/>
            </a:pPr>
            <a:r>
              <a:rPr lang="en" sz="1520"/>
              <a:t>Fail2ban is an open-source intrusion prevention tool that monitors log files and bans IPs that show malicious signs like too many password failures. It is commonly used to protect services like SSH, web servers, and mail servers.</a:t>
            </a:r>
            <a:endParaRPr sz="1520"/>
          </a:p>
          <a:p>
            <a:pPr marL="0" lvl="0" indent="0" algn="l" rtl="0">
              <a:spcBef>
                <a:spcPts val="0"/>
              </a:spcBef>
              <a:spcAft>
                <a:spcPts val="0"/>
              </a:spcAft>
              <a:buSzPts val="990"/>
              <a:buNone/>
            </a:pPr>
            <a:endParaRPr sz="1520"/>
          </a:p>
          <a:p>
            <a:pPr marL="0" lvl="0" indent="0" algn="l" rtl="0">
              <a:spcBef>
                <a:spcPts val="0"/>
              </a:spcBef>
              <a:spcAft>
                <a:spcPts val="0"/>
              </a:spcAft>
              <a:buSzPts val="990"/>
              <a:buNone/>
            </a:pPr>
            <a:r>
              <a:rPr lang="en" sz="1520">
                <a:solidFill>
                  <a:schemeClr val="lt2"/>
                </a:solidFill>
              </a:rPr>
              <a:t>Installation Example:</a:t>
            </a:r>
            <a:endParaRPr sz="1520">
              <a:solidFill>
                <a:schemeClr val="lt2"/>
              </a:solidFill>
            </a:endParaRPr>
          </a:p>
          <a:p>
            <a:pPr marL="0" lvl="0" indent="0" algn="l" rtl="0">
              <a:spcBef>
                <a:spcPts val="0"/>
              </a:spcBef>
              <a:spcAft>
                <a:spcPts val="0"/>
              </a:spcAft>
              <a:buSzPts val="990"/>
              <a:buNone/>
            </a:pPr>
            <a:endParaRPr sz="1520"/>
          </a:p>
          <a:p>
            <a:pPr marL="0" lvl="0" indent="0" algn="l" rtl="0">
              <a:spcBef>
                <a:spcPts val="0"/>
              </a:spcBef>
              <a:spcAft>
                <a:spcPts val="0"/>
              </a:spcAft>
              <a:buSzPts val="990"/>
              <a:buNone/>
            </a:pPr>
            <a:r>
              <a:rPr lang="en" sz="1520">
                <a:solidFill>
                  <a:schemeClr val="accent1"/>
                </a:solidFill>
              </a:rPr>
              <a:t>sudo apt install fail2ban</a:t>
            </a:r>
            <a:endParaRPr sz="1520">
              <a:solidFill>
                <a:schemeClr val="accent1"/>
              </a:solidFill>
            </a:endParaRPr>
          </a:p>
          <a:p>
            <a:pPr marL="0" lvl="0" indent="0" algn="l" rtl="0">
              <a:spcBef>
                <a:spcPts val="0"/>
              </a:spcBef>
              <a:spcAft>
                <a:spcPts val="0"/>
              </a:spcAft>
              <a:buSzPts val="990"/>
              <a:buNone/>
            </a:pPr>
            <a:r>
              <a:rPr lang="en" sz="1520"/>
              <a:t>Configuration Example:</a:t>
            </a:r>
            <a:endParaRPr sz="1520"/>
          </a:p>
          <a:p>
            <a:pPr marL="0" lvl="0" indent="0" algn="l" rtl="0">
              <a:spcBef>
                <a:spcPts val="0"/>
              </a:spcBef>
              <a:spcAft>
                <a:spcPts val="0"/>
              </a:spcAft>
              <a:buSzPts val="990"/>
              <a:buNone/>
            </a:pPr>
            <a:r>
              <a:rPr lang="en" sz="1520"/>
              <a:t>To protect SSH, create a configuration file </a:t>
            </a:r>
            <a:r>
              <a:rPr lang="en" sz="1520">
                <a:solidFill>
                  <a:schemeClr val="accent1"/>
                </a:solidFill>
              </a:rPr>
              <a:t>/etc/fail2ban/jail.local </a:t>
            </a:r>
            <a:r>
              <a:rPr lang="en" sz="1520"/>
              <a:t>with the following content:</a:t>
            </a:r>
            <a:endParaRPr sz="1520"/>
          </a:p>
          <a:p>
            <a:pPr marL="0" lvl="0" indent="0" algn="l" rtl="0">
              <a:spcBef>
                <a:spcPts val="0"/>
              </a:spcBef>
              <a:spcAft>
                <a:spcPts val="0"/>
              </a:spcAft>
              <a:buSzPts val="990"/>
              <a:buNone/>
            </a:pPr>
            <a:endParaRPr sz="1520"/>
          </a:p>
          <a:p>
            <a:pPr marL="0" lvl="0" indent="0" algn="l" rtl="0">
              <a:spcBef>
                <a:spcPts val="0"/>
              </a:spcBef>
              <a:spcAft>
                <a:spcPts val="0"/>
              </a:spcAft>
              <a:buSzPts val="990"/>
              <a:buNone/>
            </a:pPr>
            <a:r>
              <a:rPr lang="en" sz="1520">
                <a:solidFill>
                  <a:schemeClr val="accent1"/>
                </a:solidFill>
              </a:rPr>
              <a:t>[sshd]</a:t>
            </a:r>
            <a:endParaRPr sz="1520">
              <a:solidFill>
                <a:schemeClr val="accent1"/>
              </a:solidFill>
            </a:endParaRPr>
          </a:p>
          <a:p>
            <a:pPr marL="0" lvl="0" indent="0" algn="l" rtl="0">
              <a:spcBef>
                <a:spcPts val="0"/>
              </a:spcBef>
              <a:spcAft>
                <a:spcPts val="0"/>
              </a:spcAft>
              <a:buSzPts val="990"/>
              <a:buNone/>
            </a:pPr>
            <a:r>
              <a:rPr lang="en" sz="1520">
                <a:solidFill>
                  <a:schemeClr val="accent1"/>
                </a:solidFill>
              </a:rPr>
              <a:t>enabled = true</a:t>
            </a:r>
            <a:endParaRPr sz="1520">
              <a:solidFill>
                <a:schemeClr val="accent1"/>
              </a:solidFill>
            </a:endParaRPr>
          </a:p>
          <a:p>
            <a:pPr marL="0" lvl="0" indent="0" algn="l" rtl="0">
              <a:spcBef>
                <a:spcPts val="0"/>
              </a:spcBef>
              <a:spcAft>
                <a:spcPts val="0"/>
              </a:spcAft>
              <a:buSzPts val="990"/>
              <a:buNone/>
            </a:pPr>
            <a:r>
              <a:rPr lang="en" sz="1520">
                <a:solidFill>
                  <a:schemeClr val="accent1"/>
                </a:solidFill>
              </a:rPr>
              <a:t>port = 2222</a:t>
            </a:r>
            <a:endParaRPr sz="1520">
              <a:solidFill>
                <a:schemeClr val="accent1"/>
              </a:solidFill>
            </a:endParaRPr>
          </a:p>
          <a:p>
            <a:pPr marL="0" lvl="0" indent="0" algn="l" rtl="0">
              <a:spcBef>
                <a:spcPts val="0"/>
              </a:spcBef>
              <a:spcAft>
                <a:spcPts val="0"/>
              </a:spcAft>
              <a:buSzPts val="990"/>
              <a:buNone/>
            </a:pPr>
            <a:r>
              <a:rPr lang="en" sz="1520">
                <a:solidFill>
                  <a:schemeClr val="accent1"/>
                </a:solidFill>
              </a:rPr>
              <a:t>filter = sshd</a:t>
            </a:r>
            <a:endParaRPr sz="1520">
              <a:solidFill>
                <a:schemeClr val="accent1"/>
              </a:solidFill>
            </a:endParaRPr>
          </a:p>
          <a:p>
            <a:pPr marL="0" lvl="0" indent="0" algn="l" rtl="0">
              <a:spcBef>
                <a:spcPts val="0"/>
              </a:spcBef>
              <a:spcAft>
                <a:spcPts val="0"/>
              </a:spcAft>
              <a:buSzPts val="990"/>
              <a:buNone/>
            </a:pPr>
            <a:r>
              <a:rPr lang="en" sz="1520">
                <a:solidFill>
                  <a:schemeClr val="accent1"/>
                </a:solidFill>
              </a:rPr>
              <a:t>logpath = /var/log/auth.log</a:t>
            </a:r>
            <a:endParaRPr sz="1520">
              <a:solidFill>
                <a:schemeClr val="accent1"/>
              </a:solidFill>
            </a:endParaRPr>
          </a:p>
          <a:p>
            <a:pPr marL="0" lvl="0" indent="0" algn="l" rtl="0">
              <a:spcBef>
                <a:spcPts val="0"/>
              </a:spcBef>
              <a:spcAft>
                <a:spcPts val="0"/>
              </a:spcAft>
              <a:buSzPts val="990"/>
              <a:buNone/>
            </a:pPr>
            <a:r>
              <a:rPr lang="en" sz="1520">
                <a:solidFill>
                  <a:schemeClr val="accent1"/>
                </a:solidFill>
              </a:rPr>
              <a:t>maxretry = 4</a:t>
            </a:r>
            <a:endParaRPr sz="1520">
              <a:solidFill>
                <a:schemeClr val="accent1"/>
              </a:solidFill>
            </a:endParaRPr>
          </a:p>
          <a:p>
            <a:pPr marL="0" lvl="0" indent="0" algn="l" rtl="0">
              <a:spcBef>
                <a:spcPts val="0"/>
              </a:spcBef>
              <a:spcAft>
                <a:spcPts val="0"/>
              </a:spcAft>
              <a:buSzPts val="990"/>
              <a:buNone/>
            </a:pPr>
            <a:r>
              <a:rPr lang="en" sz="1520"/>
              <a:t>Note:</a:t>
            </a:r>
            <a:endParaRPr sz="1520"/>
          </a:p>
          <a:p>
            <a:pPr marL="0" lvl="0" indent="0" algn="l" rtl="0">
              <a:spcBef>
                <a:spcPts val="0"/>
              </a:spcBef>
              <a:spcAft>
                <a:spcPts val="0"/>
              </a:spcAft>
              <a:buSzPts val="990"/>
              <a:buNone/>
            </a:pPr>
            <a:r>
              <a:rPr lang="en" sz="1520"/>
              <a:t>This configuration bans IPs that fail to authenticate 4 times on port 2222.</a:t>
            </a:r>
            <a:endParaRPr sz="1520"/>
          </a:p>
          <a:p>
            <a:pPr marL="0" lvl="0" indent="0" algn="l" rtl="0">
              <a:spcBef>
                <a:spcPts val="0"/>
              </a:spcBef>
              <a:spcAft>
                <a:spcPts val="0"/>
              </a:spcAft>
              <a:buSzPts val="990"/>
              <a:buNone/>
            </a:pPr>
            <a:endParaRPr sz="152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201" name="Google Shape;201;p24"/>
          <p:cNvSpPr txBox="1">
            <a:spLocks noGrp="1"/>
          </p:cNvSpPr>
          <p:nvPr>
            <p:ph type="title" idx="4294967295"/>
          </p:nvPr>
        </p:nvSpPr>
        <p:spPr>
          <a:xfrm>
            <a:off x="450850" y="155675"/>
            <a:ext cx="7900500" cy="45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solidFill>
                  <a:schemeClr val="lt2"/>
                </a:solidFill>
                <a:latin typeface="Lato"/>
                <a:ea typeface="Lato"/>
                <a:cs typeface="Lato"/>
                <a:sym typeface="Lato"/>
              </a:rPr>
              <a:t>9. Delete All Default Users from Templates</a:t>
            </a:r>
            <a:endParaRPr sz="2020">
              <a:solidFill>
                <a:schemeClr val="lt2"/>
              </a:solidFill>
              <a:latin typeface="Lato"/>
              <a:ea typeface="Lato"/>
              <a:cs typeface="Lato"/>
              <a:sym typeface="Lato"/>
            </a:endParaRPr>
          </a:p>
          <a:p>
            <a:pPr marL="0" lvl="0" indent="0" algn="l" rtl="0">
              <a:spcBef>
                <a:spcPts val="0"/>
              </a:spcBef>
              <a:spcAft>
                <a:spcPts val="0"/>
              </a:spcAft>
              <a:buSzPts val="990"/>
              <a:buNone/>
            </a:pPr>
            <a:r>
              <a:rPr lang="en" sz="2020">
                <a:latin typeface="Lato"/>
                <a:ea typeface="Lato"/>
                <a:cs typeface="Lato"/>
                <a:sym typeface="Lato"/>
              </a:rPr>
              <a:t>Overview:</a:t>
            </a:r>
            <a:endParaRPr sz="2020">
              <a:latin typeface="Lato"/>
              <a:ea typeface="Lato"/>
              <a:cs typeface="Lato"/>
              <a:sym typeface="Lato"/>
            </a:endParaRPr>
          </a:p>
          <a:p>
            <a:pPr marL="0" lvl="0" indent="0" algn="l" rtl="0">
              <a:spcBef>
                <a:spcPts val="0"/>
              </a:spcBef>
              <a:spcAft>
                <a:spcPts val="0"/>
              </a:spcAft>
              <a:buSzPts val="990"/>
              <a:buNone/>
            </a:pPr>
            <a:r>
              <a:rPr lang="en" sz="2020">
                <a:latin typeface="Lato"/>
                <a:ea typeface="Lato"/>
                <a:cs typeface="Lato"/>
                <a:sym typeface="Lato"/>
              </a:rPr>
              <a:t>Deleting default users from system templates ensures that unauthorized or forgotten accounts do not exist on the system, which could be potential security vulnerabilities.</a:t>
            </a:r>
            <a:endParaRPr sz="2020">
              <a:latin typeface="Lato"/>
              <a:ea typeface="Lato"/>
              <a:cs typeface="Lato"/>
              <a:sym typeface="Lato"/>
            </a:endParaRPr>
          </a:p>
          <a:p>
            <a:pPr marL="0" lvl="0" indent="0" algn="l" rtl="0">
              <a:spcBef>
                <a:spcPts val="0"/>
              </a:spcBef>
              <a:spcAft>
                <a:spcPts val="0"/>
              </a:spcAft>
              <a:buSzPts val="990"/>
              <a:buNone/>
            </a:pPr>
            <a:endParaRPr sz="2020">
              <a:latin typeface="Lato"/>
              <a:ea typeface="Lato"/>
              <a:cs typeface="Lato"/>
              <a:sym typeface="Lato"/>
            </a:endParaRPr>
          </a:p>
          <a:p>
            <a:pPr marL="0" lvl="0" indent="0" algn="l" rtl="0">
              <a:spcBef>
                <a:spcPts val="0"/>
              </a:spcBef>
              <a:spcAft>
                <a:spcPts val="0"/>
              </a:spcAft>
              <a:buSzPts val="990"/>
              <a:buNone/>
            </a:pPr>
            <a:r>
              <a:rPr lang="en" sz="2020">
                <a:solidFill>
                  <a:schemeClr val="lt2"/>
                </a:solidFill>
                <a:latin typeface="Lato"/>
                <a:ea typeface="Lato"/>
                <a:cs typeface="Lato"/>
                <a:sym typeface="Lato"/>
              </a:rPr>
              <a:t>Example:</a:t>
            </a:r>
            <a:endParaRPr sz="2020">
              <a:solidFill>
                <a:schemeClr val="lt2"/>
              </a:solidFill>
              <a:latin typeface="Lato"/>
              <a:ea typeface="Lato"/>
              <a:cs typeface="Lato"/>
              <a:sym typeface="Lato"/>
            </a:endParaRPr>
          </a:p>
          <a:p>
            <a:pPr marL="0" lvl="0" indent="0" algn="l" rtl="0">
              <a:spcBef>
                <a:spcPts val="0"/>
              </a:spcBef>
              <a:spcAft>
                <a:spcPts val="0"/>
              </a:spcAft>
              <a:buSzPts val="990"/>
              <a:buNone/>
            </a:pPr>
            <a:endParaRPr sz="2020">
              <a:latin typeface="Lato"/>
              <a:ea typeface="Lato"/>
              <a:cs typeface="Lato"/>
              <a:sym typeface="Lato"/>
            </a:endParaRPr>
          </a:p>
          <a:p>
            <a:pPr marL="0" lvl="0" indent="0" algn="l" rtl="0">
              <a:spcBef>
                <a:spcPts val="0"/>
              </a:spcBef>
              <a:spcAft>
                <a:spcPts val="0"/>
              </a:spcAft>
              <a:buSzPts val="990"/>
              <a:buNone/>
            </a:pPr>
            <a:r>
              <a:rPr lang="en" sz="2020">
                <a:solidFill>
                  <a:schemeClr val="accent1"/>
                </a:solidFill>
                <a:latin typeface="Lato"/>
                <a:ea typeface="Lato"/>
                <a:cs typeface="Lato"/>
                <a:sym typeface="Lato"/>
              </a:rPr>
              <a:t>sudo userdel &lt;default_user&gt;</a:t>
            </a:r>
            <a:endParaRPr sz="2020">
              <a:solidFill>
                <a:schemeClr val="accent1"/>
              </a:solidFill>
              <a:latin typeface="Lato"/>
              <a:ea typeface="Lato"/>
              <a:cs typeface="Lato"/>
              <a:sym typeface="Lato"/>
            </a:endParaRPr>
          </a:p>
          <a:p>
            <a:pPr marL="0" lvl="0" indent="0" algn="l" rtl="0">
              <a:spcBef>
                <a:spcPts val="0"/>
              </a:spcBef>
              <a:spcAft>
                <a:spcPts val="0"/>
              </a:spcAft>
              <a:buSzPts val="990"/>
              <a:buNone/>
            </a:pPr>
            <a:r>
              <a:rPr lang="en" sz="2020">
                <a:latin typeface="Lato"/>
                <a:ea typeface="Lato"/>
                <a:cs typeface="Lato"/>
                <a:sym typeface="Lato"/>
              </a:rPr>
              <a:t>Note:</a:t>
            </a:r>
            <a:endParaRPr sz="2020">
              <a:latin typeface="Lato"/>
              <a:ea typeface="Lato"/>
              <a:cs typeface="Lato"/>
              <a:sym typeface="Lato"/>
            </a:endParaRPr>
          </a:p>
          <a:p>
            <a:pPr marL="0" lvl="0" indent="0" algn="l" rtl="0">
              <a:spcBef>
                <a:spcPts val="0"/>
              </a:spcBef>
              <a:spcAft>
                <a:spcPts val="0"/>
              </a:spcAft>
              <a:buSzPts val="990"/>
              <a:buNone/>
            </a:pPr>
            <a:r>
              <a:rPr lang="en" sz="2020">
                <a:latin typeface="Lato"/>
                <a:ea typeface="Lato"/>
                <a:cs typeface="Lato"/>
                <a:sym typeface="Lato"/>
              </a:rPr>
              <a:t>Replace &lt;default_user&gt; with the usernames of any default accounts that are not necessary for your syste</a:t>
            </a:r>
            <a:r>
              <a:rPr lang="en" sz="2120"/>
              <a:t>m.</a:t>
            </a:r>
            <a:endParaRPr sz="2120"/>
          </a:p>
          <a:p>
            <a:pPr marL="0" lvl="0" indent="0" algn="l" rtl="0">
              <a:spcBef>
                <a:spcPts val="0"/>
              </a:spcBef>
              <a:spcAft>
                <a:spcPts val="0"/>
              </a:spcAft>
              <a:buSzPts val="990"/>
              <a:buNone/>
            </a:pPr>
            <a:endParaRPr sz="252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207" name="Google Shape;207;p25"/>
          <p:cNvSpPr txBox="1">
            <a:spLocks noGrp="1"/>
          </p:cNvSpPr>
          <p:nvPr>
            <p:ph type="title" idx="4294967295"/>
          </p:nvPr>
        </p:nvSpPr>
        <p:spPr>
          <a:xfrm>
            <a:off x="247700" y="42475"/>
            <a:ext cx="8415000" cy="4788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1530">
                <a:solidFill>
                  <a:schemeClr val="lt2"/>
                </a:solidFill>
              </a:rPr>
              <a:t>10. Monitor Network Connections (netstat, ss)</a:t>
            </a:r>
            <a:endParaRPr sz="1530">
              <a:solidFill>
                <a:schemeClr val="lt2"/>
              </a:solidFill>
            </a:endParaRPr>
          </a:p>
          <a:p>
            <a:pPr marL="0" lvl="0" indent="0" algn="l" rtl="0">
              <a:lnSpc>
                <a:spcPct val="115000"/>
              </a:lnSpc>
              <a:spcBef>
                <a:spcPts val="1600"/>
              </a:spcBef>
              <a:spcAft>
                <a:spcPts val="0"/>
              </a:spcAft>
              <a:buSzPts val="990"/>
              <a:buNone/>
            </a:pPr>
            <a:r>
              <a:rPr lang="en" sz="1530"/>
              <a:t>Overview:</a:t>
            </a:r>
            <a:endParaRPr sz="1530"/>
          </a:p>
          <a:p>
            <a:pPr marL="0" lvl="0" indent="0" algn="l" rtl="0">
              <a:lnSpc>
                <a:spcPct val="115000"/>
              </a:lnSpc>
              <a:spcBef>
                <a:spcPts val="1600"/>
              </a:spcBef>
              <a:spcAft>
                <a:spcPts val="0"/>
              </a:spcAft>
              <a:buSzPts val="990"/>
              <a:buNone/>
            </a:pPr>
            <a:r>
              <a:rPr lang="en" sz="1530"/>
              <a:t>Monitoring active network connections helps in detecting unusual activity on your system, such as unauthorized access or open ports</a:t>
            </a:r>
            <a:endParaRPr sz="1530"/>
          </a:p>
          <a:p>
            <a:pPr marL="0" lvl="0" indent="0" algn="l" rtl="0">
              <a:lnSpc>
                <a:spcPct val="115000"/>
              </a:lnSpc>
              <a:spcBef>
                <a:spcPts val="1600"/>
              </a:spcBef>
              <a:spcAft>
                <a:spcPts val="0"/>
              </a:spcAft>
              <a:buSzPts val="990"/>
              <a:buNone/>
            </a:pPr>
            <a:r>
              <a:rPr lang="en" sz="1530"/>
              <a:t>Command</a:t>
            </a:r>
            <a:endParaRPr sz="1530"/>
          </a:p>
          <a:p>
            <a:pPr marL="0" lvl="0" indent="0" algn="l" rtl="0">
              <a:lnSpc>
                <a:spcPct val="115000"/>
              </a:lnSpc>
              <a:spcBef>
                <a:spcPts val="1600"/>
              </a:spcBef>
              <a:spcAft>
                <a:spcPts val="0"/>
              </a:spcAft>
              <a:buSzPts val="990"/>
              <a:buNone/>
            </a:pPr>
            <a:r>
              <a:rPr lang="en" sz="1530">
                <a:solidFill>
                  <a:schemeClr val="accent1"/>
                </a:solidFill>
              </a:rPr>
              <a:t>netstat -tulpn: </a:t>
            </a:r>
            <a:r>
              <a:rPr lang="en" sz="1530"/>
              <a:t>Displays active connections, listening ports, and the processes using them.</a:t>
            </a:r>
            <a:endParaRPr sz="1530"/>
          </a:p>
          <a:p>
            <a:pPr marL="0" lvl="0" indent="0" algn="l" rtl="0">
              <a:lnSpc>
                <a:spcPct val="115000"/>
              </a:lnSpc>
              <a:spcBef>
                <a:spcPts val="1600"/>
              </a:spcBef>
              <a:spcAft>
                <a:spcPts val="0"/>
              </a:spcAft>
              <a:buSzPts val="990"/>
              <a:buNone/>
            </a:pPr>
            <a:r>
              <a:rPr lang="en" sz="1530">
                <a:solidFill>
                  <a:schemeClr val="accent1"/>
                </a:solidFill>
              </a:rPr>
              <a:t>ss -l</a:t>
            </a:r>
            <a:r>
              <a:rPr lang="en" sz="1530"/>
              <a:t>: Similar to netstat, it shows sockets in listening state, providing more detailed information.</a:t>
            </a:r>
            <a:endParaRPr sz="1530"/>
          </a:p>
          <a:p>
            <a:pPr marL="0" lvl="0" indent="0" algn="l" rtl="0">
              <a:lnSpc>
                <a:spcPct val="115000"/>
              </a:lnSpc>
              <a:spcBef>
                <a:spcPts val="1600"/>
              </a:spcBef>
              <a:spcAft>
                <a:spcPts val="0"/>
              </a:spcAft>
              <a:buSzPts val="990"/>
              <a:buNone/>
            </a:pPr>
            <a:r>
              <a:rPr lang="en" sz="1530">
                <a:solidFill>
                  <a:schemeClr val="lt2"/>
                </a:solidFill>
              </a:rPr>
              <a:t>Example:</a:t>
            </a:r>
            <a:r>
              <a:rPr lang="en" sz="1530"/>
              <a:t>netstat -tulpn</a:t>
            </a:r>
            <a:endParaRPr sz="1530"/>
          </a:p>
          <a:p>
            <a:pPr marL="0" lvl="0" indent="0" algn="l" rtl="0">
              <a:lnSpc>
                <a:spcPct val="115000"/>
              </a:lnSpc>
              <a:spcBef>
                <a:spcPts val="1600"/>
              </a:spcBef>
              <a:spcAft>
                <a:spcPts val="0"/>
              </a:spcAft>
              <a:buSzPts val="990"/>
              <a:buNone/>
            </a:pPr>
            <a:r>
              <a:rPr lang="en" sz="1530"/>
              <a:t>This command shows active listening ports and the associated processes</a:t>
            </a:r>
            <a:endParaRPr sz="1530"/>
          </a:p>
          <a:p>
            <a:pPr marL="0" lvl="0" indent="0" algn="l" rtl="0">
              <a:lnSpc>
                <a:spcPct val="115000"/>
              </a:lnSpc>
              <a:spcBef>
                <a:spcPts val="1600"/>
              </a:spcBef>
              <a:spcAft>
                <a:spcPts val="0"/>
              </a:spcAft>
              <a:buSzPts val="990"/>
              <a:buNone/>
            </a:pPr>
            <a:endParaRPr sz="1530"/>
          </a:p>
          <a:p>
            <a:pPr marL="0" lvl="0" indent="0" algn="l" rtl="0">
              <a:lnSpc>
                <a:spcPct val="115000"/>
              </a:lnSpc>
              <a:spcBef>
                <a:spcPts val="1600"/>
              </a:spcBef>
              <a:spcAft>
                <a:spcPts val="0"/>
              </a:spcAft>
              <a:buSzPts val="990"/>
              <a:buNone/>
            </a:pPr>
            <a:endParaRPr sz="1530"/>
          </a:p>
          <a:p>
            <a:pPr marL="0" lvl="0" indent="0" algn="l" rtl="0">
              <a:lnSpc>
                <a:spcPct val="115000"/>
              </a:lnSpc>
              <a:spcBef>
                <a:spcPts val="1600"/>
              </a:spcBef>
              <a:spcAft>
                <a:spcPts val="0"/>
              </a:spcAft>
              <a:buSzPts val="990"/>
              <a:buNone/>
            </a:pPr>
            <a:endParaRPr sz="1530"/>
          </a:p>
          <a:p>
            <a:pPr marL="0" lvl="0" indent="0" algn="l" rtl="0">
              <a:lnSpc>
                <a:spcPct val="115000"/>
              </a:lnSpc>
              <a:spcBef>
                <a:spcPts val="1600"/>
              </a:spcBef>
              <a:spcAft>
                <a:spcPts val="0"/>
              </a:spcAft>
              <a:buSzPts val="990"/>
              <a:buNone/>
            </a:pPr>
            <a:endParaRPr sz="1530"/>
          </a:p>
          <a:p>
            <a:pPr marL="0" lvl="0" indent="0" algn="l" rtl="0">
              <a:lnSpc>
                <a:spcPct val="115000"/>
              </a:lnSpc>
              <a:spcBef>
                <a:spcPts val="1600"/>
              </a:spcBef>
              <a:spcAft>
                <a:spcPts val="1600"/>
              </a:spcAft>
              <a:buSzPts val="990"/>
              <a:buNone/>
            </a:pPr>
            <a:endParaRPr sz="153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213" name="Google Shape;213;p26"/>
          <p:cNvSpPr txBox="1">
            <a:spLocks noGrp="1"/>
          </p:cNvSpPr>
          <p:nvPr>
            <p:ph type="title" idx="4294967295"/>
          </p:nvPr>
        </p:nvSpPr>
        <p:spPr>
          <a:xfrm>
            <a:off x="578250" y="212300"/>
            <a:ext cx="7900500" cy="45972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700">
              <a:latin typeface="Lato"/>
              <a:ea typeface="Lato"/>
              <a:cs typeface="Lato"/>
              <a:sym typeface="Lato"/>
            </a:endParaRPr>
          </a:p>
          <a:p>
            <a:pPr marL="0" lvl="0" indent="0" algn="l" rtl="0">
              <a:lnSpc>
                <a:spcPct val="115000"/>
              </a:lnSpc>
              <a:spcBef>
                <a:spcPts val="1600"/>
              </a:spcBef>
              <a:spcAft>
                <a:spcPts val="1600"/>
              </a:spcAft>
              <a:buNone/>
            </a:pPr>
            <a:r>
              <a:rPr lang="en" sz="2000"/>
              <a:t>These security measures are essential for hardening a Linux system, especially in environments that require secure remote access and service protection. By implementing these configurations and rules, you can significantly reduce the risk of unauthorized access and network attacks.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219" name="Google Shape;219;p27"/>
          <p:cNvSpPr txBox="1">
            <a:spLocks noGrp="1"/>
          </p:cNvSpPr>
          <p:nvPr>
            <p:ph type="title" idx="4294967295"/>
          </p:nvPr>
        </p:nvSpPr>
        <p:spPr>
          <a:xfrm>
            <a:off x="990850" y="2045375"/>
            <a:ext cx="7346400" cy="920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3800" dirty="0">
                <a:solidFill>
                  <a:schemeClr val="lt2"/>
                </a:solidFill>
                <a:latin typeface="Lato"/>
                <a:ea typeface="Lato"/>
                <a:cs typeface="Lato"/>
                <a:sym typeface="Lato"/>
              </a:rPr>
              <a:t>Linux Networking Basics</a:t>
            </a:r>
            <a:endParaRPr sz="3800" dirty="0">
              <a:solidFill>
                <a:schemeClr val="lt2"/>
              </a:solidFill>
              <a:latin typeface="Lato"/>
              <a:ea typeface="Lato"/>
              <a:cs typeface="Lato"/>
              <a:sym typeface="Lato"/>
            </a:endParaRPr>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1600"/>
              </a:spcAft>
              <a:buNone/>
            </a:pPr>
            <a:endParaRPr sz="17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225" name="Google Shape;225;p28"/>
          <p:cNvSpPr txBox="1">
            <a:spLocks noGrp="1"/>
          </p:cNvSpPr>
          <p:nvPr>
            <p:ph type="title" idx="4294967295"/>
          </p:nvPr>
        </p:nvSpPr>
        <p:spPr>
          <a:xfrm>
            <a:off x="268950" y="134450"/>
            <a:ext cx="8054100" cy="48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400" dirty="0">
                <a:solidFill>
                  <a:schemeClr val="lt2"/>
                </a:solidFill>
              </a:rPr>
              <a:t>1. Networking Basics</a:t>
            </a:r>
            <a:endParaRPr sz="1400" dirty="0">
              <a:solidFill>
                <a:schemeClr val="lt2"/>
              </a:solidFill>
            </a:endParaRPr>
          </a:p>
          <a:p>
            <a:pPr marL="0" lvl="0" indent="0" algn="l" rtl="0">
              <a:spcBef>
                <a:spcPts val="0"/>
              </a:spcBef>
              <a:spcAft>
                <a:spcPts val="0"/>
              </a:spcAft>
              <a:buSzPts val="990"/>
              <a:buNone/>
            </a:pPr>
            <a:r>
              <a:rPr lang="en" sz="1400" dirty="0"/>
              <a:t>Understanding Network Interfaces:</a:t>
            </a:r>
            <a:endParaRPr sz="1400" dirty="0"/>
          </a:p>
          <a:p>
            <a:pPr>
              <a:buSzPts val="990"/>
            </a:pPr>
            <a:r>
              <a:rPr lang="en" sz="1400" dirty="0"/>
              <a:t>Learn how to view and manage network interfaces using commands like </a:t>
            </a:r>
            <a:br>
              <a:rPr lang="en" sz="1400" dirty="0"/>
            </a:br>
            <a:r>
              <a:rPr lang="en" sz="1400" dirty="0" err="1"/>
              <a:t>ip</a:t>
            </a:r>
            <a:r>
              <a:rPr lang="en" sz="1400" dirty="0"/>
              <a:t> </a:t>
            </a:r>
            <a:r>
              <a:rPr lang="en" sz="1400" dirty="0" err="1"/>
              <a:t>addr</a:t>
            </a:r>
            <a:r>
              <a:rPr lang="en" sz="1400" dirty="0"/>
              <a:t> show</a:t>
            </a:r>
            <a:br>
              <a:rPr lang="en" sz="1400" dirty="0"/>
            </a:br>
            <a:r>
              <a:rPr lang="en" sz="1400" dirty="0" err="1"/>
              <a:t>ip</a:t>
            </a:r>
            <a:r>
              <a:rPr lang="en" sz="1400" dirty="0"/>
              <a:t> link, and </a:t>
            </a:r>
            <a:r>
              <a:rPr lang="en" sz="1400" dirty="0" err="1"/>
              <a:t>nmcli</a:t>
            </a:r>
            <a:r>
              <a:rPr lang="en" sz="1400" dirty="0"/>
              <a:t>.</a:t>
            </a:r>
            <a:endParaRPr sz="1400" dirty="0"/>
          </a:p>
          <a:p>
            <a:pPr marL="0" lvl="0" indent="0" algn="l" rtl="0">
              <a:spcBef>
                <a:spcPts val="0"/>
              </a:spcBef>
              <a:spcAft>
                <a:spcPts val="0"/>
              </a:spcAft>
              <a:buSzPts val="990"/>
              <a:buNone/>
            </a:pPr>
            <a:r>
              <a:rPr lang="en" sz="1400" dirty="0">
                <a:solidFill>
                  <a:schemeClr val="lt2"/>
                </a:solidFill>
              </a:rPr>
              <a:t>Examples:</a:t>
            </a:r>
            <a:endParaRPr sz="1400" dirty="0">
              <a:solidFill>
                <a:schemeClr val="lt2"/>
              </a:solidFill>
            </a:endParaRPr>
          </a:p>
          <a:p>
            <a:pPr marL="0" lvl="0" indent="0" algn="l" rtl="0">
              <a:spcBef>
                <a:spcPts val="0"/>
              </a:spcBef>
              <a:spcAft>
                <a:spcPts val="0"/>
              </a:spcAft>
              <a:buSzPts val="990"/>
              <a:buNone/>
            </a:pPr>
            <a:r>
              <a:rPr lang="en" sz="1400" dirty="0"/>
              <a:t>Listing active network interfaces: </a:t>
            </a:r>
            <a:r>
              <a:rPr lang="en" sz="1400" dirty="0" err="1"/>
              <a:t>ip</a:t>
            </a:r>
            <a:r>
              <a:rPr lang="en" sz="1400" dirty="0"/>
              <a:t> link show</a:t>
            </a:r>
            <a:endParaRPr sz="1400" dirty="0"/>
          </a:p>
          <a:p>
            <a:pPr marL="0" lvl="0" indent="0" algn="l" rtl="0">
              <a:spcBef>
                <a:spcPts val="0"/>
              </a:spcBef>
              <a:spcAft>
                <a:spcPts val="0"/>
              </a:spcAft>
              <a:buSzPts val="990"/>
              <a:buNone/>
            </a:pPr>
            <a:r>
              <a:rPr lang="en" sz="1400" dirty="0"/>
              <a:t>Assigning an IP address to an interface: </a:t>
            </a:r>
            <a:r>
              <a:rPr lang="en" sz="1400" dirty="0" err="1"/>
              <a:t>ip</a:t>
            </a:r>
            <a:r>
              <a:rPr lang="en" sz="1400" dirty="0"/>
              <a:t> </a:t>
            </a:r>
            <a:r>
              <a:rPr lang="en" sz="1400" dirty="0" err="1"/>
              <a:t>addr</a:t>
            </a:r>
            <a:r>
              <a:rPr lang="en" sz="1400" dirty="0"/>
              <a:t> add 192.168.1.100/24 dev eth0</a:t>
            </a:r>
            <a:endParaRPr sz="1400" dirty="0"/>
          </a:p>
          <a:p>
            <a:pPr marL="0" lvl="0" indent="0" algn="l" rtl="0">
              <a:spcBef>
                <a:spcPts val="0"/>
              </a:spcBef>
              <a:spcAft>
                <a:spcPts val="0"/>
              </a:spcAft>
              <a:buSzPts val="990"/>
              <a:buNone/>
            </a:pPr>
            <a:r>
              <a:rPr lang="en" sz="1400" dirty="0"/>
              <a:t>Troubleshooting Network Connectivity:</a:t>
            </a:r>
            <a:endParaRPr sz="1400" dirty="0"/>
          </a:p>
          <a:p>
            <a:pPr marL="0" lvl="0" indent="0" algn="l" rtl="0">
              <a:spcBef>
                <a:spcPts val="0"/>
              </a:spcBef>
              <a:spcAft>
                <a:spcPts val="0"/>
              </a:spcAft>
              <a:buSzPts val="990"/>
              <a:buNone/>
            </a:pPr>
            <a:endParaRPr sz="1420"/>
          </a:p>
          <a:p>
            <a:pPr marL="0" lvl="0" indent="0" algn="l" rtl="0">
              <a:spcBef>
                <a:spcPts val="0"/>
              </a:spcBef>
              <a:spcAft>
                <a:spcPts val="0"/>
              </a:spcAft>
              <a:buSzPts val="990"/>
              <a:buNone/>
            </a:pPr>
            <a:r>
              <a:rPr lang="en" sz="1400" dirty="0"/>
              <a:t>Tools like ping, traceroute, and netstat (or ss) are essential for diagnosing network issues.</a:t>
            </a:r>
            <a:endParaRPr sz="1400" dirty="0"/>
          </a:p>
          <a:p>
            <a:pPr marL="0" lvl="0" indent="0" algn="l" rtl="0">
              <a:spcBef>
                <a:spcPts val="0"/>
              </a:spcBef>
              <a:spcAft>
                <a:spcPts val="0"/>
              </a:spcAft>
              <a:buSzPts val="990"/>
              <a:buNone/>
            </a:pPr>
            <a:r>
              <a:rPr lang="en" sz="1400" dirty="0">
                <a:solidFill>
                  <a:schemeClr val="lt2"/>
                </a:solidFill>
              </a:rPr>
              <a:t>Examples:</a:t>
            </a:r>
            <a:endParaRPr sz="1400" dirty="0">
              <a:solidFill>
                <a:schemeClr val="lt2"/>
              </a:solidFill>
            </a:endParaRPr>
          </a:p>
          <a:p>
            <a:pPr marL="0" lvl="0" indent="0" algn="l" rtl="0">
              <a:spcBef>
                <a:spcPts val="0"/>
              </a:spcBef>
              <a:spcAft>
                <a:spcPts val="0"/>
              </a:spcAft>
              <a:buSzPts val="990"/>
              <a:buNone/>
            </a:pPr>
            <a:r>
              <a:rPr lang="en" sz="1400" dirty="0"/>
              <a:t>Checking connectivity to a remote server: ping 8.8.8.8</a:t>
            </a:r>
            <a:endParaRPr sz="1400" dirty="0"/>
          </a:p>
          <a:p>
            <a:pPr marL="0" lvl="0" indent="0" algn="l" rtl="0">
              <a:spcBef>
                <a:spcPts val="0"/>
              </a:spcBef>
              <a:spcAft>
                <a:spcPts val="0"/>
              </a:spcAft>
              <a:buSzPts val="990"/>
              <a:buNone/>
            </a:pPr>
            <a:r>
              <a:rPr lang="en" sz="1400" dirty="0"/>
              <a:t>Tracing the path packets take to reach a destination: traceroute google.com</a:t>
            </a:r>
            <a:endParaRPr sz="1400" dirty="0"/>
          </a:p>
          <a:p>
            <a:pPr marL="0" lvl="0" indent="0" algn="l" rtl="0">
              <a:spcBef>
                <a:spcPts val="0"/>
              </a:spcBef>
              <a:spcAft>
                <a:spcPts val="0"/>
              </a:spcAft>
              <a:buSzPts val="990"/>
              <a:buNone/>
            </a:pPr>
            <a:r>
              <a:rPr lang="en" sz="1400" dirty="0"/>
              <a:t>Viewing open ports and active connections: ss -</a:t>
            </a:r>
            <a:r>
              <a:rPr lang="en" sz="1400" dirty="0" err="1"/>
              <a:t>tuln</a:t>
            </a:r>
            <a:endParaRPr sz="1400" dirty="0" err="1"/>
          </a:p>
          <a:p>
            <a:pPr marL="0" lvl="0" indent="0" algn="l" rtl="0">
              <a:spcBef>
                <a:spcPts val="0"/>
              </a:spcBef>
              <a:spcAft>
                <a:spcPts val="0"/>
              </a:spcAft>
              <a:buSzPts val="990"/>
              <a:buNone/>
            </a:pPr>
            <a:r>
              <a:rPr lang="en" sz="1400" dirty="0"/>
              <a:t>Managing Routes:</a:t>
            </a:r>
            <a:endParaRPr sz="1400" dirty="0"/>
          </a:p>
          <a:p>
            <a:pPr marL="0" lvl="0" indent="0" algn="l" rtl="0">
              <a:spcBef>
                <a:spcPts val="0"/>
              </a:spcBef>
              <a:spcAft>
                <a:spcPts val="0"/>
              </a:spcAft>
              <a:buSzPts val="990"/>
              <a:buNone/>
            </a:pPr>
            <a:endParaRPr sz="1420"/>
          </a:p>
          <a:p>
            <a:pPr marL="0" lvl="0" indent="0" algn="l" rtl="0">
              <a:spcBef>
                <a:spcPts val="0"/>
              </a:spcBef>
              <a:spcAft>
                <a:spcPts val="0"/>
              </a:spcAft>
              <a:buSzPts val="990"/>
              <a:buNone/>
            </a:pPr>
            <a:r>
              <a:rPr lang="en" sz="1400" dirty="0"/>
              <a:t>How to manipulate the kernel's IP routing table using </a:t>
            </a:r>
            <a:r>
              <a:rPr lang="en" sz="1400" dirty="0" err="1"/>
              <a:t>ip</a:t>
            </a:r>
            <a:r>
              <a:rPr lang="en" sz="1400" dirty="0"/>
              <a:t> route commands.</a:t>
            </a:r>
            <a:endParaRPr sz="1400" dirty="0"/>
          </a:p>
          <a:p>
            <a:pPr marL="0" lvl="0" indent="0" algn="l" rtl="0">
              <a:spcBef>
                <a:spcPts val="0"/>
              </a:spcBef>
              <a:spcAft>
                <a:spcPts val="0"/>
              </a:spcAft>
              <a:buSzPts val="990"/>
              <a:buNone/>
            </a:pPr>
            <a:r>
              <a:rPr lang="en" sz="1400" dirty="0"/>
              <a:t>Example:</a:t>
            </a:r>
            <a:endParaRPr sz="1400" dirty="0"/>
          </a:p>
          <a:p>
            <a:pPr marL="0" lvl="0" indent="0" algn="l" rtl="0">
              <a:spcBef>
                <a:spcPts val="0"/>
              </a:spcBef>
              <a:spcAft>
                <a:spcPts val="0"/>
              </a:spcAft>
              <a:buSzPts val="990"/>
              <a:buNone/>
            </a:pPr>
            <a:r>
              <a:rPr lang="en" sz="1400" dirty="0"/>
              <a:t>Adding a default gateway: </a:t>
            </a:r>
            <a:r>
              <a:rPr lang="en" sz="1400" dirty="0" err="1"/>
              <a:t>ip</a:t>
            </a:r>
            <a:r>
              <a:rPr lang="en" sz="1400" dirty="0"/>
              <a:t> route add default via 192.168.1.1</a:t>
            </a:r>
            <a:endParaRPr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237" name="Google Shape;237;p30"/>
          <p:cNvSpPr txBox="1">
            <a:spLocks noGrp="1"/>
          </p:cNvSpPr>
          <p:nvPr>
            <p:ph type="title" idx="4294967295"/>
          </p:nvPr>
        </p:nvSpPr>
        <p:spPr>
          <a:xfrm>
            <a:off x="226475" y="0"/>
            <a:ext cx="8252400" cy="48096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1700">
                <a:solidFill>
                  <a:schemeClr val="lt2"/>
                </a:solidFill>
              </a:rPr>
              <a:t>SSH and Remote Access</a:t>
            </a:r>
            <a:endParaRPr sz="1700">
              <a:solidFill>
                <a:schemeClr val="lt2"/>
              </a:solidFill>
            </a:endParaRPr>
          </a:p>
          <a:p>
            <a:pPr marL="0" lvl="0" indent="0" algn="l" rtl="0">
              <a:lnSpc>
                <a:spcPct val="115000"/>
              </a:lnSpc>
              <a:spcBef>
                <a:spcPts val="1600"/>
              </a:spcBef>
              <a:spcAft>
                <a:spcPts val="0"/>
              </a:spcAft>
              <a:buNone/>
            </a:pPr>
            <a:r>
              <a:rPr lang="en" sz="1700"/>
              <a:t>Securing SSH:</a:t>
            </a:r>
            <a:endParaRPr sz="1700"/>
          </a:p>
          <a:p>
            <a:pPr marL="0" lvl="0" indent="0" algn="l" rtl="0">
              <a:lnSpc>
                <a:spcPct val="115000"/>
              </a:lnSpc>
              <a:spcBef>
                <a:spcPts val="1600"/>
              </a:spcBef>
              <a:spcAft>
                <a:spcPts val="0"/>
              </a:spcAft>
              <a:buNone/>
            </a:pPr>
            <a:r>
              <a:rPr lang="en" sz="1700"/>
              <a:t>Importance of using SSH over unsecured methods like telnet.</a:t>
            </a:r>
            <a:endParaRPr sz="1700"/>
          </a:p>
          <a:p>
            <a:pPr marL="0" lvl="0" indent="0" algn="l" rtl="0">
              <a:lnSpc>
                <a:spcPct val="115000"/>
              </a:lnSpc>
              <a:spcBef>
                <a:spcPts val="1600"/>
              </a:spcBef>
              <a:spcAft>
                <a:spcPts val="0"/>
              </a:spcAft>
              <a:buNone/>
            </a:pPr>
            <a:r>
              <a:rPr lang="en" sz="1700"/>
              <a:t>Introduction to SSH key-based authentication and how to disable password-based login for increased security.</a:t>
            </a:r>
            <a:endParaRPr sz="1700"/>
          </a:p>
          <a:p>
            <a:pPr marL="0" lvl="0" indent="0" algn="l" rtl="0">
              <a:lnSpc>
                <a:spcPct val="115000"/>
              </a:lnSpc>
              <a:spcBef>
                <a:spcPts val="1600"/>
              </a:spcBef>
              <a:spcAft>
                <a:spcPts val="0"/>
              </a:spcAft>
              <a:buNone/>
            </a:pPr>
            <a:r>
              <a:rPr lang="en" sz="1700">
                <a:solidFill>
                  <a:schemeClr val="lt2"/>
                </a:solidFill>
              </a:rPr>
              <a:t>Examples:</a:t>
            </a:r>
            <a:endParaRPr sz="1700">
              <a:solidFill>
                <a:schemeClr val="lt2"/>
              </a:solidFill>
            </a:endParaRPr>
          </a:p>
          <a:p>
            <a:pPr marL="0" lvl="0" indent="0" algn="l" rtl="0">
              <a:lnSpc>
                <a:spcPct val="115000"/>
              </a:lnSpc>
              <a:spcBef>
                <a:spcPts val="1600"/>
              </a:spcBef>
              <a:spcAft>
                <a:spcPts val="0"/>
              </a:spcAft>
              <a:buNone/>
            </a:pPr>
            <a:r>
              <a:rPr lang="en" sz="1700"/>
              <a:t>Generating an SSH key pair: </a:t>
            </a:r>
            <a:r>
              <a:rPr lang="en" sz="1700">
                <a:solidFill>
                  <a:schemeClr val="accent1"/>
                </a:solidFill>
              </a:rPr>
              <a:t>ssh-keygen -t rsa -b 4096</a:t>
            </a:r>
            <a:endParaRPr sz="1700">
              <a:solidFill>
                <a:schemeClr val="accent1"/>
              </a:solidFill>
            </a:endParaRPr>
          </a:p>
          <a:p>
            <a:pPr marL="0" lvl="0" indent="0" algn="l" rtl="0">
              <a:lnSpc>
                <a:spcPct val="115000"/>
              </a:lnSpc>
              <a:spcBef>
                <a:spcPts val="1600"/>
              </a:spcBef>
              <a:spcAft>
                <a:spcPts val="0"/>
              </a:spcAft>
              <a:buNone/>
            </a:pPr>
            <a:r>
              <a:rPr lang="en" sz="1700"/>
              <a:t>Copying the public key to a remote server: ssh-copy-id user@remote-server</a:t>
            </a:r>
            <a:endParaRPr sz="1700"/>
          </a:p>
          <a:p>
            <a:pPr marL="0" lvl="0" indent="0" algn="l" rtl="0">
              <a:lnSpc>
                <a:spcPct val="115000"/>
              </a:lnSpc>
              <a:spcBef>
                <a:spcPts val="1600"/>
              </a:spcBef>
              <a:spcAft>
                <a:spcPts val="0"/>
              </a:spcAft>
              <a:buNone/>
            </a:pPr>
            <a:r>
              <a:rPr lang="en" sz="1700"/>
              <a:t>Configuring the sshd_config file to enhance security (e.g., disabling root login, changing the default port).</a:t>
            </a:r>
            <a:endParaRPr sz="1700"/>
          </a:p>
          <a:p>
            <a:pPr marL="0" lvl="0" indent="0" algn="l" rtl="0">
              <a:lnSpc>
                <a:spcPct val="115000"/>
              </a:lnSpc>
              <a:spcBef>
                <a:spcPts val="1600"/>
              </a:spcBef>
              <a:spcAft>
                <a:spcPts val="0"/>
              </a:spcAft>
              <a:buNone/>
            </a:pPr>
            <a:r>
              <a:rPr lang="en" sz="1700"/>
              <a:t>Tunneling and Port Forwarding:</a:t>
            </a:r>
            <a:endParaRPr sz="1700"/>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0"/>
              </a:spcAft>
              <a:buNone/>
            </a:pPr>
            <a:r>
              <a:rPr lang="en" sz="1700">
                <a:latin typeface="Lato"/>
                <a:ea typeface="Lato"/>
                <a:cs typeface="Lato"/>
                <a:sym typeface="Lato"/>
              </a:rPr>
              <a:t>Secure tunneling over SSH for accessing internal services from remote locations.</a:t>
            </a:r>
            <a:endParaRPr sz="1700">
              <a:latin typeface="Lato"/>
              <a:ea typeface="Lato"/>
              <a:cs typeface="Lato"/>
              <a:sym typeface="Lato"/>
            </a:endParaRPr>
          </a:p>
          <a:p>
            <a:pPr marL="0" lvl="0" indent="0" algn="l" rtl="0">
              <a:lnSpc>
                <a:spcPct val="115000"/>
              </a:lnSpc>
              <a:spcBef>
                <a:spcPts val="1600"/>
              </a:spcBef>
              <a:spcAft>
                <a:spcPts val="0"/>
              </a:spcAft>
              <a:buNone/>
            </a:pPr>
            <a:r>
              <a:rPr lang="en" sz="1700">
                <a:latin typeface="Lato"/>
                <a:ea typeface="Lato"/>
                <a:cs typeface="Lato"/>
                <a:sym typeface="Lato"/>
              </a:rPr>
              <a:t>Example:</a:t>
            </a:r>
            <a:endParaRPr sz="1700">
              <a:latin typeface="Lato"/>
              <a:ea typeface="Lato"/>
              <a:cs typeface="Lato"/>
              <a:sym typeface="Lato"/>
            </a:endParaRPr>
          </a:p>
          <a:p>
            <a:pPr marL="0" lvl="0" indent="0" algn="l" rtl="0">
              <a:lnSpc>
                <a:spcPct val="115000"/>
              </a:lnSpc>
              <a:spcBef>
                <a:spcPts val="1600"/>
              </a:spcBef>
              <a:spcAft>
                <a:spcPts val="0"/>
              </a:spcAft>
              <a:buNone/>
            </a:pPr>
            <a:r>
              <a:rPr lang="en" sz="1700">
                <a:latin typeface="Lato"/>
                <a:ea typeface="Lato"/>
                <a:cs typeface="Lato"/>
                <a:sym typeface="Lato"/>
              </a:rPr>
              <a:t>Forwarding local port 8080 to a remote web server: ssh -L 8080:localhost:80 user@remote-server</a:t>
            </a:r>
            <a:endParaRPr sz="1700">
              <a:latin typeface="Lato"/>
              <a:ea typeface="Lato"/>
              <a:cs typeface="Lato"/>
              <a:sym typeface="Lato"/>
            </a:endParaRPr>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1600"/>
              </a:spcAft>
              <a:buNone/>
            </a:pPr>
            <a:endParaRPr sz="17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249" name="Google Shape;249;p32"/>
          <p:cNvSpPr txBox="1">
            <a:spLocks noGrp="1"/>
          </p:cNvSpPr>
          <p:nvPr>
            <p:ph type="title" idx="4294967295"/>
          </p:nvPr>
        </p:nvSpPr>
        <p:spPr>
          <a:xfrm>
            <a:off x="578250" y="212300"/>
            <a:ext cx="7900500" cy="4597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1700">
                <a:latin typeface="Lato"/>
                <a:ea typeface="Lato"/>
                <a:cs typeface="Lato"/>
                <a:sym typeface="Lato"/>
              </a:rPr>
              <a:t> </a:t>
            </a:r>
            <a:r>
              <a:rPr lang="en" sz="1922">
                <a:solidFill>
                  <a:schemeClr val="lt2"/>
                </a:solidFill>
              </a:rPr>
              <a:t>Hands-On Example:</a:t>
            </a:r>
            <a:endParaRPr sz="1922">
              <a:solidFill>
                <a:schemeClr val="lt2"/>
              </a:solidFill>
            </a:endParaRPr>
          </a:p>
          <a:p>
            <a:pPr marL="0" lvl="0" indent="0" algn="l" rtl="0">
              <a:lnSpc>
                <a:spcPct val="115000"/>
              </a:lnSpc>
              <a:spcBef>
                <a:spcPts val="1600"/>
              </a:spcBef>
              <a:spcAft>
                <a:spcPts val="0"/>
              </a:spcAft>
              <a:buNone/>
            </a:pPr>
            <a:r>
              <a:rPr lang="en" sz="1922"/>
              <a:t>Scenario: Setting Up a Secure Remote Access Environment</a:t>
            </a:r>
            <a:endParaRPr sz="1922"/>
          </a:p>
          <a:p>
            <a:pPr marL="0" lvl="0" indent="0" algn="l" rtl="0">
              <a:lnSpc>
                <a:spcPct val="115000"/>
              </a:lnSpc>
              <a:spcBef>
                <a:spcPts val="1600"/>
              </a:spcBef>
              <a:spcAft>
                <a:spcPts val="0"/>
              </a:spcAft>
              <a:buNone/>
            </a:pPr>
            <a:endParaRPr sz="1922"/>
          </a:p>
          <a:p>
            <a:pPr marL="0" lvl="0" indent="0" algn="l" rtl="0">
              <a:lnSpc>
                <a:spcPct val="115000"/>
              </a:lnSpc>
              <a:spcBef>
                <a:spcPts val="1600"/>
              </a:spcBef>
              <a:spcAft>
                <a:spcPts val="0"/>
              </a:spcAft>
              <a:buNone/>
            </a:pPr>
            <a:r>
              <a:rPr lang="en" sz="1922">
                <a:solidFill>
                  <a:schemeClr val="accent1"/>
                </a:solidFill>
              </a:rPr>
              <a:t>Step 1: Set up SSH with key-based authentication.</a:t>
            </a:r>
            <a:endParaRPr sz="1922">
              <a:solidFill>
                <a:schemeClr val="accent1"/>
              </a:solidFill>
            </a:endParaRPr>
          </a:p>
          <a:p>
            <a:pPr marL="0" lvl="0" indent="0" algn="l" rtl="0">
              <a:lnSpc>
                <a:spcPct val="115000"/>
              </a:lnSpc>
              <a:spcBef>
                <a:spcPts val="1600"/>
              </a:spcBef>
              <a:spcAft>
                <a:spcPts val="0"/>
              </a:spcAft>
              <a:buNone/>
            </a:pPr>
            <a:r>
              <a:rPr lang="en" sz="1922">
                <a:solidFill>
                  <a:schemeClr val="accent1"/>
                </a:solidFill>
              </a:rPr>
              <a:t>Step 2: Configure a firewall with ufw to allow only necessary traffic.</a:t>
            </a:r>
            <a:endParaRPr sz="1922">
              <a:solidFill>
                <a:schemeClr val="accent1"/>
              </a:solidFill>
            </a:endParaRPr>
          </a:p>
          <a:p>
            <a:pPr marL="0" lvl="0" indent="0" algn="l" rtl="0">
              <a:lnSpc>
                <a:spcPct val="115000"/>
              </a:lnSpc>
              <a:spcBef>
                <a:spcPts val="1600"/>
              </a:spcBef>
              <a:spcAft>
                <a:spcPts val="0"/>
              </a:spcAft>
              <a:buNone/>
            </a:pPr>
            <a:r>
              <a:rPr lang="en" sz="1922">
                <a:solidFill>
                  <a:schemeClr val="accent1"/>
                </a:solidFill>
              </a:rPr>
              <a:t>Step 3: Use fail2ban to protect against brute-force attacks.</a:t>
            </a:r>
            <a:endParaRPr sz="1922">
              <a:solidFill>
                <a:schemeClr val="accent1"/>
              </a:solidFill>
            </a:endParaRPr>
          </a:p>
          <a:p>
            <a:pPr marL="0" lvl="0" indent="0" algn="l" rtl="0">
              <a:lnSpc>
                <a:spcPct val="115000"/>
              </a:lnSpc>
              <a:spcBef>
                <a:spcPts val="1600"/>
              </a:spcBef>
              <a:spcAft>
                <a:spcPts val="0"/>
              </a:spcAft>
              <a:buNone/>
            </a:pPr>
            <a:r>
              <a:rPr lang="en" sz="1922">
                <a:solidFill>
                  <a:schemeClr val="accent1"/>
                </a:solidFill>
              </a:rPr>
              <a:t>Step 4: Enable logging and monitoring for auditing.</a:t>
            </a:r>
            <a:endParaRPr sz="1922">
              <a:solidFill>
                <a:schemeClr val="accent1"/>
              </a:solidFill>
            </a:endParaRPr>
          </a:p>
          <a:p>
            <a:pPr marL="0" lvl="0" indent="0" algn="l" rtl="0">
              <a:lnSpc>
                <a:spcPct val="115000"/>
              </a:lnSpc>
              <a:spcBef>
                <a:spcPts val="1600"/>
              </a:spcBef>
              <a:spcAft>
                <a:spcPts val="0"/>
              </a:spcAft>
              <a:buNone/>
            </a:pPr>
            <a:endParaRPr sz="1922">
              <a:solidFill>
                <a:schemeClr val="accent1"/>
              </a:solidFill>
            </a:endParaRPr>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1600"/>
              </a:spcAft>
              <a:buNone/>
            </a:pPr>
            <a:endParaRPr sz="17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141" name="Google Shape;141;p14"/>
          <p:cNvSpPr txBox="1">
            <a:spLocks noGrp="1"/>
          </p:cNvSpPr>
          <p:nvPr>
            <p:ph type="title" idx="4294967295"/>
          </p:nvPr>
        </p:nvSpPr>
        <p:spPr>
          <a:xfrm>
            <a:off x="0" y="0"/>
            <a:ext cx="8478600" cy="4809600"/>
          </a:xfrm>
          <a:prstGeom prst="rect">
            <a:avLst/>
          </a:prstGeom>
        </p:spPr>
        <p:txBody>
          <a:bodyPr spcFirstLastPara="1" wrap="square" lIns="91425" tIns="91425" rIns="91425" bIns="91425" anchor="t" anchorCtr="0">
            <a:noAutofit/>
          </a:bodyPr>
          <a:lstStyle/>
          <a:p>
            <a:pPr>
              <a:lnSpc>
                <a:spcPct val="115000"/>
              </a:lnSpc>
              <a:buSzPts val="990"/>
            </a:pPr>
            <a:br>
              <a:rPr lang="en" sz="3200" dirty="0">
                <a:latin typeface="Lato"/>
                <a:ea typeface="Lato"/>
                <a:cs typeface="Lato"/>
              </a:rPr>
            </a:br>
            <a:br>
              <a:rPr lang="en" sz="3200" dirty="0">
                <a:latin typeface="Lato"/>
                <a:ea typeface="Lato"/>
                <a:cs typeface="Lato"/>
              </a:rPr>
            </a:br>
            <a:br>
              <a:rPr lang="en" sz="3200" dirty="0">
                <a:latin typeface="Lato"/>
                <a:ea typeface="Lato"/>
                <a:cs typeface="Lato"/>
              </a:rPr>
            </a:br>
            <a:r>
              <a:rPr lang="en" sz="3200" dirty="0">
                <a:latin typeface="Lato"/>
                <a:ea typeface="Lato"/>
                <a:cs typeface="Lato"/>
              </a:rPr>
              <a:t>                       Linux Security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141" name="Google Shape;141;p14"/>
          <p:cNvSpPr txBox="1">
            <a:spLocks noGrp="1"/>
          </p:cNvSpPr>
          <p:nvPr>
            <p:ph type="title" idx="4294967295"/>
          </p:nvPr>
        </p:nvSpPr>
        <p:spPr>
          <a:xfrm>
            <a:off x="0" y="0"/>
            <a:ext cx="8478600" cy="4809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1700" dirty="0">
                <a:latin typeface="Lato"/>
                <a:ea typeface="Lato"/>
                <a:cs typeface="Lato"/>
                <a:sym typeface="Lato"/>
              </a:rPr>
              <a:t>Today, we’ll dive into the best practices for hardening Linux systems, ensuring network security, and protecting our environments against the ever-growing list of threats.</a:t>
            </a:r>
            <a:endParaRPr sz="1700" dirty="0">
              <a:latin typeface="Lato"/>
              <a:ea typeface="Lato"/>
              <a:cs typeface="Lato"/>
              <a:sym typeface="Lato"/>
            </a:endParaRPr>
          </a:p>
          <a:p>
            <a:pPr>
              <a:lnSpc>
                <a:spcPct val="115000"/>
              </a:lnSpc>
              <a:spcBef>
                <a:spcPts val="1600"/>
              </a:spcBef>
              <a:buSzPts val="990"/>
            </a:pPr>
            <a:r>
              <a:rPr lang="en" sz="1700" dirty="0">
                <a:latin typeface="Lato"/>
                <a:ea typeface="Lato"/>
                <a:cs typeface="Lato"/>
                <a:sym typeface="Lato"/>
              </a:rPr>
              <a:t>We will cover topics such as </a:t>
            </a:r>
            <a:br>
              <a:rPr lang="en" sz="1700" dirty="0">
                <a:latin typeface="Lato"/>
                <a:ea typeface="Lato"/>
                <a:cs typeface="Lato"/>
                <a:sym typeface="Lato"/>
              </a:rPr>
            </a:br>
            <a:r>
              <a:rPr lang="en" sz="1700" dirty="0">
                <a:latin typeface="Lato"/>
                <a:ea typeface="Lato"/>
                <a:cs typeface="Lato"/>
                <a:sym typeface="Lato"/>
              </a:rPr>
              <a:t>- SSH hardening</a:t>
            </a:r>
            <a:br>
              <a:rPr lang="en" sz="1700" dirty="0">
                <a:latin typeface="Lato"/>
                <a:ea typeface="Lato"/>
                <a:cs typeface="Lato"/>
              </a:rPr>
            </a:br>
            <a:r>
              <a:rPr lang="en" sz="1700" dirty="0">
                <a:latin typeface="Lato"/>
                <a:ea typeface="Lato"/>
                <a:cs typeface="Lato"/>
                <a:sym typeface="Lato"/>
              </a:rPr>
              <a:t>- firewall configurations</a:t>
            </a:r>
            <a:br>
              <a:rPr lang="en" sz="1700" dirty="0">
                <a:latin typeface="Lato"/>
                <a:ea typeface="Lato"/>
                <a:cs typeface="Lato"/>
              </a:rPr>
            </a:br>
            <a:r>
              <a:rPr lang="en" sz="1700" dirty="0">
                <a:latin typeface="Lato"/>
                <a:ea typeface="Lato"/>
                <a:cs typeface="Lato"/>
                <a:sym typeface="Lato"/>
              </a:rPr>
              <a:t>- intrusion detection and prevention, and </a:t>
            </a:r>
            <a:br>
              <a:rPr lang="en" sz="1700" dirty="0">
                <a:latin typeface="Lato"/>
                <a:ea typeface="Lato"/>
                <a:cs typeface="Lato"/>
                <a:sym typeface="Lato"/>
              </a:rPr>
            </a:br>
            <a:r>
              <a:rPr lang="en" sz="1700" dirty="0">
                <a:latin typeface="Lato"/>
                <a:ea typeface="Lato"/>
                <a:cs typeface="Lato"/>
                <a:sym typeface="Lato"/>
              </a:rPr>
              <a:t>-secure user management. </a:t>
            </a:r>
            <a:br>
              <a:rPr lang="en" sz="1700" dirty="0">
                <a:latin typeface="Lato"/>
                <a:ea typeface="Lato"/>
                <a:cs typeface="Lato"/>
                <a:sym typeface="Lato"/>
              </a:rPr>
            </a:br>
            <a:r>
              <a:rPr lang="en" sz="1700" dirty="0">
                <a:latin typeface="Lato"/>
                <a:ea typeface="Lato"/>
                <a:cs typeface="Lato"/>
                <a:sym typeface="Lato"/>
              </a:rPr>
              <a:t>But beyond just the technical aspects, we’ll also explore the mindset you need to adopt when approaching security—a mindset of constant vigilance and proactive defense.</a:t>
            </a:r>
            <a:endParaRPr sz="1700" dirty="0">
              <a:latin typeface="Lato"/>
              <a:ea typeface="Lato"/>
              <a:cs typeface="Lato"/>
              <a:sym typeface="Lato"/>
            </a:endParaRPr>
          </a:p>
          <a:p>
            <a:pPr marL="0" lvl="0" indent="0" algn="l" rtl="0">
              <a:lnSpc>
                <a:spcPct val="115000"/>
              </a:lnSpc>
              <a:spcBef>
                <a:spcPts val="1600"/>
              </a:spcBef>
              <a:spcAft>
                <a:spcPts val="0"/>
              </a:spcAft>
              <a:buSzPts val="990"/>
              <a:buNone/>
            </a:pPr>
            <a:r>
              <a:rPr lang="en" sz="1700" dirty="0">
                <a:latin typeface="Lato"/>
                <a:ea typeface="Lato"/>
                <a:cs typeface="Lato"/>
                <a:sym typeface="Lato"/>
              </a:rPr>
              <a:t>By the end of this session, my goal is for all of us to walk away with a deeper understanding of Linux security principles and how to apply them effectively in real-world scenarios. Whether you're securing a single server or managing complex infrastructures, the principles we’ll discuss today will help you stay one step ahead of potential threats.</a:t>
            </a:r>
            <a:endParaRPr sz="1700" dirty="0">
              <a:latin typeface="Lato"/>
              <a:ea typeface="Lato"/>
              <a:cs typeface="Lato"/>
              <a:sym typeface="Lato"/>
            </a:endParaRPr>
          </a:p>
          <a:p>
            <a:pPr marL="0" lvl="0" indent="0" algn="l" rtl="0">
              <a:lnSpc>
                <a:spcPct val="115000"/>
              </a:lnSpc>
              <a:spcBef>
                <a:spcPts val="1600"/>
              </a:spcBef>
              <a:spcAft>
                <a:spcPts val="0"/>
              </a:spcAft>
              <a:buSzPts val="990"/>
              <a:buNone/>
            </a:pPr>
            <a:endParaRPr sz="1729">
              <a:latin typeface="Lato"/>
              <a:ea typeface="Lato"/>
              <a:cs typeface="Lato"/>
              <a:sym typeface="Lato"/>
            </a:endParaRPr>
          </a:p>
          <a:p>
            <a:pPr marL="0" lvl="0" indent="0" algn="l" rtl="0">
              <a:lnSpc>
                <a:spcPct val="115000"/>
              </a:lnSpc>
              <a:spcBef>
                <a:spcPts val="1600"/>
              </a:spcBef>
              <a:spcAft>
                <a:spcPts val="0"/>
              </a:spcAft>
              <a:buSzPts val="990"/>
              <a:buNone/>
            </a:pPr>
            <a:endParaRPr sz="1729">
              <a:latin typeface="Lato"/>
              <a:ea typeface="Lato"/>
              <a:cs typeface="Lato"/>
              <a:sym typeface="Lato"/>
            </a:endParaRPr>
          </a:p>
          <a:p>
            <a:pPr marL="0" lvl="0" indent="0" algn="l" rtl="0">
              <a:lnSpc>
                <a:spcPct val="115000"/>
              </a:lnSpc>
              <a:spcBef>
                <a:spcPts val="1600"/>
              </a:spcBef>
              <a:spcAft>
                <a:spcPts val="1600"/>
              </a:spcAft>
              <a:buSzPts val="990"/>
              <a:buNone/>
            </a:pPr>
            <a:endParaRPr sz="1729">
              <a:latin typeface="Lato"/>
              <a:ea typeface="Lato"/>
              <a:cs typeface="Lato"/>
              <a:sym typeface="Lato"/>
            </a:endParaRPr>
          </a:p>
        </p:txBody>
      </p:sp>
    </p:spTree>
    <p:extLst>
      <p:ext uri="{BB962C8B-B14F-4D97-AF65-F5344CB8AC3E}">
        <p14:creationId xmlns:p14="http://schemas.microsoft.com/office/powerpoint/2010/main" val="229083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147" name="Google Shape;147;p15"/>
          <p:cNvSpPr txBox="1">
            <a:spLocks noGrp="1"/>
          </p:cNvSpPr>
          <p:nvPr>
            <p:ph type="title" idx="4294967295"/>
          </p:nvPr>
        </p:nvSpPr>
        <p:spPr>
          <a:xfrm>
            <a:off x="535775" y="205250"/>
            <a:ext cx="7943100" cy="4604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700">
              <a:latin typeface="Lato"/>
              <a:ea typeface="Lato"/>
              <a:cs typeface="Lato"/>
              <a:sym typeface="Lato"/>
            </a:endParaRPr>
          </a:p>
          <a:p>
            <a:pPr marL="0" lvl="0" indent="0" algn="l" rtl="0">
              <a:lnSpc>
                <a:spcPct val="115000"/>
              </a:lnSpc>
              <a:spcBef>
                <a:spcPts val="1600"/>
              </a:spcBef>
              <a:spcAft>
                <a:spcPts val="0"/>
              </a:spcAft>
              <a:buNone/>
            </a:pPr>
            <a:r>
              <a:rPr lang="en" sz="1800" dirty="0">
                <a:latin typeface="Lato"/>
                <a:ea typeface="Lato"/>
                <a:cs typeface="Lato"/>
                <a:sym typeface="Lato"/>
              </a:rPr>
              <a:t>Here's a detailed explanation of the security measures and configuration parameters for securing a Linux system, especially in contexts like SSH access, firewall settings, and intrusion prevention.</a:t>
            </a:r>
            <a:endParaRPr lang="en" sz="1800" dirty="0">
              <a:latin typeface="Lato"/>
              <a:ea typeface="Lato"/>
              <a:cs typeface="Lato"/>
            </a:endParaRPr>
          </a:p>
          <a:p>
            <a:pPr marL="0" lvl="0" indent="0" algn="l" rtl="0">
              <a:lnSpc>
                <a:spcPct val="115000"/>
              </a:lnSpc>
              <a:spcBef>
                <a:spcPts val="1600"/>
              </a:spcBef>
              <a:spcAft>
                <a:spcPts val="1600"/>
              </a:spcAft>
              <a:buNone/>
            </a:pPr>
            <a:endParaRPr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153" name="Google Shape;153;p16"/>
          <p:cNvSpPr txBox="1">
            <a:spLocks noGrp="1"/>
          </p:cNvSpPr>
          <p:nvPr>
            <p:ph type="title" idx="4294967295"/>
          </p:nvPr>
        </p:nvSpPr>
        <p:spPr>
          <a:xfrm>
            <a:off x="415450" y="87600"/>
            <a:ext cx="7900500" cy="4968300"/>
          </a:xfrm>
          <a:prstGeom prst="rect">
            <a:avLst/>
          </a:prstGeom>
        </p:spPr>
        <p:txBody>
          <a:bodyPr spcFirstLastPara="1" wrap="square" lIns="91425" tIns="91425" rIns="91425" bIns="91425" anchor="t" anchorCtr="0">
            <a:normAutofit fontScale="90000"/>
          </a:bodyPr>
          <a:lstStyle/>
          <a:p>
            <a:r>
              <a:rPr lang="en" sz="2300" b="1" dirty="0">
                <a:solidFill>
                  <a:schemeClr val="lt2"/>
                </a:solidFill>
                <a:latin typeface="Lato"/>
                <a:ea typeface="Lato"/>
                <a:cs typeface="Lato"/>
                <a:sym typeface="Lato"/>
              </a:rPr>
              <a:t>1.</a:t>
            </a:r>
            <a:r>
              <a:rPr lang="en" sz="2200" b="1" dirty="0">
                <a:solidFill>
                  <a:schemeClr val="lt2"/>
                </a:solidFill>
                <a:latin typeface="Lato"/>
                <a:ea typeface="Lato"/>
                <a:cs typeface="Lato"/>
                <a:sym typeface="Lato"/>
              </a:rPr>
              <a:t> Set Protocol Parameter in the </a:t>
            </a:r>
            <a:r>
              <a:rPr lang="en" sz="2200" b="1" dirty="0" err="1">
                <a:solidFill>
                  <a:schemeClr val="lt2"/>
                </a:solidFill>
                <a:latin typeface="Lato"/>
                <a:ea typeface="Lato"/>
                <a:cs typeface="Lato"/>
                <a:sym typeface="Lato"/>
              </a:rPr>
              <a:t>sshd_config</a:t>
            </a:r>
            <a:br>
              <a:rPr lang="en-US" dirty="0">
                <a:sym typeface="Lato"/>
              </a:rPr>
            </a:br>
            <a:r>
              <a:rPr lang="en-US" sz="2000" dirty="0"/>
              <a:t>Why Do We Use Protocols?</a:t>
            </a:r>
            <a:endParaRPr lang="en-US" sz="2000" b="1" dirty="0">
              <a:solidFill>
                <a:schemeClr val="lt2"/>
              </a:solidFill>
              <a:latin typeface="Lato"/>
              <a:ea typeface="Lato"/>
              <a:cs typeface="Lato"/>
            </a:endParaRPr>
          </a:p>
          <a:p>
            <a:r>
              <a:rPr lang="en-US" sz="2000" b="1" dirty="0">
                <a:ea typeface="Lato"/>
                <a:cs typeface="Lato"/>
              </a:rPr>
              <a:t>Protocols</a:t>
            </a:r>
            <a:r>
              <a:rPr lang="en-US" sz="2000" dirty="0">
                <a:ea typeface="Lato"/>
                <a:cs typeface="Lato"/>
              </a:rPr>
              <a:t> are sets of rules that govern how data is transmitted across networks. They ensure that devices can communicate and understand each other effectively, even if they're made by different manufacturers or running different operating systems</a:t>
            </a:r>
            <a:r>
              <a:rPr lang="en-US" dirty="0">
                <a:ea typeface="Lato"/>
                <a:cs typeface="Lato"/>
              </a:rPr>
              <a:t>.</a:t>
            </a:r>
            <a:endParaRPr lang="en-US" dirty="0"/>
          </a:p>
          <a:p>
            <a:endParaRPr lang="en-US" dirty="0">
              <a:ea typeface="Lato"/>
              <a:cs typeface="Lato"/>
            </a:endParaRPr>
          </a:p>
          <a:p>
            <a:pPr marL="0" lvl="0" indent="0" algn="l" rtl="0">
              <a:spcBef>
                <a:spcPts val="0"/>
              </a:spcBef>
              <a:spcAft>
                <a:spcPts val="0"/>
              </a:spcAft>
              <a:buNone/>
            </a:pPr>
            <a:r>
              <a:rPr lang="en" sz="2200" dirty="0">
                <a:latin typeface="Lato"/>
                <a:ea typeface="Lato"/>
                <a:cs typeface="Lato"/>
                <a:sym typeface="Lato"/>
              </a:rPr>
              <a:t>Overview:</a:t>
            </a:r>
            <a:endParaRPr sz="2200" dirty="0">
              <a:latin typeface="Lato"/>
              <a:ea typeface="Lato"/>
              <a:cs typeface="Lato"/>
              <a:sym typeface="Lato"/>
            </a:endParaRPr>
          </a:p>
          <a:p>
            <a:pPr marL="0" lvl="0" indent="0" algn="l" rtl="0">
              <a:spcBef>
                <a:spcPts val="0"/>
              </a:spcBef>
              <a:spcAft>
                <a:spcPts val="0"/>
              </a:spcAft>
              <a:buNone/>
            </a:pPr>
            <a:r>
              <a:rPr lang="en" sz="2200" dirty="0">
                <a:latin typeface="Lato"/>
                <a:ea typeface="Lato"/>
                <a:cs typeface="Lato"/>
                <a:sym typeface="Lato"/>
              </a:rPr>
              <a:t>The Protocol directive in the </a:t>
            </a:r>
            <a:r>
              <a:rPr lang="en" sz="2200" dirty="0" err="1">
                <a:latin typeface="Lato"/>
                <a:ea typeface="Lato"/>
                <a:cs typeface="Lato"/>
                <a:sym typeface="Lato"/>
              </a:rPr>
              <a:t>sshd_config</a:t>
            </a:r>
            <a:r>
              <a:rPr lang="en" sz="2200" dirty="0">
                <a:latin typeface="Lato"/>
                <a:ea typeface="Lato"/>
                <a:cs typeface="Lato"/>
                <a:sym typeface="Lato"/>
              </a:rPr>
              <a:t> file determines which SSH protocol versions are supported by the SSH daemon. However, in modern configurations, only SSH protocol version 2 is used because version 1 is considered insecure.</a:t>
            </a:r>
            <a:endParaRPr sz="2200" dirty="0">
              <a:latin typeface="Lato"/>
              <a:ea typeface="Lato"/>
              <a:cs typeface="Lato"/>
              <a:sym typeface="Lato"/>
            </a:endParaRPr>
          </a:p>
          <a:p>
            <a:pPr marL="0" lvl="0" indent="0" algn="l" rtl="0">
              <a:spcBef>
                <a:spcPts val="0"/>
              </a:spcBef>
              <a:spcAft>
                <a:spcPts val="0"/>
              </a:spcAft>
              <a:buNone/>
            </a:pPr>
            <a:endParaRPr sz="2244">
              <a:latin typeface="Lato"/>
              <a:ea typeface="Lato"/>
              <a:cs typeface="Lato"/>
              <a:sym typeface="Lato"/>
            </a:endParaRPr>
          </a:p>
          <a:p>
            <a:pPr marL="0" lvl="0" indent="0" algn="l" rtl="0">
              <a:spcBef>
                <a:spcPts val="0"/>
              </a:spcBef>
              <a:spcAft>
                <a:spcPts val="0"/>
              </a:spcAft>
              <a:buNone/>
            </a:pPr>
            <a:r>
              <a:rPr lang="en" sz="2200" dirty="0">
                <a:solidFill>
                  <a:schemeClr val="lt2"/>
                </a:solidFill>
                <a:latin typeface="Lato"/>
                <a:ea typeface="Lato"/>
                <a:cs typeface="Lato"/>
                <a:sym typeface="Lato"/>
              </a:rPr>
              <a:t>Example:</a:t>
            </a:r>
            <a:endParaRPr sz="2200" dirty="0">
              <a:solidFill>
                <a:schemeClr val="lt2"/>
              </a:solidFill>
              <a:latin typeface="Lato"/>
              <a:ea typeface="Lato"/>
              <a:cs typeface="Lato"/>
              <a:sym typeface="Lato"/>
            </a:endParaRPr>
          </a:p>
          <a:p>
            <a:pPr marL="0" lvl="0" indent="0" algn="l" rtl="0">
              <a:spcBef>
                <a:spcPts val="0"/>
              </a:spcBef>
              <a:spcAft>
                <a:spcPts val="0"/>
              </a:spcAft>
              <a:buNone/>
            </a:pPr>
            <a:r>
              <a:rPr lang="en" sz="2200" dirty="0">
                <a:latin typeface="Lato"/>
                <a:ea typeface="Lato"/>
                <a:cs typeface="Lato"/>
                <a:sym typeface="Lato"/>
              </a:rPr>
              <a:t>Protocol 2</a:t>
            </a:r>
            <a:endParaRPr sz="2200" dirty="0">
              <a:latin typeface="Lato"/>
              <a:ea typeface="Lato"/>
              <a:cs typeface="Lato"/>
              <a:sym typeface="Lato"/>
            </a:endParaRPr>
          </a:p>
          <a:p>
            <a:pPr marL="0" lvl="0" indent="0" algn="l" rtl="0">
              <a:spcBef>
                <a:spcPts val="0"/>
              </a:spcBef>
              <a:spcAft>
                <a:spcPts val="0"/>
              </a:spcAft>
              <a:buNone/>
            </a:pPr>
            <a:r>
              <a:rPr lang="en" sz="2200" dirty="0">
                <a:latin typeface="Lato"/>
                <a:ea typeface="Lato"/>
                <a:cs typeface="Lato"/>
                <a:sym typeface="Lato"/>
              </a:rPr>
              <a:t>Note:</a:t>
            </a:r>
            <a:endParaRPr sz="2200" dirty="0">
              <a:latin typeface="Lato"/>
              <a:ea typeface="Lato"/>
              <a:cs typeface="Lato"/>
              <a:sym typeface="Lato"/>
            </a:endParaRPr>
          </a:p>
          <a:p>
            <a:pPr marL="0" lvl="0" indent="0" algn="l" rtl="0">
              <a:spcBef>
                <a:spcPts val="0"/>
              </a:spcBef>
              <a:spcAft>
                <a:spcPts val="0"/>
              </a:spcAft>
              <a:buNone/>
            </a:pPr>
            <a:r>
              <a:rPr lang="en" sz="2200" dirty="0">
                <a:latin typeface="Lato"/>
                <a:ea typeface="Lato"/>
                <a:cs typeface="Lato"/>
                <a:sym typeface="Lato"/>
              </a:rPr>
              <a:t>SSH protocol version 1 has numerous security vulnerabilities, so it is advisable to use only protocol version 2, which is more secure and supports modern encryption algorithms.</a:t>
            </a:r>
            <a:endParaRPr sz="2200" dirty="0">
              <a:latin typeface="Lato"/>
              <a:ea typeface="Lato"/>
              <a:cs typeface="Lato"/>
              <a:sym typeface="Lato"/>
            </a:endParaRPr>
          </a:p>
          <a:p>
            <a:pPr marL="0" lvl="0" indent="0" algn="l" rtl="0">
              <a:spcBef>
                <a:spcPts val="0"/>
              </a:spcBef>
              <a:spcAft>
                <a:spcPts val="0"/>
              </a:spcAft>
              <a:buNone/>
            </a:pPr>
            <a:endParaRPr sz="2244">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159" name="Google Shape;159;p17"/>
          <p:cNvSpPr txBox="1">
            <a:spLocks noGrp="1"/>
          </p:cNvSpPr>
          <p:nvPr>
            <p:ph type="title" idx="4294967295"/>
          </p:nvPr>
        </p:nvSpPr>
        <p:spPr>
          <a:xfrm>
            <a:off x="254775" y="49550"/>
            <a:ext cx="8514000" cy="5039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1700" dirty="0">
                <a:solidFill>
                  <a:schemeClr val="lt2"/>
                </a:solidFill>
                <a:latin typeface="Lato"/>
                <a:ea typeface="Lato"/>
                <a:cs typeface="Lato"/>
                <a:sym typeface="Lato"/>
              </a:rPr>
              <a:t>2</a:t>
            </a:r>
            <a:r>
              <a:rPr lang="en" sz="1900" dirty="0">
                <a:solidFill>
                  <a:schemeClr val="lt2"/>
                </a:solidFill>
                <a:latin typeface="Lato"/>
                <a:ea typeface="Lato"/>
                <a:cs typeface="Lato"/>
                <a:sym typeface="Lato"/>
              </a:rPr>
              <a:t>. Change the Default SSH Port</a:t>
            </a:r>
            <a:endParaRPr sz="1900" dirty="0">
              <a:solidFill>
                <a:schemeClr val="lt2"/>
              </a:solidFill>
              <a:latin typeface="Lato"/>
              <a:ea typeface="Lato"/>
              <a:cs typeface="Lato"/>
              <a:sym typeface="Lato"/>
            </a:endParaRPr>
          </a:p>
          <a:p>
            <a:pPr marL="0" lvl="0" indent="0" algn="l" rtl="0">
              <a:lnSpc>
                <a:spcPct val="115000"/>
              </a:lnSpc>
              <a:spcBef>
                <a:spcPts val="1600"/>
              </a:spcBef>
              <a:spcAft>
                <a:spcPts val="0"/>
              </a:spcAft>
              <a:buNone/>
            </a:pPr>
            <a:r>
              <a:rPr lang="en" sz="1900" dirty="0">
                <a:latin typeface="Lato"/>
                <a:ea typeface="Lato"/>
                <a:cs typeface="Lato"/>
                <a:sym typeface="Lato"/>
              </a:rPr>
              <a:t>Overview:</a:t>
            </a:r>
            <a:endParaRPr sz="1900" dirty="0">
              <a:latin typeface="Lato"/>
              <a:ea typeface="Lato"/>
              <a:cs typeface="Lato"/>
              <a:sym typeface="Lato"/>
            </a:endParaRPr>
          </a:p>
          <a:p>
            <a:pPr marL="0" lvl="0" indent="0" algn="l" rtl="0">
              <a:lnSpc>
                <a:spcPct val="115000"/>
              </a:lnSpc>
              <a:spcBef>
                <a:spcPts val="1600"/>
              </a:spcBef>
              <a:spcAft>
                <a:spcPts val="0"/>
              </a:spcAft>
              <a:buNone/>
            </a:pPr>
            <a:r>
              <a:rPr lang="en" sz="1900" dirty="0">
                <a:latin typeface="Lato"/>
                <a:ea typeface="Lato"/>
                <a:cs typeface="Lato"/>
                <a:sym typeface="Lato"/>
              </a:rPr>
              <a:t>Changing the default SSH port (from port 22) helps mitigate automated attacks that target port 22. This is a simple but effective security measure. Avoid common alternative ports like 2022, as attackers often scan these as well.</a:t>
            </a:r>
            <a:endParaRPr sz="1900" dirty="0">
              <a:latin typeface="Lato"/>
              <a:ea typeface="Lato"/>
              <a:cs typeface="Lato"/>
              <a:sym typeface="Lato"/>
            </a:endParaRPr>
          </a:p>
          <a:p>
            <a:pPr marL="0" lvl="0" indent="0" algn="l" rtl="0">
              <a:lnSpc>
                <a:spcPct val="115000"/>
              </a:lnSpc>
              <a:spcBef>
                <a:spcPts val="1600"/>
              </a:spcBef>
              <a:spcAft>
                <a:spcPts val="0"/>
              </a:spcAft>
              <a:buNone/>
            </a:pPr>
            <a:r>
              <a:rPr lang="en" sz="1900" dirty="0">
                <a:solidFill>
                  <a:schemeClr val="lt2"/>
                </a:solidFill>
                <a:latin typeface="Lato"/>
                <a:ea typeface="Lato"/>
                <a:cs typeface="Lato"/>
                <a:sym typeface="Lato"/>
              </a:rPr>
              <a:t>Example:</a:t>
            </a:r>
            <a:endParaRPr sz="1900" dirty="0">
              <a:solidFill>
                <a:schemeClr val="lt2"/>
              </a:solidFill>
              <a:latin typeface="Lato"/>
              <a:ea typeface="Lato"/>
              <a:cs typeface="Lato"/>
              <a:sym typeface="Lato"/>
            </a:endParaRPr>
          </a:p>
          <a:p>
            <a:pPr marL="0" lvl="0" indent="0" algn="l" rtl="0">
              <a:lnSpc>
                <a:spcPct val="115000"/>
              </a:lnSpc>
              <a:spcBef>
                <a:spcPts val="1600"/>
              </a:spcBef>
              <a:spcAft>
                <a:spcPts val="0"/>
              </a:spcAft>
              <a:buNone/>
            </a:pPr>
            <a:r>
              <a:rPr lang="en" sz="1900" dirty="0">
                <a:latin typeface="Lato"/>
                <a:ea typeface="Lato"/>
                <a:cs typeface="Lato"/>
                <a:sym typeface="Lato"/>
              </a:rPr>
              <a:t>To change the SSH port to 2222, edit the /</a:t>
            </a:r>
            <a:r>
              <a:rPr lang="en" sz="1900" dirty="0" err="1">
                <a:latin typeface="Lato"/>
                <a:ea typeface="Lato"/>
                <a:cs typeface="Lato"/>
                <a:sym typeface="Lato"/>
              </a:rPr>
              <a:t>etc</a:t>
            </a:r>
            <a:r>
              <a:rPr lang="en" sz="1900" dirty="0">
                <a:latin typeface="Lato"/>
                <a:ea typeface="Lato"/>
                <a:cs typeface="Lato"/>
                <a:sym typeface="Lato"/>
              </a:rPr>
              <a:t>/ssh/</a:t>
            </a:r>
            <a:r>
              <a:rPr lang="en" sz="1900" dirty="0" err="1">
                <a:latin typeface="Lato"/>
                <a:ea typeface="Lato"/>
                <a:cs typeface="Lato"/>
                <a:sym typeface="Lato"/>
              </a:rPr>
              <a:t>sshd_config</a:t>
            </a:r>
            <a:r>
              <a:rPr lang="en" sz="1900" dirty="0">
                <a:latin typeface="Lato"/>
                <a:ea typeface="Lato"/>
                <a:cs typeface="Lato"/>
                <a:sym typeface="Lato"/>
              </a:rPr>
              <a:t> file:</a:t>
            </a:r>
            <a:endParaRPr sz="1900" dirty="0">
              <a:latin typeface="Lato"/>
              <a:ea typeface="Lato"/>
              <a:cs typeface="Lato"/>
              <a:sym typeface="Lato"/>
            </a:endParaRPr>
          </a:p>
          <a:p>
            <a:pPr marL="0" lvl="0" indent="0" algn="l" rtl="0">
              <a:lnSpc>
                <a:spcPct val="115000"/>
              </a:lnSpc>
              <a:spcBef>
                <a:spcPts val="1600"/>
              </a:spcBef>
              <a:spcAft>
                <a:spcPts val="0"/>
              </a:spcAft>
              <a:buNone/>
            </a:pPr>
            <a:r>
              <a:rPr lang="en" sz="1900" dirty="0">
                <a:latin typeface="Lato"/>
                <a:ea typeface="Lato"/>
                <a:cs typeface="Lato"/>
                <a:sym typeface="Lato"/>
              </a:rPr>
              <a:t>Port 2222</a:t>
            </a:r>
            <a:endParaRPr sz="1900" dirty="0">
              <a:latin typeface="Lato"/>
              <a:ea typeface="Lato"/>
              <a:cs typeface="Lato"/>
              <a:sym typeface="Lato"/>
            </a:endParaRPr>
          </a:p>
          <a:p>
            <a:pPr marL="0" lvl="0" indent="0" algn="l" rtl="0">
              <a:lnSpc>
                <a:spcPct val="115000"/>
              </a:lnSpc>
              <a:spcBef>
                <a:spcPts val="1600"/>
              </a:spcBef>
              <a:spcAft>
                <a:spcPts val="0"/>
              </a:spcAft>
              <a:buNone/>
            </a:pPr>
            <a:r>
              <a:rPr lang="en" sz="1900" dirty="0">
                <a:latin typeface="Lato"/>
                <a:ea typeface="Lato"/>
                <a:cs typeface="Lato"/>
                <a:sym typeface="Lato"/>
              </a:rPr>
              <a:t>Note:</a:t>
            </a:r>
            <a:endParaRPr sz="1900" dirty="0">
              <a:latin typeface="Lato"/>
              <a:ea typeface="Lato"/>
              <a:cs typeface="Lato"/>
              <a:sym typeface="Lato"/>
            </a:endParaRPr>
          </a:p>
          <a:p>
            <a:pPr>
              <a:lnSpc>
                <a:spcPct val="115000"/>
              </a:lnSpc>
              <a:spcBef>
                <a:spcPts val="1600"/>
              </a:spcBef>
            </a:pPr>
            <a:r>
              <a:rPr lang="en" sz="1900" dirty="0">
                <a:latin typeface="Lato"/>
                <a:ea typeface="Lato"/>
                <a:cs typeface="Lato"/>
                <a:sym typeface="Lato"/>
              </a:rPr>
              <a:t>After changing the port, ensure that your firewall configuration (like iptables or </a:t>
            </a:r>
            <a:r>
              <a:rPr lang="en" sz="1900" dirty="0" err="1">
                <a:latin typeface="Lato"/>
                <a:ea typeface="Lato"/>
                <a:cs typeface="Lato"/>
                <a:sym typeface="Lato"/>
              </a:rPr>
              <a:t>ufw</a:t>
            </a:r>
            <a:r>
              <a:rPr lang="en" sz="1900" dirty="0">
                <a:latin typeface="Lato"/>
                <a:ea typeface="Lato"/>
                <a:cs typeface="Lato"/>
                <a:sym typeface="Lato"/>
              </a:rPr>
              <a:t>) allows traffic on the new SSH port. </a:t>
            </a:r>
            <a:r>
              <a:rPr lang="en" sz="1900" dirty="0">
                <a:solidFill>
                  <a:schemeClr val="tx2"/>
                </a:solidFill>
                <a:latin typeface="Consolas"/>
                <a:ea typeface="Lato"/>
                <a:cs typeface="Lato"/>
                <a:sym typeface="Lato"/>
              </a:rPr>
              <a:t>sudo ufw allow 2200/tcp
</a:t>
            </a:r>
            <a:endParaRPr lang="en" sz="1922" dirty="0">
              <a:solidFill>
                <a:schemeClr val="tx2"/>
              </a:solidFill>
              <a:latin typeface="Lato"/>
              <a:ea typeface="Lato"/>
              <a:cs typeface="Lato"/>
              <a:sym typeface="Lato"/>
            </a:endParaRPr>
          </a:p>
          <a:p>
            <a:pPr>
              <a:lnSpc>
                <a:spcPct val="114999"/>
              </a:lnSpc>
              <a:spcBef>
                <a:spcPts val="1600"/>
              </a:spcBef>
            </a:pPr>
            <a:br>
              <a:rPr lang="en" sz="1900" dirty="0">
                <a:latin typeface="Lato"/>
                <a:ea typeface="Lato"/>
                <a:cs typeface="Lato"/>
                <a:sym typeface="Lato"/>
              </a:rPr>
            </a:br>
            <a:endParaRPr sz="1900">
              <a:latin typeface="Lato"/>
              <a:ea typeface="Lato"/>
              <a:cs typeface="Lato"/>
            </a:endParaRPr>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1600"/>
              </a:spcAft>
              <a:buNone/>
            </a:pPr>
            <a:endParaRPr sz="17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165" name="Google Shape;165;p18"/>
          <p:cNvSpPr txBox="1">
            <a:spLocks noGrp="1"/>
          </p:cNvSpPr>
          <p:nvPr>
            <p:ph type="title" idx="4294967295"/>
          </p:nvPr>
        </p:nvSpPr>
        <p:spPr>
          <a:xfrm>
            <a:off x="594500" y="148625"/>
            <a:ext cx="8139000" cy="46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solidFill>
                  <a:schemeClr val="lt2"/>
                </a:solidFill>
                <a:latin typeface="Lato"/>
                <a:ea typeface="Lato"/>
                <a:cs typeface="Lato"/>
                <a:sym typeface="Lato"/>
              </a:rPr>
              <a:t>3. Set PermitRootLogin to no in the sshd_config File</a:t>
            </a:r>
            <a:endParaRPr sz="2020">
              <a:solidFill>
                <a:schemeClr val="lt2"/>
              </a:solidFill>
              <a:latin typeface="Lato"/>
              <a:ea typeface="Lato"/>
              <a:cs typeface="Lato"/>
              <a:sym typeface="Lato"/>
            </a:endParaRPr>
          </a:p>
          <a:p>
            <a:pPr marL="0" lvl="0" indent="0" algn="l" rtl="0">
              <a:spcBef>
                <a:spcPts val="0"/>
              </a:spcBef>
              <a:spcAft>
                <a:spcPts val="0"/>
              </a:spcAft>
              <a:buSzPts val="990"/>
              <a:buNone/>
            </a:pPr>
            <a:r>
              <a:rPr lang="en" sz="2020">
                <a:latin typeface="Lato"/>
                <a:ea typeface="Lato"/>
                <a:cs typeface="Lato"/>
                <a:sym typeface="Lato"/>
              </a:rPr>
              <a:t>Overview:</a:t>
            </a:r>
            <a:endParaRPr sz="2020">
              <a:latin typeface="Lato"/>
              <a:ea typeface="Lato"/>
              <a:cs typeface="Lato"/>
              <a:sym typeface="Lato"/>
            </a:endParaRPr>
          </a:p>
          <a:p>
            <a:pPr marL="0" lvl="0" indent="0" algn="l" rtl="0">
              <a:spcBef>
                <a:spcPts val="0"/>
              </a:spcBef>
              <a:spcAft>
                <a:spcPts val="0"/>
              </a:spcAft>
              <a:buSzPts val="990"/>
              <a:buNone/>
            </a:pPr>
            <a:r>
              <a:rPr lang="en" sz="2020">
                <a:latin typeface="Lato"/>
                <a:ea typeface="Lato"/>
                <a:cs typeface="Lato"/>
                <a:sym typeface="Lato"/>
              </a:rPr>
              <a:t>By default, the root user has all administrative privileges. Allowing direct SSH access for the root account is a significant security risk. Disabling root login forces users to log in as a normal user and then escalate privileges using sudo.</a:t>
            </a:r>
            <a:endParaRPr sz="2020">
              <a:latin typeface="Lato"/>
              <a:ea typeface="Lato"/>
              <a:cs typeface="Lato"/>
              <a:sym typeface="Lato"/>
            </a:endParaRPr>
          </a:p>
          <a:p>
            <a:pPr marL="0" lvl="0" indent="0" algn="l" rtl="0">
              <a:spcBef>
                <a:spcPts val="0"/>
              </a:spcBef>
              <a:spcAft>
                <a:spcPts val="0"/>
              </a:spcAft>
              <a:buSzPts val="990"/>
              <a:buNone/>
            </a:pPr>
            <a:endParaRPr sz="2020">
              <a:latin typeface="Lato"/>
              <a:ea typeface="Lato"/>
              <a:cs typeface="Lato"/>
              <a:sym typeface="Lato"/>
            </a:endParaRPr>
          </a:p>
          <a:p>
            <a:pPr marL="0" lvl="0" indent="0" algn="l" rtl="0">
              <a:spcBef>
                <a:spcPts val="0"/>
              </a:spcBef>
              <a:spcAft>
                <a:spcPts val="0"/>
              </a:spcAft>
              <a:buSzPts val="990"/>
              <a:buNone/>
            </a:pPr>
            <a:r>
              <a:rPr lang="en" sz="2020">
                <a:solidFill>
                  <a:schemeClr val="lt2"/>
                </a:solidFill>
                <a:latin typeface="Lato"/>
                <a:ea typeface="Lato"/>
                <a:cs typeface="Lato"/>
                <a:sym typeface="Lato"/>
              </a:rPr>
              <a:t>Example:</a:t>
            </a:r>
            <a:endParaRPr sz="2020">
              <a:solidFill>
                <a:schemeClr val="lt2"/>
              </a:solidFill>
              <a:latin typeface="Lato"/>
              <a:ea typeface="Lato"/>
              <a:cs typeface="Lato"/>
              <a:sym typeface="Lato"/>
            </a:endParaRPr>
          </a:p>
          <a:p>
            <a:pPr marL="0" lvl="0" indent="0" algn="l" rtl="0">
              <a:spcBef>
                <a:spcPts val="0"/>
              </a:spcBef>
              <a:spcAft>
                <a:spcPts val="0"/>
              </a:spcAft>
              <a:buSzPts val="990"/>
              <a:buNone/>
            </a:pPr>
            <a:r>
              <a:rPr lang="en" sz="2020">
                <a:latin typeface="Lato"/>
                <a:ea typeface="Lato"/>
                <a:cs typeface="Lato"/>
                <a:sym typeface="Lato"/>
              </a:rPr>
              <a:t>PermitRootLogin no</a:t>
            </a:r>
            <a:endParaRPr sz="2020">
              <a:latin typeface="Lato"/>
              <a:ea typeface="Lato"/>
              <a:cs typeface="Lato"/>
              <a:sym typeface="Lato"/>
            </a:endParaRPr>
          </a:p>
          <a:p>
            <a:pPr marL="0" lvl="0" indent="0" algn="l" rtl="0">
              <a:spcBef>
                <a:spcPts val="0"/>
              </a:spcBef>
              <a:spcAft>
                <a:spcPts val="0"/>
              </a:spcAft>
              <a:buSzPts val="990"/>
              <a:buNone/>
            </a:pPr>
            <a:endParaRPr sz="2020">
              <a:latin typeface="Lato"/>
              <a:ea typeface="Lato"/>
              <a:cs typeface="Lato"/>
              <a:sym typeface="Lato"/>
            </a:endParaRPr>
          </a:p>
          <a:p>
            <a:pPr marL="0" lvl="0" indent="0" algn="l" rtl="0">
              <a:spcBef>
                <a:spcPts val="0"/>
              </a:spcBef>
              <a:spcAft>
                <a:spcPts val="0"/>
              </a:spcAft>
              <a:buSzPts val="990"/>
              <a:buNone/>
            </a:pPr>
            <a:r>
              <a:rPr lang="en" sz="2020">
                <a:latin typeface="Lato"/>
                <a:ea typeface="Lato"/>
                <a:cs typeface="Lato"/>
                <a:sym typeface="Lato"/>
              </a:rPr>
              <a:t>Note:</a:t>
            </a:r>
            <a:endParaRPr sz="2020">
              <a:latin typeface="Lato"/>
              <a:ea typeface="Lato"/>
              <a:cs typeface="Lato"/>
              <a:sym typeface="Lato"/>
            </a:endParaRPr>
          </a:p>
          <a:p>
            <a:pPr marL="0" lvl="0" indent="0" algn="l" rtl="0">
              <a:spcBef>
                <a:spcPts val="0"/>
              </a:spcBef>
              <a:spcAft>
                <a:spcPts val="0"/>
              </a:spcAft>
              <a:buSzPts val="990"/>
              <a:buNone/>
            </a:pPr>
            <a:r>
              <a:rPr lang="en" sz="2020">
                <a:latin typeface="Lato"/>
                <a:ea typeface="Lato"/>
                <a:cs typeface="Lato"/>
                <a:sym typeface="Lato"/>
              </a:rPr>
              <a:t>After disabling root login, ensure that your non-root user has sufficient privileges to perform administrative tasks via sudo.</a:t>
            </a:r>
            <a:endParaRPr sz="2020">
              <a:latin typeface="Lato"/>
              <a:ea typeface="Lato"/>
              <a:cs typeface="Lato"/>
              <a:sym typeface="Lato"/>
            </a:endParaRPr>
          </a:p>
          <a:p>
            <a:pPr marL="0" lvl="0" indent="0" algn="l" rtl="0">
              <a:spcBef>
                <a:spcPts val="0"/>
              </a:spcBef>
              <a:spcAft>
                <a:spcPts val="0"/>
              </a:spcAft>
              <a:buSzPts val="990"/>
              <a:buNone/>
            </a:pPr>
            <a:endParaRPr sz="202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171" name="Google Shape;171;p19"/>
          <p:cNvSpPr txBox="1">
            <a:spLocks noGrp="1"/>
          </p:cNvSpPr>
          <p:nvPr>
            <p:ph type="title" idx="4294967295"/>
          </p:nvPr>
        </p:nvSpPr>
        <p:spPr>
          <a:xfrm>
            <a:off x="578250" y="212300"/>
            <a:ext cx="7900500" cy="4597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1700">
                <a:solidFill>
                  <a:schemeClr val="lt2"/>
                </a:solidFill>
                <a:latin typeface="Lato"/>
                <a:ea typeface="Lato"/>
                <a:cs typeface="Lato"/>
                <a:sym typeface="Lato"/>
              </a:rPr>
              <a:t>4. Set the AllowUsers Parameter in the sshd_config File</a:t>
            </a:r>
            <a:endParaRPr sz="1700">
              <a:solidFill>
                <a:schemeClr val="lt2"/>
              </a:solidFill>
              <a:latin typeface="Lato"/>
              <a:ea typeface="Lato"/>
              <a:cs typeface="Lato"/>
              <a:sym typeface="Lato"/>
            </a:endParaRPr>
          </a:p>
          <a:p>
            <a:pPr marL="0" lvl="0" indent="0" algn="l" rtl="0">
              <a:lnSpc>
                <a:spcPct val="115000"/>
              </a:lnSpc>
              <a:spcBef>
                <a:spcPts val="1600"/>
              </a:spcBef>
              <a:spcAft>
                <a:spcPts val="0"/>
              </a:spcAft>
              <a:buNone/>
            </a:pPr>
            <a:r>
              <a:rPr lang="en" sz="1700">
                <a:latin typeface="Lato"/>
                <a:ea typeface="Lato"/>
                <a:cs typeface="Lato"/>
                <a:sym typeface="Lato"/>
              </a:rPr>
              <a:t>Overview:</a:t>
            </a:r>
            <a:endParaRPr sz="1700">
              <a:latin typeface="Lato"/>
              <a:ea typeface="Lato"/>
              <a:cs typeface="Lato"/>
              <a:sym typeface="Lato"/>
            </a:endParaRPr>
          </a:p>
          <a:p>
            <a:pPr marL="0" lvl="0" indent="0" algn="l" rtl="0">
              <a:lnSpc>
                <a:spcPct val="115000"/>
              </a:lnSpc>
              <a:spcBef>
                <a:spcPts val="1600"/>
              </a:spcBef>
              <a:spcAft>
                <a:spcPts val="0"/>
              </a:spcAft>
              <a:buNone/>
            </a:pPr>
            <a:r>
              <a:rPr lang="en" sz="1700">
                <a:latin typeface="Lato"/>
                <a:ea typeface="Lato"/>
                <a:cs typeface="Lato"/>
                <a:sym typeface="Lato"/>
              </a:rPr>
              <a:t>The AllowUsers directive in the sshd_config file restricts which users can log in via SSH. This is an additional layer of security to limit SSH access to specific users.</a:t>
            </a:r>
            <a:endParaRPr sz="1700">
              <a:latin typeface="Lato"/>
              <a:ea typeface="Lato"/>
              <a:cs typeface="Lato"/>
              <a:sym typeface="Lato"/>
            </a:endParaRPr>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0"/>
              </a:spcAft>
              <a:buNone/>
            </a:pPr>
            <a:r>
              <a:rPr lang="en" sz="1700">
                <a:solidFill>
                  <a:schemeClr val="lt2"/>
                </a:solidFill>
                <a:latin typeface="Lato"/>
                <a:ea typeface="Lato"/>
                <a:cs typeface="Lato"/>
                <a:sym typeface="Lato"/>
              </a:rPr>
              <a:t>Example:</a:t>
            </a:r>
            <a:endParaRPr sz="1700">
              <a:solidFill>
                <a:schemeClr val="lt2"/>
              </a:solidFill>
              <a:latin typeface="Lato"/>
              <a:ea typeface="Lato"/>
              <a:cs typeface="Lato"/>
              <a:sym typeface="Lato"/>
            </a:endParaRPr>
          </a:p>
          <a:p>
            <a:pPr marL="0" lvl="0" indent="0" algn="l" rtl="0">
              <a:lnSpc>
                <a:spcPct val="115000"/>
              </a:lnSpc>
              <a:spcBef>
                <a:spcPts val="1600"/>
              </a:spcBef>
              <a:spcAft>
                <a:spcPts val="0"/>
              </a:spcAft>
              <a:buNone/>
            </a:pPr>
            <a:r>
              <a:rPr lang="en" sz="1700">
                <a:latin typeface="Lato"/>
                <a:ea typeface="Lato"/>
                <a:cs typeface="Lato"/>
                <a:sym typeface="Lato"/>
              </a:rPr>
              <a:t>AllowUsers user1 user2 adminuser</a:t>
            </a:r>
            <a:endParaRPr sz="1700">
              <a:latin typeface="Lato"/>
              <a:ea typeface="Lato"/>
              <a:cs typeface="Lato"/>
              <a:sym typeface="Lato"/>
            </a:endParaRPr>
          </a:p>
          <a:p>
            <a:pPr marL="0" lvl="0" indent="0" algn="l" rtl="0">
              <a:lnSpc>
                <a:spcPct val="115000"/>
              </a:lnSpc>
              <a:spcBef>
                <a:spcPts val="1600"/>
              </a:spcBef>
              <a:spcAft>
                <a:spcPts val="0"/>
              </a:spcAft>
              <a:buNone/>
            </a:pPr>
            <a:r>
              <a:rPr lang="en" sz="1700">
                <a:latin typeface="Lato"/>
                <a:ea typeface="Lato"/>
                <a:cs typeface="Lato"/>
                <a:sym typeface="Lato"/>
              </a:rPr>
              <a:t>Note:</a:t>
            </a:r>
            <a:endParaRPr sz="1700">
              <a:latin typeface="Lato"/>
              <a:ea typeface="Lato"/>
              <a:cs typeface="Lato"/>
              <a:sym typeface="Lato"/>
            </a:endParaRPr>
          </a:p>
          <a:p>
            <a:pPr marL="0" lvl="0" indent="0" algn="l" rtl="0">
              <a:lnSpc>
                <a:spcPct val="115000"/>
              </a:lnSpc>
              <a:spcBef>
                <a:spcPts val="1600"/>
              </a:spcBef>
              <a:spcAft>
                <a:spcPts val="0"/>
              </a:spcAft>
              <a:buNone/>
            </a:pPr>
            <a:r>
              <a:rPr lang="en" sz="1700">
                <a:latin typeface="Lato"/>
                <a:ea typeface="Lato"/>
                <a:cs typeface="Lato"/>
                <a:sym typeface="Lato"/>
              </a:rPr>
              <a:t>Replace user1, user2, and adminuser with actual usernames. This setup ensures that only these specified users can log in via SSH.</a:t>
            </a:r>
            <a:endParaRPr sz="1700">
              <a:latin typeface="Lato"/>
              <a:ea typeface="Lato"/>
              <a:cs typeface="Lato"/>
              <a:sym typeface="Lato"/>
            </a:endParaRPr>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1600"/>
              </a:spcAft>
              <a:buNone/>
            </a:pPr>
            <a:endParaRPr sz="17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177" name="Google Shape;177;p20"/>
          <p:cNvSpPr txBox="1">
            <a:spLocks noGrp="1"/>
          </p:cNvSpPr>
          <p:nvPr>
            <p:ph type="title" idx="4294967295"/>
          </p:nvPr>
        </p:nvSpPr>
        <p:spPr>
          <a:xfrm>
            <a:off x="0" y="0"/>
            <a:ext cx="8478600" cy="47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520">
                <a:solidFill>
                  <a:schemeClr val="lt2"/>
                </a:solidFill>
                <a:latin typeface="Lato"/>
                <a:ea typeface="Lato"/>
                <a:cs typeface="Lato"/>
                <a:sym typeface="Lato"/>
              </a:rPr>
              <a:t>5. Set Maximum Login Attempts (SSH Rate Limiting)</a:t>
            </a:r>
            <a:endParaRPr sz="1520">
              <a:solidFill>
                <a:schemeClr val="lt2"/>
              </a:solidFill>
              <a:latin typeface="Lato"/>
              <a:ea typeface="Lato"/>
              <a:cs typeface="Lato"/>
              <a:sym typeface="Lato"/>
            </a:endParaRPr>
          </a:p>
          <a:p>
            <a:pPr marL="0" lvl="0" indent="0" algn="l" rtl="0">
              <a:spcBef>
                <a:spcPts val="0"/>
              </a:spcBef>
              <a:spcAft>
                <a:spcPts val="0"/>
              </a:spcAft>
              <a:buSzPts val="990"/>
              <a:buNone/>
            </a:pPr>
            <a:r>
              <a:rPr lang="en" sz="1520">
                <a:latin typeface="Lato"/>
                <a:ea typeface="Lato"/>
                <a:cs typeface="Lato"/>
                <a:sym typeface="Lato"/>
              </a:rPr>
              <a:t>Overview:</a:t>
            </a:r>
            <a:endParaRPr sz="1520">
              <a:latin typeface="Lato"/>
              <a:ea typeface="Lato"/>
              <a:cs typeface="Lato"/>
              <a:sym typeface="Lato"/>
            </a:endParaRPr>
          </a:p>
          <a:p>
            <a:pPr marL="0" lvl="0" indent="0" algn="l" rtl="0">
              <a:spcBef>
                <a:spcPts val="0"/>
              </a:spcBef>
              <a:spcAft>
                <a:spcPts val="0"/>
              </a:spcAft>
              <a:buSzPts val="990"/>
              <a:buNone/>
            </a:pPr>
            <a:r>
              <a:rPr lang="en" sz="1520">
                <a:latin typeface="Lato"/>
                <a:ea typeface="Lato"/>
                <a:cs typeface="Lato"/>
                <a:sym typeface="Lato"/>
              </a:rPr>
              <a:t>Rate limiting SSH attempts prevents brute-force attacks by limiting the number of SSH login attempts within a specified timeframe.</a:t>
            </a:r>
            <a:endParaRPr sz="1520">
              <a:latin typeface="Lato"/>
              <a:ea typeface="Lato"/>
              <a:cs typeface="Lato"/>
              <a:sym typeface="Lato"/>
            </a:endParaRPr>
          </a:p>
          <a:p>
            <a:pPr marL="0" lvl="0" indent="0" algn="l" rtl="0">
              <a:spcBef>
                <a:spcPts val="0"/>
              </a:spcBef>
              <a:spcAft>
                <a:spcPts val="0"/>
              </a:spcAft>
              <a:buSzPts val="990"/>
              <a:buNone/>
            </a:pPr>
            <a:endParaRPr sz="1520">
              <a:latin typeface="Lato"/>
              <a:ea typeface="Lato"/>
              <a:cs typeface="Lato"/>
              <a:sym typeface="Lato"/>
            </a:endParaRPr>
          </a:p>
          <a:p>
            <a:pPr marL="0" lvl="0" indent="0" algn="l" rtl="0">
              <a:spcBef>
                <a:spcPts val="0"/>
              </a:spcBef>
              <a:spcAft>
                <a:spcPts val="0"/>
              </a:spcAft>
              <a:buSzPts val="990"/>
              <a:buNone/>
            </a:pPr>
            <a:r>
              <a:rPr lang="en" sz="1520">
                <a:solidFill>
                  <a:schemeClr val="lt2"/>
                </a:solidFill>
                <a:latin typeface="Lato"/>
                <a:ea typeface="Lato"/>
                <a:cs typeface="Lato"/>
                <a:sym typeface="Lato"/>
              </a:rPr>
              <a:t>Example:</a:t>
            </a:r>
            <a:endParaRPr sz="1520">
              <a:solidFill>
                <a:schemeClr val="lt2"/>
              </a:solidFill>
              <a:latin typeface="Lato"/>
              <a:ea typeface="Lato"/>
              <a:cs typeface="Lato"/>
              <a:sym typeface="Lato"/>
            </a:endParaRPr>
          </a:p>
          <a:p>
            <a:pPr marL="0" lvl="0" indent="0" algn="l" rtl="0">
              <a:spcBef>
                <a:spcPts val="0"/>
              </a:spcBef>
              <a:spcAft>
                <a:spcPts val="0"/>
              </a:spcAft>
              <a:buSzPts val="990"/>
              <a:buNone/>
            </a:pPr>
            <a:r>
              <a:rPr lang="en" sz="1520">
                <a:latin typeface="Lato"/>
                <a:ea typeface="Lato"/>
                <a:cs typeface="Lato"/>
                <a:sym typeface="Lato"/>
              </a:rPr>
              <a:t>To limit SSH attempts to 60 per minute and log dropped packets, add the following iptables rules:</a:t>
            </a:r>
            <a:endParaRPr sz="1520">
              <a:latin typeface="Lato"/>
              <a:ea typeface="Lato"/>
              <a:cs typeface="Lato"/>
              <a:sym typeface="Lato"/>
            </a:endParaRPr>
          </a:p>
          <a:p>
            <a:pPr marL="0" lvl="0" indent="0" algn="l" rtl="0">
              <a:spcBef>
                <a:spcPts val="0"/>
              </a:spcBef>
              <a:spcAft>
                <a:spcPts val="0"/>
              </a:spcAft>
              <a:buSzPts val="990"/>
              <a:buNone/>
            </a:pPr>
            <a:endParaRPr sz="1520">
              <a:latin typeface="Lato"/>
              <a:ea typeface="Lato"/>
              <a:cs typeface="Lato"/>
              <a:sym typeface="Lato"/>
            </a:endParaRPr>
          </a:p>
          <a:p>
            <a:pPr marL="0" lvl="0" indent="0" algn="l" rtl="0">
              <a:spcBef>
                <a:spcPts val="0"/>
              </a:spcBef>
              <a:spcAft>
                <a:spcPts val="0"/>
              </a:spcAft>
              <a:buSzPts val="990"/>
              <a:buNone/>
            </a:pPr>
            <a:r>
              <a:rPr lang="en" sz="1520">
                <a:solidFill>
                  <a:schemeClr val="accent1"/>
                </a:solidFill>
                <a:latin typeface="Lato"/>
                <a:ea typeface="Lato"/>
                <a:cs typeface="Lato"/>
                <a:sym typeface="Lato"/>
              </a:rPr>
              <a:t>iptables -t mangle -N SSH_RATE_LIMIT</a:t>
            </a:r>
            <a:endParaRPr sz="1520">
              <a:solidFill>
                <a:schemeClr val="accent1"/>
              </a:solidFill>
              <a:latin typeface="Lato"/>
              <a:ea typeface="Lato"/>
              <a:cs typeface="Lato"/>
              <a:sym typeface="Lato"/>
            </a:endParaRPr>
          </a:p>
          <a:p>
            <a:pPr marL="0" lvl="0" indent="0" algn="l" rtl="0">
              <a:spcBef>
                <a:spcPts val="0"/>
              </a:spcBef>
              <a:spcAft>
                <a:spcPts val="0"/>
              </a:spcAft>
              <a:buSzPts val="990"/>
              <a:buNone/>
            </a:pPr>
            <a:r>
              <a:rPr lang="en" sz="1520">
                <a:solidFill>
                  <a:schemeClr val="accent1"/>
                </a:solidFill>
                <a:latin typeface="Lato"/>
                <a:ea typeface="Lato"/>
                <a:cs typeface="Lato"/>
                <a:sym typeface="Lato"/>
              </a:rPr>
              <a:t>iptables -t mangle -A SSH_RATE_LIMIT -m limit --limit 60/min -j LOG --log-prefix "Dropped SSH Packets: " --log-level 4</a:t>
            </a:r>
            <a:endParaRPr sz="1520">
              <a:solidFill>
                <a:schemeClr val="accent1"/>
              </a:solidFill>
              <a:latin typeface="Lato"/>
              <a:ea typeface="Lato"/>
              <a:cs typeface="Lato"/>
              <a:sym typeface="Lato"/>
            </a:endParaRPr>
          </a:p>
          <a:p>
            <a:pPr marL="0" lvl="0" indent="0" algn="l" rtl="0">
              <a:spcBef>
                <a:spcPts val="0"/>
              </a:spcBef>
              <a:spcAft>
                <a:spcPts val="0"/>
              </a:spcAft>
              <a:buSzPts val="990"/>
              <a:buNone/>
            </a:pPr>
            <a:r>
              <a:rPr lang="en" sz="1520">
                <a:solidFill>
                  <a:schemeClr val="accent1"/>
                </a:solidFill>
                <a:latin typeface="Lato"/>
                <a:ea typeface="Lato"/>
                <a:cs typeface="Lato"/>
                <a:sym typeface="Lato"/>
              </a:rPr>
              <a:t>iptables -t mangle -A SSH_RATE_LIMIT -j DROP</a:t>
            </a:r>
            <a:endParaRPr sz="1520">
              <a:solidFill>
                <a:schemeClr val="accent1"/>
              </a:solidFill>
              <a:latin typeface="Lato"/>
              <a:ea typeface="Lato"/>
              <a:cs typeface="Lato"/>
              <a:sym typeface="Lato"/>
            </a:endParaRPr>
          </a:p>
          <a:p>
            <a:pPr marL="0" lvl="0" indent="0" algn="l" rtl="0">
              <a:spcBef>
                <a:spcPts val="0"/>
              </a:spcBef>
              <a:spcAft>
                <a:spcPts val="0"/>
              </a:spcAft>
              <a:buSzPts val="990"/>
              <a:buNone/>
            </a:pPr>
            <a:r>
              <a:rPr lang="en" sz="1520">
                <a:solidFill>
                  <a:schemeClr val="accent1"/>
                </a:solidFill>
                <a:latin typeface="Lato"/>
                <a:ea typeface="Lato"/>
                <a:cs typeface="Lato"/>
                <a:sym typeface="Lato"/>
              </a:rPr>
              <a:t>iptables -t mangle -A PREROUTING -p tcp --dport 2222 -m conntrack --ctstate NEW -m recent --set</a:t>
            </a:r>
            <a:endParaRPr sz="1520">
              <a:solidFill>
                <a:schemeClr val="accent1"/>
              </a:solidFill>
              <a:latin typeface="Lato"/>
              <a:ea typeface="Lato"/>
              <a:cs typeface="Lato"/>
              <a:sym typeface="Lato"/>
            </a:endParaRPr>
          </a:p>
          <a:p>
            <a:pPr marL="0" lvl="0" indent="0" algn="l" rtl="0">
              <a:spcBef>
                <a:spcPts val="0"/>
              </a:spcBef>
              <a:spcAft>
                <a:spcPts val="0"/>
              </a:spcAft>
              <a:buSzPts val="990"/>
              <a:buNone/>
            </a:pPr>
            <a:r>
              <a:rPr lang="en" sz="1520">
                <a:solidFill>
                  <a:schemeClr val="accent1"/>
                </a:solidFill>
                <a:latin typeface="Lato"/>
                <a:ea typeface="Lato"/>
                <a:cs typeface="Lato"/>
                <a:sym typeface="Lato"/>
              </a:rPr>
              <a:t>iptables -t mangle -A PREROUTING -p tcp --dport 2222 -m conntrack --ctstate NEW -m recent --update --seconds 60 --hitcount 4 -j SSH_RATE_LIMIT</a:t>
            </a:r>
            <a:endParaRPr sz="1520">
              <a:solidFill>
                <a:schemeClr val="accent1"/>
              </a:solidFill>
              <a:latin typeface="Lato"/>
              <a:ea typeface="Lato"/>
              <a:cs typeface="Lato"/>
              <a:sym typeface="Lato"/>
            </a:endParaRPr>
          </a:p>
          <a:p>
            <a:pPr marL="0" lvl="0" indent="0" algn="l" rtl="0">
              <a:spcBef>
                <a:spcPts val="0"/>
              </a:spcBef>
              <a:spcAft>
                <a:spcPts val="0"/>
              </a:spcAft>
              <a:buSzPts val="990"/>
              <a:buNone/>
            </a:pPr>
            <a:r>
              <a:rPr lang="en" sz="1520">
                <a:solidFill>
                  <a:schemeClr val="accent1"/>
                </a:solidFill>
                <a:latin typeface="Lato"/>
                <a:ea typeface="Lato"/>
                <a:cs typeface="Lato"/>
                <a:sym typeface="Lato"/>
              </a:rPr>
              <a:t>Note:</a:t>
            </a:r>
            <a:endParaRPr sz="1520">
              <a:solidFill>
                <a:schemeClr val="accent1"/>
              </a:solidFill>
              <a:latin typeface="Lato"/>
              <a:ea typeface="Lato"/>
              <a:cs typeface="Lato"/>
              <a:sym typeface="Lato"/>
            </a:endParaRPr>
          </a:p>
          <a:p>
            <a:pPr marL="0" lvl="0" indent="0" algn="l" rtl="0">
              <a:spcBef>
                <a:spcPts val="0"/>
              </a:spcBef>
              <a:spcAft>
                <a:spcPts val="0"/>
              </a:spcAft>
              <a:buSzPts val="990"/>
              <a:buNone/>
            </a:pPr>
            <a:r>
              <a:rPr lang="en" sz="1520">
                <a:latin typeface="Lato"/>
                <a:ea typeface="Lato"/>
                <a:cs typeface="Lato"/>
                <a:sym typeface="Lato"/>
              </a:rPr>
              <a:t>These rules drop SSH packets after 4 failed attempts within 60 seconds on port 2222. Adjust the port if necessar</a:t>
            </a:r>
            <a:r>
              <a:rPr lang="en" sz="2020">
                <a:latin typeface="Lato"/>
                <a:ea typeface="Lato"/>
                <a:cs typeface="Lato"/>
                <a:sym typeface="Lato"/>
              </a:rPr>
              <a:t>y.</a:t>
            </a:r>
            <a:endParaRPr sz="2020">
              <a:latin typeface="Lato"/>
              <a:ea typeface="Lato"/>
              <a:cs typeface="Lato"/>
              <a:sym typeface="Lato"/>
            </a:endParaRPr>
          </a:p>
          <a:p>
            <a:pPr marL="0" lvl="0" indent="0" algn="l" rtl="0">
              <a:spcBef>
                <a:spcPts val="0"/>
              </a:spcBef>
              <a:spcAft>
                <a:spcPts val="0"/>
              </a:spcAft>
              <a:buSzPts val="990"/>
              <a:buNone/>
            </a:pPr>
            <a:endParaRPr sz="202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19</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Focus</vt:lpstr>
      <vt:lpstr>Basic Linux Networking &amp; Security</vt:lpstr>
      <vt:lpstr>Selling your idea</vt:lpstr>
      <vt:lpstr>Selling your idea</vt:lpstr>
      <vt:lpstr>Selling your idea</vt:lpstr>
      <vt:lpstr>Selling your idea</vt:lpstr>
      <vt:lpstr>Selling your idea</vt:lpstr>
      <vt:lpstr>Selling your idea</vt:lpstr>
      <vt:lpstr>Selling your idea</vt:lpstr>
      <vt:lpstr>Selling your idea</vt:lpstr>
      <vt:lpstr>Selling your idea</vt:lpstr>
      <vt:lpstr>Selling your idea</vt:lpstr>
      <vt:lpstr>Selling your idea</vt:lpstr>
      <vt:lpstr>Selling your idea</vt:lpstr>
      <vt:lpstr>Selling your idea</vt:lpstr>
      <vt:lpstr>Selling your idea</vt:lpstr>
      <vt:lpstr>Selling your idea</vt:lpstr>
      <vt:lpstr>Selling your idea</vt:lpstr>
      <vt:lpstr>Selling your idea</vt:lpstr>
      <vt:lpstr>Selling your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Presentations That Stick</dc:title>
  <cp:revision>52</cp:revision>
  <dcterms:modified xsi:type="dcterms:W3CDTF">2024-08-24T08:28:17Z</dcterms:modified>
</cp:coreProperties>
</file>