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6" r:id="rId18"/>
    <p:sldId id="271" r:id="rId19"/>
    <p:sldId id="277" r:id="rId20"/>
    <p:sldId id="272" r:id="rId21"/>
    <p:sldId id="278" r:id="rId22"/>
    <p:sldId id="273" r:id="rId23"/>
    <p:sldId id="274"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dir Gürkan" initials="KG" lastIdx="1" clrIdx="0">
    <p:extLst>
      <p:ext uri="{19B8F6BF-5375-455C-9EA6-DF929625EA0E}">
        <p15:presenceInfo xmlns:p15="http://schemas.microsoft.com/office/powerpoint/2012/main" userId="b056c90816bcc2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8756D98-C0D5-449E-8532-8561DA667D59}" type="datetimeFigureOut">
              <a:rPr lang="tr-TR" smtClean="0"/>
              <a:t>9.06.2023</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263761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756D98-C0D5-449E-8532-8561DA667D59}" type="datetimeFigureOut">
              <a:rPr lang="tr-TR" smtClean="0"/>
              <a:t>9.06.2023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13294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756D98-C0D5-449E-8532-8561DA667D59}" type="datetimeFigureOut">
              <a:rPr lang="tr-TR" smtClean="0"/>
              <a:t>9.06.2023</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A68C7E-F894-4913-9646-1A2819DFEA51}"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865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8756D98-C0D5-449E-8532-8561DA667D59}" type="datetimeFigureOut">
              <a:rPr lang="tr-TR" smtClean="0"/>
              <a:t>9.06.2023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222887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8756D98-C0D5-449E-8532-8561DA667D59}" type="datetimeFigureOut">
              <a:rPr lang="tr-TR" smtClean="0"/>
              <a:t>9.06.2023</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A68C7E-F894-4913-9646-1A2819DFEA51}"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619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8756D98-C0D5-449E-8532-8561DA667D59}" type="datetimeFigureOut">
              <a:rPr lang="tr-TR" smtClean="0"/>
              <a:t>9.06.2023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3262486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756D98-C0D5-449E-8532-8561DA667D59}" type="datetimeFigureOut">
              <a:rPr lang="tr-TR" smtClean="0"/>
              <a:t>9.06.2023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3656572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756D98-C0D5-449E-8532-8561DA667D59}" type="datetimeFigureOut">
              <a:rPr lang="tr-TR" smtClean="0"/>
              <a:t>9.06.2023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411078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756D98-C0D5-449E-8532-8561DA667D59}" type="datetimeFigureOut">
              <a:rPr lang="tr-TR" smtClean="0"/>
              <a:t>9.06.2023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332533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756D98-C0D5-449E-8532-8561DA667D59}" type="datetimeFigureOut">
              <a:rPr lang="tr-TR" smtClean="0"/>
              <a:t>9.06.2023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294111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8756D98-C0D5-449E-8532-8561DA667D59}" type="datetimeFigureOut">
              <a:rPr lang="tr-TR" smtClean="0"/>
              <a:t>9.06.2023</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309519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8756D98-C0D5-449E-8532-8561DA667D59}" type="datetimeFigureOut">
              <a:rPr lang="tr-TR" smtClean="0"/>
              <a:t>9.06.2023</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384744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8756D98-C0D5-449E-8532-8561DA667D59}" type="datetimeFigureOut">
              <a:rPr lang="tr-TR" smtClean="0"/>
              <a:t>9.06.2023</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362538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56D98-C0D5-449E-8532-8561DA667D59}" type="datetimeFigureOut">
              <a:rPr lang="tr-TR" smtClean="0"/>
              <a:t>9.06.2023</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194246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8756D98-C0D5-449E-8532-8561DA667D59}" type="datetimeFigureOut">
              <a:rPr lang="tr-TR" smtClean="0"/>
              <a:t>9.06.2023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264818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8756D98-C0D5-449E-8532-8561DA667D59}" type="datetimeFigureOut">
              <a:rPr lang="tr-TR" smtClean="0"/>
              <a:t>9.06.2023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A68C7E-F894-4913-9646-1A2819DFEA51}" type="slidenum">
              <a:rPr lang="tr-TR" smtClean="0"/>
              <a:t>‹#›</a:t>
            </a:fld>
            <a:endParaRPr lang="tr-TR"/>
          </a:p>
        </p:txBody>
      </p:sp>
    </p:spTree>
    <p:extLst>
      <p:ext uri="{BB962C8B-B14F-4D97-AF65-F5344CB8AC3E}">
        <p14:creationId xmlns:p14="http://schemas.microsoft.com/office/powerpoint/2010/main" val="157299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8756D98-C0D5-449E-8532-8561DA667D59}" type="datetimeFigureOut">
              <a:rPr lang="tr-TR" smtClean="0"/>
              <a:t>9.06.2023</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0A68C7E-F894-4913-9646-1A2819DFEA51}" type="slidenum">
              <a:rPr lang="tr-TR" smtClean="0"/>
              <a:t>‹#›</a:t>
            </a:fld>
            <a:endParaRPr lang="tr-TR"/>
          </a:p>
        </p:txBody>
      </p:sp>
    </p:spTree>
    <p:extLst>
      <p:ext uri="{BB962C8B-B14F-4D97-AF65-F5344CB8AC3E}">
        <p14:creationId xmlns:p14="http://schemas.microsoft.com/office/powerpoint/2010/main" val="557867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HStCv8ixyW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E5A2-0F33-694C-5BDE-EB284F629F90}"/>
              </a:ext>
            </a:extLst>
          </p:cNvPr>
          <p:cNvSpPr>
            <a:spLocks noGrp="1"/>
          </p:cNvSpPr>
          <p:nvPr>
            <p:ph type="ctrTitle"/>
          </p:nvPr>
        </p:nvSpPr>
        <p:spPr>
          <a:xfrm>
            <a:off x="2519084" y="528917"/>
            <a:ext cx="9335154" cy="976346"/>
          </a:xfrm>
        </p:spPr>
        <p:txBody>
          <a:bodyPr/>
          <a:lstStyle/>
          <a:p>
            <a:r>
              <a:rPr lang="tr-TR" dirty="0"/>
              <a:t>Kuraklık - Metin Madenciliği</a:t>
            </a:r>
          </a:p>
        </p:txBody>
      </p:sp>
      <p:pic>
        <p:nvPicPr>
          <p:cNvPr id="7" name="Resim 6">
            <a:extLst>
              <a:ext uri="{FF2B5EF4-FFF2-40B4-BE49-F238E27FC236}">
                <a16:creationId xmlns:a16="http://schemas.microsoft.com/office/drawing/2014/main" id="{875F4BCA-3153-201B-0333-F79033520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786" y="2177617"/>
            <a:ext cx="7143750" cy="4019550"/>
          </a:xfrm>
          <a:prstGeom prst="rect">
            <a:avLst/>
          </a:prstGeom>
        </p:spPr>
      </p:pic>
    </p:spTree>
    <p:extLst>
      <p:ext uri="{BB962C8B-B14F-4D97-AF65-F5344CB8AC3E}">
        <p14:creationId xmlns:p14="http://schemas.microsoft.com/office/powerpoint/2010/main" val="3421343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20EC42-01E8-DEF7-0207-06FC48FF0EF5}"/>
              </a:ext>
            </a:extLst>
          </p:cNvPr>
          <p:cNvSpPr>
            <a:spLocks noGrp="1"/>
          </p:cNvSpPr>
          <p:nvPr>
            <p:ph type="title"/>
          </p:nvPr>
        </p:nvSpPr>
        <p:spPr/>
        <p:txBody>
          <a:bodyPr/>
          <a:lstStyle/>
          <a:p>
            <a:pPr algn="ctr"/>
            <a:r>
              <a:rPr lang="tr-TR" dirty="0"/>
              <a:t>Veri Setini Temizleme</a:t>
            </a:r>
          </a:p>
        </p:txBody>
      </p:sp>
      <p:sp>
        <p:nvSpPr>
          <p:cNvPr id="3" name="İçerik Yer Tutucusu 2">
            <a:extLst>
              <a:ext uri="{FF2B5EF4-FFF2-40B4-BE49-F238E27FC236}">
                <a16:creationId xmlns:a16="http://schemas.microsoft.com/office/drawing/2014/main" id="{65BACB38-8D0D-4049-2C75-3CDD8CD69595}"/>
              </a:ext>
            </a:extLst>
          </p:cNvPr>
          <p:cNvSpPr>
            <a:spLocks noGrp="1"/>
          </p:cNvSpPr>
          <p:nvPr>
            <p:ph idx="1"/>
          </p:nvPr>
        </p:nvSpPr>
        <p:spPr/>
        <p:txBody>
          <a:bodyPr/>
          <a:lstStyle/>
          <a:p>
            <a:r>
              <a:rPr lang="tr-TR" sz="2000" dirty="0" err="1">
                <a:latin typeface="Courier New" panose="02070309020205020404" pitchFamily="49" charset="0"/>
                <a:cs typeface="Courier New" panose="02070309020205020404" pitchFamily="49" charset="0"/>
              </a:rPr>
              <a:t>yorumlar$temiz_metin</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removePunctuation</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yorumlar$temiz_metin</a:t>
            </a:r>
            <a:r>
              <a:rPr lang="tr-TR" sz="2000" dirty="0">
                <a:latin typeface="Courier New" panose="02070309020205020404" pitchFamily="49" charset="0"/>
                <a:cs typeface="Courier New" panose="02070309020205020404" pitchFamily="49" charset="0"/>
              </a:rPr>
              <a:t>)</a:t>
            </a:r>
          </a:p>
          <a:p>
            <a:endParaRPr lang="tr-TR" dirty="0"/>
          </a:p>
          <a:p>
            <a:pPr marL="0" indent="0">
              <a:buNone/>
            </a:pPr>
            <a:r>
              <a:rPr lang="tr-TR" dirty="0"/>
              <a:t>Noktalama işaretlerini kaldıralım.</a:t>
            </a:r>
          </a:p>
          <a:p>
            <a:pPr marL="0" indent="0">
              <a:buNone/>
            </a:pPr>
            <a:endParaRPr lang="tr-TR" dirty="0"/>
          </a:p>
          <a:p>
            <a:r>
              <a:rPr lang="tr-TR" sz="2000" dirty="0" err="1">
                <a:latin typeface="Courier New" panose="02070309020205020404" pitchFamily="49" charset="0"/>
                <a:cs typeface="Courier New" panose="02070309020205020404" pitchFamily="49" charset="0"/>
              </a:rPr>
              <a:t>yorumlar$temiz_metin</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stripWhitespace</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yorumlar$temiz_metin</a:t>
            </a:r>
            <a:r>
              <a:rPr lang="tr-TR" sz="2000" dirty="0">
                <a:latin typeface="Courier New" panose="02070309020205020404" pitchFamily="49" charset="0"/>
                <a:cs typeface="Courier New" panose="02070309020205020404" pitchFamily="49" charset="0"/>
              </a:rPr>
              <a:t>)</a:t>
            </a:r>
          </a:p>
          <a:p>
            <a:endParaRPr lang="tr-TR" dirty="0"/>
          </a:p>
          <a:p>
            <a:pPr marL="0" indent="0">
              <a:buNone/>
            </a:pPr>
            <a:r>
              <a:rPr lang="tr-TR" dirty="0"/>
              <a:t> Boşlukları temizleyelim.</a:t>
            </a:r>
          </a:p>
        </p:txBody>
      </p:sp>
    </p:spTree>
    <p:extLst>
      <p:ext uri="{BB962C8B-B14F-4D97-AF65-F5344CB8AC3E}">
        <p14:creationId xmlns:p14="http://schemas.microsoft.com/office/powerpoint/2010/main" val="266618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E2707A-AD93-EFC0-A737-08272083D371}"/>
              </a:ext>
            </a:extLst>
          </p:cNvPr>
          <p:cNvSpPr>
            <a:spLocks noGrp="1"/>
          </p:cNvSpPr>
          <p:nvPr>
            <p:ph type="title"/>
          </p:nvPr>
        </p:nvSpPr>
        <p:spPr/>
        <p:txBody>
          <a:bodyPr/>
          <a:lstStyle/>
          <a:p>
            <a:pPr algn="ctr"/>
            <a:r>
              <a:rPr lang="tr-TR" dirty="0"/>
              <a:t>Veri Setini Temizleme</a:t>
            </a:r>
          </a:p>
        </p:txBody>
      </p:sp>
      <p:sp>
        <p:nvSpPr>
          <p:cNvPr id="3" name="İçerik Yer Tutucusu 2">
            <a:extLst>
              <a:ext uri="{FF2B5EF4-FFF2-40B4-BE49-F238E27FC236}">
                <a16:creationId xmlns:a16="http://schemas.microsoft.com/office/drawing/2014/main" id="{912BEC2C-23F6-6593-2B58-915DBA991084}"/>
              </a:ext>
            </a:extLst>
          </p:cNvPr>
          <p:cNvSpPr>
            <a:spLocks noGrp="1"/>
          </p:cNvSpPr>
          <p:nvPr>
            <p:ph idx="1"/>
          </p:nvPr>
        </p:nvSpPr>
        <p:spPr/>
        <p:txBody>
          <a:bodyPr>
            <a:noAutofit/>
          </a:bodyPr>
          <a:lstStyle/>
          <a:p>
            <a:r>
              <a:rPr lang="tr-TR" sz="1000" dirty="0" err="1">
                <a:latin typeface="Courier New" panose="02070309020205020404" pitchFamily="49" charset="0"/>
                <a:cs typeface="Courier New" panose="02070309020205020404" pitchFamily="49" charset="0"/>
              </a:rPr>
              <a:t>stop_kelimeler</a:t>
            </a:r>
            <a:r>
              <a:rPr lang="tr-TR" sz="1000" dirty="0">
                <a:latin typeface="Courier New" panose="02070309020205020404" pitchFamily="49" charset="0"/>
                <a:cs typeface="Courier New" panose="02070309020205020404" pitchFamily="49" charset="0"/>
              </a:rPr>
              <a:t> &lt;- c("acaba", "ama", "ancak", "artık", "aslında", "aynen", "az", "bana", "bazen", "belki",</a:t>
            </a:r>
          </a:p>
          <a:p>
            <a:pPr marL="0" indent="0">
              <a:buNone/>
            </a:pPr>
            <a:r>
              <a:rPr lang="tr-TR" sz="1000" dirty="0">
                <a:latin typeface="Courier New" panose="02070309020205020404" pitchFamily="49" charset="0"/>
                <a:cs typeface="Courier New" panose="02070309020205020404" pitchFamily="49" charset="0"/>
              </a:rPr>
              <a:t>                   "ben", "beni", "benim", "bile", "bir", "biraz", "birçoğu", "birçok", "birkaç", "biz",</a:t>
            </a:r>
          </a:p>
          <a:p>
            <a:pPr marL="0" indent="0">
              <a:buNone/>
            </a:pPr>
            <a:r>
              <a:rPr lang="tr-TR" sz="1000" dirty="0">
                <a:latin typeface="Courier New" panose="02070309020205020404" pitchFamily="49" charset="0"/>
                <a:cs typeface="Courier New" panose="02070309020205020404" pitchFamily="49" charset="0"/>
              </a:rPr>
              <a:t>                    "bizden", "bize", "bizi", "bizim", "bu", "buna", "bunda", "bundan", "bunu", "bunun",</a:t>
            </a:r>
          </a:p>
          <a:p>
            <a:pPr marL="0" indent="0">
              <a:buNone/>
            </a:pPr>
            <a:r>
              <a:rPr lang="tr-TR" sz="1000" dirty="0">
                <a:latin typeface="Courier New" panose="02070309020205020404" pitchFamily="49" charset="0"/>
                <a:cs typeface="Courier New" panose="02070309020205020404" pitchFamily="49" charset="0"/>
              </a:rPr>
              <a:t>                    "burada", "böyle", "çoğu", "çoğuna", "çoğunu", "çok", "çünkü", "da", "daha", "de", "defa",</a:t>
            </a:r>
          </a:p>
          <a:p>
            <a:pPr marL="0" indent="0">
              <a:buNone/>
            </a:pPr>
            <a:r>
              <a:rPr lang="tr-TR" sz="1000" dirty="0">
                <a:latin typeface="Courier New" panose="02070309020205020404" pitchFamily="49" charset="0"/>
                <a:cs typeface="Courier New" panose="02070309020205020404" pitchFamily="49" charset="0"/>
              </a:rPr>
              <a:t>                    "diğer", "diye", "eğer", "en", "gibi", "hem", "hep", "hepsi", "hepsine", "hepsini", "her",</a:t>
            </a:r>
          </a:p>
          <a:p>
            <a:pPr marL="0" indent="0">
              <a:buNone/>
            </a:pPr>
            <a:r>
              <a:rPr lang="tr-TR" sz="1000" dirty="0">
                <a:latin typeface="Courier New" panose="02070309020205020404" pitchFamily="49" charset="0"/>
                <a:cs typeface="Courier New" panose="02070309020205020404" pitchFamily="49" charset="0"/>
              </a:rPr>
              <a:t>                    "her biri", "herhangi", "herkes", "herkese", "herkesi", "herkesin", "hiç", "hiçbir", "için",</a:t>
            </a:r>
          </a:p>
          <a:p>
            <a:pPr marL="0" indent="0">
              <a:buNone/>
            </a:pPr>
            <a:r>
              <a:rPr lang="tr-TR" sz="1000" dirty="0">
                <a:latin typeface="Courier New" panose="02070309020205020404" pitchFamily="49" charset="0"/>
                <a:cs typeface="Courier New" panose="02070309020205020404" pitchFamily="49" charset="0"/>
              </a:rPr>
              <a:t>                    "ile", "ise", "kez", "ki", "kim", "kime", "kimi", "kimin", "mu", "mü", "nasıl", "ne", "neden",</a:t>
            </a:r>
          </a:p>
          <a:p>
            <a:pPr marL="0" indent="0">
              <a:buNone/>
            </a:pPr>
            <a:r>
              <a:rPr lang="tr-TR" sz="1000" dirty="0">
                <a:latin typeface="Courier New" panose="02070309020205020404" pitchFamily="49" charset="0"/>
                <a:cs typeface="Courier New" panose="02070309020205020404" pitchFamily="49" charset="0"/>
              </a:rPr>
              <a:t>                    "nerde", "nerede", "nereden", "niye", "niçin", "o", "on", "ona", "ondan", "onlar", "onlara",</a:t>
            </a:r>
          </a:p>
          <a:p>
            <a:pPr marL="0" indent="0">
              <a:buNone/>
            </a:pPr>
            <a:r>
              <a:rPr lang="tr-TR" sz="1000" dirty="0">
                <a:latin typeface="Courier New" panose="02070309020205020404" pitchFamily="49" charset="0"/>
                <a:cs typeface="Courier New" panose="02070309020205020404" pitchFamily="49" charset="0"/>
              </a:rPr>
              <a:t>                    "onlardan", "onları", "onların", "onu", "oysa", "oysaki", "önce", "önceki", "rağmen", 					  "sadece«, "sanki", "sen", "siz", "sizden", "size", "sizi", "sizin", "şey", "şeyden", "şeye", 				  "şeyi", "şeyler", "şunu", "tabii", "tamam", "tüm", "tümü", "ve", "veya", "ya", "yalnız",</a:t>
            </a:r>
          </a:p>
          <a:p>
            <a:pPr marL="0" indent="0">
              <a:buNone/>
            </a:pPr>
            <a:r>
              <a:rPr lang="tr-TR" sz="1000" dirty="0">
                <a:latin typeface="Courier New" panose="02070309020205020404" pitchFamily="49" charset="0"/>
                <a:cs typeface="Courier New" panose="02070309020205020404" pitchFamily="49" charset="0"/>
              </a:rPr>
              <a:t> 			  "yada", "yani", "yerine", "yine", "zaten", "abi", "kadar", "barış", "video", "olarak", "şu",   			  "bence", "olur", "olacak", "</a:t>
            </a:r>
            <a:r>
              <a:rPr lang="tr-TR" sz="1000" dirty="0" err="1">
                <a:latin typeface="Courier New" panose="02070309020205020404" pitchFamily="49" charset="0"/>
                <a:cs typeface="Courier New" panose="02070309020205020404" pitchFamily="49" charset="0"/>
              </a:rPr>
              <a:t>yil</a:t>
            </a:r>
            <a:r>
              <a:rPr lang="tr-TR" sz="1000" dirty="0">
                <a:latin typeface="Courier New" panose="02070309020205020404" pitchFamily="49" charset="0"/>
                <a:cs typeface="Courier New" panose="02070309020205020404" pitchFamily="49" charset="0"/>
              </a:rPr>
              <a:t>", "olan", "mı", "videoyu", "lan", "</a:t>
            </a:r>
            <a:r>
              <a:rPr lang="tr-TR" sz="1000" dirty="0" err="1">
                <a:latin typeface="Courier New" panose="02070309020205020404" pitchFamily="49" charset="0"/>
                <a:cs typeface="Courier New" panose="02070309020205020404" pitchFamily="49" charset="0"/>
              </a:rPr>
              <a:t>özcan</a:t>
            </a:r>
            <a:r>
              <a:rPr lang="tr-TR" sz="1000" dirty="0">
                <a:latin typeface="Courier New" panose="02070309020205020404" pitchFamily="49" charset="0"/>
                <a:cs typeface="Courier New" panose="02070309020205020404" pitchFamily="49" charset="0"/>
              </a:rPr>
              <a:t>", "öyle", "</a:t>
            </a:r>
            <a:r>
              <a:rPr lang="tr-TR" sz="1000" dirty="0" err="1">
                <a:latin typeface="Courier New" panose="02070309020205020404" pitchFamily="49" charset="0"/>
                <a:cs typeface="Courier New" panose="02070309020205020404" pitchFamily="49" charset="0"/>
              </a:rPr>
              <a:t>bişey</a:t>
            </a:r>
            <a:r>
              <a:rPr lang="tr-TR" sz="1000" dirty="0">
                <a:latin typeface="Courier New" panose="02070309020205020404" pitchFamily="49" charset="0"/>
                <a:cs typeface="Courier New" panose="02070309020205020404" pitchFamily="49" charset="0"/>
              </a:rPr>
              <a:t>", 				  "bey", "yada", "</a:t>
            </a:r>
            <a:r>
              <a:rPr lang="tr-TR" sz="1000" dirty="0" err="1">
                <a:latin typeface="Courier New" panose="02070309020205020404" pitchFamily="49" charset="0"/>
                <a:cs typeface="Courier New" panose="02070309020205020404" pitchFamily="49" charset="0"/>
              </a:rPr>
              <a:t>birşey</a:t>
            </a:r>
            <a:r>
              <a:rPr lang="tr-TR" sz="1000" dirty="0">
                <a:latin typeface="Courier New" panose="02070309020205020404" pitchFamily="49" charset="0"/>
                <a:cs typeface="Courier New" panose="02070309020205020404" pitchFamily="49" charset="0"/>
              </a:rPr>
              <a:t>", "göre", "işte", "fakat", "olduğu", "tabi", "fakat", "bunlar", 					  "olduğu")</a:t>
            </a:r>
          </a:p>
          <a:p>
            <a:r>
              <a:rPr lang="tr-TR" sz="1000" dirty="0" err="1">
                <a:latin typeface="Courier New" panose="02070309020205020404" pitchFamily="49" charset="0"/>
                <a:cs typeface="Courier New" panose="02070309020205020404" pitchFamily="49" charset="0"/>
              </a:rPr>
              <a:t>yorumlar$temiz_metin</a:t>
            </a:r>
            <a:r>
              <a:rPr lang="tr-TR" sz="1000" dirty="0">
                <a:latin typeface="Courier New" panose="02070309020205020404" pitchFamily="49" charset="0"/>
                <a:cs typeface="Courier New" panose="02070309020205020404" pitchFamily="49" charset="0"/>
              </a:rPr>
              <a:t> &lt;- </a:t>
            </a:r>
            <a:r>
              <a:rPr lang="tr-TR" sz="1000" dirty="0" err="1">
                <a:latin typeface="Courier New" panose="02070309020205020404" pitchFamily="49" charset="0"/>
                <a:cs typeface="Courier New" panose="02070309020205020404" pitchFamily="49" charset="0"/>
              </a:rPr>
              <a:t>removeWords</a:t>
            </a:r>
            <a:r>
              <a:rPr lang="tr-TR" sz="1000" dirty="0">
                <a:latin typeface="Courier New" panose="02070309020205020404" pitchFamily="49" charset="0"/>
                <a:cs typeface="Courier New" panose="02070309020205020404" pitchFamily="49" charset="0"/>
              </a:rPr>
              <a:t>(</a:t>
            </a:r>
            <a:r>
              <a:rPr lang="tr-TR" sz="1000" dirty="0" err="1">
                <a:latin typeface="Courier New" panose="02070309020205020404" pitchFamily="49" charset="0"/>
                <a:cs typeface="Courier New" panose="02070309020205020404" pitchFamily="49" charset="0"/>
              </a:rPr>
              <a:t>yorumlar$temiz_metin</a:t>
            </a:r>
            <a:r>
              <a:rPr lang="tr-TR" sz="1000" dirty="0">
                <a:latin typeface="Courier New" panose="02070309020205020404" pitchFamily="49" charset="0"/>
                <a:cs typeface="Courier New" panose="02070309020205020404" pitchFamily="49" charset="0"/>
              </a:rPr>
              <a:t>, </a:t>
            </a:r>
            <a:r>
              <a:rPr lang="tr-TR" sz="1000" dirty="0" err="1">
                <a:latin typeface="Courier New" panose="02070309020205020404" pitchFamily="49" charset="0"/>
                <a:cs typeface="Courier New" panose="02070309020205020404" pitchFamily="49" charset="0"/>
              </a:rPr>
              <a:t>words</a:t>
            </a:r>
            <a:r>
              <a:rPr lang="tr-TR" sz="1000" dirty="0">
                <a:latin typeface="Courier New" panose="02070309020205020404" pitchFamily="49" charset="0"/>
                <a:cs typeface="Courier New" panose="02070309020205020404" pitchFamily="49" charset="0"/>
              </a:rPr>
              <a:t> = </a:t>
            </a:r>
            <a:r>
              <a:rPr lang="tr-TR" sz="1000" dirty="0" err="1">
                <a:latin typeface="Courier New" panose="02070309020205020404" pitchFamily="49" charset="0"/>
                <a:cs typeface="Courier New" panose="02070309020205020404" pitchFamily="49" charset="0"/>
              </a:rPr>
              <a:t>stop_kelimeler</a:t>
            </a:r>
            <a:r>
              <a:rPr lang="tr-TR"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3415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6995CF-2F4B-B324-16C3-1C32F3AB8A39}"/>
              </a:ext>
            </a:extLst>
          </p:cNvPr>
          <p:cNvSpPr>
            <a:spLocks noGrp="1"/>
          </p:cNvSpPr>
          <p:nvPr>
            <p:ph type="title"/>
          </p:nvPr>
        </p:nvSpPr>
        <p:spPr/>
        <p:txBody>
          <a:bodyPr/>
          <a:lstStyle/>
          <a:p>
            <a:pPr algn="ctr"/>
            <a:r>
              <a:rPr lang="tr-TR" dirty="0"/>
              <a:t>Veri Setini Temizleme</a:t>
            </a:r>
          </a:p>
        </p:txBody>
      </p:sp>
      <p:sp>
        <p:nvSpPr>
          <p:cNvPr id="3" name="İçerik Yer Tutucusu 2">
            <a:extLst>
              <a:ext uri="{FF2B5EF4-FFF2-40B4-BE49-F238E27FC236}">
                <a16:creationId xmlns:a16="http://schemas.microsoft.com/office/drawing/2014/main" id="{6C983D1A-C039-21B0-19D1-A5AC328FA6E6}"/>
              </a:ext>
            </a:extLst>
          </p:cNvPr>
          <p:cNvSpPr>
            <a:spLocks noGrp="1"/>
          </p:cNvSpPr>
          <p:nvPr>
            <p:ph idx="1"/>
          </p:nvPr>
        </p:nvSpPr>
        <p:spPr/>
        <p:txBody>
          <a:bodyPr>
            <a:normAutofit/>
          </a:bodyPr>
          <a:lstStyle/>
          <a:p>
            <a:r>
              <a:rPr lang="en-US" sz="2200" dirty="0" err="1">
                <a:latin typeface="Courier New" panose="02070309020205020404" pitchFamily="49" charset="0"/>
                <a:cs typeface="Courier New" panose="02070309020205020404" pitchFamily="49" charset="0"/>
              </a:rPr>
              <a:t>yorumlar$temiz_metin</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gsub</a:t>
            </a:r>
            <a:r>
              <a:rPr lang="en-US" sz="2200" dirty="0">
                <a:latin typeface="Courier New" panose="02070309020205020404" pitchFamily="49" charset="0"/>
                <a:cs typeface="Courier New" panose="02070309020205020404" pitchFamily="49" charset="0"/>
              </a:rPr>
              <a:t>("\\s+", " ", </a:t>
            </a:r>
            <a:r>
              <a:rPr lang="en-US" sz="2200" dirty="0" err="1">
                <a:latin typeface="Courier New" panose="02070309020205020404" pitchFamily="49" charset="0"/>
                <a:cs typeface="Courier New" panose="02070309020205020404" pitchFamily="49" charset="0"/>
              </a:rPr>
              <a:t>yorumlar$temiz_metin</a:t>
            </a:r>
            <a:r>
              <a:rPr lang="en-US" sz="2200" dirty="0">
                <a:latin typeface="Courier New" panose="02070309020205020404" pitchFamily="49" charset="0"/>
                <a:cs typeface="Courier New" panose="02070309020205020404" pitchFamily="49" charset="0"/>
              </a:rPr>
              <a:t>)</a:t>
            </a:r>
            <a:endParaRPr lang="tr-TR" sz="2200" dirty="0">
              <a:latin typeface="Courier New" panose="02070309020205020404" pitchFamily="49" charset="0"/>
              <a:cs typeface="Courier New" panose="02070309020205020404" pitchFamily="49" charset="0"/>
            </a:endParaRPr>
          </a:p>
          <a:p>
            <a:endParaRPr lang="tr-TR" dirty="0"/>
          </a:p>
          <a:p>
            <a:pPr marL="0" indent="0">
              <a:buNone/>
            </a:pPr>
            <a:r>
              <a:rPr lang="tr-TR" dirty="0"/>
              <a:t>Yorumlardaki ardışık boşluk karakterlerini tek bir boşluk karakteriyle değiştirelim.</a:t>
            </a:r>
          </a:p>
          <a:p>
            <a:pPr marL="0" indent="0">
              <a:buNone/>
            </a:pPr>
            <a:endParaRPr lang="tr-TR" dirty="0"/>
          </a:p>
          <a:p>
            <a:r>
              <a:rPr lang="en-US" sz="2000" dirty="0" err="1">
                <a:latin typeface="Courier New" panose="02070309020205020404" pitchFamily="49" charset="0"/>
                <a:cs typeface="Courier New" panose="02070309020205020404" pitchFamily="49" charset="0"/>
              </a:rPr>
              <a:t>yorumlar$temiz_metin</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iconv</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yorumlar$temiz_metin</a:t>
            </a:r>
            <a:r>
              <a:rPr lang="en-US" sz="2000" dirty="0">
                <a:latin typeface="Courier New" panose="02070309020205020404" pitchFamily="49" charset="0"/>
                <a:cs typeface="Courier New" panose="02070309020205020404" pitchFamily="49" charset="0"/>
              </a:rPr>
              <a:t>, from = "UTF-8", to = "ASCII//TRANSLIT")</a:t>
            </a:r>
          </a:p>
          <a:p>
            <a:pPr marL="0" indent="0">
              <a:buNone/>
            </a:pPr>
            <a:endParaRPr lang="tr-TR" dirty="0"/>
          </a:p>
          <a:p>
            <a:pPr marL="0" indent="0">
              <a:buNone/>
            </a:pPr>
            <a:r>
              <a:rPr lang="tr-TR" dirty="0"/>
              <a:t>Yorumlarda eğer Türkçe karakter istemiyorsak bu fonksiyonu kullanabiliriz.</a:t>
            </a:r>
          </a:p>
          <a:p>
            <a:pPr marL="0" indent="0">
              <a:buNone/>
            </a:pPr>
            <a:endParaRPr lang="tr-TR" dirty="0"/>
          </a:p>
        </p:txBody>
      </p:sp>
    </p:spTree>
    <p:extLst>
      <p:ext uri="{BB962C8B-B14F-4D97-AF65-F5344CB8AC3E}">
        <p14:creationId xmlns:p14="http://schemas.microsoft.com/office/powerpoint/2010/main" val="2599023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2A4872-B034-F81E-17B9-ED000B3FE6D2}"/>
              </a:ext>
            </a:extLst>
          </p:cNvPr>
          <p:cNvSpPr>
            <a:spLocks noGrp="1"/>
          </p:cNvSpPr>
          <p:nvPr>
            <p:ph type="title"/>
          </p:nvPr>
        </p:nvSpPr>
        <p:spPr/>
        <p:txBody>
          <a:bodyPr/>
          <a:lstStyle/>
          <a:p>
            <a:pPr algn="ctr"/>
            <a:r>
              <a:rPr lang="tr-TR" dirty="0"/>
              <a:t>En Çok Tekrar Eden Kelimeler</a:t>
            </a:r>
          </a:p>
        </p:txBody>
      </p:sp>
      <p:sp>
        <p:nvSpPr>
          <p:cNvPr id="3" name="İçerik Yer Tutucusu 2">
            <a:extLst>
              <a:ext uri="{FF2B5EF4-FFF2-40B4-BE49-F238E27FC236}">
                <a16:creationId xmlns:a16="http://schemas.microsoft.com/office/drawing/2014/main" id="{49E2166B-E699-EE52-D514-FF7115B0BC82}"/>
              </a:ext>
            </a:extLst>
          </p:cNvPr>
          <p:cNvSpPr>
            <a:spLocks noGrp="1"/>
          </p:cNvSpPr>
          <p:nvPr>
            <p:ph idx="1"/>
          </p:nvPr>
        </p:nvSpPr>
        <p:spPr/>
        <p:txBody>
          <a:bodyPr/>
          <a:lstStyle/>
          <a:p>
            <a:r>
              <a:rPr lang="tr-TR" sz="2000" dirty="0" err="1">
                <a:latin typeface="Courier New" panose="02070309020205020404" pitchFamily="49" charset="0"/>
                <a:cs typeface="Courier New" panose="02070309020205020404" pitchFamily="49" charset="0"/>
              </a:rPr>
              <a:t>m_belge</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Corpus</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VectorSource</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yorumlar$temiz_metin</a:t>
            </a:r>
            <a:r>
              <a:rPr lang="tr-TR" sz="2000" dirty="0">
                <a:latin typeface="Courier New" panose="02070309020205020404" pitchFamily="49" charset="0"/>
                <a:cs typeface="Courier New" panose="02070309020205020404" pitchFamily="49" charset="0"/>
              </a:rPr>
              <a:t>))</a:t>
            </a:r>
          </a:p>
          <a:p>
            <a:r>
              <a:rPr lang="tr-TR" sz="2000" dirty="0" err="1">
                <a:latin typeface="Courier New" panose="02070309020205020404" pitchFamily="49" charset="0"/>
                <a:cs typeface="Courier New" panose="02070309020205020404" pitchFamily="49" charset="0"/>
              </a:rPr>
              <a:t>m_belge_dtm</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TermDocumentMatrix</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m_belge</a:t>
            </a:r>
            <a:r>
              <a:rPr lang="tr-TR" sz="2000" dirty="0">
                <a:latin typeface="Courier New" panose="02070309020205020404" pitchFamily="49" charset="0"/>
                <a:cs typeface="Courier New" panose="02070309020205020404" pitchFamily="49" charset="0"/>
              </a:rPr>
              <a:t>)</a:t>
            </a:r>
          </a:p>
          <a:p>
            <a:pPr marL="0" indent="0">
              <a:buNone/>
            </a:pPr>
            <a:r>
              <a:rPr lang="tr-TR" dirty="0"/>
              <a:t> </a:t>
            </a:r>
          </a:p>
          <a:p>
            <a:pPr marL="0" indent="0">
              <a:buNone/>
            </a:pPr>
            <a:r>
              <a:rPr lang="tr-TR" dirty="0"/>
              <a:t> Metin belgesi ("</a:t>
            </a:r>
            <a:r>
              <a:rPr lang="tr-TR" dirty="0" err="1"/>
              <a:t>m_belge</a:t>
            </a:r>
            <a:r>
              <a:rPr lang="tr-TR" dirty="0"/>
              <a:t>") ve terim-belge matrisi ("</a:t>
            </a:r>
            <a:r>
              <a:rPr lang="tr-TR" dirty="0" err="1"/>
              <a:t>m_belge_dtm</a:t>
            </a:r>
            <a:r>
              <a:rPr lang="tr-TR" dirty="0"/>
              <a:t>") oluşturalım.</a:t>
            </a:r>
          </a:p>
        </p:txBody>
      </p:sp>
    </p:spTree>
    <p:extLst>
      <p:ext uri="{BB962C8B-B14F-4D97-AF65-F5344CB8AC3E}">
        <p14:creationId xmlns:p14="http://schemas.microsoft.com/office/powerpoint/2010/main" val="422451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2A4872-B034-F81E-17B9-ED000B3FE6D2}"/>
              </a:ext>
            </a:extLst>
          </p:cNvPr>
          <p:cNvSpPr>
            <a:spLocks noGrp="1"/>
          </p:cNvSpPr>
          <p:nvPr>
            <p:ph type="title"/>
          </p:nvPr>
        </p:nvSpPr>
        <p:spPr/>
        <p:txBody>
          <a:bodyPr/>
          <a:lstStyle/>
          <a:p>
            <a:pPr algn="ctr"/>
            <a:r>
              <a:rPr lang="tr-TR" dirty="0"/>
              <a:t>En Çok Tekrar Eden Kelimeler</a:t>
            </a:r>
          </a:p>
        </p:txBody>
      </p:sp>
      <p:sp>
        <p:nvSpPr>
          <p:cNvPr id="3" name="İçerik Yer Tutucusu 2">
            <a:extLst>
              <a:ext uri="{FF2B5EF4-FFF2-40B4-BE49-F238E27FC236}">
                <a16:creationId xmlns:a16="http://schemas.microsoft.com/office/drawing/2014/main" id="{49E2166B-E699-EE52-D514-FF7115B0BC82}"/>
              </a:ext>
            </a:extLst>
          </p:cNvPr>
          <p:cNvSpPr>
            <a:spLocks noGrp="1"/>
          </p:cNvSpPr>
          <p:nvPr>
            <p:ph idx="1"/>
          </p:nvPr>
        </p:nvSpPr>
        <p:spPr/>
        <p:txBody>
          <a:bodyPr/>
          <a:lstStyle/>
          <a:p>
            <a:r>
              <a:rPr lang="tr-TR" sz="2000" dirty="0" err="1">
                <a:latin typeface="Courier New" panose="02070309020205020404" pitchFamily="49" charset="0"/>
                <a:cs typeface="Courier New" panose="02070309020205020404" pitchFamily="49" charset="0"/>
              </a:rPr>
              <a:t>dtm_v</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sort</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rowSums</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dtm_m</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decreasing</a:t>
            </a:r>
            <a:r>
              <a:rPr lang="tr-TR" sz="2000" dirty="0">
                <a:latin typeface="Courier New" panose="02070309020205020404" pitchFamily="49" charset="0"/>
                <a:cs typeface="Courier New" panose="02070309020205020404" pitchFamily="49" charset="0"/>
              </a:rPr>
              <a:t>=TRUE)</a:t>
            </a:r>
          </a:p>
          <a:p>
            <a:r>
              <a:rPr lang="tr-TR" sz="2000" dirty="0" err="1">
                <a:latin typeface="Courier New" panose="02070309020205020404" pitchFamily="49" charset="0"/>
                <a:cs typeface="Courier New" panose="02070309020205020404" pitchFamily="49" charset="0"/>
              </a:rPr>
              <a:t>dtm_d</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data.frame</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word</a:t>
            </a:r>
            <a:r>
              <a:rPr lang="tr-TR" sz="2000" dirty="0">
                <a:latin typeface="Courier New" panose="02070309020205020404" pitchFamily="49" charset="0"/>
                <a:cs typeface="Courier New" panose="02070309020205020404" pitchFamily="49" charset="0"/>
              </a:rPr>
              <a:t> = </a:t>
            </a:r>
            <a:r>
              <a:rPr lang="tr-TR" sz="2000" dirty="0" err="1">
                <a:latin typeface="Courier New" panose="02070309020205020404" pitchFamily="49" charset="0"/>
                <a:cs typeface="Courier New" panose="02070309020205020404" pitchFamily="49" charset="0"/>
              </a:rPr>
              <a:t>names</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dtm_v</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freq</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dtm_v</a:t>
            </a:r>
            <a:r>
              <a:rPr lang="tr-TR" sz="2000" dirty="0">
                <a:latin typeface="Courier New" panose="02070309020205020404" pitchFamily="49" charset="0"/>
                <a:cs typeface="Courier New" panose="02070309020205020404" pitchFamily="49" charset="0"/>
              </a:rPr>
              <a:t>)</a:t>
            </a:r>
          </a:p>
          <a:p>
            <a:r>
              <a:rPr lang="tr-TR" sz="2000" dirty="0" err="1">
                <a:latin typeface="Courier New" panose="02070309020205020404" pitchFamily="49" charset="0"/>
                <a:cs typeface="Courier New" panose="02070309020205020404" pitchFamily="49" charset="0"/>
              </a:rPr>
              <a:t>head</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dtm_d</a:t>
            </a:r>
            <a:r>
              <a:rPr lang="tr-TR" sz="2000" dirty="0">
                <a:latin typeface="Courier New" panose="02070309020205020404" pitchFamily="49" charset="0"/>
                <a:cs typeface="Courier New" panose="02070309020205020404" pitchFamily="49" charset="0"/>
              </a:rPr>
              <a:t>, 20)</a:t>
            </a:r>
          </a:p>
          <a:p>
            <a:pPr marL="0" indent="0">
              <a:buNone/>
            </a:pPr>
            <a:endParaRPr lang="tr-TR" dirty="0"/>
          </a:p>
          <a:p>
            <a:pPr marL="0" indent="0">
              <a:buNone/>
            </a:pPr>
            <a:r>
              <a:rPr lang="tr-TR" dirty="0"/>
              <a:t> Frekansın azalan değerine göre sıralayalım ve en çok tekrar eden 20 kelimeyi gösterelim.</a:t>
            </a:r>
          </a:p>
        </p:txBody>
      </p:sp>
    </p:spTree>
    <p:extLst>
      <p:ext uri="{BB962C8B-B14F-4D97-AF65-F5344CB8AC3E}">
        <p14:creationId xmlns:p14="http://schemas.microsoft.com/office/powerpoint/2010/main" val="164541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DE0D1207-DDD0-7B04-D28F-C444B9065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2966" y="1070493"/>
            <a:ext cx="2954362" cy="5260978"/>
          </a:xfrm>
        </p:spPr>
      </p:pic>
    </p:spTree>
    <p:extLst>
      <p:ext uri="{BB962C8B-B14F-4D97-AF65-F5344CB8AC3E}">
        <p14:creationId xmlns:p14="http://schemas.microsoft.com/office/powerpoint/2010/main" val="273310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BFB8C2-003A-F868-5DC3-0126523651D1}"/>
              </a:ext>
            </a:extLst>
          </p:cNvPr>
          <p:cNvSpPr>
            <a:spLocks noGrp="1"/>
          </p:cNvSpPr>
          <p:nvPr>
            <p:ph type="title"/>
          </p:nvPr>
        </p:nvSpPr>
        <p:spPr/>
        <p:txBody>
          <a:bodyPr/>
          <a:lstStyle/>
          <a:p>
            <a:pPr algn="ctr"/>
            <a:r>
              <a:rPr lang="tr-TR" dirty="0"/>
              <a:t>Grafik Çıkartalım</a:t>
            </a:r>
          </a:p>
        </p:txBody>
      </p:sp>
      <p:sp>
        <p:nvSpPr>
          <p:cNvPr id="3" name="İçerik Yer Tutucusu 2">
            <a:extLst>
              <a:ext uri="{FF2B5EF4-FFF2-40B4-BE49-F238E27FC236}">
                <a16:creationId xmlns:a16="http://schemas.microsoft.com/office/drawing/2014/main" id="{0CF1F31D-164E-23AC-01EE-32858053C160}"/>
              </a:ext>
            </a:extLst>
          </p:cNvPr>
          <p:cNvSpPr>
            <a:spLocks noGrp="1"/>
          </p:cNvSpPr>
          <p:nvPr>
            <p:ph idx="1"/>
          </p:nvPr>
        </p:nvSpPr>
        <p:spPr/>
        <p:txBody>
          <a:bodyPr/>
          <a:lstStyle/>
          <a:p>
            <a:r>
              <a:rPr lang="tr-TR" sz="2000" dirty="0" err="1">
                <a:latin typeface="Courier New" panose="02070309020205020404" pitchFamily="49" charset="0"/>
                <a:cs typeface="Courier New" panose="02070309020205020404" pitchFamily="49" charset="0"/>
              </a:rPr>
              <a:t>barplot</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dtm_d</a:t>
            </a:r>
            <a:r>
              <a:rPr lang="tr-TR" sz="2000" dirty="0">
                <a:latin typeface="Courier New" panose="02070309020205020404" pitchFamily="49" charset="0"/>
                <a:cs typeface="Courier New" panose="02070309020205020404" pitchFamily="49" charset="0"/>
              </a:rPr>
              <a:t>[1:20,]$</a:t>
            </a:r>
            <a:r>
              <a:rPr lang="tr-TR" sz="2000" dirty="0" err="1">
                <a:latin typeface="Courier New" panose="02070309020205020404" pitchFamily="49" charset="0"/>
                <a:cs typeface="Courier New" panose="02070309020205020404" pitchFamily="49" charset="0"/>
              </a:rPr>
              <a:t>freq</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las</a:t>
            </a:r>
            <a:r>
              <a:rPr lang="tr-TR" sz="2000" dirty="0">
                <a:latin typeface="Courier New" panose="02070309020205020404" pitchFamily="49" charset="0"/>
                <a:cs typeface="Courier New" panose="02070309020205020404" pitchFamily="49" charset="0"/>
              </a:rPr>
              <a:t> = 2, </a:t>
            </a:r>
            <a:r>
              <a:rPr lang="tr-TR" sz="2000" dirty="0" err="1">
                <a:latin typeface="Courier New" panose="02070309020205020404" pitchFamily="49" charset="0"/>
                <a:cs typeface="Courier New" panose="02070309020205020404" pitchFamily="49" charset="0"/>
              </a:rPr>
              <a:t>names.arg</a:t>
            </a:r>
            <a:r>
              <a:rPr lang="tr-TR" sz="2000" dirty="0">
                <a:latin typeface="Courier New" panose="02070309020205020404" pitchFamily="49" charset="0"/>
                <a:cs typeface="Courier New" panose="02070309020205020404" pitchFamily="49" charset="0"/>
              </a:rPr>
              <a:t> = </a:t>
            </a:r>
            <a:r>
              <a:rPr lang="tr-TR" sz="2000" dirty="0" err="1">
                <a:latin typeface="Courier New" panose="02070309020205020404" pitchFamily="49" charset="0"/>
                <a:cs typeface="Courier New" panose="02070309020205020404" pitchFamily="49" charset="0"/>
              </a:rPr>
              <a:t>dtm_d</a:t>
            </a:r>
            <a:r>
              <a:rPr lang="tr-TR" sz="2000" dirty="0">
                <a:latin typeface="Courier New" panose="02070309020205020404" pitchFamily="49" charset="0"/>
                <a:cs typeface="Courier New" panose="02070309020205020404" pitchFamily="49" charset="0"/>
              </a:rPr>
              <a:t>[1:20,]$</a:t>
            </a:r>
            <a:r>
              <a:rPr lang="tr-TR" sz="2000" dirty="0" err="1">
                <a:latin typeface="Courier New" panose="02070309020205020404" pitchFamily="49" charset="0"/>
                <a:cs typeface="Courier New" panose="02070309020205020404" pitchFamily="49" charset="0"/>
              </a:rPr>
              <a:t>word</a:t>
            </a:r>
            <a:r>
              <a:rPr lang="tr-TR" sz="2000" dirty="0">
                <a:latin typeface="Courier New" panose="02070309020205020404" pitchFamily="49" charset="0"/>
                <a:cs typeface="Courier New" panose="02070309020205020404" pitchFamily="49" charset="0"/>
              </a:rPr>
              <a:t>,</a:t>
            </a:r>
          </a:p>
          <a:p>
            <a:pPr marL="0" indent="0">
              <a:buNone/>
            </a:pP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col</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lightgreen</a:t>
            </a:r>
            <a:r>
              <a:rPr lang="tr-TR" sz="2000" dirty="0">
                <a:latin typeface="Courier New" panose="02070309020205020404" pitchFamily="49" charset="0"/>
                <a:cs typeface="Courier New" panose="02070309020205020404" pitchFamily="49" charset="0"/>
              </a:rPr>
              <a:t>", main ="En sık kullanılan 20 kelime",</a:t>
            </a:r>
          </a:p>
          <a:p>
            <a:pPr marL="0" indent="0">
              <a:buNone/>
            </a:pP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ylab</a:t>
            </a:r>
            <a:r>
              <a:rPr lang="tr-TR" sz="2000" dirty="0">
                <a:latin typeface="Courier New" panose="02070309020205020404" pitchFamily="49" charset="0"/>
                <a:cs typeface="Courier New" panose="02070309020205020404" pitchFamily="49" charset="0"/>
              </a:rPr>
              <a:t> = "Kelime frekansları")</a:t>
            </a:r>
          </a:p>
          <a:p>
            <a:pPr marL="0" indent="0">
              <a:buNone/>
            </a:pPr>
            <a:endParaRPr lang="tr-TR" dirty="0"/>
          </a:p>
          <a:p>
            <a:pPr marL="0" indent="0">
              <a:buNone/>
            </a:pPr>
            <a:r>
              <a:rPr lang="tr-TR" dirty="0"/>
              <a:t> En çok tekrar eden 20 kelimenin grafiğini alalım.</a:t>
            </a:r>
          </a:p>
        </p:txBody>
      </p:sp>
    </p:spTree>
    <p:extLst>
      <p:ext uri="{BB962C8B-B14F-4D97-AF65-F5344CB8AC3E}">
        <p14:creationId xmlns:p14="http://schemas.microsoft.com/office/powerpoint/2010/main" val="3979641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EDE218DF-69C6-5C42-BBCF-87C9D4B87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4447" y="983036"/>
            <a:ext cx="5054320" cy="5054320"/>
          </a:xfrm>
        </p:spPr>
      </p:pic>
    </p:spTree>
    <p:extLst>
      <p:ext uri="{BB962C8B-B14F-4D97-AF65-F5344CB8AC3E}">
        <p14:creationId xmlns:p14="http://schemas.microsoft.com/office/powerpoint/2010/main" val="350118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CF0FD-52EA-138E-DAE1-22A96142999D}"/>
              </a:ext>
            </a:extLst>
          </p:cNvPr>
          <p:cNvSpPr>
            <a:spLocks noGrp="1"/>
          </p:cNvSpPr>
          <p:nvPr>
            <p:ph type="title"/>
          </p:nvPr>
        </p:nvSpPr>
        <p:spPr/>
        <p:txBody>
          <a:bodyPr/>
          <a:lstStyle/>
          <a:p>
            <a:pPr algn="ctr"/>
            <a:r>
              <a:rPr lang="tr-TR" dirty="0"/>
              <a:t>Kelime Bulutu</a:t>
            </a:r>
          </a:p>
        </p:txBody>
      </p:sp>
      <p:sp>
        <p:nvSpPr>
          <p:cNvPr id="3" name="İçerik Yer Tutucusu 2">
            <a:extLst>
              <a:ext uri="{FF2B5EF4-FFF2-40B4-BE49-F238E27FC236}">
                <a16:creationId xmlns:a16="http://schemas.microsoft.com/office/drawing/2014/main" id="{3FAFB7C7-D28A-5ECA-190D-611A71EE03E0}"/>
              </a:ext>
            </a:extLst>
          </p:cNvPr>
          <p:cNvSpPr>
            <a:spLocks noGrp="1"/>
          </p:cNvSpPr>
          <p:nvPr>
            <p:ph idx="1"/>
          </p:nvPr>
        </p:nvSpPr>
        <p:spPr/>
        <p:txBody>
          <a:bodyPr/>
          <a:lstStyle/>
          <a:p>
            <a:r>
              <a:rPr lang="tr-TR" sz="2000" dirty="0" err="1">
                <a:latin typeface="Courier New" panose="02070309020205020404" pitchFamily="49" charset="0"/>
                <a:cs typeface="Courier New" panose="02070309020205020404" pitchFamily="49" charset="0"/>
              </a:rPr>
              <a:t>set.seed</a:t>
            </a:r>
            <a:r>
              <a:rPr lang="tr-TR" sz="2000" dirty="0">
                <a:latin typeface="Courier New" panose="02070309020205020404" pitchFamily="49" charset="0"/>
                <a:cs typeface="Courier New" panose="02070309020205020404" pitchFamily="49" charset="0"/>
              </a:rPr>
              <a:t>(1234)</a:t>
            </a:r>
          </a:p>
          <a:p>
            <a:r>
              <a:rPr lang="tr-TR" sz="2000" dirty="0" err="1">
                <a:latin typeface="Courier New" panose="02070309020205020404" pitchFamily="49" charset="0"/>
                <a:cs typeface="Courier New" panose="02070309020205020404" pitchFamily="49" charset="0"/>
              </a:rPr>
              <a:t>wordcloud</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words</a:t>
            </a:r>
            <a:r>
              <a:rPr lang="tr-TR" sz="2000" dirty="0">
                <a:latin typeface="Courier New" panose="02070309020205020404" pitchFamily="49" charset="0"/>
                <a:cs typeface="Courier New" panose="02070309020205020404" pitchFamily="49" charset="0"/>
              </a:rPr>
              <a:t> = </a:t>
            </a:r>
            <a:r>
              <a:rPr lang="tr-TR" sz="2000" dirty="0" err="1">
                <a:latin typeface="Courier New" panose="02070309020205020404" pitchFamily="49" charset="0"/>
                <a:cs typeface="Courier New" panose="02070309020205020404" pitchFamily="49" charset="0"/>
              </a:rPr>
              <a:t>dtm_d$word</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freq</a:t>
            </a:r>
            <a:r>
              <a:rPr lang="tr-TR" sz="2000" dirty="0">
                <a:latin typeface="Courier New" panose="02070309020205020404" pitchFamily="49" charset="0"/>
                <a:cs typeface="Courier New" panose="02070309020205020404" pitchFamily="49" charset="0"/>
              </a:rPr>
              <a:t> = </a:t>
            </a:r>
            <a:r>
              <a:rPr lang="tr-TR" sz="2000" dirty="0" err="1">
                <a:latin typeface="Courier New" panose="02070309020205020404" pitchFamily="49" charset="0"/>
                <a:cs typeface="Courier New" panose="02070309020205020404" pitchFamily="49" charset="0"/>
              </a:rPr>
              <a:t>dtm_d$freq</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min.freq</a:t>
            </a:r>
            <a:r>
              <a:rPr lang="tr-TR" sz="2000" dirty="0">
                <a:latin typeface="Courier New" panose="02070309020205020404" pitchFamily="49" charset="0"/>
                <a:cs typeface="Courier New" panose="02070309020205020404" pitchFamily="49" charset="0"/>
              </a:rPr>
              <a:t> = 5,</a:t>
            </a:r>
          </a:p>
          <a:p>
            <a:pPr marL="0" indent="0">
              <a:buNone/>
            </a:pP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max.words</a:t>
            </a:r>
            <a:r>
              <a:rPr lang="tr-TR" sz="2000" dirty="0">
                <a:latin typeface="Courier New" panose="02070309020205020404" pitchFamily="49" charset="0"/>
                <a:cs typeface="Courier New" panose="02070309020205020404" pitchFamily="49" charset="0"/>
              </a:rPr>
              <a:t>=100, </a:t>
            </a:r>
            <a:r>
              <a:rPr lang="tr-TR" sz="2000" dirty="0" err="1">
                <a:latin typeface="Courier New" panose="02070309020205020404" pitchFamily="49" charset="0"/>
                <a:cs typeface="Courier New" panose="02070309020205020404" pitchFamily="49" charset="0"/>
              </a:rPr>
              <a:t>random.order</a:t>
            </a:r>
            <a:r>
              <a:rPr lang="tr-TR" sz="2000" dirty="0">
                <a:latin typeface="Courier New" panose="02070309020205020404" pitchFamily="49" charset="0"/>
                <a:cs typeface="Courier New" panose="02070309020205020404" pitchFamily="49" charset="0"/>
              </a:rPr>
              <a:t>=FALSE, </a:t>
            </a:r>
            <a:r>
              <a:rPr lang="tr-TR" sz="2000" dirty="0" err="1">
                <a:latin typeface="Courier New" panose="02070309020205020404" pitchFamily="49" charset="0"/>
                <a:cs typeface="Courier New" panose="02070309020205020404" pitchFamily="49" charset="0"/>
              </a:rPr>
              <a:t>rot.per</a:t>
            </a:r>
            <a:r>
              <a:rPr lang="tr-TR" sz="2000" dirty="0">
                <a:latin typeface="Courier New" panose="02070309020205020404" pitchFamily="49" charset="0"/>
                <a:cs typeface="Courier New" panose="02070309020205020404" pitchFamily="49" charset="0"/>
              </a:rPr>
              <a:t>=0.40, </a:t>
            </a:r>
          </a:p>
          <a:p>
            <a:pPr marL="0" indent="0">
              <a:buNone/>
            </a:pP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colors</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brewer.pal</a:t>
            </a:r>
            <a:r>
              <a:rPr lang="tr-TR" sz="2000" dirty="0">
                <a:latin typeface="Courier New" panose="02070309020205020404" pitchFamily="49" charset="0"/>
                <a:cs typeface="Courier New" panose="02070309020205020404" pitchFamily="49" charset="0"/>
              </a:rPr>
              <a:t>(8, "Dark2"))</a:t>
            </a:r>
          </a:p>
          <a:p>
            <a:pPr marL="0" indent="0">
              <a:buNone/>
            </a:pPr>
            <a:endParaRPr lang="tr-TR" dirty="0"/>
          </a:p>
          <a:p>
            <a:pPr marL="0" indent="0">
              <a:buNone/>
            </a:pPr>
            <a:r>
              <a:rPr lang="tr-TR" dirty="0"/>
              <a:t> </a:t>
            </a:r>
          </a:p>
        </p:txBody>
      </p:sp>
    </p:spTree>
    <p:extLst>
      <p:ext uri="{BB962C8B-B14F-4D97-AF65-F5344CB8AC3E}">
        <p14:creationId xmlns:p14="http://schemas.microsoft.com/office/powerpoint/2010/main" val="391579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2D10CF5-3540-97AC-5A31-D326F8B84A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985" t="22303" r="22494" b="23124"/>
          <a:stretch/>
        </p:blipFill>
        <p:spPr>
          <a:xfrm>
            <a:off x="4356847" y="1380565"/>
            <a:ext cx="5034577" cy="4948518"/>
          </a:xfrm>
        </p:spPr>
      </p:pic>
    </p:spTree>
    <p:extLst>
      <p:ext uri="{BB962C8B-B14F-4D97-AF65-F5344CB8AC3E}">
        <p14:creationId xmlns:p14="http://schemas.microsoft.com/office/powerpoint/2010/main" val="137595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3384E4-73E1-8387-ACBF-0821C02C3A2E}"/>
              </a:ext>
            </a:extLst>
          </p:cNvPr>
          <p:cNvSpPr>
            <a:spLocks noGrp="1"/>
          </p:cNvSpPr>
          <p:nvPr>
            <p:ph type="title"/>
          </p:nvPr>
        </p:nvSpPr>
        <p:spPr/>
        <p:txBody>
          <a:bodyPr/>
          <a:lstStyle/>
          <a:p>
            <a:pPr algn="ctr"/>
            <a:r>
              <a:rPr lang="tr-TR" dirty="0"/>
              <a:t>GİRİŞ</a:t>
            </a:r>
          </a:p>
        </p:txBody>
      </p:sp>
      <p:sp>
        <p:nvSpPr>
          <p:cNvPr id="3" name="İçerik Yer Tutucusu 2">
            <a:extLst>
              <a:ext uri="{FF2B5EF4-FFF2-40B4-BE49-F238E27FC236}">
                <a16:creationId xmlns:a16="http://schemas.microsoft.com/office/drawing/2014/main" id="{922323B7-F188-1F15-4A3F-6B453A8A02F2}"/>
              </a:ext>
            </a:extLst>
          </p:cNvPr>
          <p:cNvSpPr>
            <a:spLocks noGrp="1"/>
          </p:cNvSpPr>
          <p:nvPr>
            <p:ph idx="1"/>
          </p:nvPr>
        </p:nvSpPr>
        <p:spPr/>
        <p:txBody>
          <a:bodyPr/>
          <a:lstStyle/>
          <a:p>
            <a:r>
              <a:rPr lang="tr-TR" dirty="0"/>
              <a:t>Kuraklık, dünya genelinde ciddi bir sorun haline gelmiş ve birçok bölgede su kaynakları üzerinde olumsuz etkiler yaratmıştır. Kuraklıkla mücadelede, insanların farkındalığını artırmak, bilinçlendirmek ve çözüm önerileri sunmak büyük önem taşımaktadır.</a:t>
            </a:r>
          </a:p>
          <a:p>
            <a:endParaRPr lang="tr-TR" dirty="0"/>
          </a:p>
          <a:p>
            <a:r>
              <a:rPr lang="tr-TR" dirty="0"/>
              <a:t>YouTube, milyonlarca kullanıcının video içeriklerini paylaştığı ve yorumlarını belirttiği bir platformdur. YouTube yorumları, kullanıcıların düşüncelerini, tepkilerini ve duygularını ifade ettiği bir kaynak olarak önemli bir veri kaynağıdır. Bu yorumları analiz etmek, kuraklık konusundaki insanların fikirlerini ve endişelerini anlamamızı sağlar.</a:t>
            </a:r>
          </a:p>
          <a:p>
            <a:endParaRPr lang="tr-TR" dirty="0"/>
          </a:p>
          <a:p>
            <a:endParaRPr lang="tr-TR" dirty="0"/>
          </a:p>
        </p:txBody>
      </p:sp>
    </p:spTree>
    <p:extLst>
      <p:ext uri="{BB962C8B-B14F-4D97-AF65-F5344CB8AC3E}">
        <p14:creationId xmlns:p14="http://schemas.microsoft.com/office/powerpoint/2010/main" val="97642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9F8577-07B0-497C-153D-E7A723B9FA16}"/>
              </a:ext>
            </a:extLst>
          </p:cNvPr>
          <p:cNvSpPr>
            <a:spLocks noGrp="1"/>
          </p:cNvSpPr>
          <p:nvPr>
            <p:ph type="title"/>
          </p:nvPr>
        </p:nvSpPr>
        <p:spPr/>
        <p:txBody>
          <a:bodyPr/>
          <a:lstStyle/>
          <a:p>
            <a:pPr algn="ctr"/>
            <a:r>
              <a:rPr lang="tr-TR" dirty="0"/>
              <a:t>Terimleri Çağrıştıran Kelimeler</a:t>
            </a:r>
          </a:p>
        </p:txBody>
      </p:sp>
      <p:sp>
        <p:nvSpPr>
          <p:cNvPr id="3" name="İçerik Yer Tutucusu 2">
            <a:extLst>
              <a:ext uri="{FF2B5EF4-FFF2-40B4-BE49-F238E27FC236}">
                <a16:creationId xmlns:a16="http://schemas.microsoft.com/office/drawing/2014/main" id="{843311D1-E151-A244-7F68-5F2DB0F29287}"/>
              </a:ext>
            </a:extLst>
          </p:cNvPr>
          <p:cNvSpPr>
            <a:spLocks noGrp="1"/>
          </p:cNvSpPr>
          <p:nvPr>
            <p:ph idx="1"/>
          </p:nvPr>
        </p:nvSpPr>
        <p:spPr/>
        <p:txBody>
          <a:bodyPr/>
          <a:lstStyle/>
          <a:p>
            <a:r>
              <a:rPr lang="en-US" sz="2000" dirty="0" err="1">
                <a:latin typeface="Courier New" panose="02070309020205020404" pitchFamily="49" charset="0"/>
                <a:cs typeface="Courier New" panose="02070309020205020404" pitchFamily="49" charset="0"/>
              </a:rPr>
              <a:t>findAssocs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m_belge_dtm</a:t>
            </a:r>
            <a:r>
              <a:rPr lang="en-US" sz="2000" dirty="0">
                <a:latin typeface="Courier New" panose="02070309020205020404" pitchFamily="49" charset="0"/>
                <a:cs typeface="Courier New" panose="02070309020205020404" pitchFamily="49" charset="0"/>
              </a:rPr>
              <a:t>, terms = c("</a:t>
            </a:r>
            <a:r>
              <a:rPr lang="en-US" sz="2000" dirty="0" err="1">
                <a:latin typeface="Courier New" panose="02070309020205020404" pitchFamily="49" charset="0"/>
                <a:cs typeface="Courier New" panose="02070309020205020404" pitchFamily="49" charset="0"/>
              </a:rPr>
              <a:t>dünya</a:t>
            </a:r>
            <a:r>
              <a:rPr lang="en-US" sz="2000" dirty="0">
                <a:latin typeface="Courier New" panose="02070309020205020404" pitchFamily="49" charset="0"/>
                <a:cs typeface="Courier New" panose="02070309020205020404" pitchFamily="49" charset="0"/>
              </a:rPr>
              <a:t>", "k</a:t>
            </a:r>
            <a:r>
              <a:rPr lang="tr-TR" sz="2000" dirty="0">
                <a:latin typeface="Courier New" panose="02070309020205020404" pitchFamily="49" charset="0"/>
                <a:cs typeface="Courier New" panose="02070309020205020404" pitchFamily="49" charset="0"/>
              </a:rPr>
              <a:t>ü</a:t>
            </a:r>
            <a:r>
              <a:rPr lang="en-US" sz="2000" dirty="0" err="1">
                <a:latin typeface="Courier New" panose="02070309020205020404" pitchFamily="49" charset="0"/>
                <a:cs typeface="Courier New" panose="02070309020205020404" pitchFamily="49" charset="0"/>
              </a:rPr>
              <a:t>resel</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corlimit</a:t>
            </a:r>
            <a:r>
              <a:rPr lang="en-US" sz="2000" dirty="0">
                <a:latin typeface="Courier New" panose="02070309020205020404" pitchFamily="49" charset="0"/>
                <a:cs typeface="Courier New" panose="02070309020205020404" pitchFamily="49" charset="0"/>
              </a:rPr>
              <a:t> = 0.25)</a:t>
            </a:r>
          </a:p>
          <a:p>
            <a:pPr marL="0" indent="0">
              <a:buNone/>
            </a:pPr>
            <a:endParaRPr lang="en-US" dirty="0"/>
          </a:p>
          <a:p>
            <a:pPr marL="0" indent="0">
              <a:buNone/>
            </a:pPr>
            <a:r>
              <a:rPr lang="tr-TR" dirty="0"/>
              <a:t> İstediğimiz terimlerin diğer terimlerle olan ilişkisini araştıralım.</a:t>
            </a:r>
          </a:p>
        </p:txBody>
      </p:sp>
    </p:spTree>
    <p:extLst>
      <p:ext uri="{BB962C8B-B14F-4D97-AF65-F5344CB8AC3E}">
        <p14:creationId xmlns:p14="http://schemas.microsoft.com/office/powerpoint/2010/main" val="292185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C2554D3F-8B91-6B2C-5852-33324E667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845" y="2630906"/>
            <a:ext cx="7423715" cy="1206354"/>
          </a:xfrm>
        </p:spPr>
      </p:pic>
    </p:spTree>
    <p:extLst>
      <p:ext uri="{BB962C8B-B14F-4D97-AF65-F5344CB8AC3E}">
        <p14:creationId xmlns:p14="http://schemas.microsoft.com/office/powerpoint/2010/main" val="2358542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58474B-7225-EC2B-D89F-488AD3D407BA}"/>
              </a:ext>
            </a:extLst>
          </p:cNvPr>
          <p:cNvSpPr>
            <a:spLocks noGrp="1"/>
          </p:cNvSpPr>
          <p:nvPr>
            <p:ph type="title"/>
          </p:nvPr>
        </p:nvSpPr>
        <p:spPr/>
        <p:txBody>
          <a:bodyPr/>
          <a:lstStyle/>
          <a:p>
            <a:pPr algn="ctr"/>
            <a:r>
              <a:rPr lang="tr-TR" dirty="0"/>
              <a:t>Duygu Analizi</a:t>
            </a:r>
          </a:p>
        </p:txBody>
      </p:sp>
      <p:sp>
        <p:nvSpPr>
          <p:cNvPr id="3" name="İçerik Yer Tutucusu 2">
            <a:extLst>
              <a:ext uri="{FF2B5EF4-FFF2-40B4-BE49-F238E27FC236}">
                <a16:creationId xmlns:a16="http://schemas.microsoft.com/office/drawing/2014/main" id="{28CC0F83-17C7-2C56-B8F7-33FC448A93B6}"/>
              </a:ext>
            </a:extLst>
          </p:cNvPr>
          <p:cNvSpPr>
            <a:spLocks noGrp="1"/>
          </p:cNvSpPr>
          <p:nvPr>
            <p:ph idx="1"/>
          </p:nvPr>
        </p:nvSpPr>
        <p:spPr/>
        <p:txBody>
          <a:bodyPr>
            <a:normAutofit fontScale="62500" lnSpcReduction="20000"/>
          </a:bodyPr>
          <a:lstStyle/>
          <a:p>
            <a:r>
              <a:rPr lang="en-US" sz="2400" dirty="0">
                <a:latin typeface="Courier New" panose="02070309020205020404" pitchFamily="49" charset="0"/>
                <a:cs typeface="Courier New" panose="02070309020205020404" pitchFamily="49" charset="0"/>
              </a:rPr>
              <a:t>sentiment &lt;- </a:t>
            </a:r>
            <a:r>
              <a:rPr lang="en-US" sz="2400" dirty="0" err="1">
                <a:latin typeface="Courier New" panose="02070309020205020404" pitchFamily="49" charset="0"/>
                <a:cs typeface="Courier New" panose="02070309020205020404" pitchFamily="49" charset="0"/>
              </a:rPr>
              <a:t>get_nrc_sentiment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yorumlar$temiz_metin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head(sentiment,20)</a:t>
            </a:r>
            <a:endParaRPr lang="tr-TR" sz="2400" dirty="0">
              <a:latin typeface="Courier New" panose="02070309020205020404" pitchFamily="49" charset="0"/>
              <a:cs typeface="Courier New" panose="02070309020205020404" pitchFamily="49" charset="0"/>
            </a:endParaRPr>
          </a:p>
          <a:p>
            <a:r>
              <a:rPr lang="tr-TR" sz="2400" dirty="0">
                <a:latin typeface="Courier New" panose="02070309020205020404" pitchFamily="49" charset="0"/>
                <a:cs typeface="Courier New" panose="02070309020205020404" pitchFamily="49" charset="0"/>
              </a:rPr>
              <a:t># </a:t>
            </a:r>
            <a:r>
              <a:rPr lang="tr-TR" sz="2400" dirty="0" err="1">
                <a:latin typeface="Courier New" panose="02070309020205020404" pitchFamily="49" charset="0"/>
                <a:cs typeface="Courier New" panose="02070309020205020404" pitchFamily="49" charset="0"/>
              </a:rPr>
              <a:t>transpose</a:t>
            </a:r>
            <a:endParaRPr lang="tr-TR" sz="2400" dirty="0">
              <a:latin typeface="Courier New" panose="02070309020205020404" pitchFamily="49" charset="0"/>
              <a:cs typeface="Courier New" panose="02070309020205020404" pitchFamily="49" charset="0"/>
            </a:endParaRPr>
          </a:p>
          <a:p>
            <a:r>
              <a:rPr lang="tr-TR" sz="2400" dirty="0" err="1">
                <a:latin typeface="Courier New" panose="02070309020205020404" pitchFamily="49" charset="0"/>
                <a:cs typeface="Courier New" panose="02070309020205020404" pitchFamily="49" charset="0"/>
              </a:rPr>
              <a:t>td</a:t>
            </a:r>
            <a:r>
              <a:rPr lang="tr-TR" sz="2400" dirty="0">
                <a:latin typeface="Courier New" panose="02070309020205020404" pitchFamily="49" charset="0"/>
                <a:cs typeface="Courier New" panose="02070309020205020404" pitchFamily="49" charset="0"/>
              </a:rPr>
              <a:t>&lt;-</a:t>
            </a:r>
            <a:r>
              <a:rPr lang="tr-TR" sz="2400" dirty="0" err="1">
                <a:latin typeface="Courier New" panose="02070309020205020404" pitchFamily="49" charset="0"/>
                <a:cs typeface="Courier New" panose="02070309020205020404" pitchFamily="49" charset="0"/>
              </a:rPr>
              <a:t>data.frame</a:t>
            </a:r>
            <a:r>
              <a:rPr lang="tr-TR" sz="2400" dirty="0">
                <a:latin typeface="Courier New" panose="02070309020205020404" pitchFamily="49" charset="0"/>
                <a:cs typeface="Courier New" panose="02070309020205020404" pitchFamily="49" charset="0"/>
              </a:rPr>
              <a:t>(t(</a:t>
            </a:r>
            <a:r>
              <a:rPr lang="tr-TR" sz="2400" dirty="0" err="1">
                <a:latin typeface="Courier New" panose="02070309020205020404" pitchFamily="49" charset="0"/>
                <a:cs typeface="Courier New" panose="02070309020205020404" pitchFamily="49" charset="0"/>
              </a:rPr>
              <a:t>sentiment</a:t>
            </a:r>
            <a:r>
              <a:rPr lang="tr-TR" sz="2400" dirty="0">
                <a:latin typeface="Courier New" panose="02070309020205020404" pitchFamily="49" charset="0"/>
                <a:cs typeface="Courier New" panose="02070309020205020404" pitchFamily="49" charset="0"/>
              </a:rPr>
              <a:t>))</a:t>
            </a:r>
          </a:p>
          <a:p>
            <a:r>
              <a:rPr lang="tr-TR" sz="2400" dirty="0">
                <a:latin typeface="Courier New" panose="02070309020205020404" pitchFamily="49" charset="0"/>
                <a:cs typeface="Courier New" panose="02070309020205020404" pitchFamily="49" charset="0"/>
              </a:rPr>
              <a:t># </a:t>
            </a:r>
            <a:r>
              <a:rPr lang="tr-TR" sz="2400" dirty="0" err="1">
                <a:latin typeface="Courier New" panose="02070309020205020404" pitchFamily="49" charset="0"/>
                <a:cs typeface="Courier New" panose="02070309020205020404" pitchFamily="49" charset="0"/>
              </a:rPr>
              <a:t>RowSums</a:t>
            </a:r>
            <a:r>
              <a:rPr lang="tr-TR" sz="2400" dirty="0">
                <a:latin typeface="Courier New" panose="02070309020205020404" pitchFamily="49" charset="0"/>
                <a:cs typeface="Courier New" panose="02070309020205020404" pitchFamily="49" charset="0"/>
              </a:rPr>
              <a:t> işlevi, bir gruplama değişkeninin her düzeyi için satırlar boyunca sütun toplamlarını hesaplar.</a:t>
            </a:r>
          </a:p>
          <a:p>
            <a:r>
              <a:rPr lang="tr-TR" sz="2400" dirty="0" err="1">
                <a:latin typeface="Courier New" panose="02070309020205020404" pitchFamily="49" charset="0"/>
                <a:cs typeface="Courier New" panose="02070309020205020404" pitchFamily="49" charset="0"/>
              </a:rPr>
              <a:t>td_new</a:t>
            </a:r>
            <a:r>
              <a:rPr lang="tr-TR" sz="2400" dirty="0">
                <a:latin typeface="Courier New" panose="02070309020205020404" pitchFamily="49" charset="0"/>
                <a:cs typeface="Courier New" panose="02070309020205020404" pitchFamily="49" charset="0"/>
              </a:rPr>
              <a:t> &lt;- </a:t>
            </a:r>
            <a:r>
              <a:rPr lang="tr-TR" sz="2400" dirty="0" err="1">
                <a:latin typeface="Courier New" panose="02070309020205020404" pitchFamily="49" charset="0"/>
                <a:cs typeface="Courier New" panose="02070309020205020404" pitchFamily="49" charset="0"/>
              </a:rPr>
              <a:t>data.frame</a:t>
            </a:r>
            <a:r>
              <a:rPr lang="tr-TR" sz="2400" dirty="0">
                <a:latin typeface="Courier New" panose="02070309020205020404" pitchFamily="49" charset="0"/>
                <a:cs typeface="Courier New" panose="02070309020205020404" pitchFamily="49" charset="0"/>
              </a:rPr>
              <a:t>(</a:t>
            </a:r>
            <a:r>
              <a:rPr lang="tr-TR" sz="2400" dirty="0" err="1">
                <a:latin typeface="Courier New" panose="02070309020205020404" pitchFamily="49" charset="0"/>
                <a:cs typeface="Courier New" panose="02070309020205020404" pitchFamily="49" charset="0"/>
              </a:rPr>
              <a:t>rowSums</a:t>
            </a:r>
            <a:r>
              <a:rPr lang="tr-TR" sz="2400" dirty="0">
                <a:latin typeface="Courier New" panose="02070309020205020404" pitchFamily="49" charset="0"/>
                <a:cs typeface="Courier New" panose="02070309020205020404" pitchFamily="49" charset="0"/>
              </a:rPr>
              <a:t>(</a:t>
            </a:r>
            <a:r>
              <a:rPr lang="tr-TR" sz="2400" dirty="0" err="1">
                <a:latin typeface="Courier New" panose="02070309020205020404" pitchFamily="49" charset="0"/>
                <a:cs typeface="Courier New" panose="02070309020205020404" pitchFamily="49" charset="0"/>
              </a:rPr>
              <a:t>td</a:t>
            </a:r>
            <a:r>
              <a:rPr lang="tr-TR" sz="2400" dirty="0">
                <a:latin typeface="Courier New" panose="02070309020205020404" pitchFamily="49" charset="0"/>
                <a:cs typeface="Courier New" panose="02070309020205020404" pitchFamily="49" charset="0"/>
              </a:rPr>
              <a:t>[2:10723]))</a:t>
            </a:r>
          </a:p>
          <a:p>
            <a:r>
              <a:rPr lang="tr-TR" sz="2400" dirty="0">
                <a:latin typeface="Courier New" panose="02070309020205020404" pitchFamily="49" charset="0"/>
                <a:cs typeface="Courier New" panose="02070309020205020404" pitchFamily="49" charset="0"/>
              </a:rPr>
              <a:t># Dönüşüm ve temizlik yapalım</a:t>
            </a:r>
          </a:p>
          <a:p>
            <a:r>
              <a:rPr lang="tr-TR" sz="2400" dirty="0" err="1">
                <a:latin typeface="Courier New" panose="02070309020205020404" pitchFamily="49" charset="0"/>
                <a:cs typeface="Courier New" panose="02070309020205020404" pitchFamily="49" charset="0"/>
              </a:rPr>
              <a:t>names</a:t>
            </a:r>
            <a:r>
              <a:rPr lang="tr-TR" sz="2400" dirty="0">
                <a:latin typeface="Courier New" panose="02070309020205020404" pitchFamily="49" charset="0"/>
                <a:cs typeface="Courier New" panose="02070309020205020404" pitchFamily="49" charset="0"/>
              </a:rPr>
              <a:t>(</a:t>
            </a:r>
            <a:r>
              <a:rPr lang="tr-TR" sz="2400" dirty="0" err="1">
                <a:latin typeface="Courier New" panose="02070309020205020404" pitchFamily="49" charset="0"/>
                <a:cs typeface="Courier New" panose="02070309020205020404" pitchFamily="49" charset="0"/>
              </a:rPr>
              <a:t>td_new</a:t>
            </a:r>
            <a:r>
              <a:rPr lang="tr-TR" sz="2400" dirty="0">
                <a:latin typeface="Courier New" panose="02070309020205020404" pitchFamily="49" charset="0"/>
                <a:cs typeface="Courier New" panose="02070309020205020404" pitchFamily="49" charset="0"/>
              </a:rPr>
              <a:t>)[1] &lt;- "</a:t>
            </a:r>
            <a:r>
              <a:rPr lang="tr-TR" sz="2400" dirty="0" err="1">
                <a:latin typeface="Courier New" panose="02070309020205020404" pitchFamily="49" charset="0"/>
                <a:cs typeface="Courier New" panose="02070309020205020404" pitchFamily="49" charset="0"/>
              </a:rPr>
              <a:t>count</a:t>
            </a:r>
            <a:r>
              <a:rPr lang="tr-TR" sz="2400" dirty="0">
                <a:latin typeface="Courier New" panose="02070309020205020404" pitchFamily="49" charset="0"/>
                <a:cs typeface="Courier New" panose="02070309020205020404" pitchFamily="49" charset="0"/>
              </a:rPr>
              <a:t>"</a:t>
            </a:r>
          </a:p>
          <a:p>
            <a:r>
              <a:rPr lang="tr-TR" sz="2400" dirty="0" err="1">
                <a:latin typeface="Courier New" panose="02070309020205020404" pitchFamily="49" charset="0"/>
                <a:cs typeface="Courier New" panose="02070309020205020404" pitchFamily="49" charset="0"/>
              </a:rPr>
              <a:t>td_new</a:t>
            </a:r>
            <a:r>
              <a:rPr lang="tr-TR" sz="2400" dirty="0">
                <a:latin typeface="Courier New" panose="02070309020205020404" pitchFamily="49" charset="0"/>
                <a:cs typeface="Courier New" panose="02070309020205020404" pitchFamily="49" charset="0"/>
              </a:rPr>
              <a:t> &lt;- </a:t>
            </a:r>
            <a:r>
              <a:rPr lang="tr-TR" sz="2400" dirty="0" err="1">
                <a:latin typeface="Courier New" panose="02070309020205020404" pitchFamily="49" charset="0"/>
                <a:cs typeface="Courier New" panose="02070309020205020404" pitchFamily="49" charset="0"/>
              </a:rPr>
              <a:t>cbind</a:t>
            </a:r>
            <a:r>
              <a:rPr lang="tr-TR" sz="2400" dirty="0">
                <a:latin typeface="Courier New" panose="02070309020205020404" pitchFamily="49" charset="0"/>
                <a:cs typeface="Courier New" panose="02070309020205020404" pitchFamily="49" charset="0"/>
              </a:rPr>
              <a:t>("</a:t>
            </a:r>
            <a:r>
              <a:rPr lang="tr-TR" sz="2400" dirty="0" err="1">
                <a:latin typeface="Courier New" panose="02070309020205020404" pitchFamily="49" charset="0"/>
                <a:cs typeface="Courier New" panose="02070309020205020404" pitchFamily="49" charset="0"/>
              </a:rPr>
              <a:t>sentiment</a:t>
            </a:r>
            <a:r>
              <a:rPr lang="tr-TR" sz="2400" dirty="0">
                <a:latin typeface="Courier New" panose="02070309020205020404" pitchFamily="49" charset="0"/>
                <a:cs typeface="Courier New" panose="02070309020205020404" pitchFamily="49" charset="0"/>
              </a:rPr>
              <a:t>" = </a:t>
            </a:r>
            <a:r>
              <a:rPr lang="tr-TR" sz="2400" dirty="0" err="1">
                <a:latin typeface="Courier New" panose="02070309020205020404" pitchFamily="49" charset="0"/>
                <a:cs typeface="Courier New" panose="02070309020205020404" pitchFamily="49" charset="0"/>
              </a:rPr>
              <a:t>rownames</a:t>
            </a:r>
            <a:r>
              <a:rPr lang="tr-TR" sz="2400" dirty="0">
                <a:latin typeface="Courier New" panose="02070309020205020404" pitchFamily="49" charset="0"/>
                <a:cs typeface="Courier New" panose="02070309020205020404" pitchFamily="49" charset="0"/>
              </a:rPr>
              <a:t>(</a:t>
            </a:r>
            <a:r>
              <a:rPr lang="tr-TR" sz="2400" dirty="0" err="1">
                <a:latin typeface="Courier New" panose="02070309020205020404" pitchFamily="49" charset="0"/>
                <a:cs typeface="Courier New" panose="02070309020205020404" pitchFamily="49" charset="0"/>
              </a:rPr>
              <a:t>td_new</a:t>
            </a:r>
            <a:r>
              <a:rPr lang="tr-TR" sz="2400" dirty="0">
                <a:latin typeface="Courier New" panose="02070309020205020404" pitchFamily="49" charset="0"/>
                <a:cs typeface="Courier New" panose="02070309020205020404" pitchFamily="49" charset="0"/>
              </a:rPr>
              <a:t>), </a:t>
            </a:r>
            <a:r>
              <a:rPr lang="tr-TR" sz="2400" dirty="0" err="1">
                <a:latin typeface="Courier New" panose="02070309020205020404" pitchFamily="49" charset="0"/>
                <a:cs typeface="Courier New" panose="02070309020205020404" pitchFamily="49" charset="0"/>
              </a:rPr>
              <a:t>td_new</a:t>
            </a:r>
            <a:r>
              <a:rPr lang="tr-TR" sz="2400" dirty="0">
                <a:latin typeface="Courier New" panose="02070309020205020404" pitchFamily="49" charset="0"/>
                <a:cs typeface="Courier New" panose="02070309020205020404" pitchFamily="49" charset="0"/>
              </a:rPr>
              <a:t>)</a:t>
            </a:r>
          </a:p>
          <a:p>
            <a:r>
              <a:rPr lang="tr-TR" sz="2400" dirty="0" err="1">
                <a:latin typeface="Courier New" panose="02070309020205020404" pitchFamily="49" charset="0"/>
                <a:cs typeface="Courier New" panose="02070309020205020404" pitchFamily="49" charset="0"/>
              </a:rPr>
              <a:t>rownames</a:t>
            </a:r>
            <a:r>
              <a:rPr lang="tr-TR" sz="2400" dirty="0">
                <a:latin typeface="Courier New" panose="02070309020205020404" pitchFamily="49" charset="0"/>
                <a:cs typeface="Courier New" panose="02070309020205020404" pitchFamily="49" charset="0"/>
              </a:rPr>
              <a:t>(</a:t>
            </a:r>
            <a:r>
              <a:rPr lang="tr-TR" sz="2400" dirty="0" err="1">
                <a:latin typeface="Courier New" panose="02070309020205020404" pitchFamily="49" charset="0"/>
                <a:cs typeface="Courier New" panose="02070309020205020404" pitchFamily="49" charset="0"/>
              </a:rPr>
              <a:t>td_new</a:t>
            </a:r>
            <a:r>
              <a:rPr lang="tr-TR" sz="2400" dirty="0">
                <a:latin typeface="Courier New" panose="02070309020205020404" pitchFamily="49" charset="0"/>
                <a:cs typeface="Courier New" panose="02070309020205020404" pitchFamily="49" charset="0"/>
              </a:rPr>
              <a:t>) &lt;- NULL</a:t>
            </a:r>
          </a:p>
          <a:p>
            <a:r>
              <a:rPr lang="tr-TR" sz="2400" dirty="0">
                <a:latin typeface="Courier New" panose="02070309020205020404" pitchFamily="49" charset="0"/>
                <a:cs typeface="Courier New" panose="02070309020205020404" pitchFamily="49" charset="0"/>
              </a:rPr>
              <a:t>td_new2&lt;-</a:t>
            </a:r>
            <a:r>
              <a:rPr lang="tr-TR" sz="2400" dirty="0" err="1">
                <a:latin typeface="Courier New" panose="02070309020205020404" pitchFamily="49" charset="0"/>
                <a:cs typeface="Courier New" panose="02070309020205020404" pitchFamily="49" charset="0"/>
              </a:rPr>
              <a:t>td_new</a:t>
            </a:r>
            <a:r>
              <a:rPr lang="tr-TR" sz="2400" dirty="0">
                <a:latin typeface="Courier New" panose="02070309020205020404" pitchFamily="49" charset="0"/>
                <a:cs typeface="Courier New" panose="02070309020205020404" pitchFamily="49" charset="0"/>
              </a:rPr>
              <a:t>[1:10,]</a:t>
            </a:r>
          </a:p>
          <a:p>
            <a:endParaRPr lang="tr-TR" dirty="0"/>
          </a:p>
          <a:p>
            <a:pPr marL="0" indent="0">
              <a:buNone/>
            </a:pPr>
            <a:endParaRPr lang="tr-TR" dirty="0"/>
          </a:p>
        </p:txBody>
      </p:sp>
    </p:spTree>
    <p:extLst>
      <p:ext uri="{BB962C8B-B14F-4D97-AF65-F5344CB8AC3E}">
        <p14:creationId xmlns:p14="http://schemas.microsoft.com/office/powerpoint/2010/main" val="2721712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8F8D90-68E3-2458-E93C-CFAD5F37D995}"/>
              </a:ext>
            </a:extLst>
          </p:cNvPr>
          <p:cNvSpPr>
            <a:spLocks noGrp="1"/>
          </p:cNvSpPr>
          <p:nvPr>
            <p:ph type="title"/>
          </p:nvPr>
        </p:nvSpPr>
        <p:spPr/>
        <p:txBody>
          <a:bodyPr/>
          <a:lstStyle/>
          <a:p>
            <a:pPr algn="ctr"/>
            <a:r>
              <a:rPr lang="tr-TR" dirty="0"/>
              <a:t>Duygu Analizi Grafiği</a:t>
            </a:r>
          </a:p>
        </p:txBody>
      </p:sp>
      <p:sp>
        <p:nvSpPr>
          <p:cNvPr id="3" name="İçerik Yer Tutucusu 2">
            <a:extLst>
              <a:ext uri="{FF2B5EF4-FFF2-40B4-BE49-F238E27FC236}">
                <a16:creationId xmlns:a16="http://schemas.microsoft.com/office/drawing/2014/main" id="{B90676B5-B088-72DC-E01F-906449CFC5BA}"/>
              </a:ext>
            </a:extLst>
          </p:cNvPr>
          <p:cNvSpPr>
            <a:spLocks noGrp="1"/>
          </p:cNvSpPr>
          <p:nvPr>
            <p:ph idx="1"/>
          </p:nvPr>
        </p:nvSpPr>
        <p:spPr/>
        <p:txBody>
          <a:bodyPr/>
          <a:lstStyle/>
          <a:p>
            <a:r>
              <a:rPr lang="tr-TR" sz="2000" dirty="0" err="1">
                <a:latin typeface="Courier New" panose="02070309020205020404" pitchFamily="49" charset="0"/>
                <a:cs typeface="Courier New" panose="02070309020205020404" pitchFamily="49" charset="0"/>
              </a:rPr>
              <a:t>quickplot</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sentiment</a:t>
            </a:r>
            <a:r>
              <a:rPr lang="tr-TR" sz="2000" dirty="0">
                <a:latin typeface="Courier New" panose="02070309020205020404" pitchFamily="49" charset="0"/>
                <a:cs typeface="Courier New" panose="02070309020205020404" pitchFamily="49" charset="0"/>
              </a:rPr>
              <a:t>, data=td_new2, </a:t>
            </a:r>
            <a:r>
              <a:rPr lang="tr-TR" sz="2000" dirty="0" err="1">
                <a:latin typeface="Courier New" panose="02070309020205020404" pitchFamily="49" charset="0"/>
                <a:cs typeface="Courier New" panose="02070309020205020404" pitchFamily="49" charset="0"/>
              </a:rPr>
              <a:t>weight</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count</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geom</a:t>
            </a:r>
            <a:r>
              <a:rPr lang="tr-TR" sz="2000" dirty="0">
                <a:latin typeface="Courier New" panose="02070309020205020404" pitchFamily="49" charset="0"/>
                <a:cs typeface="Courier New" panose="02070309020205020404" pitchFamily="49" charset="0"/>
              </a:rPr>
              <a:t>="bar", </a:t>
            </a:r>
            <a:r>
              <a:rPr lang="tr-TR" sz="2000" dirty="0" err="1">
                <a:latin typeface="Courier New" panose="02070309020205020404" pitchFamily="49" charset="0"/>
                <a:cs typeface="Courier New" panose="02070309020205020404" pitchFamily="49" charset="0"/>
              </a:rPr>
              <a:t>fill</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sentiment</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ylab</a:t>
            </a:r>
            <a:r>
              <a:rPr lang="tr-TR" sz="2000" dirty="0">
                <a:latin typeface="Courier New" panose="02070309020205020404" pitchFamily="49" charset="0"/>
                <a:cs typeface="Courier New" panose="02070309020205020404" pitchFamily="49" charset="0"/>
              </a:rPr>
              <a:t>="sayma")+</a:t>
            </a:r>
            <a:r>
              <a:rPr lang="tr-TR" sz="2000" dirty="0" err="1">
                <a:latin typeface="Courier New" panose="02070309020205020404" pitchFamily="49" charset="0"/>
                <a:cs typeface="Courier New" panose="02070309020205020404" pitchFamily="49" charset="0"/>
              </a:rPr>
              <a:t>ggtitle</a:t>
            </a:r>
            <a:r>
              <a:rPr lang="tr-TR" sz="2000" dirty="0">
                <a:latin typeface="Courier New" panose="02070309020205020404" pitchFamily="49" charset="0"/>
                <a:cs typeface="Courier New" panose="02070309020205020404" pitchFamily="49" charset="0"/>
              </a:rPr>
              <a:t>("Anket Duyguları")</a:t>
            </a:r>
          </a:p>
          <a:p>
            <a:pPr marL="0" indent="0">
              <a:buNone/>
            </a:pPr>
            <a:r>
              <a:rPr lang="tr-TR" dirty="0"/>
              <a:t> </a:t>
            </a:r>
          </a:p>
          <a:p>
            <a:pPr marL="0" indent="0">
              <a:buNone/>
            </a:pPr>
            <a:r>
              <a:rPr lang="tr-TR" dirty="0"/>
              <a:t> Duygu analizini sütun grafiğiyle inceleyelim.</a:t>
            </a:r>
          </a:p>
          <a:p>
            <a:pPr marL="0" indent="0">
              <a:buNone/>
            </a:pPr>
            <a:endParaRPr lang="tr-TR" dirty="0"/>
          </a:p>
        </p:txBody>
      </p:sp>
    </p:spTree>
    <p:extLst>
      <p:ext uri="{BB962C8B-B14F-4D97-AF65-F5344CB8AC3E}">
        <p14:creationId xmlns:p14="http://schemas.microsoft.com/office/powerpoint/2010/main" val="85629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DDA2DA3-1910-B4FD-E659-BD2D334B5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8965" y="650828"/>
            <a:ext cx="5746376" cy="5746376"/>
          </a:xfrm>
        </p:spPr>
      </p:pic>
    </p:spTree>
    <p:extLst>
      <p:ext uri="{BB962C8B-B14F-4D97-AF65-F5344CB8AC3E}">
        <p14:creationId xmlns:p14="http://schemas.microsoft.com/office/powerpoint/2010/main" val="219012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8F8D90-68E3-2458-E93C-CFAD5F37D995}"/>
              </a:ext>
            </a:extLst>
          </p:cNvPr>
          <p:cNvSpPr>
            <a:spLocks noGrp="1"/>
          </p:cNvSpPr>
          <p:nvPr>
            <p:ph type="title"/>
          </p:nvPr>
        </p:nvSpPr>
        <p:spPr/>
        <p:txBody>
          <a:bodyPr/>
          <a:lstStyle/>
          <a:p>
            <a:pPr algn="ctr"/>
            <a:r>
              <a:rPr lang="tr-TR" dirty="0"/>
              <a:t>Duygu Analizi Grafiği</a:t>
            </a:r>
          </a:p>
        </p:txBody>
      </p:sp>
      <p:sp>
        <p:nvSpPr>
          <p:cNvPr id="3" name="İçerik Yer Tutucusu 2">
            <a:extLst>
              <a:ext uri="{FF2B5EF4-FFF2-40B4-BE49-F238E27FC236}">
                <a16:creationId xmlns:a16="http://schemas.microsoft.com/office/drawing/2014/main" id="{B90676B5-B088-72DC-E01F-906449CFC5BA}"/>
              </a:ext>
            </a:extLst>
          </p:cNvPr>
          <p:cNvSpPr>
            <a:spLocks noGrp="1"/>
          </p:cNvSpPr>
          <p:nvPr>
            <p:ph idx="1"/>
          </p:nvPr>
        </p:nvSpPr>
        <p:spPr/>
        <p:txBody>
          <a:bodyPr>
            <a:normAutofit lnSpcReduction="10000"/>
          </a:bodyPr>
          <a:lstStyle/>
          <a:p>
            <a:r>
              <a:rPr lang="tr-TR" sz="2000" dirty="0" err="1">
                <a:latin typeface="Courier New" panose="02070309020205020404" pitchFamily="49" charset="0"/>
                <a:cs typeface="Courier New" panose="02070309020205020404" pitchFamily="49" charset="0"/>
              </a:rPr>
              <a:t>barplot</a:t>
            </a:r>
            <a:r>
              <a:rPr lang="tr-TR" sz="2000" dirty="0">
                <a:latin typeface="Courier New" panose="02070309020205020404" pitchFamily="49" charset="0"/>
                <a:cs typeface="Courier New" panose="02070309020205020404" pitchFamily="49" charset="0"/>
              </a:rPr>
              <a:t>(</a:t>
            </a:r>
          </a:p>
          <a:p>
            <a:pPr marL="0" indent="0">
              <a:buNone/>
            </a:pP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sort</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colSums</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prop.table</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sentiment</a:t>
            </a:r>
            <a:r>
              <a:rPr lang="tr-TR" sz="2000" dirty="0">
                <a:latin typeface="Courier New" panose="02070309020205020404" pitchFamily="49" charset="0"/>
                <a:cs typeface="Courier New" panose="02070309020205020404" pitchFamily="49" charset="0"/>
              </a:rPr>
              <a:t>[, 1:10]))), </a:t>
            </a:r>
          </a:p>
          <a:p>
            <a:pPr marL="0" indent="0">
              <a:buNone/>
            </a:pP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horiz</a:t>
            </a:r>
            <a:r>
              <a:rPr lang="tr-TR" sz="2000" dirty="0">
                <a:latin typeface="Courier New" panose="02070309020205020404" pitchFamily="49" charset="0"/>
                <a:cs typeface="Courier New" panose="02070309020205020404" pitchFamily="49" charset="0"/>
              </a:rPr>
              <a:t> = TRUE, </a:t>
            </a:r>
          </a:p>
          <a:p>
            <a:pPr marL="0" indent="0">
              <a:buNone/>
            </a:pP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cex.names</a:t>
            </a:r>
            <a:r>
              <a:rPr lang="tr-TR" sz="2000" dirty="0">
                <a:latin typeface="Courier New" panose="02070309020205020404" pitchFamily="49" charset="0"/>
                <a:cs typeface="Courier New" panose="02070309020205020404" pitchFamily="49" charset="0"/>
              </a:rPr>
              <a:t> = 0.7, </a:t>
            </a:r>
          </a:p>
          <a:p>
            <a:pPr marL="0" indent="0">
              <a:buNone/>
            </a:pP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las</a:t>
            </a:r>
            <a:r>
              <a:rPr lang="tr-TR" sz="2000" dirty="0">
                <a:latin typeface="Courier New" panose="02070309020205020404" pitchFamily="49" charset="0"/>
                <a:cs typeface="Courier New" panose="02070309020205020404" pitchFamily="49" charset="0"/>
              </a:rPr>
              <a:t> = 1, </a:t>
            </a:r>
          </a:p>
          <a:p>
            <a:pPr marL="0" indent="0">
              <a:buNone/>
            </a:pPr>
            <a:r>
              <a:rPr lang="tr-TR" sz="2000" dirty="0">
                <a:latin typeface="Courier New" panose="02070309020205020404" pitchFamily="49" charset="0"/>
                <a:cs typeface="Courier New" panose="02070309020205020404" pitchFamily="49" charset="0"/>
              </a:rPr>
              <a:t> 	  main = "Metindeki Duygular", </a:t>
            </a:r>
            <a:r>
              <a:rPr lang="tr-TR" sz="2000" dirty="0" err="1">
                <a:latin typeface="Courier New" panose="02070309020205020404" pitchFamily="49" charset="0"/>
                <a:cs typeface="Courier New" panose="02070309020205020404" pitchFamily="49" charset="0"/>
              </a:rPr>
              <a:t>xlab</a:t>
            </a:r>
            <a:r>
              <a:rPr lang="tr-TR" sz="2000" dirty="0">
                <a:latin typeface="Courier New" panose="02070309020205020404" pitchFamily="49" charset="0"/>
                <a:cs typeface="Courier New" panose="02070309020205020404" pitchFamily="49" charset="0"/>
              </a:rPr>
              <a:t>="Yüzde"</a:t>
            </a:r>
          </a:p>
          <a:p>
            <a:pPr marL="0" indent="0">
              <a:buNone/>
            </a:pPr>
            <a:r>
              <a:rPr lang="tr-TR" sz="2000" dirty="0">
                <a:latin typeface="Courier New" panose="02070309020205020404" pitchFamily="49" charset="0"/>
                <a:cs typeface="Courier New" panose="02070309020205020404" pitchFamily="49" charset="0"/>
              </a:rPr>
              <a:t>	  )</a:t>
            </a:r>
          </a:p>
          <a:p>
            <a:pPr marL="0" indent="0">
              <a:buNone/>
            </a:pPr>
            <a:r>
              <a:rPr lang="tr-TR" dirty="0"/>
              <a:t> </a:t>
            </a:r>
          </a:p>
          <a:p>
            <a:pPr marL="0" indent="0">
              <a:buNone/>
            </a:pPr>
            <a:r>
              <a:rPr lang="tr-TR" dirty="0"/>
              <a:t> Duygu analizini yüzde olarak çubuk grafiğiyle inceleyelim.</a:t>
            </a:r>
          </a:p>
          <a:p>
            <a:pPr marL="0" indent="0">
              <a:buNone/>
            </a:pPr>
            <a:endParaRPr lang="tr-TR" dirty="0"/>
          </a:p>
        </p:txBody>
      </p:sp>
    </p:spTree>
    <p:extLst>
      <p:ext uri="{BB962C8B-B14F-4D97-AF65-F5344CB8AC3E}">
        <p14:creationId xmlns:p14="http://schemas.microsoft.com/office/powerpoint/2010/main" val="3907804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6695E37-AFE0-BEF5-006D-3764AA4AC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5529" y="591670"/>
            <a:ext cx="5674659" cy="5674659"/>
          </a:xfrm>
        </p:spPr>
      </p:pic>
    </p:spTree>
    <p:extLst>
      <p:ext uri="{BB962C8B-B14F-4D97-AF65-F5344CB8AC3E}">
        <p14:creationId xmlns:p14="http://schemas.microsoft.com/office/powerpoint/2010/main" val="109970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4C282-BB25-08C5-2042-D01AB5F28E96}"/>
              </a:ext>
            </a:extLst>
          </p:cNvPr>
          <p:cNvSpPr>
            <a:spLocks noGrp="1"/>
          </p:cNvSpPr>
          <p:nvPr>
            <p:ph type="title"/>
          </p:nvPr>
        </p:nvSpPr>
        <p:spPr/>
        <p:txBody>
          <a:bodyPr/>
          <a:lstStyle/>
          <a:p>
            <a:pPr algn="ctr"/>
            <a:r>
              <a:rPr lang="tr-TR" dirty="0"/>
              <a:t>Sonuç</a:t>
            </a:r>
          </a:p>
        </p:txBody>
      </p:sp>
      <p:sp>
        <p:nvSpPr>
          <p:cNvPr id="3" name="İçerik Yer Tutucusu 2">
            <a:extLst>
              <a:ext uri="{FF2B5EF4-FFF2-40B4-BE49-F238E27FC236}">
                <a16:creationId xmlns:a16="http://schemas.microsoft.com/office/drawing/2014/main" id="{0B217F03-5559-E3FE-C3E2-BFC5A2D36EFB}"/>
              </a:ext>
            </a:extLst>
          </p:cNvPr>
          <p:cNvSpPr>
            <a:spLocks noGrp="1"/>
          </p:cNvSpPr>
          <p:nvPr>
            <p:ph idx="1"/>
          </p:nvPr>
        </p:nvSpPr>
        <p:spPr/>
        <p:txBody>
          <a:bodyPr/>
          <a:lstStyle/>
          <a:p>
            <a:r>
              <a:rPr lang="tr-TR" dirty="0"/>
              <a:t>Bu sunumda, YouTube'da kuraklık hakkında yapılan yorumları analiz ettik. İlk olarak, yorumları temizleyerek gereksiz karakterleri ve kelimeleri çıkardık. Ardından, en sık kullanılan kelimeleri ve kelime bulutunu görselleştirdik. Daha sonra, yorumlardaki duygusal kategorileri analiz ederek duygusal skorları çıkardık ve bu skorları çubuk grafiğiyle gösterdik. Sonuçlarımız, yorumların genel olarak olumsuz eğilimli olduğunu, kaygı ve endişe duygularının yaygın olduğunu gösterdi. Bu analiz, YouTube kullanıcılarının kuraklık konusunda endişelerini dile getirdikleri bir platform olduğunu göstermektedir. Kuraklıkla ilgili yapılan yorumları anlamak, ilgili taraflar için değerli bilgiler sunabilir ve ilgili politika ve stratejilerin oluşturulmasına katkıda bulunabilir. </a:t>
            </a:r>
          </a:p>
        </p:txBody>
      </p:sp>
    </p:spTree>
    <p:extLst>
      <p:ext uri="{BB962C8B-B14F-4D97-AF65-F5344CB8AC3E}">
        <p14:creationId xmlns:p14="http://schemas.microsoft.com/office/powerpoint/2010/main" val="3082101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8EEB65-3AF9-6AD5-1E6D-1A8E91532C77}"/>
              </a:ext>
            </a:extLst>
          </p:cNvPr>
          <p:cNvSpPr>
            <a:spLocks noGrp="1"/>
          </p:cNvSpPr>
          <p:nvPr>
            <p:ph type="title"/>
          </p:nvPr>
        </p:nvSpPr>
        <p:spPr/>
        <p:txBody>
          <a:bodyPr/>
          <a:lstStyle/>
          <a:p>
            <a:pPr algn="ctr"/>
            <a:r>
              <a:rPr lang="tr-TR" dirty="0"/>
              <a:t>Sonuç</a:t>
            </a:r>
          </a:p>
        </p:txBody>
      </p:sp>
      <p:sp>
        <p:nvSpPr>
          <p:cNvPr id="3" name="İçerik Yer Tutucusu 2">
            <a:extLst>
              <a:ext uri="{FF2B5EF4-FFF2-40B4-BE49-F238E27FC236}">
                <a16:creationId xmlns:a16="http://schemas.microsoft.com/office/drawing/2014/main" id="{B140C16D-BADF-1645-C373-17CD69B5069F}"/>
              </a:ext>
            </a:extLst>
          </p:cNvPr>
          <p:cNvSpPr>
            <a:spLocks noGrp="1"/>
          </p:cNvSpPr>
          <p:nvPr>
            <p:ph idx="1"/>
          </p:nvPr>
        </p:nvSpPr>
        <p:spPr/>
        <p:txBody>
          <a:bodyPr/>
          <a:lstStyle/>
          <a:p>
            <a:r>
              <a:rPr lang="tr-TR" dirty="0"/>
              <a:t>Kuraklık, dünyamızın karşı karşıya olduğu büyük bir tehdittir. Toprakların susuz kalması, tarım alanlarının verimsizleşmesi, su kaynaklarının azalması... Bu sorunlarla baş etmek için hepimize görev düşüyor.</a:t>
            </a:r>
          </a:p>
          <a:p>
            <a:r>
              <a:rPr lang="tr-TR" dirty="0"/>
              <a:t>Su kaynaklarımızı korumak için hepimizin birlikte hareket etmesi önemli. Bilinçli tüketim alışkanlıkları, suyu verimli kullanan teknolojilerin tercih edilmesi, toplumsal farkındalığın artırılması...</a:t>
            </a:r>
          </a:p>
          <a:p>
            <a:r>
              <a:rPr lang="tr-TR" dirty="0"/>
              <a:t>Unutmayalım, gelecek nesillerin suya ihtiyacı var. Onlara temiz su ve sağlıklı bir çevre bırakabilmek için bugünden adım atalım.</a:t>
            </a:r>
          </a:p>
        </p:txBody>
      </p:sp>
    </p:spTree>
    <p:extLst>
      <p:ext uri="{BB962C8B-B14F-4D97-AF65-F5344CB8AC3E}">
        <p14:creationId xmlns:p14="http://schemas.microsoft.com/office/powerpoint/2010/main" val="867582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34B688D-4FBC-1F31-A42D-03CF3ABECF37}"/>
              </a:ext>
            </a:extLst>
          </p:cNvPr>
          <p:cNvSpPr>
            <a:spLocks noGrp="1"/>
          </p:cNvSpPr>
          <p:nvPr>
            <p:ph idx="1"/>
          </p:nvPr>
        </p:nvSpPr>
        <p:spPr>
          <a:xfrm>
            <a:off x="3127094" y="1540189"/>
            <a:ext cx="8915400" cy="3777622"/>
          </a:xfrm>
        </p:spPr>
        <p:txBody>
          <a:bodyPr/>
          <a:lstStyle/>
          <a:p>
            <a:pPr marL="0" indent="0">
              <a:buNone/>
            </a:pPr>
            <a:r>
              <a:rPr lang="tr-TR" dirty="0"/>
              <a:t>Beni dinlediğiniz için teşekkür ederim, sağlıklı günler..</a:t>
            </a:r>
          </a:p>
        </p:txBody>
      </p:sp>
    </p:spTree>
    <p:extLst>
      <p:ext uri="{BB962C8B-B14F-4D97-AF65-F5344CB8AC3E}">
        <p14:creationId xmlns:p14="http://schemas.microsoft.com/office/powerpoint/2010/main" val="335188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077BA3-50F8-6694-93C4-929C418C08AC}"/>
              </a:ext>
            </a:extLst>
          </p:cNvPr>
          <p:cNvSpPr>
            <a:spLocks noGrp="1"/>
          </p:cNvSpPr>
          <p:nvPr>
            <p:ph type="title"/>
          </p:nvPr>
        </p:nvSpPr>
        <p:spPr/>
        <p:txBody>
          <a:bodyPr/>
          <a:lstStyle/>
          <a:p>
            <a:pPr algn="ctr"/>
            <a:r>
              <a:rPr lang="tr-TR" dirty="0"/>
              <a:t>Kullanılan Kütüphaneler</a:t>
            </a:r>
          </a:p>
        </p:txBody>
      </p:sp>
      <p:sp>
        <p:nvSpPr>
          <p:cNvPr id="3" name="İçerik Yer Tutucusu 2">
            <a:extLst>
              <a:ext uri="{FF2B5EF4-FFF2-40B4-BE49-F238E27FC236}">
                <a16:creationId xmlns:a16="http://schemas.microsoft.com/office/drawing/2014/main" id="{4BB7112F-153A-2D0E-5DF7-F810D38800C2}"/>
              </a:ext>
            </a:extLst>
          </p:cNvPr>
          <p:cNvSpPr>
            <a:spLocks noGrp="1"/>
          </p:cNvSpPr>
          <p:nvPr>
            <p:ph idx="1"/>
          </p:nvPr>
        </p:nvSpPr>
        <p:spPr/>
        <p:txBody>
          <a:bodyPr/>
          <a:lstStyle/>
          <a:p>
            <a:r>
              <a:rPr lang="tr-TR" dirty="0" err="1"/>
              <a:t>tuber</a:t>
            </a:r>
            <a:r>
              <a:rPr lang="tr-TR" dirty="0"/>
              <a:t>: YouTube </a:t>
            </a:r>
            <a:r>
              <a:rPr lang="tr-TR" dirty="0" err="1"/>
              <a:t>API'sı</a:t>
            </a:r>
            <a:r>
              <a:rPr lang="tr-TR" dirty="0"/>
              <a:t> ile etkileşim kurmak için kullanılır.</a:t>
            </a:r>
          </a:p>
          <a:p>
            <a:r>
              <a:rPr lang="tr-TR" dirty="0" err="1"/>
              <a:t>tm</a:t>
            </a:r>
            <a:r>
              <a:rPr lang="tr-TR" dirty="0"/>
              <a:t>: Metin madenciliği işlemleri için kullanılır.</a:t>
            </a:r>
          </a:p>
          <a:p>
            <a:r>
              <a:rPr lang="tr-TR" dirty="0" err="1"/>
              <a:t>SnowballC</a:t>
            </a:r>
            <a:r>
              <a:rPr lang="tr-TR" dirty="0"/>
              <a:t>: Metin kökü çıkarma işlemi yapmak için kullanılır.</a:t>
            </a:r>
          </a:p>
          <a:p>
            <a:r>
              <a:rPr lang="tr-TR" dirty="0" err="1"/>
              <a:t>wordcloud</a:t>
            </a:r>
            <a:r>
              <a:rPr lang="tr-TR" dirty="0"/>
              <a:t>: Kelime bulutu oluşturmak için kullanılır.</a:t>
            </a:r>
          </a:p>
          <a:p>
            <a:r>
              <a:rPr lang="tr-TR" dirty="0" err="1"/>
              <a:t>RColorBrewer</a:t>
            </a:r>
            <a:r>
              <a:rPr lang="tr-TR" dirty="0"/>
              <a:t>: Renk paletleri oluşturmak için kullanılır.</a:t>
            </a:r>
          </a:p>
          <a:p>
            <a:r>
              <a:rPr lang="tr-TR" dirty="0" err="1"/>
              <a:t>syuzhet</a:t>
            </a:r>
            <a:r>
              <a:rPr lang="tr-TR" dirty="0"/>
              <a:t>: Duygusal analiz yapmak için kullanılır.</a:t>
            </a:r>
          </a:p>
          <a:p>
            <a:r>
              <a:rPr lang="tr-TR" dirty="0"/>
              <a:t>ggplot2: Veri görselleştirme için kullanılır.</a:t>
            </a:r>
          </a:p>
          <a:p>
            <a:r>
              <a:rPr lang="tr-TR" dirty="0" err="1"/>
              <a:t>stringr</a:t>
            </a:r>
            <a:r>
              <a:rPr lang="tr-TR" dirty="0"/>
              <a:t>: Metin işleme işlemleri için kullanılır.</a:t>
            </a:r>
          </a:p>
        </p:txBody>
      </p:sp>
    </p:spTree>
    <p:extLst>
      <p:ext uri="{BB962C8B-B14F-4D97-AF65-F5344CB8AC3E}">
        <p14:creationId xmlns:p14="http://schemas.microsoft.com/office/powerpoint/2010/main" val="132792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510C43-F8F5-FB48-D460-8EA4F9BD660E}"/>
              </a:ext>
            </a:extLst>
          </p:cNvPr>
          <p:cNvSpPr>
            <a:spLocks noGrp="1"/>
          </p:cNvSpPr>
          <p:nvPr>
            <p:ph type="title"/>
          </p:nvPr>
        </p:nvSpPr>
        <p:spPr/>
        <p:txBody>
          <a:bodyPr/>
          <a:lstStyle/>
          <a:p>
            <a:pPr algn="ctr"/>
            <a:r>
              <a:rPr lang="tr-TR" dirty="0"/>
              <a:t>YOUTUBE APİ KEY</a:t>
            </a:r>
          </a:p>
        </p:txBody>
      </p:sp>
      <p:sp>
        <p:nvSpPr>
          <p:cNvPr id="3" name="İçerik Yer Tutucusu 2">
            <a:extLst>
              <a:ext uri="{FF2B5EF4-FFF2-40B4-BE49-F238E27FC236}">
                <a16:creationId xmlns:a16="http://schemas.microsoft.com/office/drawing/2014/main" id="{CDB2B88E-7B3B-4852-0B49-6EA31562998F}"/>
              </a:ext>
            </a:extLst>
          </p:cNvPr>
          <p:cNvSpPr>
            <a:spLocks noGrp="1"/>
          </p:cNvSpPr>
          <p:nvPr>
            <p:ph idx="1"/>
          </p:nvPr>
        </p:nvSpPr>
        <p:spPr/>
        <p:txBody>
          <a:bodyPr/>
          <a:lstStyle/>
          <a:p>
            <a:r>
              <a:rPr lang="tr-TR" sz="2000" dirty="0" err="1">
                <a:latin typeface="Courier New" panose="02070309020205020404" pitchFamily="49" charset="0"/>
                <a:cs typeface="Courier New" panose="02070309020205020404" pitchFamily="49" charset="0"/>
              </a:rPr>
              <a:t>api</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xxxxxxxxxx</a:t>
            </a:r>
            <a:r>
              <a:rPr lang="tr-TR" sz="2000" dirty="0">
                <a:latin typeface="Courier New" panose="02070309020205020404" pitchFamily="49" charset="0"/>
                <a:cs typeface="Courier New" panose="02070309020205020404" pitchFamily="49" charset="0"/>
              </a:rPr>
              <a:t>"  </a:t>
            </a:r>
          </a:p>
          <a:p>
            <a:r>
              <a:rPr lang="tr-TR" sz="2000" dirty="0" err="1">
                <a:latin typeface="Courier New" panose="02070309020205020404" pitchFamily="49" charset="0"/>
                <a:cs typeface="Courier New" panose="02070309020205020404" pitchFamily="49" charset="0"/>
              </a:rPr>
              <a:t>apsecret</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yyyyyyyyyyy</a:t>
            </a:r>
            <a:r>
              <a:rPr lang="tr-TR" sz="2000" dirty="0">
                <a:latin typeface="Courier New" panose="02070309020205020404" pitchFamily="49" charset="0"/>
                <a:cs typeface="Courier New" panose="02070309020205020404" pitchFamily="49" charset="0"/>
              </a:rPr>
              <a:t>"</a:t>
            </a:r>
          </a:p>
          <a:p>
            <a:r>
              <a:rPr lang="tr-TR" sz="2000" dirty="0" err="1">
                <a:latin typeface="Courier New" panose="02070309020205020404" pitchFamily="49" charset="0"/>
                <a:cs typeface="Courier New" panose="02070309020205020404" pitchFamily="49" charset="0"/>
              </a:rPr>
              <a:t>yt_oauth</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api</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apsecret</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token</a:t>
            </a:r>
            <a:r>
              <a:rPr lang="tr-TR" sz="2000" dirty="0">
                <a:latin typeface="Courier New" panose="02070309020205020404" pitchFamily="49" charset="0"/>
                <a:cs typeface="Courier New" panose="02070309020205020404" pitchFamily="49" charset="0"/>
              </a:rPr>
              <a:t> = " ")</a:t>
            </a:r>
          </a:p>
          <a:p>
            <a:pPr marL="0" indent="0">
              <a:buNone/>
            </a:pPr>
            <a:endParaRPr lang="tr-TR" b="0" i="0" dirty="0">
              <a:effectLst/>
              <a:latin typeface="Söhne"/>
            </a:endParaRPr>
          </a:p>
          <a:p>
            <a:pPr marL="0" indent="0">
              <a:buNone/>
            </a:pPr>
            <a:r>
              <a:rPr lang="tr-TR" b="0" i="0" dirty="0">
                <a:effectLst/>
                <a:latin typeface="Söhne"/>
              </a:rPr>
              <a:t>Bu kod bloğunda YouTube API kimlik bilgileri yazılır ve yetkilendirme yapılır. Böylece YouTube'a bağlanabilirsiniz.</a:t>
            </a:r>
            <a:endParaRPr lang="tr-TR" dirty="0"/>
          </a:p>
        </p:txBody>
      </p:sp>
    </p:spTree>
    <p:extLst>
      <p:ext uri="{BB962C8B-B14F-4D97-AF65-F5344CB8AC3E}">
        <p14:creationId xmlns:p14="http://schemas.microsoft.com/office/powerpoint/2010/main" val="99011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B2ED05-1D1E-8226-095F-E9A7C47E4C85}"/>
              </a:ext>
            </a:extLst>
          </p:cNvPr>
          <p:cNvSpPr>
            <a:spLocks noGrp="1"/>
          </p:cNvSpPr>
          <p:nvPr>
            <p:ph type="title"/>
          </p:nvPr>
        </p:nvSpPr>
        <p:spPr/>
        <p:txBody>
          <a:bodyPr/>
          <a:lstStyle/>
          <a:p>
            <a:pPr algn="ctr"/>
            <a:r>
              <a:rPr lang="tr-TR" dirty="0"/>
              <a:t>YOUTUBE Video Yorumları Çekme</a:t>
            </a:r>
          </a:p>
        </p:txBody>
      </p:sp>
      <p:sp>
        <p:nvSpPr>
          <p:cNvPr id="3" name="İçerik Yer Tutucusu 2">
            <a:extLst>
              <a:ext uri="{FF2B5EF4-FFF2-40B4-BE49-F238E27FC236}">
                <a16:creationId xmlns:a16="http://schemas.microsoft.com/office/drawing/2014/main" id="{A171CC67-F24A-9CBA-A58A-DB61A518C1AB}"/>
              </a:ext>
            </a:extLst>
          </p:cNvPr>
          <p:cNvSpPr>
            <a:spLocks noGrp="1"/>
          </p:cNvSpPr>
          <p:nvPr>
            <p:ph idx="1"/>
          </p:nvPr>
        </p:nvSpPr>
        <p:spPr/>
        <p:txBody>
          <a:bodyPr/>
          <a:lstStyle/>
          <a:p>
            <a:r>
              <a:rPr lang="tr-TR" sz="2000" dirty="0" err="1">
                <a:latin typeface="Courier New" panose="02070309020205020404" pitchFamily="49" charset="0"/>
                <a:cs typeface="Courier New" panose="02070309020205020404" pitchFamily="49" charset="0"/>
              </a:rPr>
              <a:t>comments</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get_all_comments</a:t>
            </a:r>
            <a:r>
              <a:rPr lang="tr-TR" sz="2000" dirty="0">
                <a:latin typeface="Courier New" panose="02070309020205020404" pitchFamily="49" charset="0"/>
                <a:cs typeface="Courier New" panose="02070309020205020404" pitchFamily="49" charset="0"/>
              </a:rPr>
              <a:t>("HStCv8ixyWg")</a:t>
            </a:r>
          </a:p>
          <a:p>
            <a:pPr marL="0" indent="0">
              <a:buNone/>
            </a:pPr>
            <a:endParaRPr lang="tr-TR" dirty="0"/>
          </a:p>
          <a:p>
            <a:pPr marL="0" indent="0">
              <a:buNone/>
            </a:pPr>
            <a:r>
              <a:rPr lang="tr-TR" dirty="0"/>
              <a:t>Noktalı işaretler arasına; (</a:t>
            </a:r>
            <a:r>
              <a:rPr lang="tr-TR" dirty="0">
                <a:solidFill>
                  <a:srgbClr val="0563C1"/>
                </a:solidFill>
                <a:hlinkClick r:id="rId2">
                  <a:extLst>
                    <a:ext uri="{A12FA001-AC4F-418D-AE19-62706E023703}">
                      <ahyp:hlinkClr xmlns:ahyp="http://schemas.microsoft.com/office/drawing/2018/hyperlinkcolor" val="tx"/>
                    </a:ext>
                  </a:extLst>
                </a:hlinkClick>
              </a:rPr>
              <a:t>https://www.youtube.com/watch?v=</a:t>
            </a:r>
            <a:r>
              <a:rPr lang="tr-TR" dirty="0">
                <a:solidFill>
                  <a:srgbClr val="FF0000"/>
                </a:solidFill>
                <a:hlinkClick r:id="rId2">
                  <a:extLst>
                    <a:ext uri="{A12FA001-AC4F-418D-AE19-62706E023703}">
                      <ahyp:hlinkClr xmlns:ahyp="http://schemas.microsoft.com/office/drawing/2018/hyperlinkcolor" val="tx"/>
                    </a:ext>
                  </a:extLst>
                </a:hlinkClick>
              </a:rPr>
              <a:t>HStCv8ixyWg</a:t>
            </a:r>
            <a:r>
              <a:rPr lang="tr-TR" dirty="0"/>
              <a:t>)</a:t>
            </a:r>
          </a:p>
          <a:p>
            <a:pPr marL="0" indent="0">
              <a:buNone/>
            </a:pPr>
            <a:r>
              <a:rPr lang="tr-TR" dirty="0"/>
              <a:t>YouTube videosu linkinin kırmızı kısmını yazıp, yorumları bu sayede çekmeye başlayabiliriz. </a:t>
            </a:r>
            <a:endParaRPr lang="tr-TR" dirty="0">
              <a:solidFill>
                <a:srgbClr val="FF0000"/>
              </a:solidFill>
            </a:endParaRPr>
          </a:p>
          <a:p>
            <a:pPr marL="0" indent="0">
              <a:buNone/>
            </a:pPr>
            <a:endParaRPr lang="tr-TR" dirty="0">
              <a:solidFill>
                <a:srgbClr val="FF0000"/>
              </a:solidFill>
            </a:endParaRPr>
          </a:p>
        </p:txBody>
      </p:sp>
    </p:spTree>
    <p:extLst>
      <p:ext uri="{BB962C8B-B14F-4D97-AF65-F5344CB8AC3E}">
        <p14:creationId xmlns:p14="http://schemas.microsoft.com/office/powerpoint/2010/main" val="109170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768BC7-514C-3E2C-19D0-8280349CDBCB}"/>
              </a:ext>
            </a:extLst>
          </p:cNvPr>
          <p:cNvSpPr>
            <a:spLocks noGrp="1"/>
          </p:cNvSpPr>
          <p:nvPr>
            <p:ph type="title"/>
          </p:nvPr>
        </p:nvSpPr>
        <p:spPr/>
        <p:txBody>
          <a:bodyPr/>
          <a:lstStyle/>
          <a:p>
            <a:pPr algn="ctr"/>
            <a:r>
              <a:rPr lang="tr-TR" dirty="0"/>
              <a:t>Çekilen Yorumları CSV Formatında Kaydetme</a:t>
            </a:r>
          </a:p>
        </p:txBody>
      </p:sp>
      <p:sp>
        <p:nvSpPr>
          <p:cNvPr id="3" name="İçerik Yer Tutucusu 2">
            <a:extLst>
              <a:ext uri="{FF2B5EF4-FFF2-40B4-BE49-F238E27FC236}">
                <a16:creationId xmlns:a16="http://schemas.microsoft.com/office/drawing/2014/main" id="{6EC5095A-25D4-AC82-1337-E90F29D235E3}"/>
              </a:ext>
            </a:extLst>
          </p:cNvPr>
          <p:cNvSpPr>
            <a:spLocks noGrp="1"/>
          </p:cNvSpPr>
          <p:nvPr>
            <p:ph idx="1"/>
          </p:nvPr>
        </p:nvSpPr>
        <p:spPr/>
        <p:txBody>
          <a:bodyPr/>
          <a:lstStyle/>
          <a:p>
            <a:r>
              <a:rPr lang="tr-TR" sz="2000" dirty="0" err="1">
                <a:latin typeface="Courier New" panose="02070309020205020404" pitchFamily="49" charset="0"/>
                <a:cs typeface="Courier New" panose="02070309020205020404" pitchFamily="49" charset="0"/>
              </a:rPr>
              <a:t>getwd</a:t>
            </a:r>
            <a:r>
              <a:rPr lang="tr-TR" sz="2000" dirty="0">
                <a:latin typeface="Courier New" panose="02070309020205020404" pitchFamily="49" charset="0"/>
                <a:cs typeface="Courier New" panose="02070309020205020404" pitchFamily="49" charset="0"/>
              </a:rPr>
              <a:t>()</a:t>
            </a:r>
          </a:p>
          <a:p>
            <a:r>
              <a:rPr lang="tr-TR" sz="2000" dirty="0">
                <a:latin typeface="Courier New" panose="02070309020205020404" pitchFamily="49" charset="0"/>
                <a:cs typeface="Courier New" panose="02070309020205020404" pitchFamily="49" charset="0"/>
              </a:rPr>
              <a:t>write.csv(</a:t>
            </a:r>
            <a:r>
              <a:rPr lang="tr-TR" sz="2000" dirty="0" err="1">
                <a:latin typeface="Courier New" panose="02070309020205020404" pitchFamily="49" charset="0"/>
                <a:cs typeface="Courier New" panose="02070309020205020404" pitchFamily="49" charset="0"/>
              </a:rPr>
              <a:t>comments</a:t>
            </a:r>
            <a:r>
              <a:rPr lang="tr-TR" sz="2000" dirty="0">
                <a:latin typeface="Courier New" panose="02070309020205020404" pitchFamily="49" charset="0"/>
                <a:cs typeface="Courier New" panose="02070309020205020404" pitchFamily="49" charset="0"/>
              </a:rPr>
              <a:t>, "comments.csv", </a:t>
            </a:r>
            <a:r>
              <a:rPr lang="tr-TR" sz="2000" dirty="0" err="1">
                <a:latin typeface="Courier New" panose="02070309020205020404" pitchFamily="49" charset="0"/>
                <a:cs typeface="Courier New" panose="02070309020205020404" pitchFamily="49" charset="0"/>
              </a:rPr>
              <a:t>row.names</a:t>
            </a:r>
            <a:r>
              <a:rPr lang="tr-TR" sz="2000" dirty="0">
                <a:latin typeface="Courier New" panose="02070309020205020404" pitchFamily="49" charset="0"/>
                <a:cs typeface="Courier New" panose="02070309020205020404" pitchFamily="49" charset="0"/>
              </a:rPr>
              <a:t> = FALSE)</a:t>
            </a:r>
          </a:p>
          <a:p>
            <a:pPr marL="0" indent="0">
              <a:buNone/>
            </a:pPr>
            <a:endParaRPr lang="tr-TR" dirty="0"/>
          </a:p>
          <a:p>
            <a:pPr marL="0" indent="0">
              <a:buNone/>
            </a:pPr>
            <a:r>
              <a:rPr lang="tr-TR" dirty="0"/>
              <a:t>Burada </a:t>
            </a:r>
            <a:r>
              <a:rPr lang="tr-TR" dirty="0" err="1"/>
              <a:t>getwd</a:t>
            </a:r>
            <a:r>
              <a:rPr lang="tr-TR" dirty="0"/>
              <a:t>() fonksiyonu ile hangi dosya konumunun açık olduğuna bakıp yorumlarımızı kaydedebiliriz.</a:t>
            </a:r>
          </a:p>
        </p:txBody>
      </p:sp>
    </p:spTree>
    <p:extLst>
      <p:ext uri="{BB962C8B-B14F-4D97-AF65-F5344CB8AC3E}">
        <p14:creationId xmlns:p14="http://schemas.microsoft.com/office/powerpoint/2010/main" val="426099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DACC2C-D97F-FF69-D342-41561E2335DC}"/>
              </a:ext>
            </a:extLst>
          </p:cNvPr>
          <p:cNvSpPr>
            <a:spLocks noGrp="1"/>
          </p:cNvSpPr>
          <p:nvPr>
            <p:ph type="title"/>
          </p:nvPr>
        </p:nvSpPr>
        <p:spPr/>
        <p:txBody>
          <a:bodyPr/>
          <a:lstStyle/>
          <a:p>
            <a:pPr algn="ctr"/>
            <a:r>
              <a:rPr lang="tr-TR" dirty="0"/>
              <a:t>Veri Setini İşleme</a:t>
            </a:r>
          </a:p>
        </p:txBody>
      </p:sp>
      <p:sp>
        <p:nvSpPr>
          <p:cNvPr id="3" name="İçerik Yer Tutucusu 2">
            <a:extLst>
              <a:ext uri="{FF2B5EF4-FFF2-40B4-BE49-F238E27FC236}">
                <a16:creationId xmlns:a16="http://schemas.microsoft.com/office/drawing/2014/main" id="{AED4B7A3-502C-66BA-6C71-6C4F8694BE94}"/>
              </a:ext>
            </a:extLst>
          </p:cNvPr>
          <p:cNvSpPr>
            <a:spLocks noGrp="1"/>
          </p:cNvSpPr>
          <p:nvPr>
            <p:ph idx="1"/>
          </p:nvPr>
        </p:nvSpPr>
        <p:spPr/>
        <p:txBody>
          <a:bodyPr/>
          <a:lstStyle/>
          <a:p>
            <a:r>
              <a:rPr lang="en-US" sz="2000" dirty="0" err="1">
                <a:latin typeface="Courier New" panose="02070309020205020404" pitchFamily="49" charset="0"/>
                <a:cs typeface="Courier New" panose="02070309020205020404" pitchFamily="49" charset="0"/>
              </a:rPr>
              <a:t>yorumlar</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read.table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file.choose</a:t>
            </a:r>
            <a:r>
              <a:rPr lang="en-US" sz="2000" dirty="0">
                <a:latin typeface="Courier New" panose="02070309020205020404" pitchFamily="49" charset="0"/>
                <a:cs typeface="Courier New" panose="02070309020205020404" pitchFamily="49" charset="0"/>
              </a:rPr>
              <a:t>(),header=</a:t>
            </a:r>
            <a:r>
              <a:rPr lang="en-US" sz="2000" dirty="0" err="1">
                <a:latin typeface="Courier New" panose="02070309020205020404" pitchFamily="49" charset="0"/>
                <a:cs typeface="Courier New" panose="02070309020205020404" pitchFamily="49" charset="0"/>
              </a:rPr>
              <a:t>T,sep</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head(</a:t>
            </a:r>
            <a:r>
              <a:rPr lang="en-US" sz="2000" dirty="0" err="1">
                <a:latin typeface="Courier New" panose="02070309020205020404" pitchFamily="49" charset="0"/>
                <a:cs typeface="Courier New" panose="02070309020205020404" pitchFamily="49" charset="0"/>
              </a:rPr>
              <a:t>yorumlar$textOriginal</a:t>
            </a:r>
            <a:r>
              <a:rPr lang="en-US" sz="2000" dirty="0">
                <a:latin typeface="Courier New" panose="02070309020205020404" pitchFamily="49" charset="0"/>
                <a:cs typeface="Courier New" panose="02070309020205020404" pitchFamily="49" charset="0"/>
              </a:rPr>
              <a:t>)</a:t>
            </a:r>
            <a:endParaRPr lang="tr-TR" sz="2000" dirty="0">
              <a:latin typeface="Courier New" panose="02070309020205020404" pitchFamily="49" charset="0"/>
              <a:cs typeface="Courier New" panose="02070309020205020404" pitchFamily="49" charset="0"/>
            </a:endParaRPr>
          </a:p>
          <a:p>
            <a:pPr marL="0" indent="0">
              <a:buNone/>
            </a:pPr>
            <a:endParaRPr lang="tr-TR" dirty="0"/>
          </a:p>
          <a:p>
            <a:pPr marL="0" indent="0">
              <a:buNone/>
            </a:pPr>
            <a:r>
              <a:rPr lang="tr-TR" dirty="0"/>
              <a:t>Öncelikle </a:t>
            </a:r>
            <a:r>
              <a:rPr lang="tr-TR" dirty="0" err="1"/>
              <a:t>csv</a:t>
            </a:r>
            <a:r>
              <a:rPr lang="tr-TR" dirty="0"/>
              <a:t> formatında kaydettiğimiz verimizi çağırıp ilk 6 sırasına bakalım.</a:t>
            </a:r>
          </a:p>
        </p:txBody>
      </p:sp>
    </p:spTree>
    <p:extLst>
      <p:ext uri="{BB962C8B-B14F-4D97-AF65-F5344CB8AC3E}">
        <p14:creationId xmlns:p14="http://schemas.microsoft.com/office/powerpoint/2010/main" val="417310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E53A4-0F25-3BC4-6DE3-CDE73BB4A4F1}"/>
              </a:ext>
            </a:extLst>
          </p:cNvPr>
          <p:cNvSpPr>
            <a:spLocks noGrp="1"/>
          </p:cNvSpPr>
          <p:nvPr>
            <p:ph type="title"/>
          </p:nvPr>
        </p:nvSpPr>
        <p:spPr/>
        <p:txBody>
          <a:bodyPr/>
          <a:lstStyle/>
          <a:p>
            <a:pPr algn="ctr"/>
            <a:r>
              <a:rPr lang="tr-TR" dirty="0"/>
              <a:t>Veri Setini Temizleme</a:t>
            </a:r>
          </a:p>
        </p:txBody>
      </p:sp>
      <p:sp>
        <p:nvSpPr>
          <p:cNvPr id="3" name="İçerik Yer Tutucusu 2">
            <a:extLst>
              <a:ext uri="{FF2B5EF4-FFF2-40B4-BE49-F238E27FC236}">
                <a16:creationId xmlns:a16="http://schemas.microsoft.com/office/drawing/2014/main" id="{BF3B4C5F-0E85-C9DB-76FB-F7C53064EC97}"/>
              </a:ext>
            </a:extLst>
          </p:cNvPr>
          <p:cNvSpPr>
            <a:spLocks noGrp="1"/>
          </p:cNvSpPr>
          <p:nvPr>
            <p:ph idx="1"/>
          </p:nvPr>
        </p:nvSpPr>
        <p:spPr/>
        <p:txBody>
          <a:bodyPr/>
          <a:lstStyle/>
          <a:p>
            <a:r>
              <a:rPr lang="en-US" sz="2000" dirty="0" err="1">
                <a:latin typeface="Courier New" panose="02070309020205020404" pitchFamily="49" charset="0"/>
                <a:cs typeface="Courier New" panose="02070309020205020404" pitchFamily="49" charset="0"/>
              </a:rPr>
              <a:t>yorumlar</a:t>
            </a:r>
            <a:r>
              <a:rPr lang="en-US" sz="2000" dirty="0">
                <a:latin typeface="Courier New" panose="02070309020205020404" pitchFamily="49" charset="0"/>
                <a:cs typeface="Courier New" panose="02070309020205020404" pitchFamily="49" charset="0"/>
              </a:rPr>
              <a:t> &lt;-</a:t>
            </a:r>
            <a:r>
              <a:rPr lang="tr-TR"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yorumlar</a:t>
            </a:r>
            <a:r>
              <a:rPr lang="en-US" sz="2000" dirty="0">
                <a:latin typeface="Courier New" panose="02070309020205020404" pitchFamily="49" charset="0"/>
                <a:cs typeface="Courier New" panose="02070309020205020404" pitchFamily="49" charset="0"/>
              </a:rPr>
              <a:t>[!( duplicated(</a:t>
            </a:r>
            <a:r>
              <a:rPr lang="en-US" sz="2000" dirty="0" err="1">
                <a:latin typeface="Courier New" panose="02070309020205020404" pitchFamily="49" charset="0"/>
                <a:cs typeface="Courier New" panose="02070309020205020404" pitchFamily="49" charset="0"/>
              </a:rPr>
              <a:t>yorumlar$textOriginal</a:t>
            </a:r>
            <a:r>
              <a:rPr lang="en-US" sz="2000" dirty="0">
                <a:latin typeface="Courier New" panose="02070309020205020404" pitchFamily="49" charset="0"/>
                <a:cs typeface="Courier New" panose="02070309020205020404" pitchFamily="49" charset="0"/>
              </a:rPr>
              <a:t>)),]</a:t>
            </a:r>
            <a:endParaRPr lang="tr-TR" sz="2000" dirty="0">
              <a:latin typeface="Courier New" panose="02070309020205020404" pitchFamily="49" charset="0"/>
              <a:cs typeface="Courier New" panose="02070309020205020404" pitchFamily="49" charset="0"/>
            </a:endParaRPr>
          </a:p>
          <a:p>
            <a:endParaRPr lang="tr-TR" dirty="0"/>
          </a:p>
          <a:p>
            <a:pPr marL="0" indent="0">
              <a:buNone/>
            </a:pPr>
            <a:r>
              <a:rPr lang="tr-TR" dirty="0"/>
              <a:t> Tekrar eden yorumları temizlemek için bu fonksiyonu kullanabiliriz.</a:t>
            </a:r>
          </a:p>
          <a:p>
            <a:pPr marL="0" indent="0">
              <a:buNone/>
            </a:pPr>
            <a:endParaRPr lang="en-US" dirty="0"/>
          </a:p>
          <a:p>
            <a:r>
              <a:rPr lang="tr-TR" sz="2000" dirty="0" err="1">
                <a:latin typeface="Courier New" panose="02070309020205020404" pitchFamily="49" charset="0"/>
                <a:cs typeface="Courier New" panose="02070309020205020404" pitchFamily="49" charset="0"/>
              </a:rPr>
              <a:t>yorumlar$temiz_metin</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tolower</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yorumlar$textOriginal</a:t>
            </a:r>
            <a:r>
              <a:rPr lang="tr-TR" sz="2000" dirty="0">
                <a:latin typeface="Courier New" panose="02070309020205020404" pitchFamily="49" charset="0"/>
                <a:cs typeface="Courier New" panose="02070309020205020404" pitchFamily="49" charset="0"/>
              </a:rPr>
              <a:t>)  </a:t>
            </a:r>
          </a:p>
          <a:p>
            <a:pPr marL="0" indent="0">
              <a:buNone/>
            </a:pPr>
            <a:endParaRPr lang="tr-TR" dirty="0"/>
          </a:p>
          <a:p>
            <a:pPr marL="0" indent="0">
              <a:buNone/>
            </a:pPr>
            <a:r>
              <a:rPr lang="tr-TR" dirty="0"/>
              <a:t> </a:t>
            </a:r>
            <a:r>
              <a:rPr lang="tr-TR" dirty="0" err="1"/>
              <a:t>temiz_metin</a:t>
            </a:r>
            <a:r>
              <a:rPr lang="tr-TR" dirty="0"/>
              <a:t> adlı bir sütun oluşturup yorumları küçük harfe çevirdik.</a:t>
            </a:r>
          </a:p>
          <a:p>
            <a:endParaRPr lang="tr-TR" dirty="0"/>
          </a:p>
          <a:p>
            <a:pPr marL="0" indent="0">
              <a:buNone/>
            </a:pPr>
            <a:endParaRPr lang="tr-TR" dirty="0"/>
          </a:p>
        </p:txBody>
      </p:sp>
    </p:spTree>
    <p:extLst>
      <p:ext uri="{BB962C8B-B14F-4D97-AF65-F5344CB8AC3E}">
        <p14:creationId xmlns:p14="http://schemas.microsoft.com/office/powerpoint/2010/main" val="350678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20EC42-01E8-DEF7-0207-06FC48FF0EF5}"/>
              </a:ext>
            </a:extLst>
          </p:cNvPr>
          <p:cNvSpPr>
            <a:spLocks noGrp="1"/>
          </p:cNvSpPr>
          <p:nvPr>
            <p:ph type="title"/>
          </p:nvPr>
        </p:nvSpPr>
        <p:spPr/>
        <p:txBody>
          <a:bodyPr/>
          <a:lstStyle/>
          <a:p>
            <a:pPr algn="ctr"/>
            <a:r>
              <a:rPr lang="tr-TR" dirty="0"/>
              <a:t>Veri Setini Temizleme</a:t>
            </a:r>
          </a:p>
        </p:txBody>
      </p:sp>
      <p:sp>
        <p:nvSpPr>
          <p:cNvPr id="3" name="İçerik Yer Tutucusu 2">
            <a:extLst>
              <a:ext uri="{FF2B5EF4-FFF2-40B4-BE49-F238E27FC236}">
                <a16:creationId xmlns:a16="http://schemas.microsoft.com/office/drawing/2014/main" id="{65BACB38-8D0D-4049-2C75-3CDD8CD69595}"/>
              </a:ext>
            </a:extLst>
          </p:cNvPr>
          <p:cNvSpPr>
            <a:spLocks noGrp="1"/>
          </p:cNvSpPr>
          <p:nvPr>
            <p:ph idx="1"/>
          </p:nvPr>
        </p:nvSpPr>
        <p:spPr/>
        <p:txBody>
          <a:bodyPr>
            <a:normAutofit fontScale="92500" lnSpcReduction="10000"/>
          </a:bodyPr>
          <a:lstStyle/>
          <a:p>
            <a:r>
              <a:rPr lang="tr-TR" sz="2000" dirty="0" err="1">
                <a:latin typeface="Courier New" panose="02070309020205020404" pitchFamily="49" charset="0"/>
                <a:cs typeface="Courier New" panose="02070309020205020404" pitchFamily="49" charset="0"/>
              </a:rPr>
              <a:t>yorumlar$temiz_metin</a:t>
            </a:r>
            <a:r>
              <a:rPr lang="tr-TR" sz="2000" dirty="0">
                <a:latin typeface="Courier New" panose="02070309020205020404" pitchFamily="49" charset="0"/>
                <a:cs typeface="Courier New" panose="02070309020205020404" pitchFamily="49" charset="0"/>
              </a:rPr>
              <a:t> &lt;- </a:t>
            </a:r>
            <a:r>
              <a:rPr lang="tr-TR" sz="2000" dirty="0" err="1">
                <a:latin typeface="Courier New" panose="02070309020205020404" pitchFamily="49" charset="0"/>
                <a:cs typeface="Courier New" panose="02070309020205020404" pitchFamily="49" charset="0"/>
              </a:rPr>
              <a:t>str_replace_all</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yorumlar$temiz_metin</a:t>
            </a:r>
            <a:r>
              <a:rPr lang="tr-TR" sz="2000" dirty="0">
                <a:latin typeface="Courier New" panose="02070309020205020404" pitchFamily="49" charset="0"/>
                <a:cs typeface="Courier New" panose="02070309020205020404" pitchFamily="49" charset="0"/>
              </a:rPr>
              <a:t>, "[^[:</a:t>
            </a:r>
            <a:r>
              <a:rPr lang="tr-TR" sz="2000" dirty="0" err="1">
                <a:latin typeface="Courier New" panose="02070309020205020404" pitchFamily="49" charset="0"/>
                <a:cs typeface="Courier New" panose="02070309020205020404" pitchFamily="49" charset="0"/>
              </a:rPr>
              <a:t>alnum</a:t>
            </a:r>
            <a:r>
              <a:rPr lang="tr-TR" sz="2000" dirty="0">
                <a:latin typeface="Courier New" panose="02070309020205020404" pitchFamily="49" charset="0"/>
                <a:cs typeface="Courier New" panose="02070309020205020404" pitchFamily="49" charset="0"/>
              </a:rPr>
              <a:t>:] ]", "")</a:t>
            </a:r>
          </a:p>
          <a:p>
            <a:pPr marL="0" indent="0">
              <a:buNone/>
            </a:pPr>
            <a:endParaRPr lang="tr-TR" dirty="0"/>
          </a:p>
          <a:p>
            <a:pPr marL="0" indent="0">
              <a:buNone/>
            </a:pPr>
            <a:r>
              <a:rPr lang="tr-TR" dirty="0"/>
              <a:t>Yorumlardaki özel karakterlerin ve noktalama işaretlerinin analiz üzerindeki etkisi azaltılır ve daha temiz bir metin elde edilir.</a:t>
            </a:r>
          </a:p>
          <a:p>
            <a:pPr marL="0" indent="0">
              <a:buNone/>
            </a:pPr>
            <a:r>
              <a:rPr lang="tr-TR" dirty="0"/>
              <a:t> </a:t>
            </a:r>
          </a:p>
          <a:p>
            <a:r>
              <a:rPr lang="tr-TR" sz="2000" dirty="0">
                <a:latin typeface="Courier New" panose="02070309020205020404" pitchFamily="49" charset="0"/>
                <a:cs typeface="Courier New" panose="02070309020205020404" pitchFamily="49" charset="0"/>
              </a:rPr>
              <a:t>#yorumlar$temiz_metin &lt;- </a:t>
            </a:r>
            <a:r>
              <a:rPr lang="tr-TR" sz="2000" dirty="0" err="1">
                <a:latin typeface="Courier New" panose="02070309020205020404" pitchFamily="49" charset="0"/>
                <a:cs typeface="Courier New" panose="02070309020205020404" pitchFamily="49" charset="0"/>
              </a:rPr>
              <a:t>removeNumbers</a:t>
            </a:r>
            <a:r>
              <a:rPr lang="tr-TR" sz="2000" dirty="0">
                <a:latin typeface="Courier New" panose="02070309020205020404" pitchFamily="49" charset="0"/>
                <a:cs typeface="Courier New" panose="02070309020205020404" pitchFamily="49" charset="0"/>
              </a:rPr>
              <a:t>(</a:t>
            </a:r>
            <a:r>
              <a:rPr lang="tr-TR" sz="2000" dirty="0" err="1">
                <a:latin typeface="Courier New" panose="02070309020205020404" pitchFamily="49" charset="0"/>
                <a:cs typeface="Courier New" panose="02070309020205020404" pitchFamily="49" charset="0"/>
              </a:rPr>
              <a:t>yorumlar$temiz_metin</a:t>
            </a:r>
            <a:r>
              <a:rPr lang="tr-TR" sz="2000" dirty="0">
                <a:latin typeface="Courier New" panose="02070309020205020404" pitchFamily="49" charset="0"/>
                <a:cs typeface="Courier New" panose="02070309020205020404" pitchFamily="49" charset="0"/>
              </a:rPr>
              <a:t>)</a:t>
            </a:r>
          </a:p>
          <a:p>
            <a:endParaRPr lang="tr-TR" dirty="0"/>
          </a:p>
          <a:p>
            <a:pPr marL="0" indent="0">
              <a:lnSpc>
                <a:spcPct val="107000"/>
              </a:lnSpc>
              <a:spcAft>
                <a:spcPts val="800"/>
              </a:spcAft>
              <a:buNone/>
            </a:pPr>
            <a:r>
              <a:rPr lang="tr-TR" dirty="0"/>
              <a:t> </a:t>
            </a:r>
            <a:r>
              <a:rPr lang="tr-TR" sz="1800" dirty="0">
                <a:effectLst/>
                <a:ea typeface="Calibri" panose="020F0502020204030204" pitchFamily="34" charset="0"/>
                <a:cs typeface="Times New Roman" panose="02020603050405020304" pitchFamily="18" charset="0"/>
              </a:rPr>
              <a:t>Eğer çektiğiniz yorumlardaki sayılar analizinizi etkilemeyecekse bu fonksiyon sayesinde sayıları kaldırabilirsiniz.</a:t>
            </a:r>
          </a:p>
        </p:txBody>
      </p:sp>
    </p:spTree>
    <p:extLst>
      <p:ext uri="{BB962C8B-B14F-4D97-AF65-F5344CB8AC3E}">
        <p14:creationId xmlns:p14="http://schemas.microsoft.com/office/powerpoint/2010/main" val="3422516056"/>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671</TotalTime>
  <Words>1752</Words>
  <Application>Microsoft Office PowerPoint</Application>
  <PresentationFormat>Geniş ekran</PresentationFormat>
  <Paragraphs>140</Paragraphs>
  <Slides>29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29</vt:i4>
      </vt:variant>
    </vt:vector>
  </HeadingPairs>
  <TitlesOfParts>
    <vt:vector size="35" baseType="lpstr">
      <vt:lpstr>Arial</vt:lpstr>
      <vt:lpstr>Century Gothic</vt:lpstr>
      <vt:lpstr>Courier New</vt:lpstr>
      <vt:lpstr>Söhne</vt:lpstr>
      <vt:lpstr>Wingdings 3</vt:lpstr>
      <vt:lpstr>Duman</vt:lpstr>
      <vt:lpstr>Kuraklık - Metin Madenciliği</vt:lpstr>
      <vt:lpstr>GİRİŞ</vt:lpstr>
      <vt:lpstr>Kullanılan Kütüphaneler</vt:lpstr>
      <vt:lpstr>YOUTUBE APİ KEY</vt:lpstr>
      <vt:lpstr>YOUTUBE Video Yorumları Çekme</vt:lpstr>
      <vt:lpstr>Çekilen Yorumları CSV Formatında Kaydetme</vt:lpstr>
      <vt:lpstr>Veri Setini İşleme</vt:lpstr>
      <vt:lpstr>Veri Setini Temizleme</vt:lpstr>
      <vt:lpstr>Veri Setini Temizleme</vt:lpstr>
      <vt:lpstr>Veri Setini Temizleme</vt:lpstr>
      <vt:lpstr>Veri Setini Temizleme</vt:lpstr>
      <vt:lpstr>Veri Setini Temizleme</vt:lpstr>
      <vt:lpstr>En Çok Tekrar Eden Kelimeler</vt:lpstr>
      <vt:lpstr>En Çok Tekrar Eden Kelimeler</vt:lpstr>
      <vt:lpstr>PowerPoint Sunusu</vt:lpstr>
      <vt:lpstr>Grafik Çıkartalım</vt:lpstr>
      <vt:lpstr>PowerPoint Sunusu</vt:lpstr>
      <vt:lpstr>Kelime Bulutu</vt:lpstr>
      <vt:lpstr>PowerPoint Sunusu</vt:lpstr>
      <vt:lpstr>Terimleri Çağrıştıran Kelimeler</vt:lpstr>
      <vt:lpstr>PowerPoint Sunusu</vt:lpstr>
      <vt:lpstr>Duygu Analizi</vt:lpstr>
      <vt:lpstr>Duygu Analizi Grafiği</vt:lpstr>
      <vt:lpstr>PowerPoint Sunusu</vt:lpstr>
      <vt:lpstr>Duygu Analizi Grafiği</vt:lpstr>
      <vt:lpstr>PowerPoint Sunusu</vt:lpstr>
      <vt:lpstr>Sonuç</vt:lpstr>
      <vt:lpstr>Sonuç</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Kuraklık - Metin Madenciliği</dc:title>
  <dc:creator>Kadir Gürkan</dc:creator>
  <cp:lastModifiedBy>Kadir Gürkan</cp:lastModifiedBy>
  <cp:revision>4</cp:revision>
  <dcterms:created xsi:type="dcterms:W3CDTF">2023-05-22T20:15:21Z</dcterms:created>
  <dcterms:modified xsi:type="dcterms:W3CDTF">2023-06-09T12:29:21Z</dcterms:modified>
</cp:coreProperties>
</file>