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2" r:id="rId6"/>
    <p:sldId id="263" r:id="rId7"/>
    <p:sldId id="271" r:id="rId8"/>
    <p:sldId id="264" r:id="rId9"/>
    <p:sldId id="268" r:id="rId10"/>
    <p:sldId id="265" r:id="rId11"/>
    <p:sldId id="269" r:id="rId12"/>
    <p:sldId id="266" r:id="rId13"/>
    <p:sldId id="267" r:id="rId14"/>
    <p:sldId id="272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8B83-BDED-4B2D-BBFA-FCEA2E490DDC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13B741-2214-4AAA-A801-385646FA5ED4}">
      <dgm:prSet phldrT="[Текст]" custT="1"/>
      <dgm:spPr/>
      <dgm:t>
        <a:bodyPr/>
        <a:lstStyle/>
        <a:p>
          <a:r>
            <a:rPr lang="ru-RU" sz="3200" dirty="0" smtClean="0"/>
            <a:t>Выясняем:</a:t>
          </a:r>
        </a:p>
        <a:p>
          <a:r>
            <a:rPr lang="ru-RU" sz="2000" dirty="0" smtClean="0"/>
            <a:t>•Ожидания и источники</a:t>
          </a:r>
        </a:p>
        <a:p>
          <a:r>
            <a:rPr lang="ru-RU" sz="2000" dirty="0" smtClean="0"/>
            <a:t>•Отсутствие ожиданий</a:t>
          </a:r>
        </a:p>
        <a:p>
          <a:r>
            <a:rPr lang="ru-RU" sz="2000" dirty="0" smtClean="0"/>
            <a:t>•Конфликт ожиданий</a:t>
          </a:r>
          <a:endParaRPr lang="ru-RU" sz="2000" dirty="0"/>
        </a:p>
      </dgm:t>
    </dgm:pt>
    <dgm:pt modelId="{56D201FD-F037-4BFC-93B5-94A19216748A}" type="parTrans" cxnId="{9792E367-1388-4E86-9D9C-C76E1DDE0401}">
      <dgm:prSet/>
      <dgm:spPr/>
      <dgm:t>
        <a:bodyPr/>
        <a:lstStyle/>
        <a:p>
          <a:endParaRPr lang="ru-RU"/>
        </a:p>
      </dgm:t>
    </dgm:pt>
    <dgm:pt modelId="{3F9F886B-1FAC-483F-B237-F6E0415DEBF6}" type="sibTrans" cxnId="{9792E367-1388-4E86-9D9C-C76E1DDE0401}">
      <dgm:prSet/>
      <dgm:spPr/>
      <dgm:t>
        <a:bodyPr/>
        <a:lstStyle/>
        <a:p>
          <a:endParaRPr lang="ru-RU"/>
        </a:p>
      </dgm:t>
    </dgm:pt>
    <dgm:pt modelId="{CBAB328B-4726-48BF-876F-1D7C78F1EA93}">
      <dgm:prSet custT="1"/>
      <dgm:spPr/>
      <dgm:t>
        <a:bodyPr/>
        <a:lstStyle/>
        <a:p>
          <a:r>
            <a:rPr lang="ru-RU" sz="3200" dirty="0" smtClean="0"/>
            <a:t>Управляем:</a:t>
          </a:r>
        </a:p>
        <a:p>
          <a:r>
            <a:rPr lang="ru-RU" sz="2400" dirty="0" smtClean="0"/>
            <a:t>•</a:t>
          </a:r>
          <a:r>
            <a:rPr lang="ru-RU" sz="2000" dirty="0" smtClean="0"/>
            <a:t>Принимаем или изменяем</a:t>
          </a:r>
        </a:p>
        <a:p>
          <a:r>
            <a:rPr lang="ru-RU" sz="2000" dirty="0" smtClean="0"/>
            <a:t>•Формируем</a:t>
          </a:r>
        </a:p>
        <a:p>
          <a:r>
            <a:rPr lang="ru-RU" sz="2000" dirty="0" smtClean="0"/>
            <a:t>•Устраняем конфликты</a:t>
          </a:r>
          <a:endParaRPr lang="ru-RU" sz="2000" dirty="0"/>
        </a:p>
      </dgm:t>
    </dgm:pt>
    <dgm:pt modelId="{2C9AA9B4-55A5-43D8-A556-7F69822069D0}" type="parTrans" cxnId="{DD191CEA-B46A-47C5-9C70-0B75EBE13B43}">
      <dgm:prSet/>
      <dgm:spPr/>
      <dgm:t>
        <a:bodyPr/>
        <a:lstStyle/>
        <a:p>
          <a:endParaRPr lang="ru-RU"/>
        </a:p>
      </dgm:t>
    </dgm:pt>
    <dgm:pt modelId="{EDA198FD-5525-41AF-9C51-1E8B8BEC31A1}" type="sibTrans" cxnId="{DD191CEA-B46A-47C5-9C70-0B75EBE13B43}">
      <dgm:prSet/>
      <dgm:spPr/>
      <dgm:t>
        <a:bodyPr/>
        <a:lstStyle/>
        <a:p>
          <a:endParaRPr lang="ru-RU"/>
        </a:p>
      </dgm:t>
    </dgm:pt>
    <dgm:pt modelId="{18BAC51A-4FEA-4876-93B8-6AE9C11F960C}" type="pres">
      <dgm:prSet presAssocID="{93468B83-BDED-4B2D-BBFA-FCEA2E490DD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446E65-29EE-4959-BA29-94C1C297C0AB}" type="pres">
      <dgm:prSet presAssocID="{93468B83-BDED-4B2D-BBFA-FCEA2E490DDC}" presName="arrow" presStyleLbl="bgShp" presStyleIdx="0" presStyleCnt="1"/>
      <dgm:spPr/>
    </dgm:pt>
    <dgm:pt modelId="{79048718-26F7-4928-8A83-B037A841C237}" type="pres">
      <dgm:prSet presAssocID="{93468B83-BDED-4B2D-BBFA-FCEA2E490DDC}" presName="linearProcess" presStyleCnt="0"/>
      <dgm:spPr/>
    </dgm:pt>
    <dgm:pt modelId="{5831ADFA-CFB2-44FF-A766-53EBEB8B81D1}" type="pres">
      <dgm:prSet presAssocID="{5D13B741-2214-4AAA-A801-385646FA5ED4}" presName="textNode" presStyleLbl="node1" presStyleIdx="0" presStyleCnt="2" custScaleY="130140" custLinFactX="-774" custLinFactNeighborX="-100000" custLinFactNeighborY="35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1AA633-209C-4902-8506-C73E936863B3}" type="pres">
      <dgm:prSet presAssocID="{3F9F886B-1FAC-483F-B237-F6E0415DEBF6}" presName="sibTrans" presStyleCnt="0"/>
      <dgm:spPr/>
    </dgm:pt>
    <dgm:pt modelId="{FC3BED76-89A7-4AD7-B554-5A9A4E46CCFE}" type="pres">
      <dgm:prSet presAssocID="{CBAB328B-4726-48BF-876F-1D7C78F1EA93}" presName="textNode" presStyleLbl="node1" presStyleIdx="1" presStyleCnt="2" custScaleX="116333" custScaleY="126855" custLinFactNeighborX="-8298" custLinFactNeighborY="38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D191CEA-B46A-47C5-9C70-0B75EBE13B43}" srcId="{93468B83-BDED-4B2D-BBFA-FCEA2E490DDC}" destId="{CBAB328B-4726-48BF-876F-1D7C78F1EA93}" srcOrd="1" destOrd="0" parTransId="{2C9AA9B4-55A5-43D8-A556-7F69822069D0}" sibTransId="{EDA198FD-5525-41AF-9C51-1E8B8BEC31A1}"/>
    <dgm:cxn modelId="{1F56F7E3-BDA5-4144-8E1D-14C70DF15181}" type="presOf" srcId="{CBAB328B-4726-48BF-876F-1D7C78F1EA93}" destId="{FC3BED76-89A7-4AD7-B554-5A9A4E46CCFE}" srcOrd="0" destOrd="0" presId="urn:microsoft.com/office/officeart/2005/8/layout/hProcess9"/>
    <dgm:cxn modelId="{CA6F0AD7-D29E-462D-9ECC-952DDA8BD922}" type="presOf" srcId="{5D13B741-2214-4AAA-A801-385646FA5ED4}" destId="{5831ADFA-CFB2-44FF-A766-53EBEB8B81D1}" srcOrd="0" destOrd="0" presId="urn:microsoft.com/office/officeart/2005/8/layout/hProcess9"/>
    <dgm:cxn modelId="{9792E367-1388-4E86-9D9C-C76E1DDE0401}" srcId="{93468B83-BDED-4B2D-BBFA-FCEA2E490DDC}" destId="{5D13B741-2214-4AAA-A801-385646FA5ED4}" srcOrd="0" destOrd="0" parTransId="{56D201FD-F037-4BFC-93B5-94A19216748A}" sibTransId="{3F9F886B-1FAC-483F-B237-F6E0415DEBF6}"/>
    <dgm:cxn modelId="{3EF40A7C-818C-48DB-A981-688B61520E49}" type="presOf" srcId="{93468B83-BDED-4B2D-BBFA-FCEA2E490DDC}" destId="{18BAC51A-4FEA-4876-93B8-6AE9C11F960C}" srcOrd="0" destOrd="0" presId="urn:microsoft.com/office/officeart/2005/8/layout/hProcess9"/>
    <dgm:cxn modelId="{676D217E-1D84-4581-96DE-02FE99D0B3AB}" type="presParOf" srcId="{18BAC51A-4FEA-4876-93B8-6AE9C11F960C}" destId="{A5446E65-29EE-4959-BA29-94C1C297C0AB}" srcOrd="0" destOrd="0" presId="urn:microsoft.com/office/officeart/2005/8/layout/hProcess9"/>
    <dgm:cxn modelId="{9ABAAC1D-5915-4485-8D7C-38769E93A91F}" type="presParOf" srcId="{18BAC51A-4FEA-4876-93B8-6AE9C11F960C}" destId="{79048718-26F7-4928-8A83-B037A841C237}" srcOrd="1" destOrd="0" presId="urn:microsoft.com/office/officeart/2005/8/layout/hProcess9"/>
    <dgm:cxn modelId="{D2C819EE-FCA2-41EF-BA0E-98C71EA301D6}" type="presParOf" srcId="{79048718-26F7-4928-8A83-B037A841C237}" destId="{5831ADFA-CFB2-44FF-A766-53EBEB8B81D1}" srcOrd="0" destOrd="0" presId="urn:microsoft.com/office/officeart/2005/8/layout/hProcess9"/>
    <dgm:cxn modelId="{2014385E-BE42-49B5-93A1-0BA4BD566091}" type="presParOf" srcId="{79048718-26F7-4928-8A83-B037A841C237}" destId="{1B1AA633-209C-4902-8506-C73E936863B3}" srcOrd="1" destOrd="0" presId="urn:microsoft.com/office/officeart/2005/8/layout/hProcess9"/>
    <dgm:cxn modelId="{0EB2FAB6-4F9F-4471-8BE2-C31F39D17ACC}" type="presParOf" srcId="{79048718-26F7-4928-8A83-B037A841C237}" destId="{FC3BED76-89A7-4AD7-B554-5A9A4E46CCFE}" srcOrd="2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37A4-2AF6-4225-9472-1EE71F1E51DE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35DB-3A3D-4D8B-B885-FAD37F2C10E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35DB-3A3D-4D8B-B885-FAD37F2C10E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9F7BA93-5628-4C99-98F7-603BCACFC51C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C984445-BF38-43C2-9D9A-14267A3C32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1857364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Управление ожиданиями </a:t>
            </a:r>
            <a:r>
              <a:rPr lang="ru-RU" dirty="0" smtClean="0"/>
              <a:t>клиента</a:t>
            </a:r>
            <a:br>
              <a:rPr lang="ru-RU" dirty="0" smtClean="0"/>
            </a:br>
            <a:r>
              <a:rPr lang="en-US" b="1" dirty="0" smtClean="0"/>
              <a:t> </a:t>
            </a:r>
            <a:r>
              <a:rPr lang="ru-RU" sz="4000" b="1" dirty="0" smtClean="0"/>
              <a:t>(</a:t>
            </a:r>
            <a:r>
              <a:rPr lang="en-US" sz="4000" b="1" dirty="0" smtClean="0"/>
              <a:t>Managing Customer Expectations</a:t>
            </a:r>
            <a:r>
              <a:rPr lang="ru-RU" sz="4000" b="1" dirty="0" smtClean="0"/>
              <a:t>)</a:t>
            </a:r>
            <a:r>
              <a:rPr lang="ru-RU" sz="4000" dirty="0" smtClean="0"/>
              <a:t> </a:t>
            </a:r>
            <a:endParaRPr lang="ru-RU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Оговоренная дата релиза: 15</a:t>
            </a:r>
            <a:r>
              <a:rPr lang="en-US" sz="2400" dirty="0" smtClean="0"/>
              <a:t> </a:t>
            </a:r>
            <a:r>
              <a:rPr lang="ru-RU" sz="2400" dirty="0" smtClean="0"/>
              <a:t>мая</a:t>
            </a:r>
          </a:p>
          <a:p>
            <a:r>
              <a:rPr lang="ru-RU" sz="2400" dirty="0" smtClean="0"/>
              <a:t>Руководитель проекта: Предлагаю перенести дату релиза на 2 недели</a:t>
            </a:r>
          </a:p>
          <a:p>
            <a:r>
              <a:rPr lang="ru-RU" sz="2400" dirty="0" smtClean="0"/>
              <a:t>Заказчик: Добавьте к релизу функционал авторизации.</a:t>
            </a:r>
          </a:p>
          <a:p>
            <a:r>
              <a:rPr lang="ru-RU" sz="2400" dirty="0" smtClean="0"/>
              <a:t>Руководитель проекта: </a:t>
            </a:r>
            <a:r>
              <a:rPr lang="en-US" sz="2400" dirty="0" smtClean="0"/>
              <a:t>Ok.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Взаимодействие с заказчиком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Главным и основополагающим моментом в процессе разработки является необходимость постоянного взаимодействия между представителем заказчика и представителем исполнителя.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Кто ответственный?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Сотрудник-менеджер проекта 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i="1" dirty="0" smtClean="0"/>
              <a:t>или</a:t>
            </a:r>
          </a:p>
          <a:p>
            <a:pPr>
              <a:buNone/>
            </a:pPr>
            <a:endParaRPr lang="ru-RU" sz="2400" i="1" dirty="0" smtClean="0"/>
          </a:p>
          <a:p>
            <a:r>
              <a:rPr lang="ru-RU" sz="2400" dirty="0" smtClean="0"/>
              <a:t>со стороны каждой из сторон должен быть назначен сотрудник, отвечающий за проект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Как согласовать?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    Известно, что любой многоступенчатый процесс может быть плодотворным только в том случае, если все его стадии проходят через процедуру планового поэтапного утверждения. 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   </a:t>
            </a:r>
            <a:r>
              <a:rPr lang="en-US" sz="2400" dirty="0" smtClean="0"/>
              <a:t> </a:t>
            </a:r>
            <a:r>
              <a:rPr lang="ru-RU" sz="2400" dirty="0" smtClean="0"/>
              <a:t>Например, каждая пакетная доработка или изменение дизайна должны быть присланы представителю компании-заказчика на повторное согласование.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800" i="1" dirty="0" smtClean="0"/>
              <a:t>Обещайте меньше</a:t>
            </a:r>
            <a:r>
              <a:rPr lang="en-US" sz="3800" i="1" dirty="0" smtClean="0"/>
              <a:t>, </a:t>
            </a:r>
            <a:r>
              <a:rPr lang="ru-RU" sz="3800" i="1" dirty="0" smtClean="0"/>
              <a:t>чем</a:t>
            </a:r>
            <a:r>
              <a:rPr lang="en-US" sz="3800" i="1" dirty="0" smtClean="0"/>
              <a:t> </a:t>
            </a:r>
            <a:r>
              <a:rPr lang="ru-RU" sz="3800" i="1" dirty="0" smtClean="0"/>
              <a:t>планируете.</a:t>
            </a:r>
            <a:br>
              <a:rPr lang="ru-RU" sz="3800" i="1" dirty="0" smtClean="0"/>
            </a:br>
            <a:r>
              <a:rPr lang="ru-RU" sz="3800" i="1" dirty="0" smtClean="0"/>
              <a:t/>
            </a:r>
            <a:br>
              <a:rPr lang="ru-RU" sz="3800" i="1" dirty="0" smtClean="0"/>
            </a:br>
            <a:r>
              <a:rPr lang="ru-RU" sz="3800" i="1" dirty="0" smtClean="0"/>
              <a:t> Делайте больше</a:t>
            </a:r>
            <a:r>
              <a:rPr lang="en-US" sz="3800" i="1" dirty="0" smtClean="0"/>
              <a:t>, </a:t>
            </a:r>
            <a:r>
              <a:rPr lang="ru-RU" sz="3800" i="1" dirty="0" smtClean="0"/>
              <a:t>чем обещаете.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b="1" i="1" dirty="0" smtClean="0"/>
              <a:t> </a:t>
            </a:r>
            <a:endParaRPr lang="ru-RU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643050"/>
            <a:ext cx="8229600" cy="1066800"/>
          </a:xfrm>
        </p:spPr>
        <p:txBody>
          <a:bodyPr>
            <a:noAutofit/>
          </a:bodyPr>
          <a:lstStyle/>
          <a:p>
            <a:r>
              <a:rPr lang="ru-RU" sz="3200" dirty="0" smtClean="0"/>
              <a:t>Удовлетворенность заказчика зависит от того</a:t>
            </a:r>
            <a:r>
              <a:rPr lang="en-US" sz="3200" dirty="0" smtClean="0"/>
              <a:t>,</a:t>
            </a:r>
            <a:r>
              <a:rPr lang="ru-RU" sz="3200" dirty="0" smtClean="0"/>
              <a:t> насколько исполнитель удовлетворил его потребности ?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4286256"/>
            <a:ext cx="7358114" cy="1214446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7030A0"/>
                </a:solidFill>
              </a:rPr>
              <a:t>    ОЖИДАНИЯ ≠ПОТРЕБНОСТИ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Откуда берутся ожидания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Явные договоренности</a:t>
            </a:r>
          </a:p>
          <a:p>
            <a:r>
              <a:rPr lang="ru-RU" dirty="0" smtClean="0"/>
              <a:t>Общепринятые стандарты</a:t>
            </a:r>
          </a:p>
          <a:p>
            <a:r>
              <a:rPr lang="ru-RU" dirty="0" smtClean="0"/>
              <a:t>Привычное</a:t>
            </a:r>
          </a:p>
          <a:p>
            <a:r>
              <a:rPr lang="ru-RU" dirty="0" smtClean="0"/>
              <a:t>Чужое мнение</a:t>
            </a:r>
          </a:p>
          <a:p>
            <a:r>
              <a:rPr lang="ru-RU" dirty="0" smtClean="0"/>
              <a:t>Желания, мечты, фантазии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resen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928670"/>
            <a:ext cx="8000776" cy="43243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285860"/>
            <a:ext cx="8229600" cy="128586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100" dirty="0" smtClean="0"/>
              <a:t>В «идеальном мире</a:t>
            </a:r>
            <a:r>
              <a:rPr lang="ru-RU" sz="3100" dirty="0" smtClean="0"/>
              <a:t>»</a:t>
            </a:r>
            <a:r>
              <a:rPr lang="ru-RU" sz="3100" dirty="0" smtClean="0"/>
              <a:t> </a:t>
            </a:r>
            <a:r>
              <a:rPr lang="ru-RU" sz="3100" dirty="0" smtClean="0"/>
              <a:t>позицию</a:t>
            </a:r>
            <a:r>
              <a:rPr lang="ru-RU" sz="3100" dirty="0" smtClean="0"/>
              <a:t> </a:t>
            </a:r>
            <a:r>
              <a:rPr lang="ru-RU" sz="3100" dirty="0" smtClean="0"/>
              <a:t>бизнес-заказчика для</a:t>
            </a:r>
            <a:r>
              <a:rPr lang="en-US" sz="3100" dirty="0" smtClean="0"/>
              <a:t> </a:t>
            </a:r>
            <a:r>
              <a:rPr lang="ru-RU" sz="3100" dirty="0" smtClean="0"/>
              <a:t>любого проекта</a:t>
            </a:r>
            <a:r>
              <a:rPr lang="en-US" sz="3100" dirty="0" smtClean="0"/>
              <a:t> </a:t>
            </a:r>
            <a:r>
              <a:rPr lang="ru-RU" sz="3100" dirty="0" smtClean="0"/>
              <a:t>можно отразить</a:t>
            </a:r>
            <a:r>
              <a:rPr lang="en-US" sz="3100" dirty="0" smtClean="0"/>
              <a:t> </a:t>
            </a:r>
            <a:r>
              <a:rPr lang="ru-RU" sz="3100" dirty="0" smtClean="0"/>
              <a:t>в виде схемы, представленной на рисунке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present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3071810"/>
            <a:ext cx="6286544" cy="250033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714356"/>
            <a:ext cx="8643998" cy="58601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600" dirty="0" smtClean="0"/>
              <a:t> </a:t>
            </a:r>
            <a:r>
              <a:rPr lang="ru-RU" sz="3600" dirty="0" smtClean="0"/>
              <a:t>«</a:t>
            </a:r>
            <a:r>
              <a:rPr lang="ru-RU" sz="3600" dirty="0" err="1" smtClean="0"/>
              <a:t>Неидеальность</a:t>
            </a:r>
            <a:r>
              <a:rPr lang="ru-RU" sz="3600" dirty="0" smtClean="0"/>
              <a:t>» исполнителя</a:t>
            </a:r>
          </a:p>
          <a:p>
            <a:pPr>
              <a:buNone/>
            </a:pPr>
            <a:endParaRPr lang="ru-RU" sz="2400" dirty="0" smtClean="0"/>
          </a:p>
          <a:p>
            <a:pPr fontAlgn="base"/>
            <a:r>
              <a:rPr lang="ru-RU" sz="2400" dirty="0" smtClean="0"/>
              <a:t>Подрядчик может не так понять задачу;</a:t>
            </a:r>
          </a:p>
          <a:p>
            <a:pPr fontAlgn="base"/>
            <a:r>
              <a:rPr lang="ru-RU" sz="2400" dirty="0" smtClean="0"/>
              <a:t>Подрядчик может не иметь ресурсов для выполнения проекта;</a:t>
            </a:r>
          </a:p>
          <a:p>
            <a:pPr fontAlgn="base"/>
            <a:r>
              <a:rPr lang="ru-RU" sz="2400" dirty="0" smtClean="0"/>
              <a:t>Подрядчик может иметь ресурсы для выполнения проекта при запуске проекта, но потом перебросить их на более выгодный проект;</a:t>
            </a:r>
          </a:p>
          <a:p>
            <a:pPr fontAlgn="base"/>
            <a:r>
              <a:rPr lang="ru-RU" sz="2400" dirty="0" smtClean="0"/>
              <a:t>И так далее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resentlo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962453"/>
            <a:ext cx="8858312" cy="339537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714356"/>
            <a:ext cx="8643998" cy="58601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 Правила работы с ожиданиями</a:t>
            </a:r>
          </a:p>
          <a:p>
            <a:pPr>
              <a:buNone/>
            </a:pPr>
            <a:endParaRPr lang="ru-RU" sz="2400" dirty="0" smtClean="0"/>
          </a:p>
          <a:p>
            <a:pPr fontAlgn="base"/>
            <a:r>
              <a:rPr lang="ru-RU" sz="2400" dirty="0" smtClean="0"/>
              <a:t>Выявлять ожидания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fontAlgn="base"/>
            <a:r>
              <a:rPr lang="ru-RU" sz="2400" dirty="0" smtClean="0"/>
              <a:t>Формировать и навязывать ожидания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</a:p>
          <a:p>
            <a:pPr fontAlgn="base"/>
            <a:r>
              <a:rPr lang="ru-RU" sz="2400" dirty="0" smtClean="0"/>
              <a:t>Предоставлять клиенту выбор</a:t>
            </a:r>
            <a:r>
              <a:rPr lang="en-US" sz="2400" dirty="0" smtClean="0"/>
              <a:t>;</a:t>
            </a:r>
          </a:p>
          <a:p>
            <a:pPr fontAlgn="base"/>
            <a:r>
              <a:rPr lang="ru-RU" sz="2400" dirty="0" smtClean="0"/>
              <a:t>Определять людей, принимающих решения, и работать на них</a:t>
            </a:r>
            <a:r>
              <a:rPr lang="en-US" sz="2400" dirty="0" smtClean="0"/>
              <a:t>;</a:t>
            </a:r>
          </a:p>
          <a:p>
            <a:pPr fontAlgn="base"/>
            <a:r>
              <a:rPr lang="ru-RU" sz="2400" dirty="0" smtClean="0"/>
              <a:t>Выявить параметры оценки результатов</a:t>
            </a:r>
            <a:r>
              <a:rPr lang="en-US" sz="2400" dirty="0" smtClean="0"/>
              <a:t>;</a:t>
            </a:r>
          </a:p>
          <a:p>
            <a:pPr fontAlgn="base"/>
            <a:r>
              <a:rPr lang="ru-RU" sz="2400" dirty="0" smtClean="0"/>
              <a:t>Вовлекать клиента в проектную деятельность</a:t>
            </a:r>
            <a:r>
              <a:rPr lang="en-US" sz="2400" dirty="0" smtClean="0"/>
              <a:t>;</a:t>
            </a:r>
          </a:p>
          <a:p>
            <a:pPr fontAlgn="base"/>
            <a:r>
              <a:rPr lang="ru-RU" sz="2400" dirty="0" smtClean="0"/>
              <a:t>Пояснять сложность процессов в вашей работе</a:t>
            </a:r>
            <a:r>
              <a:rPr lang="en-US" sz="2400" dirty="0" smtClean="0"/>
              <a:t>;</a:t>
            </a:r>
          </a:p>
          <a:p>
            <a:pPr fontAlgn="base"/>
            <a:r>
              <a:rPr lang="ru-RU" sz="2400" dirty="0" smtClean="0"/>
              <a:t>Делать больше, чем обещали.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работы с ожиданиями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14282" y="1857364"/>
          <a:ext cx="878687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204</TotalTime>
  <Words>272</Words>
  <Application>Microsoft Office PowerPoint</Application>
  <PresentationFormat>Экран (4:3)</PresentationFormat>
  <Paragraphs>59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Городская</vt:lpstr>
      <vt:lpstr>  Управление ожиданиями клиента  (Managing Customer Expectations) </vt:lpstr>
      <vt:lpstr>Удовлетворенность заказчика зависит от того, насколько исполнитель удовлетворил его потребности ?</vt:lpstr>
      <vt:lpstr>Откуда берутся ожидания</vt:lpstr>
      <vt:lpstr>Слайд 4</vt:lpstr>
      <vt:lpstr> В «идеальном мире» позицию бизнес-заказчика для любого проекта можно отразить в виде схемы, представленной на рисунке  </vt:lpstr>
      <vt:lpstr>Слайд 6</vt:lpstr>
      <vt:lpstr>Слайд 7</vt:lpstr>
      <vt:lpstr>Слайд 8</vt:lpstr>
      <vt:lpstr>Процесс работы с ожиданиями</vt:lpstr>
      <vt:lpstr>Пример</vt:lpstr>
      <vt:lpstr>Взаимодействие с заказчиком</vt:lpstr>
      <vt:lpstr>Кто ответственный? </vt:lpstr>
      <vt:lpstr>Как согласовать? </vt:lpstr>
      <vt:lpstr>Слайд 14</vt:lpstr>
      <vt:lpstr>      Обещайте меньше, чем планируете.   Делайте больше, чем обещаете.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</dc:creator>
  <cp:lastModifiedBy>Vlad</cp:lastModifiedBy>
  <cp:revision>20</cp:revision>
  <dcterms:created xsi:type="dcterms:W3CDTF">2015-04-16T17:59:08Z</dcterms:created>
  <dcterms:modified xsi:type="dcterms:W3CDTF">2015-04-16T21:28:38Z</dcterms:modified>
</cp:coreProperties>
</file>