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3"/>
  </p:notesMasterIdLst>
  <p:sldIdLst>
    <p:sldId id="256" r:id="rId2"/>
    <p:sldId id="261" r:id="rId3"/>
    <p:sldId id="307" r:id="rId4"/>
    <p:sldId id="310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281" r:id="rId52"/>
  </p:sldIdLst>
  <p:sldSz cx="9144000" cy="5143500" type="screen16x9"/>
  <p:notesSz cx="9144000" cy="6858000"/>
  <p:embeddedFontLst>
    <p:embeddedFont>
      <p:font typeface="Anaheim" panose="020B0604020202020204" charset="0"/>
      <p:regular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scadia Mono" panose="020B0609020000020004" pitchFamily="49" charset="0"/>
      <p:regular r:id="rId59"/>
      <p:bold r:id="rId60"/>
    </p:embeddedFont>
    <p:embeddedFont>
      <p:font typeface="Nunito Light" pitchFamily="2" charset="0"/>
      <p:regular r:id="rId61"/>
      <p:italic r:id="rId62"/>
    </p:embeddedFont>
    <p:embeddedFont>
      <p:font typeface="Overpass Mono" panose="020B0604020202020204" charset="0"/>
      <p:regular r:id="rId63"/>
      <p:bold r:id="rId64"/>
    </p:embeddedFont>
    <p:embeddedFont>
      <p:font typeface="Raleway SemiBold" pitchFamily="2" charset="0"/>
      <p:bold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D90328-B219-4D07-A67F-F8CB142C126C}">
  <a:tblStyle styleId="{67D90328-B219-4D07-A67F-F8CB142C1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72421D-26BE-4D2D-88BE-21211FB4A46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55" autoAdjust="0"/>
  </p:normalViewPr>
  <p:slideViewPr>
    <p:cSldViewPr snapToGrid="0">
      <p:cViewPr varScale="1">
        <p:scale>
          <a:sx n="115" d="100"/>
          <a:sy n="115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19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94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faaliyet_alani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birinci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blok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20;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ikinci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blok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20;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   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tr-TR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03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45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76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faaliyet_alani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20;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39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faaliyet_alani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a=5;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(a);  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5891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72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sabitleri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pi = 3.14;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pi = 3.1;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561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sabitler2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3, b;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 = a;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a + b;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35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sabitler3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3;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a+5;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6231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sabitler4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3;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 = a + 1;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artık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sabit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değil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a + 5;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8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14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37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2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18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deger_tipleri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(f);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27556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216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byte_veri_turu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256;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(a);  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60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201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59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2400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73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5613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025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25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6069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float_veri_turu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 = 3.12F;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(f);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2223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042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double_veri_turu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d1 = 3.12;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d2 = 3D;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d3 = 4d;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(d1);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(d2);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(d3);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1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7445612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32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646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bool_veri_turu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b2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50;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b3 = a &lt; 60;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(b1);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(b2);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(b3);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8532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739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char_veri_turu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c1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c2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)90;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c3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'\u0058'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(c1);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(c2);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(c3);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76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2852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750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468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object_veri_turu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 = 5;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a.GetType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a.GetType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 = 12.5F;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a.GetType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a.GetType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 = 3.14M;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a.GetType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356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var_degisken_tanimlama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4;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"Ali"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 = 3.4;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0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8325963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dirty="0"/>
              <a:t>Her iki biçimde de değişken tanımlanabilmektedir.</a:t>
            </a:r>
          </a:p>
          <a:p>
            <a:pPr marL="158750" indent="0">
              <a:buNone/>
            </a:pPr>
            <a:r>
              <a:rPr lang="tr-TR" dirty="0"/>
              <a:t>Birden çok değişken tanımlamak için araya virgül eklenmeli.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5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5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Visual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Studio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Code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aç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Yeni Proje oluştur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Console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App</a:t>
            </a:r>
            <a:r>
              <a:rPr lang="tr-T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C# projesi</a:t>
            </a:r>
          </a:p>
          <a:p>
            <a:pPr marL="158750" indent="0">
              <a:buNone/>
            </a:pPr>
            <a:endParaRPr lang="tr-TR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veri_isimleri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Ucret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UCRET;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UCRET = 50;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Ucret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(UCRET);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23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ilkProgram3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1Ucret = 10;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yanlis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UCRET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katsayisi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yanlis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ucret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50;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dogru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3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4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821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9" r:id="rId4"/>
    <p:sldLayoutId id="2147483665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Görsel Ara</a:t>
            </a:r>
            <a:r>
              <a:rPr lang="tr-TR" sz="4400" dirty="0"/>
              <a:t>y</a:t>
            </a:r>
            <a:r>
              <a:rPr lang="es-ES" sz="4400" dirty="0"/>
              <a:t>üz Tasar</a:t>
            </a:r>
            <a:r>
              <a:rPr lang="tr-TR" sz="4400" dirty="0"/>
              <a:t>ı</a:t>
            </a:r>
            <a:r>
              <a:rPr lang="es-ES" sz="4400" dirty="0"/>
              <a:t>m</a:t>
            </a:r>
            <a:r>
              <a:rPr lang="tr-TR" sz="4400" dirty="0"/>
              <a:t>ı</a:t>
            </a:r>
            <a:r>
              <a:rPr lang="es-ES" sz="4400" dirty="0"/>
              <a:t> </a:t>
            </a:r>
            <a:r>
              <a:rPr lang="tr-TR" sz="4400" dirty="0"/>
              <a:t>v</a:t>
            </a:r>
            <a:r>
              <a:rPr lang="es-ES" sz="4400" dirty="0"/>
              <a:t>e Programlama</a:t>
            </a:r>
            <a:endParaRPr lang="en-US" sz="4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</a:rPr>
              <a:t>YBS 212</a:t>
            </a:r>
            <a:endParaRPr sz="21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Değişkenlerin Adlandırılması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Değişken isimleri 1, 2, 3 gibi nümerik bir karakter ile başlamaz.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Değişken isimlerinde boşluk karakteri olmaz.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7CE8D74-AF72-4036-8BEE-EA17F14A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2523825"/>
            <a:ext cx="33337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1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Değişkenlerin Faaliyet Alanı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C# dilinde programlar açılıp kapanan parantezler içine yazılır.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Açılan ve kapanan bu bölgelere blok denir.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Tanımlanan bir değişkene ancak tanımlandığı blok içinde ulaşılabilir.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blok aralığına değişkenin faaliyet alanı denir.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836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Değişkenlerin Faaliyet Alanı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C# dilinde faaliyet alanı aşağıdaki kriterlere göre belirlenir: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Bir sınıfın üye elemanı olarak tanımlanmış değişken her zaman sınıfın faaliyet alanı içindedir.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Yerel bir değişken, tanımlandığı blok arasında kaldığı sürece faaliyet alanındadır.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for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while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ve do-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while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gibi döngü bloklarında tanımlanan değişkenler döngünün dışına çıkılmadığı sürece faaliyet alanındadır.</a:t>
            </a:r>
          </a:p>
          <a:p>
            <a:pPr marL="457200" lvl="1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39138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Değişkenlerin Faaliyet Alanı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Örnekte yer alan her iki a değişkeni birbirinden bağımsızdır ve bellekte ayrı bölgelerde saklanırlar.</a:t>
            </a:r>
          </a:p>
          <a:p>
            <a:pPr marL="457200" lvl="1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BBC00F7-E58A-43F9-9223-F10640440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1969423"/>
            <a:ext cx="2762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4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Değişkenlerin Faaliyet Alanı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3999"/>
            <a:ext cx="5279287" cy="374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Her iki blokta bildirilen a değişkenleri kullanılmadığı için uyarı verilebilir.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 isimli değişkenler Main bloğu içinde geçersizdir.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Main bloğu içinde tanımlanan bir a değişkeni yoktur.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for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loop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döngüleri de blok olacağı için, bu bloklar içerisinde tanımlanacak değişkenler döngü bloğu dışında geçersiz olacaktır.</a:t>
            </a:r>
          </a:p>
          <a:p>
            <a:pPr marL="457200" lvl="1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BBC00F7-E58A-43F9-9223-F10640440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581" y="1276397"/>
            <a:ext cx="2762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8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Yorum Satırları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Tek satır halindeki yorumlar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//örnek yorum satiri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Birden fazla satır halindeki yorumlar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/*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Birinci yorum satiri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İkinci yorum satiri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*/</a:t>
            </a:r>
          </a:p>
          <a:p>
            <a:pPr marL="457200" lvl="1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naheim"/>
              <a:buChar char="●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9F643FB-8FE9-4751-988B-F0113467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242" y="1429097"/>
            <a:ext cx="2762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0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Faaliyet Alanı Devamı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3999"/>
            <a:ext cx="5279287" cy="374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Faaliyet alanı devam eden bir değişken bir daha tanımlanırsa hataya yol açar.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Derleme zamanında hata oluşur.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068698F-A746-462E-B764-4FAF10BC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771" y="1044634"/>
            <a:ext cx="2895600" cy="19621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835F988-5369-454E-AFD5-CB7C6615E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04" y="3255903"/>
            <a:ext cx="82200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Faaliyet Alanı Devamı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Üst seviyede açılan bloklar, alt seviyedeki blokları kapsadığı için ilk tanımlanan a değişkeni sonradan açılan blok içinde geçerliliğini sürdürmektedir.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Önceki örnekle çelişkili görünse de yukarıdaki örnek sorunsuz biçimde çalışmaktadır.</a:t>
            </a:r>
          </a:p>
          <a:p>
            <a:pPr marL="139700" lvl="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İlerleyen süreçte mantığı daha iyi kavranacak.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D28A039-026A-4258-ACCE-371A4D006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7" y="1978685"/>
            <a:ext cx="3248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Sabit İfadeleri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Program boyunca değerinin değişmeyeceği düşünülen veriler sabit olarak tanımlanır.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const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anahtar sözcüğü ile tanımlanır.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const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pi = 3.14;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133312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Sabit İfadeleri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Sabit olarak tanımlanan değişken değiştirilmek istendiğinde derleyici hata verir.</a:t>
            </a:r>
            <a:endParaRPr lang="tr-TR" sz="1600" b="1" dirty="0">
              <a:solidFill>
                <a:srgbClr val="92D050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80AC3CD-4B3A-477D-823A-DD4D2A32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068" y="1922058"/>
            <a:ext cx="28860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4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Temel Veri Türleri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Sabit İfadeleri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Sabitlere ilk değer verilirken yine sabitler kullanılmalıdır.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Sabitlere ilk değer verilmediği durumlarda derleme hatası ile karşılaşılır.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835A2D5-8767-4B5D-8667-FD60BC28E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2355185"/>
            <a:ext cx="27813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Sabit İfadeleri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Örnek kullanımda ise program sorunsuz çalışmaktadır.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53E168B-986C-4920-8257-071FB390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034450"/>
            <a:ext cx="27432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5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Sabit İfadeleri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Bir önceki programa sadece 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 = a + 1; 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satırı eklendiğinde a değişkeni sabit olmadığı için derleyici hata vermektedir. 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CF8A081-CA82-4F62-8D95-01EC0738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2257511"/>
            <a:ext cx="36004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5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Sabit İfadeleri İlgili Kurallar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Sabitler tanımlandıklarında değerleri atanmalıdır. İlk değer verilmeyen değişkenler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const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yani sabit olamazlar.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Sabit ifadelere ancak sabit ifadelerle ilk değer atanabilir.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Sabit ifadeleri içsel tasarım olarak zaten statik oldukları için, ayrıca statik olarak belirtmek hatalıdır ve kullanılamaz. Sınıflar konusunda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static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anahtar sözcüğüne değinilecektir.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679200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Değer (Value) ve Referans (Reference) Tipleri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Bir değişken kullanılırken o değişkenin bellekte tutulduğu adresteki verilere ulaşılır.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Değer tipleri değişkenin değerini direkt bellek bölgesinden alırlar.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Referans tipleri başka bir nesneye referans olarak kullanırlar.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Referans tipleri bir çeşit bellek bölgesi olan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heap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alanında yaratılan veri türlerinin (nesne) adreslerini saklarlar.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Değer tipleri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stack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bellek bölgesinde, referans tipleri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heap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bellek bölgesinde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093989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Değer (Value) ve Referans (Reference) Tipleri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C# referans veri tipleri, C ve C++’da yer alan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pointer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kavramına benzer.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Değer tipleri: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yapı nesneleri, 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Referans tipi: herhangi bir sınıf türü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200227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Değer (Value) Tipleri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71167" y="6777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Her bir tip için varsayılan bir ilk değer vardır.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9C1FF930-8E02-4431-8AE3-4720E5681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80022"/>
              </p:ext>
            </p:extLst>
          </p:nvPr>
        </p:nvGraphicFramePr>
        <p:xfrm>
          <a:off x="1382684" y="1420900"/>
          <a:ext cx="6096000" cy="348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653099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10981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68473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71445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Veri Tipi 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Varsayılan İlk Değer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Veri Tipi 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Varsayılan İlk Değer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2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Bool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false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Long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0L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7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Byte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Sbyte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6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Char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‘\0’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Short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Decimal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0.0M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Struct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33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double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0.0D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Uint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4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Enum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sıfırıncı değer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Ulong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07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Float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0.0F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Ushort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8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tr-TR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400" b="0" i="0" u="none" strike="noStrike" cap="none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79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992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Değer (Value) Tipleri</a:t>
            </a:r>
            <a:endParaRPr lang="en-US" dirty="0"/>
          </a:p>
        </p:txBody>
      </p:sp>
      <p:sp>
        <p:nvSpPr>
          <p:cNvPr id="5" name="Google Shape;920;p53">
            <a:extLst>
              <a:ext uri="{FF2B5EF4-FFF2-40B4-BE49-F238E27FC236}">
                <a16:creationId xmlns:a16="http://schemas.microsoft.com/office/drawing/2014/main" id="{B0543362-B1BB-4F74-A163-7FDE600327AD}"/>
              </a:ext>
            </a:extLst>
          </p:cNvPr>
          <p:cNvSpPr txBox="1"/>
          <p:nvPr/>
        </p:nvSpPr>
        <p:spPr>
          <a:xfrm>
            <a:off x="754542" y="1133999"/>
            <a:ext cx="3892274" cy="317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new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operatörü ile değer bildirimi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new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operatörü ile tanımlanan değer tipleri varsayılan ilk değere atanır.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33B9E96-D358-4617-86BA-5AE90EFE8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891" y="1341812"/>
            <a:ext cx="28289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69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byte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Bilgisayarda 8 bitlik bir bilgiyi saklamak için kullanılır.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8 bitlik bilgiye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denir.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0 ve 255 arasındaki değerleri tutabilir.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İşaretsiz bir veri türüdür, sadece pozitif sayıları tutar.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8 bitlik bir hafızada işaretli sayılar da tutulmak istenseydi, -128 ile 127 arası değerler sınır değerler olurdu.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veri türüne 255’den büyük değer vermek derleme zamanında hataya sebep olur.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691166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byte</a:t>
            </a:r>
            <a:r>
              <a:rPr lang="tr-TR" dirty="0"/>
              <a:t> Veri Türü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E59EEEA-FB30-468E-BB5B-8AEFA059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53" y="1405629"/>
            <a:ext cx="2790825" cy="27146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C464DEA-487E-49EA-88C6-74AA3C0D6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294" y="3015354"/>
            <a:ext cx="3771900" cy="1104900"/>
          </a:xfrm>
          <a:prstGeom prst="rect">
            <a:avLst/>
          </a:prstGeom>
        </p:spPr>
      </p:pic>
      <p:sp>
        <p:nvSpPr>
          <p:cNvPr id="8" name="Google Shape;920;p53">
            <a:extLst>
              <a:ext uri="{FF2B5EF4-FFF2-40B4-BE49-F238E27FC236}">
                <a16:creationId xmlns:a16="http://schemas.microsoft.com/office/drawing/2014/main" id="{EDCF78CB-24BA-4C4B-B586-3CCC43BEEEF7}"/>
              </a:ext>
            </a:extLst>
          </p:cNvPr>
          <p:cNvSpPr txBox="1"/>
          <p:nvPr/>
        </p:nvSpPr>
        <p:spPr>
          <a:xfrm>
            <a:off x="3923607" y="1134000"/>
            <a:ext cx="4680065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255’ten fazla değer girildiğinde aşağıdaki derleyici hatası ile karşılaşılır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61627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877557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Önceden tanımlanmış veri türleri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Referans tipi (</a:t>
            </a:r>
            <a:r>
              <a:rPr lang="tr-TR" dirty="0" err="1"/>
              <a:t>reference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Değer tipi (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Kullanıcı tarafından tanımlanmış veri türleri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Introduction</a:t>
            </a:r>
            <a:r>
              <a:rPr lang="tr-TR" dirty="0"/>
              <a:t> [Giriş]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928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sbyte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gibi 8 bitlik bir veri türüdür.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Negatif sayıları da içermektedir.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İşaretli (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signed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bir veri türüdür.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Tutulacak değerler -128 ile 127 arasındadır.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sbyte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a;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sbyte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 = -3;</a:t>
            </a:r>
            <a:endParaRPr sz="1600" dirty="0">
              <a:solidFill>
                <a:srgbClr val="92D0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672847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short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16 bitlik (2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işaretli tamsayı veri türüdür.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Tutulacak değerler -32,768 ile 32,767 arasındadır.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short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a;</a:t>
            </a:r>
          </a:p>
        </p:txBody>
      </p:sp>
    </p:spTree>
    <p:extLst>
      <p:ext uri="{BB962C8B-B14F-4D97-AF65-F5344CB8AC3E}">
        <p14:creationId xmlns:p14="http://schemas.microsoft.com/office/powerpoint/2010/main" val="1496343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ushort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16 bitlik (2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işaretsiz tamsayı veri türüdür.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Tutulacak değerler 0 ile 65,536 arasındadır.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ushort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a;</a:t>
            </a:r>
          </a:p>
        </p:txBody>
      </p:sp>
    </p:spTree>
    <p:extLst>
      <p:ext uri="{BB962C8B-B14F-4D97-AF65-F5344CB8AC3E}">
        <p14:creationId xmlns:p14="http://schemas.microsoft.com/office/powerpoint/2010/main" val="549824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int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En çok kullanılan veri türlerinden biridir.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32 bitlik işaretli tamsayı veri türüdür.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Tutulacak değerler -2,147,483,648 ile 2,147,483,647 arasındadır.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a;</a:t>
            </a:r>
          </a:p>
        </p:txBody>
      </p:sp>
    </p:spTree>
    <p:extLst>
      <p:ext uri="{BB962C8B-B14F-4D97-AF65-F5344CB8AC3E}">
        <p14:creationId xmlns:p14="http://schemas.microsoft.com/office/powerpoint/2010/main" val="785960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uint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32 bitlik (4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işaretsiz tamsayı veri türüdür.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Tutulacak değerler 0 ile 4,294,967,295 arasındadır.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uint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a;</a:t>
            </a:r>
          </a:p>
        </p:txBody>
      </p:sp>
    </p:spTree>
    <p:extLst>
      <p:ext uri="{BB962C8B-B14F-4D97-AF65-F5344CB8AC3E}">
        <p14:creationId xmlns:p14="http://schemas.microsoft.com/office/powerpoint/2010/main" val="514225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long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64 bitlik (8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işaretli tamsayı veri türüdür.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Tutulacak değerler -9,223,372,036,854,775,808 ile 9,223,372,036,854,775,807 arasındadır.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long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a;</a:t>
            </a:r>
          </a:p>
        </p:txBody>
      </p:sp>
    </p:spTree>
    <p:extLst>
      <p:ext uri="{BB962C8B-B14F-4D97-AF65-F5344CB8AC3E}">
        <p14:creationId xmlns:p14="http://schemas.microsoft.com/office/powerpoint/2010/main" val="2942909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ulong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64 bitlik (8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işaretsiz tamsayı veri türüdür.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Tutulacak değerler 0 ile 18,446,744,073,709,551,615 arasındadır.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ulong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a;</a:t>
            </a:r>
          </a:p>
        </p:txBody>
      </p:sp>
    </p:spTree>
    <p:extLst>
      <p:ext uri="{BB962C8B-B14F-4D97-AF65-F5344CB8AC3E}">
        <p14:creationId xmlns:p14="http://schemas.microsoft.com/office/powerpoint/2010/main" val="626123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float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32 bitlik (4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gerçek sayı veri türüdür.</a:t>
            </a:r>
          </a:p>
          <a:p>
            <a:pPr marL="425450" indent="-285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Tutulacak değerler ±</a:t>
            </a:r>
            <a:r>
              <a:rPr lang="tr-TR" sz="1600" b="1" dirty="0">
                <a:solidFill>
                  <a:schemeClr val="bg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1.5*</a:t>
            </a:r>
            <a:r>
              <a:rPr lang="tr-T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tr-TR" sz="16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-45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ile ±</a:t>
            </a:r>
            <a:r>
              <a:rPr lang="tr-TR" sz="1600" b="1" dirty="0">
                <a:solidFill>
                  <a:schemeClr val="bg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3.4*</a:t>
            </a:r>
            <a:r>
              <a:rPr lang="tr-T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tr-TR" sz="1600" baseline="30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arasındadır.</a:t>
            </a:r>
          </a:p>
          <a:p>
            <a:pPr marL="425450" indent="-285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Değişken tanımlanırken F ya da f eki yazılmazsa derleyici hatası alınır.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f = 3.12F;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f = 3.12f;</a:t>
            </a:r>
          </a:p>
        </p:txBody>
      </p:sp>
    </p:spTree>
    <p:extLst>
      <p:ext uri="{BB962C8B-B14F-4D97-AF65-F5344CB8AC3E}">
        <p14:creationId xmlns:p14="http://schemas.microsoft.com/office/powerpoint/2010/main" val="2953089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float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değişkenine değer atama ve sonuç görünümü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AEF2CFB-13FB-4FFB-A12C-0EE923A34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25" y="2186850"/>
            <a:ext cx="2847975" cy="19621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F8EE232-0A18-4CC1-9B75-484DE49EA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453" y="2882175"/>
            <a:ext cx="2333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06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double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64 bitlik (8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gerçek sayı veri türüdür.</a:t>
            </a:r>
          </a:p>
          <a:p>
            <a:pPr marL="425450" indent="-285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Tutulacak değerler ±</a:t>
            </a:r>
            <a:r>
              <a:rPr lang="tr-TR" sz="1600" b="1" dirty="0">
                <a:solidFill>
                  <a:schemeClr val="bg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5.0*</a:t>
            </a:r>
            <a:r>
              <a:rPr lang="tr-T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tr-TR" sz="16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-324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ile ±1</a:t>
            </a:r>
            <a:r>
              <a:rPr lang="tr-TR" sz="1600" b="1" dirty="0">
                <a:solidFill>
                  <a:schemeClr val="bg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.7*</a:t>
            </a:r>
            <a:r>
              <a:rPr lang="tr-T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tr-TR" sz="1600" baseline="30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308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arasındadır.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 = 3.12; 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 = 3.12D;</a:t>
            </a:r>
          </a:p>
        </p:txBody>
      </p:sp>
    </p:spTree>
    <p:extLst>
      <p:ext uri="{BB962C8B-B14F-4D97-AF65-F5344CB8AC3E}">
        <p14:creationId xmlns:p14="http://schemas.microsoft.com/office/powerpoint/2010/main" val="337959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Değişkenler</a:t>
            </a:r>
            <a:br>
              <a:rPr lang="tr-TR" sz="2800" dirty="0"/>
            </a:br>
            <a:r>
              <a:rPr lang="tr-TR" sz="2800" dirty="0"/>
              <a:t>[</a:t>
            </a:r>
            <a:r>
              <a:rPr lang="tr-TR" sz="2800" dirty="0" err="1"/>
              <a:t>Variables</a:t>
            </a:r>
            <a:r>
              <a:rPr lang="tr-TR" sz="2800" dirty="0"/>
              <a:t>]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İçinde farklı türlerde veri saklanır.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Kullanılmadan önce tanımlanırlar.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Değişken tanımlama işlemi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Derleyici tanımlama işlemini görünce bellekte değişken türüne uygun miktarda yer tahsis eder.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705016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double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değişkenine değer atama ve sonuç görünümü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51B07CC-B432-40D1-BE02-B78CB79DD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72" y="1892531"/>
            <a:ext cx="2838450" cy="27051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AEB74CE-3964-41E9-B89E-464D50001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464" y="2821218"/>
            <a:ext cx="24288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24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decimal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128 bitlik (16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gerçek sayı veri türüdür.</a:t>
            </a:r>
          </a:p>
          <a:p>
            <a:pPr marL="425450" indent="-285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Tutulacak değerler 1</a:t>
            </a:r>
            <a:r>
              <a:rPr lang="tr-TR" sz="1600" b="1" dirty="0">
                <a:solidFill>
                  <a:schemeClr val="bg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.0*</a:t>
            </a:r>
            <a:r>
              <a:rPr lang="tr-T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tr-TR" sz="16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-28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ile </a:t>
            </a:r>
            <a:r>
              <a:rPr lang="tr-TR" sz="1600" b="1" dirty="0">
                <a:solidFill>
                  <a:schemeClr val="bg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7.9*</a:t>
            </a:r>
            <a:r>
              <a:rPr lang="tr-T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tr-TR" sz="16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sz="1600" baseline="30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arasındadır.</a:t>
            </a:r>
          </a:p>
          <a:p>
            <a:pPr marL="425450" indent="-28575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m ya da M son eki konmazsa derleyici hatası alınır.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decimal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 = 3.12m; 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 = 3.12M;</a:t>
            </a:r>
          </a:p>
        </p:txBody>
      </p:sp>
    </p:spTree>
    <p:extLst>
      <p:ext uri="{BB962C8B-B14F-4D97-AF65-F5344CB8AC3E}">
        <p14:creationId xmlns:p14="http://schemas.microsoft.com/office/powerpoint/2010/main" val="1516743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decimal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decimal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değişkenine değer atama ve sonuç görünümü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5DC0271-6C1F-44A1-B175-FB44B0878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28" y="2009250"/>
            <a:ext cx="2828925" cy="20002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15AB58A-4302-4322-8FA3-5965788F0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297" y="2756962"/>
            <a:ext cx="23145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15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bool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true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(doğru) ya da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false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(yanlış) değerlerini saklar.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230DFFE-15FD-428F-B999-D9EA685F7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22" y="1371600"/>
            <a:ext cx="2800350" cy="33147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09716F3-9A2F-4E2F-B292-AB878AC07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334" y="2571750"/>
            <a:ext cx="24003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2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char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veri türü 16 bit uzunluğunda evrensel bir karakter kod olan Unicode standartlarındaki karakterleri temsil eder.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Her bir karakterin Unicode değeri vardır.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 karakteri U +0041’dir.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c = ‘A’;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c = ‘\x0058’;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c = (</a:t>
            </a:r>
            <a:r>
              <a:rPr lang="tr-TR" sz="1600" b="1" dirty="0" err="1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b="1" dirty="0">
                <a:solidFill>
                  <a:srgbClr val="92D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45;</a:t>
            </a:r>
          </a:p>
        </p:txBody>
      </p:sp>
    </p:spTree>
    <p:extLst>
      <p:ext uri="{BB962C8B-B14F-4D97-AF65-F5344CB8AC3E}">
        <p14:creationId xmlns:p14="http://schemas.microsoft.com/office/powerpoint/2010/main" val="1777632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char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tr-TR" sz="1600" b="1" dirty="0">
              <a:solidFill>
                <a:srgbClr val="92D050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BF3705-6E82-45BC-A234-86DE5DB42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30" y="2363062"/>
            <a:ext cx="2333625" cy="8382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46A3501-D664-4B79-BB4E-26D5D96B5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387" y="1537125"/>
            <a:ext cx="27622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48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Referans (Reference) Tipleri</a:t>
            </a:r>
            <a:endParaRPr lang="en-US" dirty="0"/>
          </a:p>
        </p:txBody>
      </p:sp>
      <p:sp>
        <p:nvSpPr>
          <p:cNvPr id="5" name="Google Shape;920;p53">
            <a:extLst>
              <a:ext uri="{FF2B5EF4-FFF2-40B4-BE49-F238E27FC236}">
                <a16:creationId xmlns:a16="http://schemas.microsoft.com/office/drawing/2014/main" id="{B0543362-B1BB-4F74-A163-7FDE600327AD}"/>
              </a:ext>
            </a:extLst>
          </p:cNvPr>
          <p:cNvSpPr txBox="1"/>
          <p:nvPr/>
        </p:nvSpPr>
        <p:spPr>
          <a:xfrm>
            <a:off x="754541" y="1133999"/>
            <a:ext cx="7549873" cy="317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Önceden tanımlanmış iki tane temel referans tipi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1.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string</a:t>
            </a:r>
            <a:endParaRPr lang="tr-TR" sz="1600" b="1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2.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endParaRPr lang="tr-TR" sz="1600" b="1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 türü C# dilinde bütün türlerin türediği sınıf yapısıdır.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C# dilinde bütün nesneler birer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Object’tir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258299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string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string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veri türü Unicode karakterlerinden oluşan bir dizi gibi algılanmalıdır.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CBADC8A-9587-4A13-B6BE-54B3D5549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67" y="2000943"/>
            <a:ext cx="2933700" cy="24384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4DB5D09-102D-4186-9003-2F30ACED4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651" y="2869104"/>
            <a:ext cx="2286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190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object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veri türü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C#’ta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bütün veri türlerinin gizli olarak türediği veri türüdür.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Her nesne bir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olduğu için bütün değerler ve nesneler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bir değişkene atanabilir.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Nesnelerin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dönüştürülmesine </a:t>
            </a:r>
            <a:r>
              <a:rPr lang="tr-TR" sz="1600" b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boxing</a:t>
            </a: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denir.</a:t>
            </a:r>
          </a:p>
        </p:txBody>
      </p:sp>
    </p:spTree>
    <p:extLst>
      <p:ext uri="{BB962C8B-B14F-4D97-AF65-F5344CB8AC3E}">
        <p14:creationId xmlns:p14="http://schemas.microsoft.com/office/powerpoint/2010/main" val="1502241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 err="1"/>
              <a:t>object</a:t>
            </a:r>
            <a:r>
              <a:rPr lang="tr-TR" dirty="0"/>
              <a:t> Veri Türü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tr-TR" sz="1600" b="1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536442D-2AF9-4E2C-9BB7-C767305C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96" y="1134000"/>
            <a:ext cx="3419475" cy="37147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D451C23-10E2-4112-9D43-ED6CD8B19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616" y="2255867"/>
            <a:ext cx="23717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5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Verinin Bellekte Tutulması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Stack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bölgesi (Ram üzerinde veri tutar)</a:t>
            </a:r>
          </a:p>
          <a:p>
            <a:pPr marL="482600" indent="-3429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Heap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bölgesi (Ram üzerinde veri tutar)</a:t>
            </a:r>
          </a:p>
          <a:p>
            <a:pPr marL="482600" indent="-3429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Register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bölgesi (Mikroişlemci üzerinde veri tutar)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Static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bölge (Bellekteki sabit bölgeyi temsil eder)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Sabit bölge (Sabit (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constant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değerler program kodlarına gömülüdür)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RAM olmayan bölge (Program çalışmadığında verinin saklandığı bellek/disk türü)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974964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Var Anahtar Sözcüğü ile Değişken Tanımlama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Değişkenler tipleri bildirilmeden tanımlanabilmektedir.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var ile bildirilen değişkenlerin tür kontrolleri ve ayrışımı derleme aşamasında olur.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3B2C7D0-0CDB-4BE1-8B7D-3A468DCE7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19" y="2210406"/>
            <a:ext cx="3209925" cy="28765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9FD75FB-8093-4364-B1ED-28E74E9C5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18925"/>
            <a:ext cx="2343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39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2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Sorularınız için: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kadir.demir@idu.edu.tr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TEŞEKKÜRLER!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Tanımlama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&lt;veri türü&gt; &lt;ad&gt;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a;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e;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b;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bool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c;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d;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22641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Değişkene Değer Atama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2" y="1134000"/>
            <a:ext cx="370108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 = 10;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b;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 = 10;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" name="Google Shape;920;p53">
            <a:extLst>
              <a:ext uri="{FF2B5EF4-FFF2-40B4-BE49-F238E27FC236}">
                <a16:creationId xmlns:a16="http://schemas.microsoft.com/office/drawing/2014/main" id="{13D9E4E4-E605-4036-892B-63C3ACBE4155}"/>
              </a:ext>
            </a:extLst>
          </p:cNvPr>
          <p:cNvSpPr txBox="1"/>
          <p:nvPr/>
        </p:nvSpPr>
        <p:spPr>
          <a:xfrm>
            <a:off x="4572000" y="1064250"/>
            <a:ext cx="370108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 = 10, b;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 = 10;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730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Çoklu Değişken Tanımlama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a, b, c;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!!! Değişkene değer atamadan onu kullanmak hataya sebep olur, derleme işlemi gerçekleşmez.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!!! Değişken kullanılmak isteniyorsa, değer verilmek zorundadır.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!!! Tanımlamalar kaynak kodun herhangi bir satırında yapılabilir, sınırlama yoktur.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78114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2A337-C661-400C-BAE5-AD7CB13B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dirty="0"/>
              <a:t>Değişkenlerin Adlandırılması</a:t>
            </a:r>
            <a:endParaRPr lang="en-US" dirty="0"/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E78418F9-CEC7-48FC-B087-032BE7858483}"/>
              </a:ext>
            </a:extLst>
          </p:cNvPr>
          <p:cNvSpPr txBox="1"/>
          <p:nvPr/>
        </p:nvSpPr>
        <p:spPr>
          <a:xfrm>
            <a:off x="754541" y="1134000"/>
            <a:ext cx="7849131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Değişken isimlerinde büyük-küçük harf duyarlılığı var (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case-sensitivity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UCRET ile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ucret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C# için farklıdır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7DA5FD-B6EA-4970-90F9-CDD103D9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2307128"/>
            <a:ext cx="3019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9837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2399</Words>
  <Application>Microsoft Office PowerPoint</Application>
  <PresentationFormat>Ekran Gösterisi (16:9)</PresentationFormat>
  <Paragraphs>489</Paragraphs>
  <Slides>51</Slides>
  <Notes>50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51</vt:i4>
      </vt:variant>
    </vt:vector>
  </HeadingPairs>
  <TitlesOfParts>
    <vt:vector size="59" baseType="lpstr">
      <vt:lpstr>Anaheim</vt:lpstr>
      <vt:lpstr>Raleway SemiBold</vt:lpstr>
      <vt:lpstr>Overpass Mono</vt:lpstr>
      <vt:lpstr>Arial</vt:lpstr>
      <vt:lpstr>Cascadia Mono</vt:lpstr>
      <vt:lpstr>Calibri</vt:lpstr>
      <vt:lpstr>Nunito Light</vt:lpstr>
      <vt:lpstr>Programming Lesson by Slidesgo</vt:lpstr>
      <vt:lpstr>Görsel Arayüz Tasarımı ve Programlama</vt:lpstr>
      <vt:lpstr>Temel Veri Türleri</vt:lpstr>
      <vt:lpstr>Introduction [Giriş]</vt:lpstr>
      <vt:lpstr>Değişkenler [Variables]</vt:lpstr>
      <vt:lpstr>Verinin Bellekte Tutulması</vt:lpstr>
      <vt:lpstr>Değişken Tanımlama</vt:lpstr>
      <vt:lpstr>Değişkene Değer Atama</vt:lpstr>
      <vt:lpstr>Çoklu Değişken Tanımlama</vt:lpstr>
      <vt:lpstr>Değişkenlerin Adlandırılması</vt:lpstr>
      <vt:lpstr>Değişkenlerin Adlandırılması</vt:lpstr>
      <vt:lpstr>Değişkenlerin Faaliyet Alanı</vt:lpstr>
      <vt:lpstr>Değişkenlerin Faaliyet Alanı</vt:lpstr>
      <vt:lpstr>Değişkenlerin Faaliyet Alanı</vt:lpstr>
      <vt:lpstr>Değişkenlerin Faaliyet Alanı</vt:lpstr>
      <vt:lpstr>Yorum Satırları</vt:lpstr>
      <vt:lpstr>Faaliyet Alanı Devamı</vt:lpstr>
      <vt:lpstr>Faaliyet Alanı Devamı</vt:lpstr>
      <vt:lpstr>Sabit İfadeleri</vt:lpstr>
      <vt:lpstr>Sabit İfadeleri</vt:lpstr>
      <vt:lpstr>Sabit İfadeleri</vt:lpstr>
      <vt:lpstr>Sabit İfadeleri</vt:lpstr>
      <vt:lpstr>Sabit İfadeleri</vt:lpstr>
      <vt:lpstr>Sabit İfadeleri İlgili Kurallar</vt:lpstr>
      <vt:lpstr>Değer (Value) ve Referans (Reference) Tipleri</vt:lpstr>
      <vt:lpstr>Değer (Value) ve Referans (Reference) Tipleri</vt:lpstr>
      <vt:lpstr>Değer (Value) Tipleri</vt:lpstr>
      <vt:lpstr>Değer (Value) Tipleri</vt:lpstr>
      <vt:lpstr>byte Veri Türü</vt:lpstr>
      <vt:lpstr>byte Veri Türü</vt:lpstr>
      <vt:lpstr>sbyte Veri Türü</vt:lpstr>
      <vt:lpstr>short Veri Türü</vt:lpstr>
      <vt:lpstr>ushort Veri Türü</vt:lpstr>
      <vt:lpstr>int Veri Türü</vt:lpstr>
      <vt:lpstr>uint Veri Türü</vt:lpstr>
      <vt:lpstr>long Veri Türü</vt:lpstr>
      <vt:lpstr>ulong Veri Türü</vt:lpstr>
      <vt:lpstr>float Veri Türü</vt:lpstr>
      <vt:lpstr>float Veri Türü</vt:lpstr>
      <vt:lpstr>double Veri Türü</vt:lpstr>
      <vt:lpstr>double Veri Türü</vt:lpstr>
      <vt:lpstr>decimal Veri Türü</vt:lpstr>
      <vt:lpstr>decimal Veri Türü</vt:lpstr>
      <vt:lpstr>bool Veri Türü</vt:lpstr>
      <vt:lpstr>char Veri Türü</vt:lpstr>
      <vt:lpstr>char Veri Türü</vt:lpstr>
      <vt:lpstr>Referans (Reference) Tipleri</vt:lpstr>
      <vt:lpstr>string Veri Türü</vt:lpstr>
      <vt:lpstr>object Veri Türü</vt:lpstr>
      <vt:lpstr>object Veri Türü</vt:lpstr>
      <vt:lpstr>Var Anahtar Sözcüğü ile Değişken Tanımlama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Görsel Arayüz Tasarımı ve Programlama</dc:title>
  <cp:lastModifiedBy>Reviewer</cp:lastModifiedBy>
  <cp:revision>125</cp:revision>
  <dcterms:modified xsi:type="dcterms:W3CDTF">2022-03-24T00:33:37Z</dcterms:modified>
</cp:coreProperties>
</file>