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44"/>
  </p:notesMasterIdLst>
  <p:sldIdLst>
    <p:sldId id="256" r:id="rId2"/>
    <p:sldId id="261" r:id="rId3"/>
    <p:sldId id="307" r:id="rId4"/>
    <p:sldId id="310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281" r:id="rId43"/>
  </p:sldIdLst>
  <p:sldSz cx="9144000" cy="5143500" type="screen16x9"/>
  <p:notesSz cx="9144000" cy="6858000"/>
  <p:embeddedFontLst>
    <p:embeddedFont>
      <p:font typeface="Anaheim" panose="020B0604020202020204" charset="0"/>
      <p:regular r:id="rId45"/>
    </p:embeddedFont>
    <p:embeddedFont>
      <p:font typeface="Cascadia Mono" panose="020B0609020000020004" pitchFamily="49" charset="0"/>
      <p:regular r:id="rId46"/>
      <p:bold r:id="rId47"/>
    </p:embeddedFont>
    <p:embeddedFont>
      <p:font typeface="Nunito Light" pitchFamily="2" charset="0"/>
      <p:regular r:id="rId48"/>
      <p:italic r:id="rId49"/>
    </p:embeddedFont>
    <p:embeddedFont>
      <p:font typeface="Overpass Mono" panose="020B0604020202020204" charset="0"/>
      <p:regular r:id="rId50"/>
      <p:bold r:id="rId51"/>
    </p:embeddedFont>
    <p:embeddedFont>
      <p:font typeface="Raleway SemiBold" pitchFamily="2" charset="0"/>
      <p:bold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D90328-B219-4D07-A67F-F8CB142C126C}">
  <a:tblStyle styleId="{67D90328-B219-4D07-A67F-F8CB142C12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372421D-26BE-4D2D-88BE-21211FB4A46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97" autoAdjust="0"/>
  </p:normalViewPr>
  <p:slideViewPr>
    <p:cSldViewPr snapToGrid="0">
      <p:cViewPr varScale="1">
        <p:scale>
          <a:sx n="105" d="100"/>
          <a:sy n="105" d="100"/>
        </p:scale>
        <p:origin x="1716" y="96"/>
      </p:cViewPr>
      <p:guideLst/>
    </p:cSldViewPr>
  </p:slideViewPr>
  <p:notesTextViewPr>
    <p:cViewPr>
      <p:scale>
        <a:sx n="1" d="1"/>
        <a:sy n="1" d="1"/>
      </p:scale>
      <p:origin x="0" y="-1176"/>
    </p:cViewPr>
  </p:notesTextViewPr>
  <p:sorterViewPr>
    <p:cViewPr>
      <p:scale>
        <a:sx n="150" d="100"/>
        <a:sy n="150" d="100"/>
      </p:scale>
      <p:origin x="0" y="-104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farklı_tur_aynı_ifade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20;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short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 = 30;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d = a + b + s;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(d);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894185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TurDonusumu4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5;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10;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c = a + b; ifadesinde 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yerine 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yazılırsa hata düzelir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//cannot implicitly convert type int to byte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türü 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türüne 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bilincsiz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olarak 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dönüstürülemedi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a + b;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15875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40292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byte_turu_sinir_asimi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16;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200;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a * b;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yerine 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yazılırsa program sorunsuz derlenir ve çalışır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7563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hatali_tur_donusumleri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short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b1 = 50;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c1 = b1;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b2 =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i1 = b2;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d1 = 10.2;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i2 = d1;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decimal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m1 = 25.4M;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d2 = m1;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bt1 = 65;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c2 = bt1;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f1 = 25.74F;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decimal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d3 = f1;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5796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buyuk_turun_kucuk_ture_donusumu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decimal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10;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c;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0650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450370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tur_donusturme_operatoru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10;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(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)b;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9906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bilincli_tur_donusumu_sakincalari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10;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(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)i;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155444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bilincli_tur_donusumu_sakincalari_2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256;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(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)i;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15875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6841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71332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checked_anahtar_sozcugu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256;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checked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b = (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)i;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45068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checked_anahtar_sozcugu_blok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256;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checked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(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)i;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15875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6056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unchecked_anahtar_sozcugu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256;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300;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b, c;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checked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b = (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)i;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unchecked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c = (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)a;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8808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9645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88544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tur_donusumu_tostring_metodu</a:t>
            </a:r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(3.ToString());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0895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tur_donusumu_tostring_aritmetik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5;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7;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a1 =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a.ToString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b1 =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b.ToString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(a + b);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(a1 + b1);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4706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2861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10478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941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2013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73026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71607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419756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boxing_ve_unboxing_islemi_sorunsuz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10;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 = i;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 = (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)o;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(j);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69981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boxing_ve_unboxing_islemi_sorunlu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10;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 = i;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 = (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)o;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(j);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5139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28134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12742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49277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string_al_integer_donustur_yazdir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s1, s2;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sayi1, sayi2;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Toplam;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"İlk sayıyı gir:"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s1 =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"İkinci sayıyı gir:"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s2 =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sayi1=Convert.ToInt32(s1);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sayi2=Convert.ToInt32(s2);  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Toplam = sayi1 + sayi2;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"Toplam ="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Toplam.ToString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81918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744561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bilincsiz_tur_donusumu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 = 10;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 = s;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(a);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832596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661025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54963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192892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kucuk_turun_buyuk_ture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20;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b = a;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(b);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 = 20f;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d = f;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(d);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decimal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m = c;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(m);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36545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hanks!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48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8210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9" r:id="rId4"/>
    <p:sldLayoutId id="2147483665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Görsel Ara</a:t>
            </a:r>
            <a:r>
              <a:rPr lang="tr-TR" sz="4400" dirty="0"/>
              <a:t>y</a:t>
            </a:r>
            <a:r>
              <a:rPr lang="es-ES" sz="4400" dirty="0"/>
              <a:t>üz Tasar</a:t>
            </a:r>
            <a:r>
              <a:rPr lang="tr-TR" sz="4400" dirty="0"/>
              <a:t>ı</a:t>
            </a:r>
            <a:r>
              <a:rPr lang="es-ES" sz="4400" dirty="0"/>
              <a:t>m</a:t>
            </a:r>
            <a:r>
              <a:rPr lang="tr-TR" sz="4400" dirty="0"/>
              <a:t>ı</a:t>
            </a:r>
            <a:r>
              <a:rPr lang="es-ES" sz="4400" dirty="0"/>
              <a:t> </a:t>
            </a:r>
            <a:r>
              <a:rPr lang="tr-TR" sz="4400" dirty="0"/>
              <a:t>v</a:t>
            </a:r>
            <a:r>
              <a:rPr lang="es-ES" sz="4400" dirty="0"/>
              <a:t>e Programlama</a:t>
            </a:r>
            <a:endParaRPr lang="en-US" sz="48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>
                <a:solidFill>
                  <a:schemeClr val="dk2"/>
                </a:solidFill>
              </a:rPr>
              <a:t>YBS 212</a:t>
            </a:r>
            <a:endParaRPr sz="21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Farklı Türden Nesnelerin Aynı İfadeye Aktarılması</a:t>
            </a:r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498124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Farklı türden nesnelerin aynı ifade içinde nasıl davrandığı görelim.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short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üç değişken toplanarak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long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bir değişkene atanıyor.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Toplanan her üç değişken türü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long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küçük olduğu için veri kaybı olmadan gerçekleşiyor.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84C7673-228D-4FB8-8500-F2BDC9468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333" y="1409700"/>
            <a:ext cx="2524125" cy="23241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D6A3F08-747C-4336-9174-EF6D94EA5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245" y="3957032"/>
            <a:ext cx="24003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16A630-CBBE-4E08-8E74-D2A5197E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</a:t>
            </a:r>
            <a:r>
              <a:rPr lang="tr-TR" dirty="0"/>
              <a:t> Türünün </a:t>
            </a:r>
            <a:r>
              <a:rPr lang="tr-TR" dirty="0" err="1"/>
              <a:t>byte</a:t>
            </a:r>
            <a:r>
              <a:rPr lang="tr-TR" dirty="0"/>
              <a:t> Türüne Dönüşümü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30E58AE4-4519-4D14-995D-574511CC276A}"/>
              </a:ext>
            </a:extLst>
          </p:cNvPr>
          <p:cNvSpPr txBox="1"/>
          <p:nvPr/>
        </p:nvSpPr>
        <p:spPr>
          <a:xfrm>
            <a:off x="754542" y="1134000"/>
            <a:ext cx="498124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‘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cannot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implicitly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convert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type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to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’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’‘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 bilinçsiz olarak dönüştürülemedi’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nesneler toplandığında sonuç olarak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nesneler üretilir.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İki ya da daha fazla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nesne ile aritmetik işlem yapılacaksa sonuç mutlaka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ya da daha büyük bir türe atanmalıdır.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858E3F2-84A7-4B8E-9119-7B009C836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782" y="1470450"/>
            <a:ext cx="32956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8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16A630-CBBE-4E08-8E74-D2A5197E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byte</a:t>
            </a:r>
            <a:r>
              <a:rPr lang="tr-TR" dirty="0"/>
              <a:t> Türü Sınır Aşımı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30E58AE4-4519-4D14-995D-574511CC276A}"/>
              </a:ext>
            </a:extLst>
          </p:cNvPr>
          <p:cNvSpPr txBox="1"/>
          <p:nvPr/>
        </p:nvSpPr>
        <p:spPr>
          <a:xfrm>
            <a:off x="754542" y="1134000"/>
            <a:ext cx="498124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saklanabilecek en büyük değer 255’tir.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 sayılarla yapılan işlemler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 sınırını aşabilir.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 ile yapılan işlemler bu nedenle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 dönüştürülmektedir.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Aksi halde program derlenememektedir.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E298A54-9801-4655-AD9E-780AB5D5E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318" y="1409175"/>
            <a:ext cx="34194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5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064556-D76E-4642-A35E-394F64B1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Sabitler Üzerinde Bilinçsiz Tür Dönüşümleri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9F4859E9-2F6A-491D-A343-DE22D506A63B}"/>
              </a:ext>
            </a:extLst>
          </p:cNvPr>
          <p:cNvSpPr txBox="1"/>
          <p:nvPr/>
        </p:nvSpPr>
        <p:spPr>
          <a:xfrm>
            <a:off x="754542" y="1134000"/>
            <a:ext cx="7584786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Bir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float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sabiti olan 16.5 sayısı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double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bir değişkene atanabilir.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double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c = 16.5f;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char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‘a’ karakteri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bir değişkene atanabilir.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c = ‘a’;</a:t>
            </a:r>
          </a:p>
        </p:txBody>
      </p:sp>
    </p:spTree>
    <p:extLst>
      <p:ext uri="{BB962C8B-B14F-4D97-AF65-F5344CB8AC3E}">
        <p14:creationId xmlns:p14="http://schemas.microsoft.com/office/powerpoint/2010/main" val="3465839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064556-D76E-4642-A35E-394F64B1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/>
              <a:t>Bilinçsiz Olarak Tür Dönüşümü Yapılabilecek Veri Türleri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9F4859E9-2F6A-491D-A343-DE22D506A63B}"/>
              </a:ext>
            </a:extLst>
          </p:cNvPr>
          <p:cNvSpPr txBox="1"/>
          <p:nvPr/>
        </p:nvSpPr>
        <p:spPr>
          <a:xfrm>
            <a:off x="754542" y="1134000"/>
            <a:ext cx="7584786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14517423-7798-4F09-B45C-412B1EBE0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836777"/>
              </p:ext>
            </p:extLst>
          </p:nvPr>
        </p:nvGraphicFramePr>
        <p:xfrm>
          <a:off x="779607" y="1280414"/>
          <a:ext cx="7584786" cy="3749610"/>
        </p:xfrm>
        <a:graphic>
          <a:graphicData uri="http://schemas.openxmlformats.org/drawingml/2006/table">
            <a:tbl>
              <a:tblPr firstRow="1" bandRow="1">
                <a:tableStyleId>{67D90328-B219-4D07-A67F-F8CB142C126C}</a:tableStyleId>
              </a:tblPr>
              <a:tblGrid>
                <a:gridCol w="1531458">
                  <a:extLst>
                    <a:ext uri="{9D8B030D-6E8A-4147-A177-3AD203B41FA5}">
                      <a16:colId xmlns:a16="http://schemas.microsoft.com/office/drawing/2014/main" val="1136013785"/>
                    </a:ext>
                  </a:extLst>
                </a:gridCol>
                <a:gridCol w="6053328">
                  <a:extLst>
                    <a:ext uri="{9D8B030D-6E8A-4147-A177-3AD203B41FA5}">
                      <a16:colId xmlns:a16="http://schemas.microsoft.com/office/drawing/2014/main" val="983910349"/>
                    </a:ext>
                  </a:extLst>
                </a:gridCol>
              </a:tblGrid>
              <a:tr h="512549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Dönüşümün yapılacağı tür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Dönüşüm sonunda oluşacak tür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39849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r>
                        <a:rPr lang="tr-TR" dirty="0" err="1"/>
                        <a:t>sbyte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short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int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float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double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decimal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599377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r>
                        <a:rPr lang="tr-TR" dirty="0" err="1"/>
                        <a:t>byte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short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ushort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int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uint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ulong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float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double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decimal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070100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r>
                        <a:rPr lang="tr-TR" dirty="0" err="1"/>
                        <a:t>short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int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float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double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decimal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54446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r>
                        <a:rPr lang="tr-TR" dirty="0" err="1"/>
                        <a:t>ushort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r-TR" dirty="0" err="1"/>
                        <a:t>int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uint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ulong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float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double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decimal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538894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r>
                        <a:rPr lang="tr-TR" dirty="0" err="1"/>
                        <a:t>int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float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double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decimal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33446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r>
                        <a:rPr lang="tr-TR" dirty="0" err="1"/>
                        <a:t>uint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ulong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float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double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decimal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16154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r>
                        <a:rPr lang="tr-TR" dirty="0" err="1"/>
                        <a:t>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ulong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float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double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decimal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6498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r>
                        <a:rPr lang="tr-TR" dirty="0" err="1"/>
                        <a:t>char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ushort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int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uint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ulong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float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double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decimal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842146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r>
                        <a:rPr lang="tr-TR" dirty="0" err="1"/>
                        <a:t>float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double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448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00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064556-D76E-4642-A35E-394F64B1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Tür Dönüşümü Olmayan Türler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9F4859E9-2F6A-491D-A343-DE22D506A63B}"/>
              </a:ext>
            </a:extLst>
          </p:cNvPr>
          <p:cNvSpPr txBox="1"/>
          <p:nvPr/>
        </p:nvSpPr>
        <p:spPr>
          <a:xfrm>
            <a:off x="754542" y="1134000"/>
            <a:ext cx="7584786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bool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decimal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ve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double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herhangi bir türe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Herhangi bir türden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char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float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ve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decimal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herhangi bir türe (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float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double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 hariç)</a:t>
            </a:r>
          </a:p>
        </p:txBody>
      </p:sp>
    </p:spTree>
    <p:extLst>
      <p:ext uri="{BB962C8B-B14F-4D97-AF65-F5344CB8AC3E}">
        <p14:creationId xmlns:p14="http://schemas.microsoft.com/office/powerpoint/2010/main" val="2344738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CE973B-C837-41C0-AFC0-E668A6B0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Hatalı Tür Dönüşümleri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89303C61-06B2-4698-8208-9BC000CEEB7C}"/>
              </a:ext>
            </a:extLst>
          </p:cNvPr>
          <p:cNvSpPr txBox="1"/>
          <p:nvPr/>
        </p:nvSpPr>
        <p:spPr>
          <a:xfrm>
            <a:off x="754542" y="1134000"/>
            <a:ext cx="7584786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Örnekte yer alan tüm dönüşümler hatalıdır.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672B3ED-9802-420C-9ED5-0D691E1AD6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92" t="10838" r="53699" b="43744"/>
          <a:stretch/>
        </p:blipFill>
        <p:spPr>
          <a:xfrm>
            <a:off x="2486403" y="1874519"/>
            <a:ext cx="4121063" cy="308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48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16A630-CBBE-4E08-8E74-D2A5197E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Büyük Türün Küçük Türe Dönüştürülmesi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30E58AE4-4519-4D14-995D-574511CC276A}"/>
              </a:ext>
            </a:extLst>
          </p:cNvPr>
          <p:cNvSpPr txBox="1"/>
          <p:nvPr/>
        </p:nvSpPr>
        <p:spPr>
          <a:xfrm>
            <a:off x="754542" y="1134000"/>
            <a:ext cx="5143338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Büyük türlerin küçük türlere otomatik dönüştürülmesi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C#’ta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yasaklanmıştır.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Tür dönüşümünü yasaklamanın amacı veri kaybını engellemektir.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Bu tür dönüşümler, tür dönüştürme operatörleri ile mümkündür.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7143F62-C001-4883-BDD2-572EB80C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953" y="1445133"/>
            <a:ext cx="29527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75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Bilinçli Tür Dönüşümü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Bilinçli tür dönüşümü genellikle derleyicinin izin vermediği dönüşümlerde yapılır.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Veri kayıplarına sebep olduğu için dikkatli kullanılmalıdır.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Bilinçli tür dönüşümleri ikiye ayrılır: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Küçük türün büyük türe dönüştürülmesi (bilinçsiz tür dönüşümleri ile aynı)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Büyük türün küçük türe dönüştürülmesi</a:t>
            </a:r>
          </a:p>
        </p:txBody>
      </p:sp>
    </p:spTree>
    <p:extLst>
      <p:ext uri="{BB962C8B-B14F-4D97-AF65-F5344CB8AC3E}">
        <p14:creationId xmlns:p14="http://schemas.microsoft.com/office/powerpoint/2010/main" val="2881162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16A630-CBBE-4E08-8E74-D2A5197E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Tür Dönüştürme Operatörü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30E58AE4-4519-4D14-995D-574511CC276A}"/>
              </a:ext>
            </a:extLst>
          </p:cNvPr>
          <p:cNvSpPr txBox="1"/>
          <p:nvPr/>
        </p:nvSpPr>
        <p:spPr>
          <a:xfrm>
            <a:off x="754542" y="1134000"/>
            <a:ext cx="5143338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Tür dönüştürme operatörü açılan ve kapanan parantezlerden oluşur.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i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(dönüştürülecek tür) </a:t>
            </a:r>
            <a:r>
              <a:rPr lang="tr-TR" sz="1600" i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degisken_ya_da_sabit</a:t>
            </a:r>
            <a:endParaRPr lang="tr-TR" sz="1600" i="1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i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i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 </a:t>
            </a:r>
            <a:r>
              <a:rPr lang="tr-TR" sz="1600" i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i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küçük olduğu için bu işlem tür dönüştürme operatörü kullanılmadan da gerçekleşebilirdi.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i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Bu örnekte; kaza ile değil, bilerek </a:t>
            </a:r>
            <a:r>
              <a:rPr lang="tr-TR" sz="1600" i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i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türünün </a:t>
            </a:r>
            <a:r>
              <a:rPr lang="tr-TR" sz="1600" i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i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 dönüştürülmek istendiği anlaşılarak okunabilirliği arttırmak amacı ile kullanılmıştır.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3462595-FDCD-43D3-9F2D-7A41F0BB2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643" y="1431607"/>
            <a:ext cx="3139114" cy="236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9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Tür Dönüşümü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tr-TR" dirty="0"/>
              <a:t>3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Bilinçli Tür Dönüşümünün Sakıncaları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5125050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Örnekteki program çalıştığında hata ile karşılaşılmamaktadır.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 değişkeni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 ve 10 değerine sahip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 4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byte’lık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bilgi tutmakta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Bellekte i değişkeni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Bu hali ile sorunsuz çalışmaktadır.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10 yerine 256 değerine sahip olursa ne olur?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E6F92E3-6034-4AAE-B217-DA24D2DDA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143" y="1289173"/>
            <a:ext cx="3171825" cy="1876425"/>
          </a:xfrm>
          <a:prstGeom prst="rect">
            <a:avLst/>
          </a:prstGeom>
        </p:spPr>
      </p:pic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EEF653CB-6076-4C62-AB08-2CBBC087A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760357"/>
              </p:ext>
            </p:extLst>
          </p:nvPr>
        </p:nvGraphicFramePr>
        <p:xfrm>
          <a:off x="963167" y="3451223"/>
          <a:ext cx="6096000" cy="609600"/>
        </p:xfrm>
        <a:graphic>
          <a:graphicData uri="http://schemas.openxmlformats.org/drawingml/2006/table">
            <a:tbl>
              <a:tblPr firstRow="1" bandRow="1">
                <a:tableStyleId>{0372421D-26BE-4D2D-88BE-21211FB4A465}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6445070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9595916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17134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49274355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00000000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00000000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00000000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0000</a:t>
                      </a:r>
                      <a:r>
                        <a:rPr lang="tr-TR" dirty="0"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tr-TR" dirty="0"/>
                        <a:t>0</a:t>
                      </a:r>
                      <a:r>
                        <a:rPr lang="tr-TR" dirty="0"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tr-TR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24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BYTE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BYTE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BYTE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BYTE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712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268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343200"/>
            <a:ext cx="8412480" cy="669000"/>
          </a:xfrm>
        </p:spPr>
        <p:txBody>
          <a:bodyPr/>
          <a:lstStyle/>
          <a:p>
            <a:r>
              <a:rPr lang="tr-TR" sz="2800" dirty="0"/>
              <a:t>Bilinçli Tür Dönüşümünün Sakıncaları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5125050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 değişkeni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 ve 256 değerine sahip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Derleyici hatası bulunmamaktadır.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Çıktı (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output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) olarak 256 beklerken 0 ile karşılaşılmaktadır.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Sayı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 çevrildiği için son sekizli grup işleme alınmakta ve b değişkenine 0 değeri atanmaktadır.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7276365-BFFA-47FA-943F-25E80772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144" y="1145430"/>
            <a:ext cx="3228975" cy="203835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9E1A0EB-1D81-4F0A-B9C3-8768D105A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144" y="3317010"/>
            <a:ext cx="2343150" cy="581025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B9DCEA17-C517-4E26-905C-F304EF4B62F1}"/>
              </a:ext>
            </a:extLst>
          </p:cNvPr>
          <p:cNvSpPr txBox="1"/>
          <p:nvPr/>
        </p:nvSpPr>
        <p:spPr>
          <a:xfrm>
            <a:off x="754542" y="4099669"/>
            <a:ext cx="4572000" cy="332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4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Bellekte i değişkeni</a:t>
            </a:r>
          </a:p>
        </p:txBody>
      </p:sp>
      <p:graphicFrame>
        <p:nvGraphicFramePr>
          <p:cNvPr id="10" name="Tablo 4">
            <a:extLst>
              <a:ext uri="{FF2B5EF4-FFF2-40B4-BE49-F238E27FC236}">
                <a16:creationId xmlns:a16="http://schemas.microsoft.com/office/drawing/2014/main" id="{8D8C6CC8-C9E1-447F-9259-1C87F38B9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154488"/>
              </p:ext>
            </p:extLst>
          </p:nvPr>
        </p:nvGraphicFramePr>
        <p:xfrm>
          <a:off x="990599" y="4468248"/>
          <a:ext cx="6096000" cy="609600"/>
        </p:xfrm>
        <a:graphic>
          <a:graphicData uri="http://schemas.openxmlformats.org/drawingml/2006/table">
            <a:tbl>
              <a:tblPr firstRow="1" bandRow="1">
                <a:tableStyleId>{0372421D-26BE-4D2D-88BE-21211FB4A465}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6445070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9595916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17134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49274355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00000000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00000000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0000000</a:t>
                      </a:r>
                      <a:r>
                        <a:rPr lang="tr-TR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00000000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24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BYTE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BYTE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BYTE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BYTE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712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722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343200"/>
            <a:ext cx="8412480" cy="669000"/>
          </a:xfrm>
        </p:spPr>
        <p:txBody>
          <a:bodyPr/>
          <a:lstStyle/>
          <a:p>
            <a:r>
              <a:rPr lang="tr-TR" sz="2800" dirty="0"/>
              <a:t>Bilinçli Tür Dönüşümünün Sakıncaları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7895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Mümkünse tür dönüştürme işlemi kullanılmamalıdır.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Yine de hem hız hem de kod organizasyonu açısından gerektiği durumlarda kullanılmaktadır.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Gerçek sayı türleri tam sayı türlerine atandığında,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float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türden olan 25.6f sayısı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 çevrildiğinde 25 tamsayı değeri elde edilir.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Bu tür dönüşümlerde virgülden sonraki veriler kaybolmaktadır.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Tür dönüşümlerinde derleyicinin hata vermediği durumlar önemli hatalara sebep olabilmektedir.</a:t>
            </a:r>
          </a:p>
        </p:txBody>
      </p:sp>
    </p:spTree>
    <p:extLst>
      <p:ext uri="{BB962C8B-B14F-4D97-AF65-F5344CB8AC3E}">
        <p14:creationId xmlns:p14="http://schemas.microsoft.com/office/powerpoint/2010/main" val="2072561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343200"/>
            <a:ext cx="8412480" cy="669000"/>
          </a:xfrm>
        </p:spPr>
        <p:txBody>
          <a:bodyPr/>
          <a:lstStyle/>
          <a:p>
            <a:r>
              <a:rPr lang="tr-TR" sz="2800" dirty="0" err="1"/>
              <a:t>checked</a:t>
            </a:r>
            <a:r>
              <a:rPr lang="tr-TR" sz="2800" dirty="0"/>
              <a:t> Anahtar Sözcüğü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7895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checked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anahtar sözcüğü ile çalışma zamanında bu tür veri kayıplarının olabileceği durumlarda hata verilmesi sağlanır.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checked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anahtar sözcüğü kullanılmasaydı, program hata vermeksizin çalışacaktı.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EAEB9B0-0591-4FC9-B491-D45FFE123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5575"/>
            <a:ext cx="2486025" cy="244792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539949F-68D2-4E50-A11D-2CA75EBB0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025" y="3568713"/>
            <a:ext cx="6657975" cy="110653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3C985EB6-E9F5-433B-9A82-8CE4B4EDDC58}"/>
              </a:ext>
            </a:extLst>
          </p:cNvPr>
          <p:cNvSpPr/>
          <p:nvPr/>
        </p:nvSpPr>
        <p:spPr>
          <a:xfrm>
            <a:off x="2551176" y="4306824"/>
            <a:ext cx="6483096" cy="29260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3391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343200"/>
            <a:ext cx="8412480" cy="669000"/>
          </a:xfrm>
        </p:spPr>
        <p:txBody>
          <a:bodyPr/>
          <a:lstStyle/>
          <a:p>
            <a:r>
              <a:rPr lang="tr-TR" sz="2800" dirty="0" err="1"/>
              <a:t>checked</a:t>
            </a:r>
            <a:r>
              <a:rPr lang="tr-TR" sz="2800" dirty="0"/>
              <a:t> Blok Faaliyet Alanı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7895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checked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bloklarınıniçinde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tanımlanan değişkenlerin blok dışında tanınmamaktadır.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Blok faaliyet alanında tanımlanan değişkenler blokların dışında tanınmazlar.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A11503F-A4FC-4FEE-A930-6EBCA1AA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52700"/>
            <a:ext cx="2781300" cy="25908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62E37CED-70CB-4A12-9D40-38E8FDAA5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885" y="3179445"/>
            <a:ext cx="3638550" cy="971550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F883B374-7B42-4D46-B934-2EDE4C85896D}"/>
              </a:ext>
            </a:extLst>
          </p:cNvPr>
          <p:cNvSpPr txBox="1"/>
          <p:nvPr/>
        </p:nvSpPr>
        <p:spPr>
          <a:xfrm>
            <a:off x="3758184" y="4272795"/>
            <a:ext cx="4652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Anaheim" panose="020B0604020202020204" charset="0"/>
              </a:rPr>
              <a:t>CS0103 - ‘b değişkeni sınıf ya da isim alanında bulunamadı’</a:t>
            </a:r>
          </a:p>
        </p:txBody>
      </p:sp>
    </p:spTree>
    <p:extLst>
      <p:ext uri="{BB962C8B-B14F-4D97-AF65-F5344CB8AC3E}">
        <p14:creationId xmlns:p14="http://schemas.microsoft.com/office/powerpoint/2010/main" val="963829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343200"/>
            <a:ext cx="8412480" cy="669000"/>
          </a:xfrm>
        </p:spPr>
        <p:txBody>
          <a:bodyPr/>
          <a:lstStyle/>
          <a:p>
            <a:r>
              <a:rPr lang="tr-TR" sz="2800" dirty="0" err="1"/>
              <a:t>unchecked</a:t>
            </a:r>
            <a:r>
              <a:rPr lang="tr-TR" sz="2800" dirty="0"/>
              <a:t> Anahtar Sözcüğü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4000338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Varsayılan olarak bütün kodlar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unchecked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durumundadır.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İşlevsel olarak normal kod ile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unchecked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blokları arasında fark yoktur.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checked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blokları içindeki uzun kod bölümünde bazı yerler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unchecked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durumuna getirilebilir.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89E52A4-C009-4BD3-9307-03BD1B86E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301" y="1275207"/>
            <a:ext cx="26384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2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sz="2400" dirty="0"/>
              <a:t>Referans ve Değer Türleri Arasındaki Dönüşüm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7895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Değer tipleri ile referans tiplerinin bellekte farklı bölgelerde tutulmaktadır.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Bu iki veri tipinin dönüşümü farklı bellek alanlarından dolayı biraz farklıdır.</a:t>
            </a:r>
          </a:p>
        </p:txBody>
      </p:sp>
    </p:spTree>
    <p:extLst>
      <p:ext uri="{BB962C8B-B14F-4D97-AF65-F5344CB8AC3E}">
        <p14:creationId xmlns:p14="http://schemas.microsoft.com/office/powerpoint/2010/main" val="2720361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sz="2400" dirty="0"/>
              <a:t>Referans ve Değer Türleri Arasındaki Dönüşüm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7895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C# dilinde her şey bir nesnedir.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Bütün veri tipleri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object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denilen bir referans türünden türemiştir.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Türeme: Temelde tek bir nesne vardır. Diğer nesneler kalıtım yolu ile bu nesneden türeyerek özelleşir ve farklı amaçlarda kullanılır.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Türeme kalıtım yolu ile olduğu için var olan özellikler her zaman korunur.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Sınıf kütüphanesinin ve temel veri türlerinin atası olan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object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nesnesinin özellikleri ve iş yapan metotları bütün türlerde mevcuttur.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580612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sz="2400" dirty="0"/>
              <a:t>Referans ve Değer Türleri Arasındaki Dönüşüm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7895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object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sınıfına ait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ToString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( ) metodu bütün temel veri türlerinde ve referans türlerinde kullanılabilir.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ToString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( ) metodunu kullandığımızda ilgili değişkenin ya da sabitin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string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 dönüştürülmüş hali üretilir. 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Alternatif kullanım: </a:t>
            </a:r>
            <a:r>
              <a:rPr lang="tr-TR" sz="1600" b="1" dirty="0" err="1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string</a:t>
            </a:r>
            <a:r>
              <a:rPr lang="tr-TR" sz="1600" b="1" dirty="0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b="1" dirty="0" err="1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str</a:t>
            </a:r>
            <a:r>
              <a:rPr lang="tr-TR" sz="1600" b="1" dirty="0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= 36.6f.ToString( );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FE146C8-DECA-44B5-9F9F-C68D17D2E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2798136"/>
            <a:ext cx="3067050" cy="158115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A332150-B3ED-4828-8ACA-66930F677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658" y="3229212"/>
            <a:ext cx="22764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56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sz="2400" dirty="0"/>
              <a:t>Referans ve Değer Türleri Arasındaki Dönüşüm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479053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Toplama işlemi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nesneler için aritmetik işlem anlamına gelmektedir.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String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türleri için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string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türlerini arka arkaya ekleme anlamına gelmektedir.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076F1CC-276F-44FD-B5A1-5D54D9F85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074" y="1400175"/>
            <a:ext cx="3009900" cy="234315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7117004-7BE3-431B-8F5E-01E44C324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36" y="4009500"/>
            <a:ext cx="23145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7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877557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Bazen farklı türden değişkenler ile ortak işlemler yapılması istenmektedir.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Örneğin; </a:t>
            </a:r>
            <a:r>
              <a:rPr lang="tr-TR" dirty="0" err="1"/>
              <a:t>int</a:t>
            </a:r>
            <a:r>
              <a:rPr lang="tr-TR" dirty="0"/>
              <a:t> türü bir değişken ile </a:t>
            </a:r>
            <a:r>
              <a:rPr lang="tr-TR" dirty="0" err="1"/>
              <a:t>byte</a:t>
            </a:r>
            <a:r>
              <a:rPr lang="tr-TR" dirty="0"/>
              <a:t> türü bir değişkenin toplanması gibi.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Normal koşullarda farklı türden iki nesnenin herhangi bir aritmetik işleme sokulması mümkün değildir.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Bilgisayar açısından mantıksızlığı 3 </a:t>
            </a:r>
            <a:r>
              <a:rPr lang="tr-TR" dirty="0" err="1"/>
              <a:t>byte</a:t>
            </a:r>
            <a:r>
              <a:rPr lang="tr-TR" dirty="0"/>
              <a:t> ile 2 </a:t>
            </a:r>
            <a:r>
              <a:rPr lang="tr-TR" dirty="0" err="1"/>
              <a:t>int</a:t>
            </a:r>
            <a:r>
              <a:rPr lang="tr-TR" dirty="0"/>
              <a:t>; 3 elma ile 2 armut olarak anlaşılabilir.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Farklı türden değişkenlerin aynı ifade içinde işlem görmeleri için tür dönüşümü kullanılır.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Tür dönüşümünün belirli kuralları vardır.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Introduction</a:t>
            </a:r>
            <a:r>
              <a:rPr lang="tr-TR" dirty="0"/>
              <a:t> [Giriş]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928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sz="2400" dirty="0" err="1"/>
              <a:t>Boxing</a:t>
            </a:r>
            <a:r>
              <a:rPr lang="tr-TR" sz="2400" dirty="0"/>
              <a:t> İşlemi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7895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Değer tiplerinin referans tiplerine dönüşümü dilin güçlülüğünü ortaya koyar.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‘Box’ kelime anlamı olarak kutu anlamına gelmektedir.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‘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Boxing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’ ise kutulama anlamına gelmektedir.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C#’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taki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anlamı, bir nesnenin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object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 bilinçli ya da bilinçsiz olarak dönüştürülmesidir.</a:t>
            </a:r>
          </a:p>
        </p:txBody>
      </p:sp>
    </p:spTree>
    <p:extLst>
      <p:ext uri="{BB962C8B-B14F-4D97-AF65-F5344CB8AC3E}">
        <p14:creationId xmlns:p14="http://schemas.microsoft.com/office/powerpoint/2010/main" val="3540387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sz="2400" dirty="0" err="1"/>
              <a:t>Boxing</a:t>
            </a:r>
            <a:r>
              <a:rPr lang="tr-TR" sz="2400" dirty="0"/>
              <a:t> İşlemi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7895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Object nesneler referans tipi olduğu için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heap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denilen bellek bölgesinde tutulur.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Değer tipi nesneler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stack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denilen bellek bölgesinde tutulur.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Bir değer tipi referans tipinden bir nesneye atandığında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stack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bölgesinde tutulan veri, bit olarak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heap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alanına kopyalanır.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Stack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bölgesindeki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object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olan değişken bu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heap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bölgesini gösterecek şekilde ayarlanır.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Bütün bu işlemlere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boxing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denir.</a:t>
            </a:r>
          </a:p>
        </p:txBody>
      </p:sp>
    </p:spTree>
    <p:extLst>
      <p:ext uri="{BB962C8B-B14F-4D97-AF65-F5344CB8AC3E}">
        <p14:creationId xmlns:p14="http://schemas.microsoft.com/office/powerpoint/2010/main" val="146609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sz="2400" dirty="0" err="1"/>
              <a:t>Boxing</a:t>
            </a:r>
            <a:r>
              <a:rPr lang="tr-TR" sz="2400" dirty="0"/>
              <a:t> İşlemi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7895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Örnek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Boxing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İşlemi</a:t>
            </a:r>
          </a:p>
          <a:p>
            <a:pPr marL="139700" lvl="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b="1" dirty="0">
              <a:solidFill>
                <a:srgbClr val="00B050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b="1" dirty="0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 = 50;</a:t>
            </a:r>
          </a:p>
          <a:p>
            <a:pPr marL="139700" lvl="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object</a:t>
            </a:r>
            <a:r>
              <a:rPr lang="tr-TR" sz="1600" b="1" dirty="0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o = i;</a:t>
            </a:r>
          </a:p>
          <a:p>
            <a:pPr marL="139700" lvl="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b="1" dirty="0">
              <a:solidFill>
                <a:srgbClr val="00B050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sym typeface="Anaheim"/>
              </a:rPr>
              <a:t>Boxing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sym typeface="Anaheim"/>
              </a:rPr>
              <a:t> işlemi bilinçsiz olarak yapılabileceği gibi tür dönüştürme operatörü kullanılarak açıkça belirtilerek de yapılabilir.</a:t>
            </a:r>
          </a:p>
          <a:p>
            <a:pPr marL="139700" lvl="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b="1" dirty="0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 = 50;</a:t>
            </a:r>
          </a:p>
          <a:p>
            <a:pPr marL="139700" lvl="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object</a:t>
            </a:r>
            <a:r>
              <a:rPr lang="tr-TR" sz="1600" b="1" dirty="0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o = (</a:t>
            </a:r>
            <a:r>
              <a:rPr lang="tr-TR" sz="1600" b="1" dirty="0" err="1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object</a:t>
            </a:r>
            <a:r>
              <a:rPr lang="tr-TR" sz="1600" b="1" dirty="0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)i;</a:t>
            </a:r>
          </a:p>
          <a:p>
            <a:pPr marL="139700" lvl="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sym typeface="Anaheim"/>
              </a:rPr>
              <a:t>Her iki örnek işlevsel olarak aynıdır.</a:t>
            </a:r>
          </a:p>
        </p:txBody>
      </p:sp>
    </p:spTree>
    <p:extLst>
      <p:ext uri="{BB962C8B-B14F-4D97-AF65-F5344CB8AC3E}">
        <p14:creationId xmlns:p14="http://schemas.microsoft.com/office/powerpoint/2010/main" val="35854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sz="2400" dirty="0" err="1"/>
              <a:t>Boxing</a:t>
            </a:r>
            <a:r>
              <a:rPr lang="tr-TR" sz="2400" dirty="0"/>
              <a:t> İşlemi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8D42D802-CBEE-4959-9752-43590832EE71}"/>
              </a:ext>
            </a:extLst>
          </p:cNvPr>
          <p:cNvSpPr/>
          <p:nvPr/>
        </p:nvSpPr>
        <p:spPr>
          <a:xfrm>
            <a:off x="2374392" y="2341562"/>
            <a:ext cx="1591056" cy="5212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1DB9109-97C6-40B5-937C-1261418D1801}"/>
              </a:ext>
            </a:extLst>
          </p:cNvPr>
          <p:cNvSpPr/>
          <p:nvPr/>
        </p:nvSpPr>
        <p:spPr>
          <a:xfrm>
            <a:off x="2374392" y="3442717"/>
            <a:ext cx="1591056" cy="5212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83C6BC65-A991-48DD-8EB1-67FA13457EF4}"/>
              </a:ext>
            </a:extLst>
          </p:cNvPr>
          <p:cNvSpPr/>
          <p:nvPr/>
        </p:nvSpPr>
        <p:spPr>
          <a:xfrm>
            <a:off x="5279136" y="4027933"/>
            <a:ext cx="1591056" cy="5212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79F61305-1287-40A9-870A-2ABA2552DC72}"/>
              </a:ext>
            </a:extLst>
          </p:cNvPr>
          <p:cNvSpPr/>
          <p:nvPr/>
        </p:nvSpPr>
        <p:spPr>
          <a:xfrm>
            <a:off x="5279136" y="3442717"/>
            <a:ext cx="1591056" cy="5212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b="1" dirty="0" err="1">
                <a:solidFill>
                  <a:schemeClr val="tx1"/>
                </a:solidFill>
              </a:rPr>
              <a:t>int</a:t>
            </a:r>
            <a:r>
              <a:rPr lang="tr-TR" b="1" dirty="0">
                <a:solidFill>
                  <a:schemeClr val="tx1"/>
                </a:solidFill>
              </a:rPr>
              <a:t>  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46F4A55F-38A9-4CB7-8C48-49EB7D4A71BC}"/>
              </a:ext>
            </a:extLst>
          </p:cNvPr>
          <p:cNvCxnSpPr>
            <a:cxnSpLocks/>
          </p:cNvCxnSpPr>
          <p:nvPr/>
        </p:nvCxnSpPr>
        <p:spPr>
          <a:xfrm flipV="1">
            <a:off x="4572000" y="1874520"/>
            <a:ext cx="0" cy="3145536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F8EE4372-83A1-4CC4-9DC6-28DB760DDAE4}"/>
              </a:ext>
            </a:extLst>
          </p:cNvPr>
          <p:cNvCxnSpPr/>
          <p:nvPr/>
        </p:nvCxnSpPr>
        <p:spPr>
          <a:xfrm>
            <a:off x="3675888" y="3703321"/>
            <a:ext cx="19476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22504B6C-EB97-4554-832C-48EE999F0A67}"/>
              </a:ext>
            </a:extLst>
          </p:cNvPr>
          <p:cNvSpPr txBox="1"/>
          <p:nvPr/>
        </p:nvSpPr>
        <p:spPr>
          <a:xfrm>
            <a:off x="2049902" y="2351762"/>
            <a:ext cx="217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A25CD08E-3534-41F9-9BFA-2DE0C5B4ADAA}"/>
              </a:ext>
            </a:extLst>
          </p:cNvPr>
          <p:cNvSpPr txBox="1"/>
          <p:nvPr/>
        </p:nvSpPr>
        <p:spPr>
          <a:xfrm>
            <a:off x="1969953" y="347248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7070FF32-ADA8-464C-B131-7625A70C5D65}"/>
              </a:ext>
            </a:extLst>
          </p:cNvPr>
          <p:cNvSpPr txBox="1"/>
          <p:nvPr/>
        </p:nvSpPr>
        <p:spPr>
          <a:xfrm>
            <a:off x="2429257" y="1748597"/>
            <a:ext cx="148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b="1" dirty="0" err="1">
                <a:solidFill>
                  <a:schemeClr val="bg1"/>
                </a:solidFill>
              </a:rPr>
              <a:t>Stack</a:t>
            </a:r>
            <a:r>
              <a:rPr lang="tr-TR" sz="1800" b="1" dirty="0">
                <a:solidFill>
                  <a:schemeClr val="bg1"/>
                </a:solidFill>
              </a:rPr>
              <a:t> Alanı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43F3F787-D974-438C-82AB-82EDE0382DBC}"/>
              </a:ext>
            </a:extLst>
          </p:cNvPr>
          <p:cNvSpPr txBox="1"/>
          <p:nvPr/>
        </p:nvSpPr>
        <p:spPr>
          <a:xfrm>
            <a:off x="5279136" y="1774634"/>
            <a:ext cx="148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b="1" dirty="0" err="1">
                <a:solidFill>
                  <a:schemeClr val="bg1"/>
                </a:solidFill>
              </a:rPr>
              <a:t>Heap</a:t>
            </a:r>
            <a:r>
              <a:rPr lang="tr-TR" sz="1800" b="1" dirty="0">
                <a:solidFill>
                  <a:schemeClr val="bg1"/>
                </a:solidFill>
              </a:rPr>
              <a:t> Alanı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95E574B3-501F-4BD3-B45A-A549CC1BD3DF}"/>
              </a:ext>
            </a:extLst>
          </p:cNvPr>
          <p:cNvSpPr txBox="1"/>
          <p:nvPr/>
        </p:nvSpPr>
        <p:spPr>
          <a:xfrm>
            <a:off x="6925056" y="3411373"/>
            <a:ext cx="1481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DACBE88B-58E3-4B08-B08A-06C8A5839981}"/>
              </a:ext>
            </a:extLst>
          </p:cNvPr>
          <p:cNvSpPr txBox="1"/>
          <p:nvPr/>
        </p:nvSpPr>
        <p:spPr>
          <a:xfrm>
            <a:off x="7289871" y="3815835"/>
            <a:ext cx="1481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Boxing</a:t>
            </a:r>
            <a:r>
              <a:rPr lang="tr-TR" dirty="0">
                <a:solidFill>
                  <a:schemeClr val="bg1"/>
                </a:solidFill>
              </a:rPr>
              <a:t> işleminin sonucu</a:t>
            </a:r>
          </a:p>
        </p:txBody>
      </p:sp>
      <p:sp>
        <p:nvSpPr>
          <p:cNvPr id="21" name="Google Shape;920;p53">
            <a:extLst>
              <a:ext uri="{FF2B5EF4-FFF2-40B4-BE49-F238E27FC236}">
                <a16:creationId xmlns:a16="http://schemas.microsoft.com/office/drawing/2014/main" id="{590462F9-D679-4FFC-B545-2AD379D24518}"/>
              </a:ext>
            </a:extLst>
          </p:cNvPr>
          <p:cNvSpPr txBox="1"/>
          <p:nvPr/>
        </p:nvSpPr>
        <p:spPr>
          <a:xfrm>
            <a:off x="737618" y="677700"/>
            <a:ext cx="7895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Object türüne dönüştürülmüş değer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unboxing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işlemi yapılana kadar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heap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denilen bellek bölgesinde tutulur.</a:t>
            </a:r>
          </a:p>
        </p:txBody>
      </p:sp>
    </p:spTree>
    <p:extLst>
      <p:ext uri="{BB962C8B-B14F-4D97-AF65-F5344CB8AC3E}">
        <p14:creationId xmlns:p14="http://schemas.microsoft.com/office/powerpoint/2010/main" val="1717808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sz="2400" dirty="0" err="1"/>
              <a:t>Unboxing</a:t>
            </a:r>
            <a:r>
              <a:rPr lang="tr-TR" sz="2400" dirty="0"/>
              <a:t> İşlemi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7895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Boxing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işleminin tam tersidir.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Heap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bölgesindeki bir nesnenin değeri bit olarak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stack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bölgesine kopyalanır.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Referans türü değer türüne dönüştürülmüş olunur.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Unboxing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işleminin çalışma zamanında hata vermemesi için iki önemli koşul vardır: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Unboxing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işlemine tabi tutulacak nesnenin daha önceden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boxing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işlemine tabi tutulmuş olması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Boxing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işlemine tabi tutulmuş olan bu nesnenin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unboxing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işlemi sırasında doğru türe dönüştürülmesi</a:t>
            </a:r>
          </a:p>
        </p:txBody>
      </p:sp>
    </p:spTree>
    <p:extLst>
      <p:ext uri="{BB962C8B-B14F-4D97-AF65-F5344CB8AC3E}">
        <p14:creationId xmlns:p14="http://schemas.microsoft.com/office/powerpoint/2010/main" val="707464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sz="2400" dirty="0" err="1"/>
              <a:t>Unboxing</a:t>
            </a:r>
            <a:r>
              <a:rPr lang="tr-TR" sz="2400" dirty="0"/>
              <a:t> İşlemi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7895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Unboxing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işlemi bilinçsiz bir şekilde yapılmaz.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Tür dönüşümü operatörü kullanılmalıdır.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Örneğin; daha önceden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object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 dönüştürülmüş bir nesne aşağıdaki şekilde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unboxing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işlemine tabi tutulur.</a:t>
            </a:r>
          </a:p>
          <a:p>
            <a:pPr marL="139700" lvl="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b="1" dirty="0">
              <a:solidFill>
                <a:srgbClr val="00B050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b="1" dirty="0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 = 50;</a:t>
            </a:r>
          </a:p>
          <a:p>
            <a:pPr marL="139700" lvl="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object</a:t>
            </a:r>
            <a:r>
              <a:rPr lang="tr-TR" sz="1600" b="1" dirty="0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o = i;</a:t>
            </a:r>
          </a:p>
          <a:p>
            <a:pPr marL="139700" lvl="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b="1" dirty="0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j = (</a:t>
            </a:r>
            <a:r>
              <a:rPr lang="tr-TR" sz="1600" b="1" dirty="0" err="1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b="1" dirty="0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) o;</a:t>
            </a:r>
          </a:p>
        </p:txBody>
      </p:sp>
    </p:spTree>
    <p:extLst>
      <p:ext uri="{BB962C8B-B14F-4D97-AF65-F5344CB8AC3E}">
        <p14:creationId xmlns:p14="http://schemas.microsoft.com/office/powerpoint/2010/main" val="1130897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sz="2400" dirty="0" err="1"/>
              <a:t>Boxing</a:t>
            </a:r>
            <a:r>
              <a:rPr lang="tr-TR" sz="2400" dirty="0"/>
              <a:t> ve </a:t>
            </a:r>
            <a:r>
              <a:rPr lang="tr-TR" sz="2400" dirty="0" err="1"/>
              <a:t>Unboxing</a:t>
            </a:r>
            <a:r>
              <a:rPr lang="tr-TR" sz="2400" dirty="0"/>
              <a:t> İşlemi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4466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Boxing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ve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Unboxing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işlemlerinden sonra değerler korunmaktadır.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Program sorunsuz olarak çalışmaktadır.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DD75BCB-C48E-4E2A-968B-0762A9A6B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151" y="1338262"/>
            <a:ext cx="3143250" cy="246697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5F6CDE1-0432-4AD1-B15F-DBF965A0B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408" y="4131299"/>
            <a:ext cx="23050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75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sz="2400" dirty="0" err="1"/>
              <a:t>Boxing</a:t>
            </a:r>
            <a:r>
              <a:rPr lang="tr-TR" sz="2400" dirty="0"/>
              <a:t> ve </a:t>
            </a:r>
            <a:r>
              <a:rPr lang="tr-TR" sz="2400" dirty="0" err="1"/>
              <a:t>Unboxing</a:t>
            </a:r>
            <a:r>
              <a:rPr lang="tr-TR" sz="2400" dirty="0"/>
              <a:t> İşlemi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4466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Çalışma zamanında yanlış tür dönüşümü hatası ('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System.InvalidCastException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’)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6C7993A-8803-4EC5-9DA9-C329BB27A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718" y="1276350"/>
            <a:ext cx="31146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81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sz="2400" dirty="0" err="1"/>
              <a:t>System.Convert</a:t>
            </a:r>
            <a:r>
              <a:rPr lang="tr-TR" sz="2400" dirty="0"/>
              <a:t> Sınıfı ile Tür Dönüşümü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7895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.NET sınıf kütüphanesindeki bazı özel sınıfların statik metotları tür dönüştürme işlemi yaparlar.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System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isim alanı altında bulunan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Convert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isimli sınıf bu işe yarar.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Bu sınıf bazı durumlarda dönüşüm işlemini gerçekleştirmez: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Bir türün kendi türüne dönüşümünde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b="1" dirty="0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a = 50;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b="1" dirty="0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b = Convert.ToInt32(a);</a:t>
            </a:r>
          </a:p>
        </p:txBody>
      </p:sp>
    </p:spTree>
    <p:extLst>
      <p:ext uri="{BB962C8B-B14F-4D97-AF65-F5344CB8AC3E}">
        <p14:creationId xmlns:p14="http://schemas.microsoft.com/office/powerpoint/2010/main" val="1831761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sz="2400" dirty="0" err="1"/>
              <a:t>System.Convert</a:t>
            </a:r>
            <a:r>
              <a:rPr lang="tr-TR" sz="2400" dirty="0"/>
              <a:t> Sınıfı ile Tür Dönüşümü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7895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2.   Dönüşüm işlemi sonunda anlamlı bir ifadenin oluşmayacağı durumlar. Bu tür durumlarda ‘yanlış tür dönüşüm’ (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InvalidCastException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) hatası oluşur.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char</a:t>
            </a:r>
            <a:r>
              <a:rPr lang="tr-TR" sz="1600" b="1" dirty="0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a = 50;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bool</a:t>
            </a:r>
            <a:r>
              <a:rPr lang="tr-TR" sz="1600" b="1" dirty="0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b = </a:t>
            </a:r>
            <a:r>
              <a:rPr lang="tr-TR" sz="1600" b="1" dirty="0" err="1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Convert.ToBoolean</a:t>
            </a:r>
            <a:r>
              <a:rPr lang="tr-TR" sz="1600" b="1" dirty="0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(a);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sym typeface="Anaheim"/>
              </a:rPr>
              <a:t>Convert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sym typeface="Anaheim"/>
              </a:rPr>
              <a:t> sınıfının bu metotları genellikle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sym typeface="Anaheim"/>
              </a:rPr>
              <a:t>string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sym typeface="Anaheim"/>
              </a:rPr>
              <a:t> türlerinin temel veri türlerine dönüşümü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6316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Tür Dönüşümleri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Bilinçsiz (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implicit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) tür dönüşümleri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Bilinçli (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explicit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) tür dönüşümleri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705016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sz="2400" dirty="0" err="1"/>
              <a:t>System.Convert</a:t>
            </a:r>
            <a:r>
              <a:rPr lang="tr-TR" sz="2400" dirty="0"/>
              <a:t> Sınıfı ile Tür Dönüşümü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C7DCB6-32E2-4285-8D67-5FD1E701B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637030"/>
              </p:ext>
            </p:extLst>
          </p:nvPr>
        </p:nvGraphicFramePr>
        <p:xfrm>
          <a:off x="1721439" y="1012200"/>
          <a:ext cx="6143227" cy="3627120"/>
        </p:xfrm>
        <a:graphic>
          <a:graphicData uri="http://schemas.openxmlformats.org/drawingml/2006/table">
            <a:tbl>
              <a:tblPr firstRow="1" bandRow="1">
                <a:tableStyleId>{67D90328-B219-4D07-A67F-F8CB142C126C}</a:tableStyleId>
              </a:tblPr>
              <a:tblGrid>
                <a:gridCol w="3134025">
                  <a:extLst>
                    <a:ext uri="{9D8B030D-6E8A-4147-A177-3AD203B41FA5}">
                      <a16:colId xmlns:a16="http://schemas.microsoft.com/office/drawing/2014/main" val="1136013785"/>
                    </a:ext>
                  </a:extLst>
                </a:gridCol>
                <a:gridCol w="3009202">
                  <a:extLst>
                    <a:ext uri="{9D8B030D-6E8A-4147-A177-3AD203B41FA5}">
                      <a16:colId xmlns:a16="http://schemas.microsoft.com/office/drawing/2014/main" val="98391034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Metot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Açıklama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398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tr-TR" sz="1100" dirty="0" err="1"/>
                        <a:t>Convert.ToBoolean</a:t>
                      </a:r>
                      <a:r>
                        <a:rPr lang="tr-TR" sz="1100" dirty="0"/>
                        <a:t>(</a:t>
                      </a:r>
                      <a:r>
                        <a:rPr lang="tr-TR" sz="1100" dirty="0" err="1"/>
                        <a:t>string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str</a:t>
                      </a:r>
                      <a:r>
                        <a:rPr lang="tr-TR" sz="1100" dirty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 dirty="0" err="1"/>
                        <a:t>str</a:t>
                      </a:r>
                      <a:r>
                        <a:rPr lang="tr-TR" sz="1100" dirty="0"/>
                        <a:t> nesnesini </a:t>
                      </a:r>
                      <a:r>
                        <a:rPr lang="tr-TR" sz="1100" dirty="0" err="1"/>
                        <a:t>bool</a:t>
                      </a:r>
                      <a:r>
                        <a:rPr lang="tr-TR" sz="1100" dirty="0"/>
                        <a:t> türüne çevirir.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59937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Convert.ToByte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string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nesnesini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byte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türüne çevirir.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0701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Convert.ToSByte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string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nesnesini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Signed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Byte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türüne çevirir.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544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Convert.ToInt16(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string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nesnesini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short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türüne çevirir.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5388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Convert.ToUInt16(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string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nesnesini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ushort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türüne çevirir.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334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Convert.ToInt32(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string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nesnesini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türüne çevirir.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161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Convert.ToUint32(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string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nesnesini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uint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türüne çevirir.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64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Convert.ToInt64(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string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nesnesini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long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türüne çevirir.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8421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Convert.ToUInt64(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string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nesnesini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ulong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türüne çevirir.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4480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Convert.ToSingle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string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nesnesini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float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türüne çevirir.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551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Convert.ToDouble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string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nesnesini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double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türüne çevirir.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9219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Convert.ToDecimal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string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nesnesini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decimal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türüne çevirir.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7724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Convert.ToChar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string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nesnesini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char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türüne çevirir.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969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374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sz="2400" dirty="0" err="1"/>
              <a:t>System.Convert</a:t>
            </a:r>
            <a:r>
              <a:rPr lang="tr-TR" sz="2400" dirty="0"/>
              <a:t> Sınıfı ile Tür Dönüşümü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660726"/>
            <a:ext cx="7895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Programda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Console.Readline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metodu ile iki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string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alınıp, Convert.ToInt32 metodu ile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 dönüştürülüp toplamları ekrana yazdırılmaktadır.</a:t>
            </a: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sym typeface="Anaheim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536BF58-4A07-44A2-99AC-F7DD85376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3525"/>
            <a:ext cx="4305300" cy="360997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8BF7150-2115-4379-909E-8ED51220A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239" y="2571750"/>
            <a:ext cx="24098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13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52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</p:spPr>
        <p:txBody>
          <a:bodyPr spcFirstLastPara="1" wrap="square" lIns="91425" tIns="0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/>
              <a:t>Sorularınız için: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/>
              <a:t>kadir.demir@idu.edu.tr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TEŞEKKÜRLER!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Bilinçsiz Tür Dönüşümü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Derleyici tarafından bir değişkeni tanımladığımız türün dışında geçici olarak başka bir türe çevirmeye bilinçsiz tür dönüşümü denmektedir.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Örneğin;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bir nesnenin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float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nesneye atanması.</a:t>
            </a:r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AA8DBB9-439A-40C6-9E68-ABCEA1019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83" y="2745884"/>
            <a:ext cx="2543175" cy="216217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8C75F40-B7D4-413E-909F-601635FFC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397" y="3555508"/>
            <a:ext cx="23241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9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Bilinçsiz Tür Dönüşümü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Derleyici tarafından gizlice yapılan tür dönüşümü sayesinde işlem mümkün olmuştur.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 değişkeni geçici olarak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float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 çevrilip, a değişkenine atanıyor.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Özellikle belirtilmedikçe bilinçsiz yapılan tür dönüşümlerinde bir nesnenin türü asla kalıcı olarak değişmez.</a:t>
            </a:r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45069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Bilinçsiz Tür Dönüşümü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Bu tip tür dönüşümleri ikiye ayrılır: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Küçük türün büyük türe dönüştürülmesi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Büyük türün küçük türe dönüştürülmesi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!!! Büyük türler, küçük türlere göre daha fazla bilgi içerdiklerinden küçük türler çoğu zaman büyük türlere dönüştürülebilir.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!!! Büyük türler, küçük türlere dönüştürülemezler. Çünkü büyük türlerden küçük türlere dönüştürülmede veri kayıpları yaşanabilmektedir.</a:t>
            </a:r>
          </a:p>
        </p:txBody>
      </p:sp>
    </p:spTree>
    <p:extLst>
      <p:ext uri="{BB962C8B-B14F-4D97-AF65-F5344CB8AC3E}">
        <p14:creationId xmlns:p14="http://schemas.microsoft.com/office/powerpoint/2010/main" val="169643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Küçük Türün Büyük Türe Dönüştürülmesi</a:t>
            </a:r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Küçük tür büyük türe dönüştürülürken fazla olan bitler, yani büyük türden dolayı eklenen bitler sıfırla beslenir.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Küçük türün yüksek anlamlı bitlerinin sıfırla beslenmesi değişkendeki bir değeri değiştirmediği için tür dönüşümünde herhangi bir veri kaybı olmaz.</a:t>
            </a:r>
          </a:p>
        </p:txBody>
      </p:sp>
    </p:spTree>
    <p:extLst>
      <p:ext uri="{BB962C8B-B14F-4D97-AF65-F5344CB8AC3E}">
        <p14:creationId xmlns:p14="http://schemas.microsoft.com/office/powerpoint/2010/main" val="322472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Küçük Türün Büyük Türe Dönüştürülmesi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238B3AF-8B7C-4E6E-9436-224687EEE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37" y="893662"/>
            <a:ext cx="2514600" cy="349567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F76AAA9-6009-417F-9B91-429D23707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864" y="3418616"/>
            <a:ext cx="2324100" cy="819150"/>
          </a:xfrm>
          <a:prstGeom prst="rect">
            <a:avLst/>
          </a:prstGeom>
        </p:spPr>
      </p:pic>
      <p:sp>
        <p:nvSpPr>
          <p:cNvPr id="8" name="Google Shape;920;p53">
            <a:extLst>
              <a:ext uri="{FF2B5EF4-FFF2-40B4-BE49-F238E27FC236}">
                <a16:creationId xmlns:a16="http://schemas.microsoft.com/office/drawing/2014/main" id="{27FE33AC-A9AC-4A5E-B241-66E1C75C7A8E}"/>
              </a:ext>
            </a:extLst>
          </p:cNvPr>
          <p:cNvSpPr txBox="1"/>
          <p:nvPr/>
        </p:nvSpPr>
        <p:spPr>
          <a:xfrm>
            <a:off x="3044537" y="1134000"/>
            <a:ext cx="5425694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Dikkat çekici değişiklik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char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c nesnesinin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decimal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 çevrilmesi.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Atama işlemi yapıldıktan sonra m değişkeni ekrana yazdırıldığında ‘a’ karakterinin Unicode karşılığını görürüz.</a:t>
            </a:r>
          </a:p>
        </p:txBody>
      </p:sp>
    </p:spTree>
    <p:extLst>
      <p:ext uri="{BB962C8B-B14F-4D97-AF65-F5344CB8AC3E}">
        <p14:creationId xmlns:p14="http://schemas.microsoft.com/office/powerpoint/2010/main" val="252688816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2681</TotalTime>
  <Words>2997</Words>
  <Application>Microsoft Office PowerPoint</Application>
  <PresentationFormat>Ekran Gösterisi (16:9)</PresentationFormat>
  <Paragraphs>532</Paragraphs>
  <Slides>42</Slides>
  <Notes>39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49" baseType="lpstr">
      <vt:lpstr>Nunito Light</vt:lpstr>
      <vt:lpstr>Raleway SemiBold</vt:lpstr>
      <vt:lpstr>Arial</vt:lpstr>
      <vt:lpstr>Cascadia Mono</vt:lpstr>
      <vt:lpstr>Overpass Mono</vt:lpstr>
      <vt:lpstr>Anaheim</vt:lpstr>
      <vt:lpstr>Programming Lesson by Slidesgo</vt:lpstr>
      <vt:lpstr>Görsel Arayüz Tasarımı ve Programlama</vt:lpstr>
      <vt:lpstr>Tür Dönüşümü</vt:lpstr>
      <vt:lpstr>Introduction [Giriş]</vt:lpstr>
      <vt:lpstr>Tür Dönüşümleri</vt:lpstr>
      <vt:lpstr>Bilinçsiz Tür Dönüşümü</vt:lpstr>
      <vt:lpstr>Bilinçsiz Tür Dönüşümü</vt:lpstr>
      <vt:lpstr>Bilinçsiz Tür Dönüşümü</vt:lpstr>
      <vt:lpstr>Küçük Türün Büyük Türe Dönüştürülmesi</vt:lpstr>
      <vt:lpstr>Küçük Türün Büyük Türe Dönüştürülmesi</vt:lpstr>
      <vt:lpstr>Farklı Türden Nesnelerin Aynı İfadeye Aktarılması</vt:lpstr>
      <vt:lpstr>int Türünün byte Türüne Dönüşümü</vt:lpstr>
      <vt:lpstr>byte Türü Sınır Aşımı</vt:lpstr>
      <vt:lpstr>Sabitler Üzerinde Bilinçsiz Tür Dönüşümleri</vt:lpstr>
      <vt:lpstr>Bilinçsiz Olarak Tür Dönüşümü Yapılabilecek Veri Türleri</vt:lpstr>
      <vt:lpstr>Tür Dönüşümü Olmayan Türler</vt:lpstr>
      <vt:lpstr>Hatalı Tür Dönüşümleri</vt:lpstr>
      <vt:lpstr>Büyük Türün Küçük Türe Dönüştürülmesi</vt:lpstr>
      <vt:lpstr>Bilinçli Tür Dönüşümü</vt:lpstr>
      <vt:lpstr>Tür Dönüştürme Operatörü</vt:lpstr>
      <vt:lpstr>Bilinçli Tür Dönüşümünün Sakıncaları</vt:lpstr>
      <vt:lpstr>Bilinçli Tür Dönüşümünün Sakıncaları</vt:lpstr>
      <vt:lpstr>Bilinçli Tür Dönüşümünün Sakıncaları</vt:lpstr>
      <vt:lpstr>checked Anahtar Sözcüğü</vt:lpstr>
      <vt:lpstr>checked Blok Faaliyet Alanı</vt:lpstr>
      <vt:lpstr>unchecked Anahtar Sözcüğü</vt:lpstr>
      <vt:lpstr>Referans ve Değer Türleri Arasındaki Dönüşüm</vt:lpstr>
      <vt:lpstr>Referans ve Değer Türleri Arasındaki Dönüşüm</vt:lpstr>
      <vt:lpstr>Referans ve Değer Türleri Arasındaki Dönüşüm</vt:lpstr>
      <vt:lpstr>Referans ve Değer Türleri Arasındaki Dönüşüm</vt:lpstr>
      <vt:lpstr>Boxing İşlemi</vt:lpstr>
      <vt:lpstr>Boxing İşlemi</vt:lpstr>
      <vt:lpstr>Boxing İşlemi</vt:lpstr>
      <vt:lpstr>Boxing İşlemi</vt:lpstr>
      <vt:lpstr>Unboxing İşlemi</vt:lpstr>
      <vt:lpstr>Unboxing İşlemi</vt:lpstr>
      <vt:lpstr>Boxing ve Unboxing İşlemi</vt:lpstr>
      <vt:lpstr>Boxing ve Unboxing İşlemi</vt:lpstr>
      <vt:lpstr>System.Convert Sınıfı ile Tür Dönüşümü</vt:lpstr>
      <vt:lpstr>System.Convert Sınıfı ile Tür Dönüşümü</vt:lpstr>
      <vt:lpstr>System.Convert Sınıfı ile Tür Dönüşümü</vt:lpstr>
      <vt:lpstr>System.Convert Sınıfı ile Tür Dönüşümü</vt:lpstr>
      <vt:lpstr>TEŞEKKÜRLER!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Görsel Arayüz Tasarımı ve Programlama</dc:title>
  <cp:lastModifiedBy>Reviewer</cp:lastModifiedBy>
  <cp:revision>201</cp:revision>
  <dcterms:modified xsi:type="dcterms:W3CDTF">2022-03-30T21:53:41Z</dcterms:modified>
</cp:coreProperties>
</file>