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40"/>
  </p:notesMasterIdLst>
  <p:sldIdLst>
    <p:sldId id="256" r:id="rId2"/>
    <p:sldId id="261" r:id="rId3"/>
    <p:sldId id="307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7" r:id="rId31"/>
    <p:sldId id="336" r:id="rId32"/>
    <p:sldId id="338" r:id="rId33"/>
    <p:sldId id="339" r:id="rId34"/>
    <p:sldId id="340" r:id="rId35"/>
    <p:sldId id="341" r:id="rId36"/>
    <p:sldId id="342" r:id="rId37"/>
    <p:sldId id="343" r:id="rId38"/>
    <p:sldId id="281" r:id="rId39"/>
  </p:sldIdLst>
  <p:sldSz cx="9144000" cy="5143500" type="screen16x9"/>
  <p:notesSz cx="9144000" cy="6858000"/>
  <p:embeddedFontLst>
    <p:embeddedFont>
      <p:font typeface="Anaheim" panose="020B0604020202020204" charset="0"/>
      <p:regular r:id="rId41"/>
    </p:embeddedFont>
    <p:embeddedFont>
      <p:font typeface="Cascadia Mono" panose="020B0609020000020004" pitchFamily="49" charset="0"/>
      <p:regular r:id="rId42"/>
      <p:bold r:id="rId43"/>
    </p:embeddedFont>
    <p:embeddedFont>
      <p:font typeface="Nunito Light" pitchFamily="2" charset="0"/>
      <p:regular r:id="rId44"/>
      <p:italic r:id="rId45"/>
    </p:embeddedFont>
    <p:embeddedFont>
      <p:font typeface="Overpass Mono" panose="020B0604020202020204" charset="0"/>
      <p:regular r:id="rId46"/>
      <p:bold r:id="rId47"/>
    </p:embeddedFont>
    <p:embeddedFont>
      <p:font typeface="Raleway SemiBold" pitchFamily="2" charset="0"/>
      <p:bold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D90328-B219-4D07-A67F-F8CB142C126C}">
  <a:tblStyle styleId="{67D90328-B219-4D07-A67F-F8CB142C12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372421D-26BE-4D2D-88BE-21211FB4A46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497" autoAdjust="0"/>
  </p:normalViewPr>
  <p:slideViewPr>
    <p:cSldViewPr snapToGrid="0">
      <p:cViewPr varScale="1">
        <p:scale>
          <a:sx n="105" d="100"/>
          <a:sy n="105" d="100"/>
        </p:scale>
        <p:origin x="1716" y="96"/>
      </p:cViewPr>
      <p:guideLst/>
    </p:cSldViewPr>
  </p:slideViewPr>
  <p:notesTextViewPr>
    <p:cViewPr>
      <p:scale>
        <a:sx n="1" d="1"/>
        <a:sy n="1" d="1"/>
      </p:scale>
      <p:origin x="0" y="-228"/>
    </p:cViewPr>
  </p:notesTextViewPr>
  <p:sorterViewPr>
    <p:cViewPr>
      <p:scale>
        <a:sx n="150" d="100"/>
        <a:sy n="150" d="100"/>
      </p:scale>
      <p:origin x="0" y="-104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tr-TR" sz="11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Güncel bilgi için kaynak: https://docs.microsoft.com/en-gb/dotnet/csharp/language-reference/operators/</a:t>
            </a:r>
          </a:p>
          <a:p>
            <a:pPr marL="158750" indent="0">
              <a:buNone/>
            </a:pPr>
            <a:r>
              <a:rPr lang="tr-TR" sz="11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Bu tabloyu ezberlemek zorunda değilsiniz, program yazarken referans tablosu olarak kullanabilirsiniz.</a:t>
            </a:r>
          </a:p>
        </p:txBody>
      </p:sp>
    </p:spTree>
    <p:extLst>
      <p:ext uri="{BB962C8B-B14F-4D97-AF65-F5344CB8AC3E}">
        <p14:creationId xmlns:p14="http://schemas.microsoft.com/office/powerpoint/2010/main" val="2197403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Toplama_cikarma_carpma_bolme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50 + 40;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(i);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j = 12.56f + 11.4f;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(j);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k = 50 * 40;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(k);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n = 50 / 40;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(n);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 = 50f / 40f;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(t);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3597080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Kalan_operatörü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 = 10 % 3;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(c);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 = -7 % 4;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(d);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decimal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 = 2.5m % 1.2m;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(e);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 = 2.5f % 1.2f;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(f);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400404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Arttirma_eksiltme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10;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 = 20;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 = 30;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 = 40;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 = 5.6f;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a++;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++b;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c--;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--d;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f++;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(a);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(b);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(c);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(d);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(f);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4041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862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Kucuk_buyuk_operatörü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b1 = 60 &lt; 50;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b2 = 50 &lt; 60;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b3 = 20.54 &gt; 65.7;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b4 = 10.4f &gt; 5.4;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"{0}\n{1}\n{2}\n{3}\n"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b1, b2, b3, b4);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2415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Esit_yada_esit_degilse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b1 = 60 == 50;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b2 = 60 == 60;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b3 = 60 != 50;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b4 = 60 != 60;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"{0}\n{1}\n{2}\n{3}\n"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b1, b2, b3, b4);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0403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As_operatörü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"50"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52261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Is_operatörü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50;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b1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b2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b3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(b1);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(b2);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(b3);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35028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Mantiksal_ve_operatoru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b1 = 35 &lt; 10 &amp;&amp; 10 == 50; 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b2 = 35 &gt; 10 &amp;&amp; 10 != 50;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b3 = 14.6f &gt; 10f &amp;&amp; 0 != 100;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(b1);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(b2);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(b3);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9251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Mantiksal_veya_operatoru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b1 = 35 &lt; 10 || 10 == 50;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b2 = 35 &gt; 10 || 10 != 50;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b3 = 14.6f &gt; 10f || 0 != 100;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(b1);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(b2);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(b3);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3035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Mantiksal_degil_operatoru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b1 = !(35 &gt; 10);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b2 = !(10 == 50);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(b1);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(b2);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26136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6653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Bitsel_ve_operatoru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145;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 = 73;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 =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)(a &amp; b);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(c);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65740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5609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Bitsel_veya_operatoru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145;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 = 73;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 =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)(a | b);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(c);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69770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2253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Bitsel_ozel_veya_operatoru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 = 145;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 = 73;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"İlk Değer: 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c);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 = (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)(c ^ b);</a:t>
            </a:r>
          </a:p>
          <a:p>
            <a:pPr marL="158750" indent="0">
              <a:buNone/>
            </a:pP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fr-F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fr-FR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İlk</a:t>
            </a:r>
            <a:r>
              <a:rPr lang="fr-F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XOR: "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c);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 = (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)(c ^ b);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"İkinci XOR: 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c);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16933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2488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Bitsel_sola_kaydirma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 = 10;</a:t>
            </a:r>
          </a:p>
          <a:p>
            <a:pPr marL="158750" indent="0">
              <a:buNone/>
            </a:pPr>
            <a:r>
              <a:rPr lang="nb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b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nb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 = (</a:t>
            </a:r>
            <a:r>
              <a:rPr lang="nb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nb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)(b &lt;&lt; 1);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"b: 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b);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"c: 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c);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6341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32013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17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Bitsel_saga_kaydirma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 = 7;</a:t>
            </a:r>
          </a:p>
          <a:p>
            <a:pPr marL="158750" indent="0">
              <a:buNone/>
            </a:pPr>
            <a:r>
              <a:rPr lang="nb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b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nb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 = (</a:t>
            </a:r>
            <a:r>
              <a:rPr lang="nb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nb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)(b &gt;&gt; 1);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"b: 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b);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"c: 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c);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0644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4192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Ternary_operatoru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sayi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"Kalem sayısını giriniz: 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sayi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=Convert.ToInt32(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"kalem"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(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sayi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== 1 ? 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tr-TR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ler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9082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8561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34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026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Typeof_operatoru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Type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t1 =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typeof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Typeof_operatoru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Typeof_operatoru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den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Typeof_operatoru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Type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t2 =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den.GetType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(t1.ToString());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(t2.ToString());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38797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2744561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2274590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3836582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3457424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2704652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Operatör_sirasi_2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 = (2 + (9 + 2) * 5) * 2;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(c);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1196830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Thanks!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48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68210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9" r:id="rId4"/>
    <p:sldLayoutId id="2147483665" r:id="rId5"/>
    <p:sldLayoutId id="2147483673" r:id="rId6"/>
    <p:sldLayoutId id="214748367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/>
              <a:t>Görsel Ara</a:t>
            </a:r>
            <a:r>
              <a:rPr lang="tr-TR" sz="4400" dirty="0"/>
              <a:t>y</a:t>
            </a:r>
            <a:r>
              <a:rPr lang="es-ES" sz="4400" dirty="0"/>
              <a:t>üz Tasar</a:t>
            </a:r>
            <a:r>
              <a:rPr lang="tr-TR" sz="4400" dirty="0"/>
              <a:t>ı</a:t>
            </a:r>
            <a:r>
              <a:rPr lang="es-ES" sz="4400" dirty="0"/>
              <a:t>m</a:t>
            </a:r>
            <a:r>
              <a:rPr lang="tr-TR" sz="4400" dirty="0"/>
              <a:t>ı</a:t>
            </a:r>
            <a:r>
              <a:rPr lang="es-ES" sz="4400" dirty="0"/>
              <a:t> </a:t>
            </a:r>
            <a:r>
              <a:rPr lang="tr-TR" sz="4400" dirty="0"/>
              <a:t>v</a:t>
            </a:r>
            <a:r>
              <a:rPr lang="es-ES" sz="4400" dirty="0"/>
              <a:t>e Programlama</a:t>
            </a:r>
            <a:endParaRPr lang="en-US" sz="48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dirty="0">
                <a:solidFill>
                  <a:schemeClr val="dk2"/>
                </a:solidFill>
              </a:rPr>
              <a:t>YBS 212</a:t>
            </a:r>
            <a:endParaRPr sz="2100" b="1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1395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Operatör Önceliği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71569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b="1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aphicFrame>
        <p:nvGraphicFramePr>
          <p:cNvPr id="6" name="Tablo 6">
            <a:extLst>
              <a:ext uri="{FF2B5EF4-FFF2-40B4-BE49-F238E27FC236}">
                <a16:creationId xmlns:a16="http://schemas.microsoft.com/office/drawing/2014/main" id="{94B23C66-CCF0-48FB-93BE-F05C0B56E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866394"/>
              </p:ext>
            </p:extLst>
          </p:nvPr>
        </p:nvGraphicFramePr>
        <p:xfrm>
          <a:off x="573025" y="689329"/>
          <a:ext cx="8324088" cy="4300215"/>
        </p:xfrm>
        <a:graphic>
          <a:graphicData uri="http://schemas.openxmlformats.org/drawingml/2006/table">
            <a:tbl>
              <a:tblPr firstRow="1" bandRow="1">
                <a:tableStyleId>{0372421D-26BE-4D2D-88BE-21211FB4A465}</a:tableStyleId>
              </a:tblPr>
              <a:tblGrid>
                <a:gridCol w="2371343">
                  <a:extLst>
                    <a:ext uri="{9D8B030D-6E8A-4147-A177-3AD203B41FA5}">
                      <a16:colId xmlns:a16="http://schemas.microsoft.com/office/drawing/2014/main" val="402654503"/>
                    </a:ext>
                  </a:extLst>
                </a:gridCol>
                <a:gridCol w="5952745">
                  <a:extLst>
                    <a:ext uri="{9D8B030D-6E8A-4147-A177-3AD203B41FA5}">
                      <a16:colId xmlns:a16="http://schemas.microsoft.com/office/drawing/2014/main" val="2443489119"/>
                    </a:ext>
                  </a:extLst>
                </a:gridCol>
              </a:tblGrid>
              <a:tr h="286681">
                <a:tc>
                  <a:txBody>
                    <a:bodyPr/>
                    <a:lstStyle/>
                    <a:p>
                      <a:r>
                        <a:rPr lang="tr-TR" sz="1200" dirty="0"/>
                        <a:t>Birinci Öncelikler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x.y</a:t>
                      </a:r>
                      <a:r>
                        <a:rPr lang="tr-TR" sz="1200" dirty="0"/>
                        <a:t>(nesne erişim operatörü), f(x), dizi[x], x++, x--, </a:t>
                      </a:r>
                      <a:r>
                        <a:rPr lang="tr-TR" sz="1200" dirty="0" err="1"/>
                        <a:t>new</a:t>
                      </a:r>
                      <a:r>
                        <a:rPr lang="tr-TR" sz="1200" dirty="0"/>
                        <a:t>, </a:t>
                      </a:r>
                      <a:r>
                        <a:rPr lang="tr-TR" sz="1200" dirty="0" err="1"/>
                        <a:t>typeof</a:t>
                      </a:r>
                      <a:r>
                        <a:rPr lang="tr-TR" sz="1200" dirty="0"/>
                        <a:t>, </a:t>
                      </a:r>
                      <a:r>
                        <a:rPr lang="tr-TR" sz="1200" dirty="0" err="1"/>
                        <a:t>checked</a:t>
                      </a:r>
                      <a:r>
                        <a:rPr lang="tr-TR" sz="1200" dirty="0"/>
                        <a:t>, </a:t>
                      </a:r>
                      <a:r>
                        <a:rPr lang="tr-TR" sz="1200" dirty="0" err="1"/>
                        <a:t>unchecked</a:t>
                      </a:r>
                      <a:endParaRPr lang="tr-T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664889"/>
                  </a:ext>
                </a:extLst>
              </a:tr>
              <a:tr h="286681">
                <a:tc>
                  <a:txBody>
                    <a:bodyPr/>
                    <a:lstStyle/>
                    <a:p>
                      <a:r>
                        <a:rPr lang="tr-TR" sz="1200" dirty="0" err="1"/>
                        <a:t>Unary</a:t>
                      </a:r>
                      <a:r>
                        <a:rPr lang="tr-TR" sz="1200" dirty="0"/>
                        <a:t> Operatörler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+, -, !, ~, ++x, --x, (Tür)x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248442"/>
                  </a:ext>
                </a:extLst>
              </a:tr>
              <a:tr h="286681">
                <a:tc>
                  <a:txBody>
                    <a:bodyPr/>
                    <a:lstStyle/>
                    <a:p>
                      <a:r>
                        <a:rPr lang="tr-TR" sz="1200" dirty="0"/>
                        <a:t>Çarpma ve Bölme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*, /, 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009035"/>
                  </a:ext>
                </a:extLst>
              </a:tr>
              <a:tr h="286681">
                <a:tc>
                  <a:txBody>
                    <a:bodyPr/>
                    <a:lstStyle/>
                    <a:p>
                      <a:r>
                        <a:rPr lang="tr-TR" sz="1200" dirty="0"/>
                        <a:t>Toplama ve Çıkarma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+, -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070993"/>
                  </a:ext>
                </a:extLst>
              </a:tr>
              <a:tr h="286681">
                <a:tc>
                  <a:txBody>
                    <a:bodyPr/>
                    <a:lstStyle/>
                    <a:p>
                      <a:r>
                        <a:rPr lang="tr-TR" sz="1200" dirty="0"/>
                        <a:t>Kaydırma Operatörleri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&lt;&lt;, &gt;&gt;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085147"/>
                  </a:ext>
                </a:extLst>
              </a:tr>
              <a:tr h="286681">
                <a:tc>
                  <a:txBody>
                    <a:bodyPr/>
                    <a:lstStyle/>
                    <a:p>
                      <a:r>
                        <a:rPr lang="tr-TR" sz="1200" dirty="0"/>
                        <a:t>İlişkisel ve Tür Testi Operatörleri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&lt;, &gt;, &lt;=, &gt;=, is, as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966999"/>
                  </a:ext>
                </a:extLst>
              </a:tr>
              <a:tr h="286681">
                <a:tc>
                  <a:txBody>
                    <a:bodyPr/>
                    <a:lstStyle/>
                    <a:p>
                      <a:r>
                        <a:rPr lang="tr-TR" sz="1200" dirty="0"/>
                        <a:t>Eşitlik Operatörü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==, !=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93647"/>
                  </a:ext>
                </a:extLst>
              </a:tr>
              <a:tr h="286681">
                <a:tc>
                  <a:txBody>
                    <a:bodyPr/>
                    <a:lstStyle/>
                    <a:p>
                      <a:r>
                        <a:rPr lang="tr-TR" sz="1200" dirty="0"/>
                        <a:t>Mantıksal Ve (AND)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&amp;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789148"/>
                  </a:ext>
                </a:extLst>
              </a:tr>
              <a:tr h="286681">
                <a:tc>
                  <a:txBody>
                    <a:bodyPr/>
                    <a:lstStyle/>
                    <a:p>
                      <a:r>
                        <a:rPr lang="tr-TR" sz="1200" dirty="0"/>
                        <a:t>Mantıksal Özel Veya (XOR)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^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208624"/>
                  </a:ext>
                </a:extLst>
              </a:tr>
              <a:tr h="286681">
                <a:tc>
                  <a:txBody>
                    <a:bodyPr/>
                    <a:lstStyle/>
                    <a:p>
                      <a:r>
                        <a:rPr lang="tr-TR" sz="1200" dirty="0"/>
                        <a:t>Mantıksal Veya (OR)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|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225884"/>
                  </a:ext>
                </a:extLst>
              </a:tr>
              <a:tr h="286681">
                <a:tc>
                  <a:txBody>
                    <a:bodyPr/>
                    <a:lstStyle/>
                    <a:p>
                      <a:r>
                        <a:rPr lang="tr-TR" sz="1200" dirty="0"/>
                        <a:t>Koşullu VE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&amp;&amp;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146548"/>
                  </a:ext>
                </a:extLst>
              </a:tr>
              <a:tr h="286681">
                <a:tc>
                  <a:txBody>
                    <a:bodyPr/>
                    <a:lstStyle/>
                    <a:p>
                      <a:r>
                        <a:rPr lang="tr-TR" sz="1200" dirty="0"/>
                        <a:t>Koşullu VEYA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||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957804"/>
                  </a:ext>
                </a:extLst>
              </a:tr>
              <a:tr h="286681">
                <a:tc>
                  <a:txBody>
                    <a:bodyPr/>
                    <a:lstStyle/>
                    <a:p>
                      <a:r>
                        <a:rPr lang="tr-TR" sz="1200" dirty="0"/>
                        <a:t>Koşul Operatörü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?: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442061"/>
                  </a:ext>
                </a:extLst>
              </a:tr>
              <a:tr h="573362">
                <a:tc>
                  <a:txBody>
                    <a:bodyPr/>
                    <a:lstStyle/>
                    <a:p>
                      <a:r>
                        <a:rPr lang="tr-TR" sz="1200" dirty="0"/>
                        <a:t>Atama ve İşlemli Atama Operatörleri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=, *=, /=, %=, +=, -=, &lt;&lt;=, &gt;&gt;=, &amp;=, ^=, |=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06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219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Aritmetik Operatörler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71569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Toplama (+) ve Çıkarma (-) Operatörleri</a:t>
            </a:r>
          </a:p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 i = 50 + 40;</a:t>
            </a:r>
          </a:p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float</a:t>
            </a: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 f = 12.56f + 11.4f;</a:t>
            </a:r>
          </a:p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Çarpma (*) ve Bölme (/) Operatörleri</a:t>
            </a:r>
          </a:p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Bölme operatörü kullanılan ifade tamsayıya atanırsa sonuç her zaman tamsayı olur.</a:t>
            </a:r>
          </a:p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 i = 50 * 40;</a:t>
            </a:r>
          </a:p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 i = 50 / 40;</a:t>
            </a:r>
          </a:p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float</a:t>
            </a: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 f = 50f / 40f;</a:t>
            </a:r>
          </a:p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endParaRPr lang="tr-TR"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b="1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E76283AB-7515-4CA6-BA3C-134D80738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971" y="3728846"/>
            <a:ext cx="916877" cy="127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10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% Operatörü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71569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İki 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operand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alır. Sonuç birinci operandın ikinci operanda bölümünden elde edilen kalandır.</a:t>
            </a:r>
          </a:p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c = 10 % 3;</a:t>
            </a:r>
          </a:p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d = -7 % 4;</a:t>
            </a:r>
          </a:p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</a:rPr>
              <a:t>e = 2.5m % 1.2m;</a:t>
            </a:r>
          </a:p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f = 2.5f % 1.2f;</a:t>
            </a:r>
            <a:endParaRPr lang="tr-TR"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b="1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34E68392-01A0-4432-ABE3-620D333EE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677" y="2170012"/>
            <a:ext cx="9620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17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Arttırma ve Eksiltme Operatörü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71569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Arttırma (++) ve Eksiltme (--)</a:t>
            </a:r>
          </a:p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Tek 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operand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alır. Önüne ya da sonuna geldiği değişkeni 1 arttırır ya da azaltır.</a:t>
            </a:r>
          </a:p>
          <a:p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600" b="1" dirty="0" err="1">
                <a:solidFill>
                  <a:srgbClr val="00B050"/>
                </a:solidFill>
                <a:latin typeface="Anaheim"/>
              </a:rPr>
              <a:t>int</a:t>
            </a:r>
            <a:r>
              <a:rPr lang="tr-TR" sz="1600" b="1" dirty="0">
                <a:solidFill>
                  <a:srgbClr val="00B050"/>
                </a:solidFill>
                <a:latin typeface="Anaheim"/>
              </a:rPr>
              <a:t> a = 10;</a:t>
            </a:r>
          </a:p>
          <a:p>
            <a:r>
              <a:rPr lang="tr-TR" sz="1600" b="1" dirty="0">
                <a:solidFill>
                  <a:srgbClr val="00B050"/>
                </a:solidFill>
                <a:latin typeface="Anaheim"/>
              </a:rPr>
              <a:t>  </a:t>
            </a:r>
            <a:r>
              <a:rPr lang="tr-TR" sz="1600" b="1" dirty="0" err="1">
                <a:solidFill>
                  <a:srgbClr val="00B050"/>
                </a:solidFill>
                <a:latin typeface="Anaheim"/>
              </a:rPr>
              <a:t>int</a:t>
            </a:r>
            <a:r>
              <a:rPr lang="tr-TR" sz="1600" b="1" dirty="0">
                <a:solidFill>
                  <a:srgbClr val="00B050"/>
                </a:solidFill>
                <a:latin typeface="Anaheim"/>
              </a:rPr>
              <a:t> b = 20;</a:t>
            </a:r>
          </a:p>
          <a:p>
            <a:r>
              <a:rPr lang="tr-TR" sz="1600" b="1" dirty="0">
                <a:solidFill>
                  <a:srgbClr val="00B050"/>
                </a:solidFill>
                <a:latin typeface="Anaheim"/>
              </a:rPr>
              <a:t>  </a:t>
            </a:r>
            <a:r>
              <a:rPr lang="tr-TR" sz="1600" b="1" dirty="0" err="1">
                <a:solidFill>
                  <a:srgbClr val="00B050"/>
                </a:solidFill>
                <a:latin typeface="Anaheim"/>
              </a:rPr>
              <a:t>int</a:t>
            </a:r>
            <a:r>
              <a:rPr lang="tr-TR" sz="1600" b="1" dirty="0">
                <a:solidFill>
                  <a:srgbClr val="00B050"/>
                </a:solidFill>
                <a:latin typeface="Anaheim"/>
              </a:rPr>
              <a:t> c = 30;</a:t>
            </a:r>
          </a:p>
          <a:p>
            <a:r>
              <a:rPr lang="tr-TR" sz="1600" b="1" dirty="0">
                <a:solidFill>
                  <a:srgbClr val="00B050"/>
                </a:solidFill>
                <a:latin typeface="Anaheim"/>
              </a:rPr>
              <a:t>  </a:t>
            </a:r>
            <a:r>
              <a:rPr lang="tr-TR" sz="1600" b="1" dirty="0" err="1">
                <a:solidFill>
                  <a:srgbClr val="00B050"/>
                </a:solidFill>
                <a:latin typeface="Anaheim"/>
              </a:rPr>
              <a:t>int</a:t>
            </a:r>
            <a:r>
              <a:rPr lang="tr-TR" sz="1600" b="1" dirty="0">
                <a:solidFill>
                  <a:srgbClr val="00B050"/>
                </a:solidFill>
                <a:latin typeface="Anaheim"/>
              </a:rPr>
              <a:t> d = 40;</a:t>
            </a:r>
          </a:p>
          <a:p>
            <a:r>
              <a:rPr lang="tr-TR" sz="1600" b="1" dirty="0">
                <a:solidFill>
                  <a:srgbClr val="00B050"/>
                </a:solidFill>
                <a:latin typeface="Anaheim"/>
              </a:rPr>
              <a:t>  </a:t>
            </a:r>
            <a:r>
              <a:rPr lang="tr-TR" sz="1600" b="1" dirty="0" err="1">
                <a:solidFill>
                  <a:srgbClr val="00B050"/>
                </a:solidFill>
                <a:latin typeface="Anaheim"/>
              </a:rPr>
              <a:t>float</a:t>
            </a:r>
            <a:r>
              <a:rPr lang="tr-TR" sz="1600" b="1" dirty="0">
                <a:solidFill>
                  <a:srgbClr val="00B050"/>
                </a:solidFill>
                <a:latin typeface="Anaheim"/>
              </a:rPr>
              <a:t> f = 5.6f;</a:t>
            </a:r>
          </a:p>
          <a:p>
            <a:endParaRPr lang="tr-TR" sz="1600" b="1" dirty="0">
              <a:solidFill>
                <a:srgbClr val="00B050"/>
              </a:solidFill>
              <a:latin typeface="Anaheim"/>
            </a:endParaRPr>
          </a:p>
          <a:p>
            <a:r>
              <a:rPr lang="tr-TR" sz="1600" b="1" dirty="0">
                <a:solidFill>
                  <a:srgbClr val="00B050"/>
                </a:solidFill>
                <a:latin typeface="Anaheim"/>
              </a:rPr>
              <a:t>  a++;</a:t>
            </a:r>
          </a:p>
          <a:p>
            <a:r>
              <a:rPr lang="tr-TR" sz="1600" b="1" dirty="0">
                <a:solidFill>
                  <a:srgbClr val="00B050"/>
                </a:solidFill>
                <a:latin typeface="Anaheim"/>
              </a:rPr>
              <a:t>  ++b;</a:t>
            </a:r>
          </a:p>
          <a:p>
            <a:r>
              <a:rPr lang="tr-TR" sz="1600" b="1" dirty="0">
                <a:solidFill>
                  <a:srgbClr val="00B050"/>
                </a:solidFill>
                <a:latin typeface="Anaheim"/>
              </a:rPr>
              <a:t>  c--;</a:t>
            </a:r>
          </a:p>
          <a:p>
            <a:r>
              <a:rPr lang="tr-TR" sz="1600" b="1" dirty="0">
                <a:solidFill>
                  <a:srgbClr val="00B050"/>
                </a:solidFill>
                <a:latin typeface="Anaheim"/>
              </a:rPr>
              <a:t>  --d;</a:t>
            </a:r>
          </a:p>
          <a:p>
            <a:r>
              <a:rPr lang="tr-TR" sz="1600" b="1" dirty="0">
                <a:solidFill>
                  <a:srgbClr val="00B050"/>
                </a:solidFill>
                <a:latin typeface="Anaheim"/>
              </a:rPr>
              <a:t>  f++;</a:t>
            </a:r>
            <a:endParaRPr lang="tr-TR" sz="1600" b="1" dirty="0">
              <a:solidFill>
                <a:srgbClr val="00B050"/>
              </a:solidFill>
              <a:latin typeface="Anaheim"/>
              <a:sym typeface="Anaheim"/>
            </a:endParaRP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b="1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6599549-D082-4959-8227-361318506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812" y="2895075"/>
            <a:ext cx="8191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1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Arttırma ve Eksiltme Operatörü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71569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x++'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ın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sonucu, aşağıdaki örnekte gösterildiği gibi, işlemden </a:t>
            </a:r>
            <a:r>
              <a:rPr lang="tr-TR" sz="1600" b="1" dirty="0">
                <a:solidFill>
                  <a:schemeClr val="lt1"/>
                </a:solidFill>
                <a:highlight>
                  <a:srgbClr val="FF0000"/>
                </a:highlight>
                <a:latin typeface="Anaheim"/>
                <a:ea typeface="Anaheim"/>
                <a:cs typeface="Anaheim"/>
                <a:sym typeface="Anaheim"/>
              </a:rPr>
              <a:t>önceki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x değeridir:</a:t>
            </a:r>
          </a:p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en-US" sz="1600" b="1" dirty="0">
                <a:solidFill>
                  <a:srgbClr val="00B050"/>
                </a:solidFill>
                <a:latin typeface="Anaheim"/>
              </a:rPr>
              <a:t>int </a:t>
            </a:r>
            <a:r>
              <a:rPr lang="en-US" sz="1600" b="1" dirty="0" err="1">
                <a:solidFill>
                  <a:srgbClr val="00B050"/>
                </a:solidFill>
                <a:latin typeface="Anaheim"/>
              </a:rPr>
              <a:t>i</a:t>
            </a:r>
            <a:r>
              <a:rPr lang="en-US" sz="1600" b="1" dirty="0">
                <a:solidFill>
                  <a:srgbClr val="00B050"/>
                </a:solidFill>
                <a:latin typeface="Anaheim"/>
              </a:rPr>
              <a:t> = 3; </a:t>
            </a:r>
            <a:endParaRPr lang="tr-TR" sz="1600" b="1" dirty="0">
              <a:solidFill>
                <a:srgbClr val="00B050"/>
              </a:solidFill>
              <a:latin typeface="Anaheim"/>
            </a:endParaRPr>
          </a:p>
          <a:p>
            <a:pPr marL="139700"/>
            <a:r>
              <a:rPr lang="en-US" sz="1600" b="1" dirty="0" err="1">
                <a:solidFill>
                  <a:srgbClr val="00B050"/>
                </a:solidFill>
                <a:latin typeface="Anaheim"/>
              </a:rPr>
              <a:t>Console.WriteLine</a:t>
            </a:r>
            <a:r>
              <a:rPr lang="tr-TR" sz="1600" b="1" dirty="0">
                <a:solidFill>
                  <a:srgbClr val="00B050"/>
                </a:solidFill>
                <a:latin typeface="Anaheim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Anaheim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Anaheim"/>
              </a:rPr>
              <a:t>i</a:t>
            </a:r>
            <a:r>
              <a:rPr lang="en-US" sz="1600" b="1" dirty="0">
                <a:solidFill>
                  <a:srgbClr val="00B050"/>
                </a:solidFill>
                <a:latin typeface="Anaheim"/>
              </a:rPr>
              <a:t>); // </a:t>
            </a:r>
            <a:r>
              <a:rPr lang="tr-TR" sz="1600" b="1" dirty="0">
                <a:solidFill>
                  <a:srgbClr val="00B050"/>
                </a:solidFill>
                <a:latin typeface="Anaheim"/>
              </a:rPr>
              <a:t>çıktı</a:t>
            </a:r>
            <a:r>
              <a:rPr lang="en-US" sz="1600" b="1" dirty="0">
                <a:solidFill>
                  <a:srgbClr val="00B050"/>
                </a:solidFill>
                <a:latin typeface="Anaheim"/>
              </a:rPr>
              <a:t>: 3 </a:t>
            </a:r>
            <a:endParaRPr lang="tr-TR" sz="1600" b="1" dirty="0">
              <a:solidFill>
                <a:srgbClr val="00B050"/>
              </a:solidFill>
              <a:latin typeface="Anaheim"/>
            </a:endParaRPr>
          </a:p>
          <a:p>
            <a:pPr marL="139700"/>
            <a:r>
              <a:rPr lang="en-US" sz="1600" b="1" dirty="0" err="1">
                <a:solidFill>
                  <a:srgbClr val="00B050"/>
                </a:solidFill>
                <a:latin typeface="Anaheim"/>
              </a:rPr>
              <a:t>Console.WriteLine</a:t>
            </a:r>
            <a:r>
              <a:rPr lang="tr-TR" sz="1600" b="1" dirty="0">
                <a:solidFill>
                  <a:srgbClr val="00B050"/>
                </a:solidFill>
                <a:latin typeface="Anaheim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Anaheim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Anaheim"/>
              </a:rPr>
              <a:t>i</a:t>
            </a:r>
            <a:r>
              <a:rPr lang="en-US" sz="1600" b="1" dirty="0">
                <a:solidFill>
                  <a:srgbClr val="00B050"/>
                </a:solidFill>
                <a:latin typeface="Anaheim"/>
              </a:rPr>
              <a:t>++); // </a:t>
            </a:r>
            <a:r>
              <a:rPr lang="tr-TR" sz="1600" b="1" dirty="0">
                <a:solidFill>
                  <a:srgbClr val="00B050"/>
                </a:solidFill>
                <a:latin typeface="Anaheim"/>
              </a:rPr>
              <a:t>çıktı </a:t>
            </a:r>
            <a:r>
              <a:rPr lang="en-US" sz="1600" b="1" dirty="0">
                <a:solidFill>
                  <a:srgbClr val="00B050"/>
                </a:solidFill>
                <a:latin typeface="Anaheim"/>
              </a:rPr>
              <a:t>: 3 </a:t>
            </a:r>
            <a:endParaRPr lang="tr-TR" sz="1600" b="1" dirty="0">
              <a:solidFill>
                <a:srgbClr val="00B050"/>
              </a:solidFill>
              <a:latin typeface="Anaheim"/>
            </a:endParaRPr>
          </a:p>
          <a:p>
            <a:pPr marL="139700"/>
            <a:r>
              <a:rPr lang="en-US" sz="1600" b="1" dirty="0" err="1">
                <a:solidFill>
                  <a:srgbClr val="00B050"/>
                </a:solidFill>
                <a:latin typeface="Anaheim"/>
              </a:rPr>
              <a:t>Console.WriteLine</a:t>
            </a:r>
            <a:r>
              <a:rPr lang="tr-TR" sz="1600" b="1" dirty="0">
                <a:solidFill>
                  <a:srgbClr val="00B050"/>
                </a:solidFill>
                <a:latin typeface="Anaheim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Anaheim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Anaheim"/>
              </a:rPr>
              <a:t>i</a:t>
            </a:r>
            <a:r>
              <a:rPr lang="en-US" sz="1600" b="1" dirty="0">
                <a:solidFill>
                  <a:srgbClr val="00B050"/>
                </a:solidFill>
                <a:latin typeface="Anaheim"/>
              </a:rPr>
              <a:t>); // </a:t>
            </a:r>
            <a:r>
              <a:rPr lang="tr-TR" sz="1600" b="1" dirty="0">
                <a:solidFill>
                  <a:srgbClr val="00B050"/>
                </a:solidFill>
                <a:latin typeface="Anaheim"/>
              </a:rPr>
              <a:t>çıktı </a:t>
            </a:r>
            <a:r>
              <a:rPr lang="en-US" sz="1600" b="1" dirty="0">
                <a:solidFill>
                  <a:srgbClr val="00B050"/>
                </a:solidFill>
                <a:latin typeface="Anaheim"/>
              </a:rPr>
              <a:t>: 4</a:t>
            </a:r>
            <a:endParaRPr lang="tr-TR" sz="1600" b="1" dirty="0">
              <a:solidFill>
                <a:srgbClr val="00B050"/>
              </a:solidFill>
              <a:latin typeface="Anaheim"/>
            </a:endParaRPr>
          </a:p>
          <a:p>
            <a:pPr marL="139700"/>
            <a:endParaRPr lang="tr-TR" sz="1600" b="1" dirty="0">
              <a:solidFill>
                <a:srgbClr val="00B050"/>
              </a:solidFill>
              <a:latin typeface="Anaheim"/>
              <a:sym typeface="Anaheim"/>
            </a:endParaRPr>
          </a:p>
          <a:p>
            <a:pPr marL="139700"/>
            <a:r>
              <a:rPr lang="tr-TR" sz="1600" b="1" dirty="0">
                <a:solidFill>
                  <a:schemeClr val="lt1"/>
                </a:solidFill>
                <a:latin typeface="Anaheim"/>
                <a:sym typeface="Anaheim"/>
              </a:rPr>
              <a:t>++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sym typeface="Anaheim"/>
              </a:rPr>
              <a:t>x'in</a:t>
            </a:r>
            <a:r>
              <a:rPr lang="tr-TR" sz="1600" b="1" dirty="0">
                <a:solidFill>
                  <a:schemeClr val="lt1"/>
                </a:solidFill>
                <a:latin typeface="Anaheim"/>
                <a:sym typeface="Anaheim"/>
              </a:rPr>
              <a:t> sonucu, aşağıdaki örnekte gösterildiği gibi, işlemden </a:t>
            </a:r>
            <a:r>
              <a:rPr lang="tr-TR" sz="1600" b="1" dirty="0">
                <a:solidFill>
                  <a:schemeClr val="lt1"/>
                </a:solidFill>
                <a:highlight>
                  <a:srgbClr val="FF0000"/>
                </a:highlight>
                <a:latin typeface="Anaheim"/>
                <a:sym typeface="Anaheim"/>
              </a:rPr>
              <a:t>sonraki</a:t>
            </a:r>
            <a:r>
              <a:rPr lang="tr-TR" sz="1600" b="1" dirty="0">
                <a:solidFill>
                  <a:schemeClr val="lt1"/>
                </a:solidFill>
                <a:latin typeface="Anaheim"/>
                <a:sym typeface="Anaheim"/>
              </a:rPr>
              <a:t> x değeridir:</a:t>
            </a:r>
          </a:p>
          <a:p>
            <a:pPr marL="139700"/>
            <a:endParaRPr lang="tr-TR" sz="1600" b="1" dirty="0">
              <a:solidFill>
                <a:schemeClr val="lt1"/>
              </a:solidFill>
              <a:latin typeface="Anaheim"/>
              <a:sym typeface="Anaheim"/>
            </a:endParaRPr>
          </a:p>
          <a:p>
            <a:pPr marL="139700"/>
            <a:r>
              <a:rPr lang="en-US" sz="1600" b="1" dirty="0">
                <a:solidFill>
                  <a:srgbClr val="00B050"/>
                </a:solidFill>
                <a:latin typeface="Anaheim"/>
              </a:rPr>
              <a:t>double a = 1.5; </a:t>
            </a:r>
            <a:endParaRPr lang="tr-TR" sz="1600" b="1" dirty="0">
              <a:solidFill>
                <a:srgbClr val="00B050"/>
              </a:solidFill>
              <a:latin typeface="Anaheim"/>
            </a:endParaRPr>
          </a:p>
          <a:p>
            <a:pPr marL="139700"/>
            <a:r>
              <a:rPr lang="en-US" sz="1600" b="1" dirty="0" err="1">
                <a:solidFill>
                  <a:srgbClr val="00B050"/>
                </a:solidFill>
                <a:latin typeface="Anaheim"/>
              </a:rPr>
              <a:t>Console.WriteLine</a:t>
            </a:r>
            <a:r>
              <a:rPr lang="tr-TR" sz="1600" b="1" dirty="0">
                <a:solidFill>
                  <a:srgbClr val="00B050"/>
                </a:solidFill>
                <a:latin typeface="Anaheim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Anaheim"/>
              </a:rPr>
              <a:t>(a); // </a:t>
            </a:r>
            <a:r>
              <a:rPr lang="tr-TR" sz="1600" b="1" dirty="0">
                <a:solidFill>
                  <a:srgbClr val="00B050"/>
                </a:solidFill>
                <a:latin typeface="Anaheim"/>
              </a:rPr>
              <a:t>çıktı </a:t>
            </a:r>
            <a:r>
              <a:rPr lang="en-US" sz="1600" b="1" dirty="0">
                <a:solidFill>
                  <a:srgbClr val="00B050"/>
                </a:solidFill>
                <a:latin typeface="Anaheim"/>
              </a:rPr>
              <a:t>: 1.5 </a:t>
            </a:r>
            <a:endParaRPr lang="tr-TR" sz="1600" b="1" dirty="0">
              <a:solidFill>
                <a:srgbClr val="00B050"/>
              </a:solidFill>
              <a:latin typeface="Anaheim"/>
            </a:endParaRPr>
          </a:p>
          <a:p>
            <a:pPr marL="139700"/>
            <a:r>
              <a:rPr lang="en-US" sz="1600" b="1" dirty="0" err="1">
                <a:solidFill>
                  <a:srgbClr val="00B050"/>
                </a:solidFill>
                <a:latin typeface="Anaheim"/>
              </a:rPr>
              <a:t>Console.WriteLine</a:t>
            </a:r>
            <a:r>
              <a:rPr lang="tr-TR" sz="1600" b="1" dirty="0">
                <a:solidFill>
                  <a:srgbClr val="00B050"/>
                </a:solidFill>
                <a:latin typeface="Anaheim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Anaheim"/>
              </a:rPr>
              <a:t>(++a); // </a:t>
            </a:r>
            <a:r>
              <a:rPr lang="tr-TR" sz="1600" b="1" dirty="0">
                <a:solidFill>
                  <a:srgbClr val="00B050"/>
                </a:solidFill>
                <a:latin typeface="Anaheim"/>
              </a:rPr>
              <a:t>çıktı </a:t>
            </a:r>
            <a:r>
              <a:rPr lang="en-US" sz="1600" b="1" dirty="0">
                <a:solidFill>
                  <a:srgbClr val="00B050"/>
                </a:solidFill>
                <a:latin typeface="Anaheim"/>
              </a:rPr>
              <a:t>: 2.5 </a:t>
            </a:r>
            <a:endParaRPr lang="tr-TR" sz="1600" b="1" dirty="0">
              <a:solidFill>
                <a:srgbClr val="00B050"/>
              </a:solidFill>
              <a:latin typeface="Anaheim"/>
            </a:endParaRPr>
          </a:p>
          <a:p>
            <a:pPr marL="139700"/>
            <a:r>
              <a:rPr lang="en-US" sz="1600" b="1" dirty="0" err="1">
                <a:solidFill>
                  <a:srgbClr val="00B050"/>
                </a:solidFill>
                <a:latin typeface="Anaheim"/>
              </a:rPr>
              <a:t>Console.WriteLine</a:t>
            </a:r>
            <a:r>
              <a:rPr lang="tr-TR" sz="1600" b="1" dirty="0">
                <a:solidFill>
                  <a:srgbClr val="00B050"/>
                </a:solidFill>
                <a:latin typeface="Anaheim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Anaheim"/>
              </a:rPr>
              <a:t>(a); // </a:t>
            </a:r>
            <a:r>
              <a:rPr lang="tr-TR" sz="1600" b="1" dirty="0">
                <a:solidFill>
                  <a:srgbClr val="00B050"/>
                </a:solidFill>
                <a:latin typeface="Anaheim"/>
              </a:rPr>
              <a:t>çıktı </a:t>
            </a:r>
            <a:r>
              <a:rPr lang="en-US" sz="1600" b="1" dirty="0">
                <a:solidFill>
                  <a:srgbClr val="00B050"/>
                </a:solidFill>
                <a:latin typeface="Anaheim"/>
              </a:rPr>
              <a:t>: 2.5</a:t>
            </a:r>
            <a:endParaRPr lang="tr-TR" sz="1600" b="1" dirty="0">
              <a:solidFill>
                <a:srgbClr val="00B050"/>
              </a:solidFill>
              <a:latin typeface="Anaheim"/>
              <a:sym typeface="Anaheim"/>
            </a:endParaRPr>
          </a:p>
          <a:p>
            <a:endParaRPr lang="tr-TR" sz="1600" b="1" dirty="0">
              <a:solidFill>
                <a:srgbClr val="00B050"/>
              </a:solidFill>
              <a:latin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3072387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Karşılaştırma Operatörleri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71569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&gt; ve &lt; Operatörleri</a:t>
            </a: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İki sayının büyüklüğünü, küçüklüğünü ölçerler. </a:t>
            </a: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Ürettikleri değer 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true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ya da 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false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değerleridir.</a:t>
            </a:r>
          </a:p>
          <a:p>
            <a:pPr marL="158750">
              <a:buNone/>
            </a:pPr>
            <a:endParaRPr lang="tr-TR" sz="16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pPr marL="158750">
              <a:buNone/>
            </a:pPr>
            <a:r>
              <a:rPr lang="tr-TR" sz="160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bool</a:t>
            </a:r>
            <a:r>
              <a:rPr lang="tr-TR" sz="1600" dirty="0">
                <a:solidFill>
                  <a:srgbClr val="00B050"/>
                </a:solidFill>
                <a:latin typeface="Cascadia Mono" panose="020B0609020000020004" pitchFamily="49" charset="0"/>
              </a:rPr>
              <a:t> b1 = 60 &lt; 50;</a:t>
            </a:r>
          </a:p>
          <a:p>
            <a:pPr marL="158750">
              <a:buNone/>
            </a:pPr>
            <a:r>
              <a:rPr lang="tr-TR" sz="160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bool</a:t>
            </a:r>
            <a:r>
              <a:rPr lang="tr-TR" sz="1600" dirty="0">
                <a:solidFill>
                  <a:srgbClr val="00B050"/>
                </a:solidFill>
                <a:latin typeface="Cascadia Mono" panose="020B0609020000020004" pitchFamily="49" charset="0"/>
              </a:rPr>
              <a:t> b2 = 50 &lt; 60;</a:t>
            </a:r>
          </a:p>
          <a:p>
            <a:pPr marL="158750">
              <a:buNone/>
            </a:pPr>
            <a:r>
              <a:rPr lang="tr-TR" sz="160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bool</a:t>
            </a:r>
            <a:r>
              <a:rPr lang="tr-TR" sz="1600" dirty="0">
                <a:solidFill>
                  <a:srgbClr val="00B050"/>
                </a:solidFill>
                <a:latin typeface="Cascadia Mono" panose="020B0609020000020004" pitchFamily="49" charset="0"/>
              </a:rPr>
              <a:t> b3 = 20.54 &gt; 65.7;</a:t>
            </a:r>
          </a:p>
          <a:p>
            <a:pPr marL="158750">
              <a:buNone/>
            </a:pPr>
            <a:r>
              <a:rPr lang="tr-TR" sz="160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bool</a:t>
            </a:r>
            <a:r>
              <a:rPr lang="tr-TR" sz="1600" dirty="0">
                <a:solidFill>
                  <a:srgbClr val="00B050"/>
                </a:solidFill>
                <a:latin typeface="Cascadia Mono" panose="020B0609020000020004" pitchFamily="49" charset="0"/>
              </a:rPr>
              <a:t> b4 = 10.4f &gt; 5.4;</a:t>
            </a:r>
            <a:endParaRPr lang="tr-TR" sz="1600" b="1" dirty="0">
              <a:solidFill>
                <a:srgbClr val="00B05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8561030-A18A-49F2-B2BB-9BB8BC274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927" y="2824734"/>
            <a:ext cx="8572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67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Karşılaştırma Operatörleri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71569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&gt;= ve =&lt; Operatörleri</a:t>
            </a: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İki sayının büyüklüğünü, küçüklüğünü ölçerler. İki ifadenin eşitliğinde de 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true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değeri üretilir.</a:t>
            </a: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== ve != Operatörleri</a:t>
            </a: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İki değerin eşit olup olmadığına göre değer üretir.</a:t>
            </a: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Eşit ise == (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true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), != (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false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)</a:t>
            </a: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Eşit değil ise == (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false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), != (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true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8730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Karşılaştırma Operatörleri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71569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as Operatörü</a:t>
            </a: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Uygun türler arasında dönüşümü sağlar. Ürettiği değer referans türündendir, dönüştürme işlemi başarısızsa 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null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değer üretilir.</a:t>
            </a:r>
          </a:p>
          <a:p>
            <a:pPr marL="158750">
              <a:buNone/>
            </a:pPr>
            <a:endParaRPr lang="tr-TR" sz="16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pPr marL="158750">
              <a:buNone/>
            </a:pPr>
            <a:r>
              <a:rPr lang="tr-TR" sz="160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object</a:t>
            </a:r>
            <a:r>
              <a:rPr lang="tr-TR" sz="1600" dirty="0">
                <a:solidFill>
                  <a:srgbClr val="00B050"/>
                </a:solidFill>
                <a:latin typeface="Cascadia Mono" panose="020B0609020000020004" pitchFamily="49" charset="0"/>
              </a:rPr>
              <a:t> i = "50";</a:t>
            </a:r>
          </a:p>
          <a:p>
            <a:pPr marL="158750">
              <a:buNone/>
            </a:pPr>
            <a:r>
              <a:rPr lang="en-US" sz="1600" dirty="0">
                <a:solidFill>
                  <a:srgbClr val="00B050"/>
                </a:solidFill>
                <a:latin typeface="Cascadia Mono" panose="020B0609020000020004" pitchFamily="49" charset="0"/>
              </a:rPr>
              <a:t>string s = </a:t>
            </a:r>
            <a:r>
              <a:rPr lang="en-US" sz="160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i</a:t>
            </a:r>
            <a:r>
              <a:rPr lang="en-US" sz="1600" dirty="0">
                <a:solidFill>
                  <a:srgbClr val="00B050"/>
                </a:solidFill>
                <a:latin typeface="Cascadia Mono" panose="020B0609020000020004" pitchFamily="49" charset="0"/>
              </a:rPr>
              <a:t> as string;</a:t>
            </a:r>
          </a:p>
          <a:p>
            <a:pPr marL="158750">
              <a:buNone/>
            </a:pPr>
            <a:r>
              <a:rPr lang="tr-TR" sz="160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600" dirty="0">
                <a:solidFill>
                  <a:srgbClr val="00B050"/>
                </a:solidFill>
                <a:latin typeface="Cascadia Mono" panose="020B0609020000020004" pitchFamily="49" charset="0"/>
              </a:rPr>
              <a:t>(s);</a:t>
            </a:r>
            <a:endParaRPr lang="tr-TR" sz="1600" b="1" dirty="0">
              <a:solidFill>
                <a:srgbClr val="00B05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3372769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Karşılaştırma Operatörleri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71569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is Operatörü</a:t>
            </a: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Çalışma zamanında bir nesnenin türünün 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operand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ile verilen türe uyumlu olup olmadığını kontrol eder.</a:t>
            </a: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True ya da 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false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değeri üretir.</a:t>
            </a:r>
          </a:p>
          <a:p>
            <a:pPr marL="182563"/>
            <a:r>
              <a:rPr lang="tr-TR" sz="180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B050"/>
                </a:solidFill>
                <a:latin typeface="Cascadia Mono" panose="020B0609020000020004" pitchFamily="49" charset="0"/>
              </a:rPr>
              <a:t> i = 50;</a:t>
            </a:r>
          </a:p>
          <a:p>
            <a:pPr marL="182563"/>
            <a:r>
              <a:rPr lang="en-US" sz="1800" dirty="0">
                <a:solidFill>
                  <a:srgbClr val="00B050"/>
                </a:solidFill>
                <a:latin typeface="Cascadia Mono" panose="020B0609020000020004" pitchFamily="49" charset="0"/>
              </a:rPr>
              <a:t>bool b1 = </a:t>
            </a:r>
            <a:r>
              <a:rPr lang="en-US" sz="180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B050"/>
                </a:solidFill>
                <a:latin typeface="Cascadia Mono" panose="020B0609020000020004" pitchFamily="49" charset="0"/>
              </a:rPr>
              <a:t> is int;</a:t>
            </a:r>
          </a:p>
          <a:p>
            <a:pPr marL="182563"/>
            <a:r>
              <a:rPr lang="en-US" sz="1800" dirty="0">
                <a:solidFill>
                  <a:srgbClr val="00B050"/>
                </a:solidFill>
                <a:latin typeface="Cascadia Mono" panose="020B0609020000020004" pitchFamily="49" charset="0"/>
              </a:rPr>
              <a:t>bool b2 = </a:t>
            </a:r>
            <a:r>
              <a:rPr lang="en-US" sz="180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B050"/>
                </a:solidFill>
                <a:latin typeface="Cascadia Mono" panose="020B0609020000020004" pitchFamily="49" charset="0"/>
              </a:rPr>
              <a:t> is double;</a:t>
            </a:r>
          </a:p>
          <a:p>
            <a:pPr marL="182563"/>
            <a:r>
              <a:rPr lang="en-US" sz="1800" dirty="0">
                <a:solidFill>
                  <a:srgbClr val="00B050"/>
                </a:solidFill>
                <a:latin typeface="Cascadia Mono" panose="020B0609020000020004" pitchFamily="49" charset="0"/>
              </a:rPr>
              <a:t>bool b3 = </a:t>
            </a:r>
            <a:r>
              <a:rPr lang="en-US" sz="180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B050"/>
                </a:solidFill>
                <a:latin typeface="Cascadia Mono" panose="020B0609020000020004" pitchFamily="49" charset="0"/>
              </a:rPr>
              <a:t> is float;</a:t>
            </a:r>
            <a:endParaRPr lang="tr-TR" sz="1600" b="1" dirty="0">
              <a:solidFill>
                <a:srgbClr val="00B05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E03FBE1A-C056-4F08-9CDF-14D83F404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774" y="3030855"/>
            <a:ext cx="6572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7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Mantıksal Operatörler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71569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&amp;&amp; (Mantıksal VE) Operatörü</a:t>
            </a: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True ya da 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false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değerindeki 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operandları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mantıksal VE işlemine sokar. True ya da 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false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değeri üretir.</a:t>
            </a: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bool</a:t>
            </a: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 b1 = 35 &lt; 10 &amp;&amp; 10 == 50; </a:t>
            </a:r>
            <a:endParaRPr lang="tr-TR" sz="1600" b="1" dirty="0">
              <a:solidFill>
                <a:schemeClr val="bg1"/>
              </a:solidFill>
              <a:highlight>
                <a:srgbClr val="FF0000"/>
              </a:highlight>
              <a:latin typeface="Anaheim"/>
              <a:ea typeface="Anaheim"/>
              <a:cs typeface="Anaheim"/>
              <a:sym typeface="Anaheim"/>
            </a:endParaRP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bool</a:t>
            </a: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 b2 = 35 &gt; 10 &amp;&amp; 10 != 50; </a:t>
            </a:r>
            <a:endParaRPr lang="tr-TR" sz="1600" b="1" dirty="0">
              <a:solidFill>
                <a:schemeClr val="bg1"/>
              </a:solidFill>
              <a:highlight>
                <a:srgbClr val="FF0000"/>
              </a:highlight>
              <a:latin typeface="Anaheim"/>
              <a:ea typeface="Anaheim"/>
              <a:cs typeface="Anaheim"/>
              <a:sym typeface="Anaheim"/>
            </a:endParaRP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bool</a:t>
            </a: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 b3 = 14.6f &gt; 10f &amp;&amp; 0! = 100; </a:t>
            </a:r>
            <a:endParaRPr lang="tr-TR" sz="1600" b="1" dirty="0">
              <a:solidFill>
                <a:schemeClr val="bg1"/>
              </a:solidFill>
              <a:highlight>
                <a:srgbClr val="FF0000"/>
              </a:highlight>
              <a:latin typeface="Anaheim"/>
              <a:ea typeface="Anaheim"/>
              <a:cs typeface="Anaheim"/>
              <a:sym typeface="Anaheim"/>
            </a:endParaRPr>
          </a:p>
        </p:txBody>
      </p:sp>
      <p:graphicFrame>
        <p:nvGraphicFramePr>
          <p:cNvPr id="2" name="Tablo 3">
            <a:extLst>
              <a:ext uri="{FF2B5EF4-FFF2-40B4-BE49-F238E27FC236}">
                <a16:creationId xmlns:a16="http://schemas.microsoft.com/office/drawing/2014/main" id="{3C004A4B-9BDB-4437-920B-171E7E759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73394"/>
              </p:ext>
            </p:extLst>
          </p:nvPr>
        </p:nvGraphicFramePr>
        <p:xfrm>
          <a:off x="4828795" y="2485500"/>
          <a:ext cx="3780000" cy="1524000"/>
        </p:xfrm>
        <a:graphic>
          <a:graphicData uri="http://schemas.openxmlformats.org/drawingml/2006/table">
            <a:tbl>
              <a:tblPr firstRow="1" bandRow="1">
                <a:tableStyleId>{0372421D-26BE-4D2D-88BE-21211FB4A465}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687500397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841749736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404935706"/>
                    </a:ext>
                  </a:extLst>
                </a:gridCol>
              </a:tblGrid>
              <a:tr h="295200">
                <a:tc>
                  <a:txBody>
                    <a:bodyPr/>
                    <a:lstStyle/>
                    <a:p>
                      <a:pPr marL="342900" indent="-342900" algn="ctr">
                        <a:buAutoNum type="arabicPeriod"/>
                      </a:pPr>
                      <a:r>
                        <a:rPr lang="tr-TR" b="1" dirty="0" err="1"/>
                        <a:t>Operand</a:t>
                      </a:r>
                      <a:endParaRPr lang="tr-TR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2. </a:t>
                      </a:r>
                      <a:r>
                        <a:rPr lang="tr-TR" b="1" dirty="0" err="1"/>
                        <a:t>Operand</a:t>
                      </a:r>
                      <a:endParaRPr lang="tr-TR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Sonuç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961997"/>
                  </a:ext>
                </a:extLst>
              </a:tr>
              <a:tr h="29520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True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True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True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246210"/>
                  </a:ext>
                </a:extLst>
              </a:tr>
              <a:tr h="29520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True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False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False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051458"/>
                  </a:ext>
                </a:extLst>
              </a:tr>
              <a:tr h="295200"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False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True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False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37805"/>
                  </a:ext>
                </a:extLst>
              </a:tr>
              <a:tr h="295200"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False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False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False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422485"/>
                  </a:ext>
                </a:extLst>
              </a:tr>
            </a:tbl>
          </a:graphicData>
        </a:graphic>
      </p:graphicFrame>
      <p:pic>
        <p:nvPicPr>
          <p:cNvPr id="5" name="Resim 4">
            <a:extLst>
              <a:ext uri="{FF2B5EF4-FFF2-40B4-BE49-F238E27FC236}">
                <a16:creationId xmlns:a16="http://schemas.microsoft.com/office/drawing/2014/main" id="{5F179412-7C80-4103-9CD1-57E736492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404" y="2707432"/>
            <a:ext cx="5238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70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Operatörler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tr-TR" dirty="0"/>
              <a:t>5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Mantıksal Operatörler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71569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|| (Mantıksal VEYA) Operatörü</a:t>
            </a: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True ya da 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false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değerindeki 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operandları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mantıksal VEYA işlemine sokar. True ya da 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false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değeri üretir.</a:t>
            </a: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bool</a:t>
            </a: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 b1 = 35 &lt; 10 || 10 == 50; </a:t>
            </a:r>
            <a:endParaRPr lang="tr-TR" sz="1600" b="1" dirty="0">
              <a:solidFill>
                <a:schemeClr val="bg1"/>
              </a:solidFill>
              <a:highlight>
                <a:srgbClr val="FF0000"/>
              </a:highlight>
              <a:latin typeface="Anaheim"/>
              <a:ea typeface="Anaheim"/>
              <a:cs typeface="Anaheim"/>
              <a:sym typeface="Anaheim"/>
            </a:endParaRP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bool</a:t>
            </a: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 b2 = 35 &gt; 10 || 10 != 50; </a:t>
            </a:r>
            <a:endParaRPr lang="tr-TR" sz="1600" b="1" dirty="0">
              <a:solidFill>
                <a:schemeClr val="bg1"/>
              </a:solidFill>
              <a:highlight>
                <a:srgbClr val="FF0000"/>
              </a:highlight>
              <a:latin typeface="Anaheim"/>
              <a:ea typeface="Anaheim"/>
              <a:cs typeface="Anaheim"/>
              <a:sym typeface="Anaheim"/>
            </a:endParaRP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bool</a:t>
            </a: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 b3 = 14.6f &gt; || &amp;&amp; 0! = 100; </a:t>
            </a:r>
            <a:endParaRPr lang="tr-TR" sz="1600" b="1" dirty="0">
              <a:solidFill>
                <a:schemeClr val="bg1"/>
              </a:solidFill>
              <a:highlight>
                <a:srgbClr val="FF0000"/>
              </a:highlight>
              <a:latin typeface="Anaheim"/>
              <a:ea typeface="Anaheim"/>
              <a:cs typeface="Anaheim"/>
              <a:sym typeface="Anaheim"/>
            </a:endParaRPr>
          </a:p>
        </p:txBody>
      </p:sp>
      <p:graphicFrame>
        <p:nvGraphicFramePr>
          <p:cNvPr id="2" name="Tablo 3">
            <a:extLst>
              <a:ext uri="{FF2B5EF4-FFF2-40B4-BE49-F238E27FC236}">
                <a16:creationId xmlns:a16="http://schemas.microsoft.com/office/drawing/2014/main" id="{3C004A4B-9BDB-4437-920B-171E7E759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03925"/>
              </p:ext>
            </p:extLst>
          </p:nvPr>
        </p:nvGraphicFramePr>
        <p:xfrm>
          <a:off x="4828795" y="2485500"/>
          <a:ext cx="3780000" cy="1524000"/>
        </p:xfrm>
        <a:graphic>
          <a:graphicData uri="http://schemas.openxmlformats.org/drawingml/2006/table">
            <a:tbl>
              <a:tblPr firstRow="1" bandRow="1">
                <a:tableStyleId>{0372421D-26BE-4D2D-88BE-21211FB4A465}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687500397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841749736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404935706"/>
                    </a:ext>
                  </a:extLst>
                </a:gridCol>
              </a:tblGrid>
              <a:tr h="295200">
                <a:tc>
                  <a:txBody>
                    <a:bodyPr/>
                    <a:lstStyle/>
                    <a:p>
                      <a:pPr marL="342900" indent="-342900" algn="ctr">
                        <a:buAutoNum type="arabicPeriod"/>
                      </a:pPr>
                      <a:r>
                        <a:rPr lang="tr-TR" b="1" dirty="0" err="1"/>
                        <a:t>Operand</a:t>
                      </a:r>
                      <a:endParaRPr lang="tr-TR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2. </a:t>
                      </a:r>
                      <a:r>
                        <a:rPr lang="tr-TR" b="1" dirty="0" err="1"/>
                        <a:t>Operand</a:t>
                      </a:r>
                      <a:endParaRPr lang="tr-TR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Sonuç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961997"/>
                  </a:ext>
                </a:extLst>
              </a:tr>
              <a:tr h="29520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True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True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True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246210"/>
                  </a:ext>
                </a:extLst>
              </a:tr>
              <a:tr h="29520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True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False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True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051458"/>
                  </a:ext>
                </a:extLst>
              </a:tr>
              <a:tr h="295200"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False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True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True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37805"/>
                  </a:ext>
                </a:extLst>
              </a:tr>
              <a:tr h="295200"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False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False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False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422485"/>
                  </a:ext>
                </a:extLst>
              </a:tr>
            </a:tbl>
          </a:graphicData>
        </a:graphic>
      </p:graphicFrame>
      <p:pic>
        <p:nvPicPr>
          <p:cNvPr id="5" name="Resim 4">
            <a:extLst>
              <a:ext uri="{FF2B5EF4-FFF2-40B4-BE49-F238E27FC236}">
                <a16:creationId xmlns:a16="http://schemas.microsoft.com/office/drawing/2014/main" id="{5F179412-7C80-4103-9CD1-57E736492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404" y="2707432"/>
            <a:ext cx="5238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77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Mantıksal Operatörler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71569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! (Mantıksal DEĞİL) Operatörü</a:t>
            </a: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True ya da 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false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değerindeki 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operandları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mantıksal DEĞİL işlemine sokar. Tek 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operand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alır. True ya da 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false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değeri üretir.</a:t>
            </a: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bool</a:t>
            </a: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 b1 = ! (35 &gt; 10); </a:t>
            </a:r>
            <a:endParaRPr lang="tr-TR" sz="1600" b="1" dirty="0">
              <a:solidFill>
                <a:schemeClr val="bg1"/>
              </a:solidFill>
              <a:highlight>
                <a:srgbClr val="FF0000"/>
              </a:highlight>
              <a:latin typeface="Anaheim"/>
              <a:ea typeface="Anaheim"/>
              <a:cs typeface="Anaheim"/>
              <a:sym typeface="Anaheim"/>
            </a:endParaRP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bool</a:t>
            </a: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 b2 = ! (10 == 50);</a:t>
            </a:r>
            <a:endParaRPr lang="tr-TR" sz="1600" b="1" dirty="0">
              <a:solidFill>
                <a:schemeClr val="bg1"/>
              </a:solidFill>
              <a:highlight>
                <a:srgbClr val="FF0000"/>
              </a:highlight>
              <a:latin typeface="Anaheim"/>
              <a:ea typeface="Anaheim"/>
              <a:cs typeface="Anaheim"/>
              <a:sym typeface="Anaheim"/>
            </a:endParaRPr>
          </a:p>
        </p:txBody>
      </p:sp>
      <p:graphicFrame>
        <p:nvGraphicFramePr>
          <p:cNvPr id="2" name="Tablo 3">
            <a:extLst>
              <a:ext uri="{FF2B5EF4-FFF2-40B4-BE49-F238E27FC236}">
                <a16:creationId xmlns:a16="http://schemas.microsoft.com/office/drawing/2014/main" id="{3C004A4B-9BDB-4437-920B-171E7E759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513377"/>
              </p:ext>
            </p:extLst>
          </p:nvPr>
        </p:nvGraphicFramePr>
        <p:xfrm>
          <a:off x="4276880" y="2641500"/>
          <a:ext cx="2520000" cy="914400"/>
        </p:xfrm>
        <a:graphic>
          <a:graphicData uri="http://schemas.openxmlformats.org/drawingml/2006/table">
            <a:tbl>
              <a:tblPr firstRow="1" bandRow="1">
                <a:tableStyleId>{0372421D-26BE-4D2D-88BE-21211FB4A465}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687500397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404935706"/>
                    </a:ext>
                  </a:extLst>
                </a:gridCol>
              </a:tblGrid>
              <a:tr h="2952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tr-TR" b="1" dirty="0" err="1"/>
                        <a:t>Operand</a:t>
                      </a:r>
                      <a:endParaRPr lang="tr-TR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Sonuç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961997"/>
                  </a:ext>
                </a:extLst>
              </a:tr>
              <a:tr h="29520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True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False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246210"/>
                  </a:ext>
                </a:extLst>
              </a:tr>
              <a:tr h="295200"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False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True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051458"/>
                  </a:ext>
                </a:extLst>
              </a:tr>
            </a:tbl>
          </a:graphicData>
        </a:graphic>
      </p:graphicFrame>
      <p:pic>
        <p:nvPicPr>
          <p:cNvPr id="4" name="Resim 3">
            <a:extLst>
              <a:ext uri="{FF2B5EF4-FFF2-40B4-BE49-F238E27FC236}">
                <a16:creationId xmlns:a16="http://schemas.microsoft.com/office/drawing/2014/main" id="{A970E771-E275-447E-8757-175DC8FBF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055" y="2667816"/>
            <a:ext cx="5810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280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 err="1"/>
              <a:t>Bitsel</a:t>
            </a:r>
            <a:r>
              <a:rPr lang="tr-TR" sz="2800" dirty="0"/>
              <a:t> Operatörler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71569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Bitsel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işlemler yalnızca tamsayılar üzerinde yapılır. Gerçek sayılarla 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bitsel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operatörler kullanılamaz.</a:t>
            </a:r>
          </a:p>
          <a:p>
            <a:pPr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~ (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Bitsel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DEĞİL) Operatörü</a:t>
            </a:r>
          </a:p>
          <a:p>
            <a:pPr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1 olan bitleri 0, 0 olan bitleri 1 yapar. 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Tümleme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işlemi de denir.</a:t>
            </a:r>
          </a:p>
          <a:p>
            <a:pPr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Byte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türünden 01010101 sayısının 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bitsel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değili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(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tümleyeni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), 10101010’dır.</a:t>
            </a:r>
          </a:p>
          <a:p>
            <a:endParaRPr lang="tr-TR" sz="18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tr-TR" sz="180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B050"/>
                </a:solidFill>
                <a:latin typeface="Cascadia Mono" panose="020B0609020000020004" pitchFamily="49" charset="0"/>
              </a:rPr>
              <a:t> b1 = 200;</a:t>
            </a:r>
          </a:p>
          <a:p>
            <a:r>
              <a:rPr lang="tr-TR" sz="180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B050"/>
                </a:solidFill>
                <a:latin typeface="Cascadia Mono" panose="020B0609020000020004" pitchFamily="49" charset="0"/>
              </a:rPr>
              <a:t> b2 = (</a:t>
            </a:r>
            <a:r>
              <a:rPr lang="tr-TR" sz="180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B050"/>
                </a:solidFill>
                <a:latin typeface="Cascadia Mono" panose="020B0609020000020004" pitchFamily="49" charset="0"/>
              </a:rPr>
              <a:t>)~b1;</a:t>
            </a:r>
          </a:p>
          <a:p>
            <a:r>
              <a:rPr lang="tr-TR" sz="180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B050"/>
                </a:solidFill>
                <a:latin typeface="Cascadia Mono" panose="020B0609020000020004" pitchFamily="49" charset="0"/>
              </a:rPr>
              <a:t>(b2);</a:t>
            </a:r>
            <a:endParaRPr lang="tr-TR" sz="1600" b="1" dirty="0">
              <a:solidFill>
                <a:srgbClr val="00B05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3809405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 err="1"/>
              <a:t>Bitsel</a:t>
            </a:r>
            <a:r>
              <a:rPr lang="tr-TR" sz="2800" dirty="0"/>
              <a:t> Operatörler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71569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&amp; (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Bitsel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VE) Operatörü</a:t>
            </a: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Operandların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karşılıklı bitlerini VE işlemine tabi tutar.</a:t>
            </a:r>
          </a:p>
          <a:p>
            <a:pPr marL="158750">
              <a:buNone/>
            </a:pPr>
            <a:endParaRPr lang="tr-TR" sz="16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pPr marL="158750">
              <a:buNone/>
            </a:pPr>
            <a:r>
              <a:rPr lang="tr-TR" sz="160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byte</a:t>
            </a:r>
            <a:r>
              <a:rPr lang="tr-TR" sz="1600" dirty="0">
                <a:solidFill>
                  <a:srgbClr val="00B050"/>
                </a:solidFill>
                <a:latin typeface="Cascadia Mono" panose="020B0609020000020004" pitchFamily="49" charset="0"/>
              </a:rPr>
              <a:t> a = 145;</a:t>
            </a:r>
          </a:p>
          <a:p>
            <a:pPr marL="158750">
              <a:buNone/>
            </a:pPr>
            <a:r>
              <a:rPr lang="tr-TR" sz="160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byte</a:t>
            </a:r>
            <a:r>
              <a:rPr lang="tr-TR" sz="1600" dirty="0">
                <a:solidFill>
                  <a:srgbClr val="00B050"/>
                </a:solidFill>
                <a:latin typeface="Cascadia Mono" panose="020B0609020000020004" pitchFamily="49" charset="0"/>
              </a:rPr>
              <a:t> b = 73;</a:t>
            </a:r>
          </a:p>
          <a:p>
            <a:pPr marL="158750">
              <a:buNone/>
            </a:pPr>
            <a:endParaRPr lang="tr-TR" sz="1600" b="1" dirty="0">
              <a:solidFill>
                <a:srgbClr val="00B050"/>
              </a:solidFill>
              <a:latin typeface="Cascadia Mono" panose="020B0609020000020004" pitchFamily="49" charset="0"/>
              <a:ea typeface="Anaheim"/>
              <a:cs typeface="Anaheim"/>
              <a:sym typeface="Anaheim"/>
            </a:endParaRPr>
          </a:p>
          <a:p>
            <a:pPr marL="158750"/>
            <a:r>
              <a:rPr lang="en-US" sz="1600" dirty="0">
                <a:solidFill>
                  <a:srgbClr val="00B050"/>
                </a:solidFill>
                <a:latin typeface="Cascadia Mono" panose="020B0609020000020004" pitchFamily="49" charset="0"/>
              </a:rPr>
              <a:t>int c = (byte)(a &amp; b);</a:t>
            </a:r>
          </a:p>
          <a:p>
            <a:pPr marL="158750">
              <a:buNone/>
            </a:pPr>
            <a:endParaRPr lang="tr-TR" sz="1600" b="1" dirty="0">
              <a:solidFill>
                <a:srgbClr val="00B05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aphicFrame>
        <p:nvGraphicFramePr>
          <p:cNvPr id="2" name="Tablo 3">
            <a:extLst>
              <a:ext uri="{FF2B5EF4-FFF2-40B4-BE49-F238E27FC236}">
                <a16:creationId xmlns:a16="http://schemas.microsoft.com/office/drawing/2014/main" id="{3C004A4B-9BDB-4437-920B-171E7E759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974195"/>
              </p:ext>
            </p:extLst>
          </p:nvPr>
        </p:nvGraphicFramePr>
        <p:xfrm>
          <a:off x="4947667" y="2421492"/>
          <a:ext cx="3780000" cy="1524000"/>
        </p:xfrm>
        <a:graphic>
          <a:graphicData uri="http://schemas.openxmlformats.org/drawingml/2006/table">
            <a:tbl>
              <a:tblPr firstRow="1" bandRow="1">
                <a:tableStyleId>{0372421D-26BE-4D2D-88BE-21211FB4A465}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687500397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841749736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404935706"/>
                    </a:ext>
                  </a:extLst>
                </a:gridCol>
              </a:tblGrid>
              <a:tr h="295200">
                <a:tc>
                  <a:txBody>
                    <a:bodyPr/>
                    <a:lstStyle/>
                    <a:p>
                      <a:pPr marL="342900" indent="-342900" algn="ctr">
                        <a:buAutoNum type="arabicPeriod"/>
                      </a:pPr>
                      <a:r>
                        <a:rPr lang="tr-TR" b="1" dirty="0" err="1"/>
                        <a:t>Operand</a:t>
                      </a:r>
                      <a:endParaRPr lang="tr-TR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2. </a:t>
                      </a:r>
                      <a:r>
                        <a:rPr lang="tr-TR" b="1" dirty="0" err="1"/>
                        <a:t>Operand</a:t>
                      </a:r>
                      <a:endParaRPr lang="tr-TR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Sonuç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961997"/>
                  </a:ext>
                </a:extLst>
              </a:tr>
              <a:tr h="29520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246210"/>
                  </a:ext>
                </a:extLst>
              </a:tr>
              <a:tr h="29520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051458"/>
                  </a:ext>
                </a:extLst>
              </a:tr>
              <a:tr h="29520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37805"/>
                  </a:ext>
                </a:extLst>
              </a:tr>
              <a:tr h="29520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422485"/>
                  </a:ext>
                </a:extLst>
              </a:tr>
            </a:tbl>
          </a:graphicData>
        </a:graphic>
      </p:graphicFrame>
      <p:pic>
        <p:nvPicPr>
          <p:cNvPr id="4" name="Resim 3">
            <a:extLst>
              <a:ext uri="{FF2B5EF4-FFF2-40B4-BE49-F238E27FC236}">
                <a16:creationId xmlns:a16="http://schemas.microsoft.com/office/drawing/2014/main" id="{26BF6275-22A6-4172-9005-07BD5E045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912" y="2940604"/>
            <a:ext cx="4857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64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 err="1"/>
              <a:t>Bitsel</a:t>
            </a:r>
            <a:r>
              <a:rPr lang="tr-TR" sz="2800" dirty="0"/>
              <a:t> Operatörler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71569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&amp; (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Bitsel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VE) Operatörü</a:t>
            </a:r>
          </a:p>
          <a:p>
            <a:pPr marL="158750">
              <a:buNone/>
            </a:pPr>
            <a:endParaRPr lang="tr-TR" sz="1600" b="1" dirty="0">
              <a:solidFill>
                <a:srgbClr val="00B05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58750">
              <a:buNone/>
            </a:pPr>
            <a:r>
              <a:rPr lang="tr-TR" sz="28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1001 0001 (145)</a:t>
            </a:r>
          </a:p>
          <a:p>
            <a:pPr marL="158750">
              <a:buNone/>
            </a:pPr>
            <a:r>
              <a:rPr lang="tr-TR" sz="28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0100 1001 (73)</a:t>
            </a:r>
          </a:p>
          <a:p>
            <a:pPr marL="158750">
              <a:buNone/>
            </a:pPr>
            <a:r>
              <a:rPr lang="tr-TR" sz="28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------------------</a:t>
            </a:r>
          </a:p>
          <a:p>
            <a:pPr marL="158750">
              <a:buNone/>
            </a:pPr>
            <a:r>
              <a:rPr lang="tr-TR" sz="28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0000 0001 (1)</a:t>
            </a:r>
          </a:p>
          <a:p>
            <a:pPr marL="158750">
              <a:buNone/>
            </a:pPr>
            <a:endParaRPr lang="tr-TR" sz="2800" b="1" dirty="0">
              <a:solidFill>
                <a:srgbClr val="00B05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58750">
              <a:buNone/>
            </a:pPr>
            <a:r>
              <a:rPr lang="tr-TR" sz="1600" b="1" dirty="0">
                <a:solidFill>
                  <a:schemeClr val="lt1"/>
                </a:solidFill>
                <a:latin typeface="Anaheim"/>
                <a:sym typeface="Anaheim"/>
              </a:rPr>
              <a:t>* Bir sayıyı bütün bitleri 1 olan sayı ile 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sym typeface="Anaheim"/>
              </a:rPr>
              <a:t>Bitsel</a:t>
            </a:r>
            <a:r>
              <a:rPr lang="tr-TR" sz="1600" b="1" dirty="0">
                <a:solidFill>
                  <a:schemeClr val="lt1"/>
                </a:solidFill>
                <a:latin typeface="Anaheim"/>
                <a:sym typeface="Anaheim"/>
              </a:rPr>
              <a:t> VE işlemi sayının değerini değiştirmez.</a:t>
            </a:r>
          </a:p>
          <a:p>
            <a:pPr marL="158750">
              <a:buNone/>
            </a:pPr>
            <a:r>
              <a:rPr lang="tr-TR" sz="1600" b="1" dirty="0">
                <a:solidFill>
                  <a:schemeClr val="lt1"/>
                </a:solidFill>
                <a:latin typeface="Anaheim"/>
                <a:sym typeface="Anaheim"/>
              </a:rPr>
              <a:t>* Bir sayıyı bütün bitleri 0 olan 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sym typeface="Anaheim"/>
              </a:rPr>
              <a:t>sayi</a:t>
            </a:r>
            <a:r>
              <a:rPr lang="tr-TR" sz="1600" b="1" dirty="0">
                <a:solidFill>
                  <a:schemeClr val="lt1"/>
                </a:solidFill>
                <a:latin typeface="Anaheim"/>
                <a:sym typeface="Anaheim"/>
              </a:rPr>
              <a:t> ile 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sym typeface="Anaheim"/>
              </a:rPr>
              <a:t>Bitsel</a:t>
            </a:r>
            <a:r>
              <a:rPr lang="tr-TR" sz="1600" b="1" dirty="0">
                <a:solidFill>
                  <a:schemeClr val="lt1"/>
                </a:solidFill>
                <a:latin typeface="Anaheim"/>
                <a:sym typeface="Anaheim"/>
              </a:rPr>
              <a:t> VE işlemi sayının değerini 0 yapar.</a:t>
            </a:r>
            <a:endParaRPr lang="tr-TR" sz="2800" b="1" dirty="0">
              <a:solidFill>
                <a:srgbClr val="00B05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58750">
              <a:buNone/>
            </a:pPr>
            <a:endParaRPr lang="tr-TR" sz="1600" b="1" dirty="0">
              <a:solidFill>
                <a:srgbClr val="00B05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aphicFrame>
        <p:nvGraphicFramePr>
          <p:cNvPr id="2" name="Tablo 3">
            <a:extLst>
              <a:ext uri="{FF2B5EF4-FFF2-40B4-BE49-F238E27FC236}">
                <a16:creationId xmlns:a16="http://schemas.microsoft.com/office/drawing/2014/main" id="{3C004A4B-9BDB-4437-920B-171E7E759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000500"/>
              </p:ext>
            </p:extLst>
          </p:nvPr>
        </p:nvGraphicFramePr>
        <p:xfrm>
          <a:off x="4972392" y="1772820"/>
          <a:ext cx="2736000" cy="1737360"/>
        </p:xfrm>
        <a:graphic>
          <a:graphicData uri="http://schemas.openxmlformats.org/drawingml/2006/table">
            <a:tbl>
              <a:tblPr firstRow="1" bandRow="1">
                <a:tableStyleId>{0372421D-26BE-4D2D-88BE-21211FB4A465}</a:tableStyleId>
              </a:tblPr>
              <a:tblGrid>
                <a:gridCol w="912000">
                  <a:extLst>
                    <a:ext uri="{9D8B030D-6E8A-4147-A177-3AD203B41FA5}">
                      <a16:colId xmlns:a16="http://schemas.microsoft.com/office/drawing/2014/main" val="2687500397"/>
                    </a:ext>
                  </a:extLst>
                </a:gridCol>
                <a:gridCol w="912000">
                  <a:extLst>
                    <a:ext uri="{9D8B030D-6E8A-4147-A177-3AD203B41FA5}">
                      <a16:colId xmlns:a16="http://schemas.microsoft.com/office/drawing/2014/main" val="1841749736"/>
                    </a:ext>
                  </a:extLst>
                </a:gridCol>
                <a:gridCol w="912000">
                  <a:extLst>
                    <a:ext uri="{9D8B030D-6E8A-4147-A177-3AD203B41FA5}">
                      <a16:colId xmlns:a16="http://schemas.microsoft.com/office/drawing/2014/main" val="1404935706"/>
                    </a:ext>
                  </a:extLst>
                </a:gridCol>
              </a:tblGrid>
              <a:tr h="504632"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1. </a:t>
                      </a:r>
                      <a:r>
                        <a:rPr lang="tr-TR" b="1" dirty="0" err="1"/>
                        <a:t>Operand</a:t>
                      </a:r>
                      <a:endParaRPr lang="tr-TR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2. </a:t>
                      </a:r>
                      <a:r>
                        <a:rPr lang="tr-TR" b="1" dirty="0" err="1"/>
                        <a:t>Operand</a:t>
                      </a:r>
                      <a:endParaRPr lang="tr-TR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Sonuç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961997"/>
                  </a:ext>
                </a:extLst>
              </a:tr>
              <a:tr h="296842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246210"/>
                  </a:ext>
                </a:extLst>
              </a:tr>
              <a:tr h="296842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051458"/>
                  </a:ext>
                </a:extLst>
              </a:tr>
              <a:tr h="296842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37805"/>
                  </a:ext>
                </a:extLst>
              </a:tr>
              <a:tr h="296842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422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931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 err="1"/>
              <a:t>Bitsel</a:t>
            </a:r>
            <a:r>
              <a:rPr lang="tr-TR" sz="2800" dirty="0"/>
              <a:t> Operatörler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71569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| (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Bitsel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VEYA) Operatörü</a:t>
            </a: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Operandların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karşılıklı bitlerini VEYA işlemine tabi tutar.</a:t>
            </a:r>
          </a:p>
          <a:p>
            <a:pPr marL="158750">
              <a:buNone/>
            </a:pPr>
            <a:endParaRPr lang="tr-TR" sz="16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pPr marL="158750">
              <a:buNone/>
            </a:pPr>
            <a:r>
              <a:rPr lang="tr-TR" sz="160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byte</a:t>
            </a:r>
            <a:r>
              <a:rPr lang="tr-TR" sz="1600" dirty="0">
                <a:solidFill>
                  <a:srgbClr val="00B050"/>
                </a:solidFill>
                <a:latin typeface="Cascadia Mono" panose="020B0609020000020004" pitchFamily="49" charset="0"/>
              </a:rPr>
              <a:t> a = 145;</a:t>
            </a:r>
          </a:p>
          <a:p>
            <a:pPr marL="158750">
              <a:buNone/>
            </a:pPr>
            <a:r>
              <a:rPr lang="tr-TR" sz="160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byte</a:t>
            </a:r>
            <a:r>
              <a:rPr lang="tr-TR" sz="1600" dirty="0">
                <a:solidFill>
                  <a:srgbClr val="00B050"/>
                </a:solidFill>
                <a:latin typeface="Cascadia Mono" panose="020B0609020000020004" pitchFamily="49" charset="0"/>
              </a:rPr>
              <a:t> b = 73;</a:t>
            </a:r>
          </a:p>
          <a:p>
            <a:pPr marL="158750">
              <a:buNone/>
            </a:pPr>
            <a:endParaRPr lang="tr-TR" sz="1600" b="1" dirty="0">
              <a:solidFill>
                <a:srgbClr val="00B050"/>
              </a:solidFill>
              <a:latin typeface="Cascadia Mono" panose="020B0609020000020004" pitchFamily="49" charset="0"/>
              <a:ea typeface="Anaheim"/>
              <a:cs typeface="Anaheim"/>
              <a:sym typeface="Anaheim"/>
            </a:endParaRPr>
          </a:p>
          <a:p>
            <a:pPr marL="158750"/>
            <a:r>
              <a:rPr lang="en-US" sz="1600" dirty="0">
                <a:solidFill>
                  <a:srgbClr val="00B050"/>
                </a:solidFill>
                <a:latin typeface="Cascadia Mono" panose="020B0609020000020004" pitchFamily="49" charset="0"/>
              </a:rPr>
              <a:t>int c = (byte)(a | b);</a:t>
            </a:r>
          </a:p>
          <a:p>
            <a:pPr marL="158750">
              <a:buNone/>
            </a:pPr>
            <a:endParaRPr lang="tr-TR" sz="1600" b="1" dirty="0">
              <a:solidFill>
                <a:srgbClr val="00B05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aphicFrame>
        <p:nvGraphicFramePr>
          <p:cNvPr id="2" name="Tablo 3">
            <a:extLst>
              <a:ext uri="{FF2B5EF4-FFF2-40B4-BE49-F238E27FC236}">
                <a16:creationId xmlns:a16="http://schemas.microsoft.com/office/drawing/2014/main" id="{3C004A4B-9BDB-4437-920B-171E7E759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73345"/>
              </p:ext>
            </p:extLst>
          </p:nvPr>
        </p:nvGraphicFramePr>
        <p:xfrm>
          <a:off x="4947667" y="2421492"/>
          <a:ext cx="3780000" cy="1524000"/>
        </p:xfrm>
        <a:graphic>
          <a:graphicData uri="http://schemas.openxmlformats.org/drawingml/2006/table">
            <a:tbl>
              <a:tblPr firstRow="1" bandRow="1">
                <a:tableStyleId>{0372421D-26BE-4D2D-88BE-21211FB4A465}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687500397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841749736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404935706"/>
                    </a:ext>
                  </a:extLst>
                </a:gridCol>
              </a:tblGrid>
              <a:tr h="295200">
                <a:tc>
                  <a:txBody>
                    <a:bodyPr/>
                    <a:lstStyle/>
                    <a:p>
                      <a:pPr marL="342900" indent="-342900" algn="ctr">
                        <a:buAutoNum type="arabicPeriod"/>
                      </a:pPr>
                      <a:r>
                        <a:rPr lang="tr-TR" b="1" dirty="0" err="1"/>
                        <a:t>Operand</a:t>
                      </a:r>
                      <a:endParaRPr lang="tr-TR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2. </a:t>
                      </a:r>
                      <a:r>
                        <a:rPr lang="tr-TR" b="1" dirty="0" err="1"/>
                        <a:t>Operand</a:t>
                      </a:r>
                      <a:endParaRPr lang="tr-TR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Sonuç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961997"/>
                  </a:ext>
                </a:extLst>
              </a:tr>
              <a:tr h="29520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246210"/>
                  </a:ext>
                </a:extLst>
              </a:tr>
              <a:tr h="29520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051458"/>
                  </a:ext>
                </a:extLst>
              </a:tr>
              <a:tr h="29520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37805"/>
                  </a:ext>
                </a:extLst>
              </a:tr>
              <a:tr h="29520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422485"/>
                  </a:ext>
                </a:extLst>
              </a:tr>
            </a:tbl>
          </a:graphicData>
        </a:graphic>
      </p:graphicFrame>
      <p:pic>
        <p:nvPicPr>
          <p:cNvPr id="5" name="Resim 4">
            <a:extLst>
              <a:ext uri="{FF2B5EF4-FFF2-40B4-BE49-F238E27FC236}">
                <a16:creationId xmlns:a16="http://schemas.microsoft.com/office/drawing/2014/main" id="{407F650A-67C3-4BAE-A34C-538F33834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759" y="2935842"/>
            <a:ext cx="4095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14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 err="1"/>
              <a:t>Bitsel</a:t>
            </a:r>
            <a:r>
              <a:rPr lang="tr-TR" sz="2800" dirty="0"/>
              <a:t> Operatörler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71569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| (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Bitsel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VEYA) Operatörü</a:t>
            </a:r>
          </a:p>
          <a:p>
            <a:pPr marL="158750">
              <a:buNone/>
            </a:pPr>
            <a:endParaRPr lang="tr-TR" sz="1600" b="1" dirty="0">
              <a:solidFill>
                <a:srgbClr val="00B05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58750">
              <a:buNone/>
            </a:pPr>
            <a:r>
              <a:rPr lang="tr-TR" sz="28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1001 0001 (145)</a:t>
            </a:r>
          </a:p>
          <a:p>
            <a:pPr marL="158750">
              <a:buNone/>
            </a:pPr>
            <a:r>
              <a:rPr lang="tr-TR" sz="28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0100 1001 (73)</a:t>
            </a:r>
          </a:p>
          <a:p>
            <a:pPr marL="158750">
              <a:buNone/>
            </a:pPr>
            <a:r>
              <a:rPr lang="tr-TR" sz="28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------------------</a:t>
            </a:r>
          </a:p>
          <a:p>
            <a:pPr marL="158750">
              <a:buNone/>
            </a:pPr>
            <a:r>
              <a:rPr lang="tr-TR" sz="28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1101 1001 (217)</a:t>
            </a:r>
          </a:p>
          <a:p>
            <a:pPr marL="158750">
              <a:buNone/>
            </a:pPr>
            <a:endParaRPr lang="tr-TR" sz="2800" b="1" dirty="0">
              <a:solidFill>
                <a:srgbClr val="00B05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58750">
              <a:buNone/>
            </a:pPr>
            <a:endParaRPr lang="tr-TR" sz="1600" b="1" dirty="0">
              <a:solidFill>
                <a:srgbClr val="00B05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aphicFrame>
        <p:nvGraphicFramePr>
          <p:cNvPr id="2" name="Tablo 3">
            <a:extLst>
              <a:ext uri="{FF2B5EF4-FFF2-40B4-BE49-F238E27FC236}">
                <a16:creationId xmlns:a16="http://schemas.microsoft.com/office/drawing/2014/main" id="{3C004A4B-9BDB-4437-920B-171E7E759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115139"/>
              </p:ext>
            </p:extLst>
          </p:nvPr>
        </p:nvGraphicFramePr>
        <p:xfrm>
          <a:off x="4972392" y="1772820"/>
          <a:ext cx="2736000" cy="1737360"/>
        </p:xfrm>
        <a:graphic>
          <a:graphicData uri="http://schemas.openxmlformats.org/drawingml/2006/table">
            <a:tbl>
              <a:tblPr firstRow="1" bandRow="1">
                <a:tableStyleId>{0372421D-26BE-4D2D-88BE-21211FB4A465}</a:tableStyleId>
              </a:tblPr>
              <a:tblGrid>
                <a:gridCol w="912000">
                  <a:extLst>
                    <a:ext uri="{9D8B030D-6E8A-4147-A177-3AD203B41FA5}">
                      <a16:colId xmlns:a16="http://schemas.microsoft.com/office/drawing/2014/main" val="2687500397"/>
                    </a:ext>
                  </a:extLst>
                </a:gridCol>
                <a:gridCol w="912000">
                  <a:extLst>
                    <a:ext uri="{9D8B030D-6E8A-4147-A177-3AD203B41FA5}">
                      <a16:colId xmlns:a16="http://schemas.microsoft.com/office/drawing/2014/main" val="1841749736"/>
                    </a:ext>
                  </a:extLst>
                </a:gridCol>
                <a:gridCol w="912000">
                  <a:extLst>
                    <a:ext uri="{9D8B030D-6E8A-4147-A177-3AD203B41FA5}">
                      <a16:colId xmlns:a16="http://schemas.microsoft.com/office/drawing/2014/main" val="1404935706"/>
                    </a:ext>
                  </a:extLst>
                </a:gridCol>
              </a:tblGrid>
              <a:tr h="504632"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1. </a:t>
                      </a:r>
                      <a:r>
                        <a:rPr lang="tr-TR" b="1" dirty="0" err="1"/>
                        <a:t>Operand</a:t>
                      </a:r>
                      <a:endParaRPr lang="tr-TR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2. </a:t>
                      </a:r>
                      <a:r>
                        <a:rPr lang="tr-TR" b="1" dirty="0" err="1"/>
                        <a:t>Operand</a:t>
                      </a:r>
                      <a:endParaRPr lang="tr-TR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Sonuç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961997"/>
                  </a:ext>
                </a:extLst>
              </a:tr>
              <a:tr h="296842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246210"/>
                  </a:ext>
                </a:extLst>
              </a:tr>
              <a:tr h="296842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051458"/>
                  </a:ext>
                </a:extLst>
              </a:tr>
              <a:tr h="296842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37805"/>
                  </a:ext>
                </a:extLst>
              </a:tr>
              <a:tr h="296842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422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427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 err="1"/>
              <a:t>Bitsel</a:t>
            </a:r>
            <a:r>
              <a:rPr lang="tr-TR" sz="2800" dirty="0"/>
              <a:t> Operatörler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71569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^ (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Bitsel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ÖZEL VEYA) (XOR) Operatörü</a:t>
            </a: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XOR Operatörü geri dönüşümlü işlem yapar. Bir sayı XOR işlemine tabi tutulduktan sonra, tekrar XOR işlemine tabi tutulursa aynı sayı elde edilir.</a:t>
            </a:r>
          </a:p>
          <a:p>
            <a:pPr marL="158750">
              <a:buNone/>
            </a:pPr>
            <a:endParaRPr lang="tr-TR" sz="1600" b="1" dirty="0">
              <a:solidFill>
                <a:srgbClr val="00B05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58750">
              <a:buNone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1001 0001 (145)</a:t>
            </a:r>
          </a:p>
          <a:p>
            <a:pPr marL="158750">
              <a:buNone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0100 1001 (73)</a:t>
            </a:r>
          </a:p>
          <a:p>
            <a:pPr marL="158750">
              <a:buNone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------------------</a:t>
            </a:r>
          </a:p>
          <a:p>
            <a:pPr marL="158750">
              <a:buNone/>
            </a:pPr>
            <a:r>
              <a:rPr lang="tr-TR" sz="1600" b="1" dirty="0">
                <a:solidFill>
                  <a:srgbClr val="FFC000"/>
                </a:solidFill>
                <a:latin typeface="Anaheim"/>
                <a:ea typeface="Anaheim"/>
                <a:cs typeface="Anaheim"/>
                <a:sym typeface="Anaheim"/>
              </a:rPr>
              <a:t>1101 1000 (216)</a:t>
            </a: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tr-TR" sz="1600" b="1" dirty="0">
                <a:solidFill>
                  <a:srgbClr val="FFC000"/>
                </a:solidFill>
                <a:latin typeface="Anaheim"/>
                <a:ea typeface="Anaheim"/>
                <a:cs typeface="Anaheim"/>
                <a:sym typeface="Anaheim"/>
              </a:rPr>
              <a:t>0100 1001 (73)</a:t>
            </a: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------------------</a:t>
            </a:r>
          </a:p>
          <a:p>
            <a:pPr marL="158750">
              <a:buNone/>
            </a:pPr>
            <a:r>
              <a:rPr lang="tr-TR" sz="1600" b="1" dirty="0">
                <a:solidFill>
                  <a:srgbClr val="FF0000"/>
                </a:solidFill>
                <a:latin typeface="Anaheim"/>
                <a:ea typeface="Anaheim"/>
                <a:cs typeface="Anaheim"/>
                <a:sym typeface="Anaheim"/>
              </a:rPr>
              <a:t>1001 0001 (145)</a:t>
            </a:r>
          </a:p>
          <a:p>
            <a:pPr marL="158750">
              <a:buNone/>
            </a:pPr>
            <a:endParaRPr lang="tr-TR" sz="1600" b="1" dirty="0">
              <a:solidFill>
                <a:srgbClr val="00B05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58750">
              <a:buNone/>
            </a:pPr>
            <a:endParaRPr lang="tr-TR" sz="2800" b="1" dirty="0">
              <a:solidFill>
                <a:srgbClr val="00B05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58750">
              <a:buNone/>
            </a:pPr>
            <a:endParaRPr lang="tr-TR" sz="1600" b="1" dirty="0">
              <a:solidFill>
                <a:srgbClr val="00B05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aphicFrame>
        <p:nvGraphicFramePr>
          <p:cNvPr id="2" name="Tablo 3">
            <a:extLst>
              <a:ext uri="{FF2B5EF4-FFF2-40B4-BE49-F238E27FC236}">
                <a16:creationId xmlns:a16="http://schemas.microsoft.com/office/drawing/2014/main" id="{3C004A4B-9BDB-4437-920B-171E7E759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339822"/>
              </p:ext>
            </p:extLst>
          </p:nvPr>
        </p:nvGraphicFramePr>
        <p:xfrm>
          <a:off x="4844376" y="2768256"/>
          <a:ext cx="2736000" cy="1737360"/>
        </p:xfrm>
        <a:graphic>
          <a:graphicData uri="http://schemas.openxmlformats.org/drawingml/2006/table">
            <a:tbl>
              <a:tblPr firstRow="1" bandRow="1">
                <a:tableStyleId>{0372421D-26BE-4D2D-88BE-21211FB4A465}</a:tableStyleId>
              </a:tblPr>
              <a:tblGrid>
                <a:gridCol w="912000">
                  <a:extLst>
                    <a:ext uri="{9D8B030D-6E8A-4147-A177-3AD203B41FA5}">
                      <a16:colId xmlns:a16="http://schemas.microsoft.com/office/drawing/2014/main" val="2687500397"/>
                    </a:ext>
                  </a:extLst>
                </a:gridCol>
                <a:gridCol w="912000">
                  <a:extLst>
                    <a:ext uri="{9D8B030D-6E8A-4147-A177-3AD203B41FA5}">
                      <a16:colId xmlns:a16="http://schemas.microsoft.com/office/drawing/2014/main" val="1841749736"/>
                    </a:ext>
                  </a:extLst>
                </a:gridCol>
                <a:gridCol w="912000">
                  <a:extLst>
                    <a:ext uri="{9D8B030D-6E8A-4147-A177-3AD203B41FA5}">
                      <a16:colId xmlns:a16="http://schemas.microsoft.com/office/drawing/2014/main" val="1404935706"/>
                    </a:ext>
                  </a:extLst>
                </a:gridCol>
              </a:tblGrid>
              <a:tr h="504632"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1. </a:t>
                      </a:r>
                      <a:r>
                        <a:rPr lang="tr-TR" b="1" dirty="0" err="1"/>
                        <a:t>Operand</a:t>
                      </a:r>
                      <a:endParaRPr lang="tr-TR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2. </a:t>
                      </a:r>
                      <a:r>
                        <a:rPr lang="tr-TR" b="1" dirty="0" err="1"/>
                        <a:t>Operand</a:t>
                      </a:r>
                      <a:endParaRPr lang="tr-TR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Sonuç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961997"/>
                  </a:ext>
                </a:extLst>
              </a:tr>
              <a:tr h="296842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246210"/>
                  </a:ext>
                </a:extLst>
              </a:tr>
              <a:tr h="296842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051458"/>
                  </a:ext>
                </a:extLst>
              </a:tr>
              <a:tr h="296842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37805"/>
                  </a:ext>
                </a:extLst>
              </a:tr>
              <a:tr h="296842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422485"/>
                  </a:ext>
                </a:extLst>
              </a:tr>
            </a:tbl>
          </a:graphicData>
        </a:graphic>
      </p:graphicFrame>
      <p:pic>
        <p:nvPicPr>
          <p:cNvPr id="4" name="Resim 3">
            <a:extLst>
              <a:ext uri="{FF2B5EF4-FFF2-40B4-BE49-F238E27FC236}">
                <a16:creationId xmlns:a16="http://schemas.microsoft.com/office/drawing/2014/main" id="{6CF838EB-EE07-4745-95D8-5AFE5F11B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508" y="2641500"/>
            <a:ext cx="11430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56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 err="1"/>
              <a:t>Bitsel</a:t>
            </a:r>
            <a:r>
              <a:rPr lang="tr-TR" sz="2800" dirty="0"/>
              <a:t> Operatörler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71569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&lt;&lt; (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Bitsel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Sola Kaydırma) Operatörü</a:t>
            </a: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&lt;&lt; operatörü verilen bir sayının bitlerini istenilen sayı kadar sola ötelemek için kullanılır. </a:t>
            </a: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İki 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operand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alır. </a:t>
            </a: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Üretilen değer bitlerin ötelenmiş halidir.</a:t>
            </a: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İlk bit her zaman sıfırla beslenir.</a:t>
            </a: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Son bit ötelemeden dolayı atılır.</a:t>
            </a:r>
          </a:p>
          <a:p>
            <a:pPr marL="158750">
              <a:buNone/>
            </a:pPr>
            <a:endParaRPr lang="tr-TR" sz="1600" b="1" dirty="0">
              <a:solidFill>
                <a:srgbClr val="00B05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58750">
              <a:buNone/>
            </a:pPr>
            <a:endParaRPr lang="tr-TR" sz="2800" b="1" dirty="0">
              <a:solidFill>
                <a:srgbClr val="00B05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58750">
              <a:buNone/>
            </a:pPr>
            <a:endParaRPr lang="tr-TR" sz="1600" b="1" dirty="0">
              <a:solidFill>
                <a:srgbClr val="00B05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1980869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 err="1"/>
              <a:t>Bitsel</a:t>
            </a:r>
            <a:r>
              <a:rPr lang="tr-TR" sz="2800" dirty="0"/>
              <a:t> Operatörler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71569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&lt;&lt; (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Bitsel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Sola Kaydırma) Operatörü</a:t>
            </a: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Sola 1 kez öteleme, ötelenen sayının 2 ile çarpılmış halini vermektedir.</a:t>
            </a: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2 kez öteleme 4 katını, 3 kez öteleme 8 katını, 4 kez öteleme 16 katını verir. </a:t>
            </a: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endParaRPr lang="tr-TR" sz="1600" b="1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58750">
              <a:buNone/>
            </a:pPr>
            <a:r>
              <a:rPr lang="tr-TR" sz="160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byte</a:t>
            </a:r>
            <a:r>
              <a:rPr lang="tr-TR" sz="1600" dirty="0">
                <a:solidFill>
                  <a:srgbClr val="00B050"/>
                </a:solidFill>
                <a:latin typeface="Cascadia Mono" panose="020B0609020000020004" pitchFamily="49" charset="0"/>
              </a:rPr>
              <a:t> b = 10;</a:t>
            </a:r>
          </a:p>
          <a:p>
            <a:pPr marL="158750">
              <a:buNone/>
            </a:pPr>
            <a:r>
              <a:rPr lang="nb-NO" sz="1600" dirty="0">
                <a:solidFill>
                  <a:srgbClr val="00B050"/>
                </a:solidFill>
                <a:latin typeface="Cascadia Mono" panose="020B0609020000020004" pitchFamily="49" charset="0"/>
              </a:rPr>
              <a:t>byte c = (byte)(b &lt;&lt; 1);</a:t>
            </a:r>
          </a:p>
          <a:p>
            <a:pPr marL="158750">
              <a:buNone/>
            </a:pPr>
            <a:endParaRPr lang="tr-TR" sz="16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pPr marL="158750">
              <a:buNone/>
            </a:pPr>
            <a:r>
              <a:rPr lang="tr-TR" sz="160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600" dirty="0">
                <a:solidFill>
                  <a:srgbClr val="00B050"/>
                </a:solidFill>
                <a:latin typeface="Cascadia Mono" panose="020B0609020000020004" pitchFamily="49" charset="0"/>
              </a:rPr>
              <a:t>("b: " + b);</a:t>
            </a:r>
          </a:p>
          <a:p>
            <a:pPr marL="158750">
              <a:buNone/>
            </a:pPr>
            <a:r>
              <a:rPr lang="tr-TR" sz="160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600" dirty="0">
                <a:solidFill>
                  <a:srgbClr val="00B050"/>
                </a:solidFill>
                <a:latin typeface="Cascadia Mono" panose="020B0609020000020004" pitchFamily="49" charset="0"/>
              </a:rPr>
              <a:t>("c: " + c);</a:t>
            </a:r>
            <a:endParaRPr lang="tr-TR" sz="1600" b="1" dirty="0">
              <a:solidFill>
                <a:srgbClr val="00B05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58750">
              <a:buNone/>
            </a:pPr>
            <a:endParaRPr lang="tr-TR" sz="2800" b="1" dirty="0">
              <a:solidFill>
                <a:srgbClr val="00B05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58750">
              <a:buNone/>
            </a:pPr>
            <a:endParaRPr lang="tr-TR" sz="1600" b="1" dirty="0">
              <a:solidFill>
                <a:srgbClr val="00B05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5B038089-6328-4F8A-9630-CC5B6D60677E}"/>
              </a:ext>
            </a:extLst>
          </p:cNvPr>
          <p:cNvSpPr txBox="1"/>
          <p:nvPr/>
        </p:nvSpPr>
        <p:spPr>
          <a:xfrm>
            <a:off x="4983480" y="2980944"/>
            <a:ext cx="2834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750">
              <a:buNone/>
            </a:pPr>
            <a:r>
              <a:rPr lang="tr-TR" sz="20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0000 1010 (10)</a:t>
            </a:r>
          </a:p>
          <a:p>
            <a:pPr marL="158750">
              <a:buNone/>
            </a:pPr>
            <a:r>
              <a:rPr lang="tr-TR" sz="20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0001 0100 (20)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503990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877557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Operatörler, önceden tanımlanmış birtakım matematiksel ya da mantıksal işlemleri yapmak için kullanılan özel karakter ya da karakterler topluluğudur.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Operatörler işlem yapabilmek için birtakım malzemeye ihtiyaç duyar.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Örneğin + operatörü iki tane sayıya ihtiyaç duyar. Bu sayılara </a:t>
            </a:r>
            <a:r>
              <a:rPr lang="tr-TR" dirty="0" err="1"/>
              <a:t>operand</a:t>
            </a:r>
            <a:r>
              <a:rPr lang="tr-TR" dirty="0"/>
              <a:t> denir.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Her operatörün farklı sayıda operandı bulunur.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a+b</a:t>
            </a:r>
            <a:r>
              <a:rPr lang="tr-TR" dirty="0"/>
              <a:t> (+ operatör, a ve b </a:t>
            </a:r>
            <a:r>
              <a:rPr lang="tr-TR" dirty="0" err="1"/>
              <a:t>operand</a:t>
            </a:r>
            <a:r>
              <a:rPr lang="tr-TR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++c (++ operatör, c </a:t>
            </a:r>
            <a:r>
              <a:rPr lang="tr-TR" dirty="0" err="1"/>
              <a:t>operand</a:t>
            </a:r>
            <a:r>
              <a:rPr lang="tr-TR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x||y (|| operatör, x ve ye </a:t>
            </a:r>
            <a:r>
              <a:rPr lang="tr-TR" dirty="0" err="1"/>
              <a:t>operand</a:t>
            </a:r>
            <a:r>
              <a:rPr lang="tr-TR" dirty="0"/>
              <a:t>) </a:t>
            </a:r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Giriş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928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 err="1"/>
              <a:t>Bitsel</a:t>
            </a:r>
            <a:r>
              <a:rPr lang="tr-TR" sz="2800" dirty="0"/>
              <a:t> Operatörler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71569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&gt;&gt; (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Bitsel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Sağa Kaydırma) Operatörü</a:t>
            </a: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&gt;&gt; operatörü verilen bir sayının bitlerini istenilen sayı kadar sağa ötelemek için kullanılır. </a:t>
            </a: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İki 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operand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alır. </a:t>
            </a: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Üretilen değer bitlerin ötelenmiş halidir.</a:t>
            </a: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İlk bit her zaman sıfırla beslenir.</a:t>
            </a: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Son bit ötelemeden dolayı atılır.</a:t>
            </a:r>
          </a:p>
          <a:p>
            <a:pPr marL="158750">
              <a:buNone/>
            </a:pPr>
            <a:endParaRPr lang="tr-TR" sz="1600" b="1" dirty="0">
              <a:solidFill>
                <a:srgbClr val="00B05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58750">
              <a:buNone/>
            </a:pPr>
            <a:endParaRPr lang="tr-TR" sz="2800" b="1" dirty="0">
              <a:solidFill>
                <a:srgbClr val="00B05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58750">
              <a:buNone/>
            </a:pPr>
            <a:endParaRPr lang="tr-TR" sz="1600" b="1" dirty="0">
              <a:solidFill>
                <a:srgbClr val="00B05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298330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 err="1"/>
              <a:t>Bitsel</a:t>
            </a:r>
            <a:r>
              <a:rPr lang="tr-TR" sz="2800" dirty="0"/>
              <a:t> Operatörler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71569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&gt;&gt; (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Bitsel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Sağa Kaydırma) Operatörü</a:t>
            </a: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Sağa 1 kez öteleme, ötelenen sayının yarısını vermektedir.</a:t>
            </a: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Ötelenen sayı tek sayı ise bölme işleminde tamsayı kısmı alınır. 7 sayısı 1 kez ötelenirse 3 sayısını verir.</a:t>
            </a: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endParaRPr lang="tr-TR" sz="1600" b="1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58750">
              <a:buNone/>
            </a:pPr>
            <a:r>
              <a:rPr lang="tr-TR" sz="160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byte</a:t>
            </a:r>
            <a:r>
              <a:rPr lang="tr-TR" sz="1600" dirty="0">
                <a:solidFill>
                  <a:srgbClr val="00B050"/>
                </a:solidFill>
                <a:latin typeface="Cascadia Mono" panose="020B0609020000020004" pitchFamily="49" charset="0"/>
              </a:rPr>
              <a:t> b = 10;</a:t>
            </a:r>
          </a:p>
          <a:p>
            <a:pPr marL="158750">
              <a:buNone/>
            </a:pPr>
            <a:r>
              <a:rPr lang="nb-NO" sz="1600" dirty="0">
                <a:solidFill>
                  <a:srgbClr val="00B050"/>
                </a:solidFill>
                <a:latin typeface="Cascadia Mono" panose="020B0609020000020004" pitchFamily="49" charset="0"/>
              </a:rPr>
              <a:t>byte c = (byte)(b &lt;&lt; 1);</a:t>
            </a:r>
          </a:p>
          <a:p>
            <a:pPr marL="158750">
              <a:buNone/>
            </a:pPr>
            <a:endParaRPr lang="tr-TR" sz="16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pPr marL="158750">
              <a:buNone/>
            </a:pPr>
            <a:r>
              <a:rPr lang="tr-TR" sz="160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600" dirty="0">
                <a:solidFill>
                  <a:srgbClr val="00B050"/>
                </a:solidFill>
                <a:latin typeface="Cascadia Mono" panose="020B0609020000020004" pitchFamily="49" charset="0"/>
              </a:rPr>
              <a:t>("b: " + b);</a:t>
            </a:r>
          </a:p>
          <a:p>
            <a:pPr marL="158750">
              <a:buNone/>
            </a:pPr>
            <a:r>
              <a:rPr lang="tr-TR" sz="160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600" dirty="0">
                <a:solidFill>
                  <a:srgbClr val="00B050"/>
                </a:solidFill>
                <a:latin typeface="Cascadia Mono" panose="020B0609020000020004" pitchFamily="49" charset="0"/>
              </a:rPr>
              <a:t>("c: " + c);</a:t>
            </a:r>
            <a:endParaRPr lang="tr-TR" sz="1600" b="1" dirty="0">
              <a:solidFill>
                <a:srgbClr val="00B05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58750">
              <a:buNone/>
            </a:pPr>
            <a:endParaRPr lang="tr-TR" sz="2800" b="1" dirty="0">
              <a:solidFill>
                <a:srgbClr val="00B05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58750">
              <a:buNone/>
            </a:pPr>
            <a:endParaRPr lang="tr-TR" sz="1600" b="1" dirty="0">
              <a:solidFill>
                <a:srgbClr val="00B05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5B038089-6328-4F8A-9630-CC5B6D60677E}"/>
              </a:ext>
            </a:extLst>
          </p:cNvPr>
          <p:cNvSpPr txBox="1"/>
          <p:nvPr/>
        </p:nvSpPr>
        <p:spPr>
          <a:xfrm>
            <a:off x="4809744" y="3328416"/>
            <a:ext cx="2834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750">
              <a:buNone/>
            </a:pPr>
            <a:r>
              <a:rPr lang="tr-TR" sz="20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0000 1010 (10)</a:t>
            </a:r>
          </a:p>
          <a:p>
            <a:pPr marL="158750">
              <a:buNone/>
            </a:pPr>
            <a:r>
              <a:rPr lang="tr-TR" sz="20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0001 0100 (20)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4202450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Atama ve İşlemli Atama Operatörleri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71569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= (Atama) Operatörü</a:t>
            </a: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Bir değişkene herhangi bir değeri atamak için kullanılır.</a:t>
            </a: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İşlemli Atama Operatörleri</a:t>
            </a: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a = a + b; </a:t>
            </a:r>
            <a:r>
              <a:rPr lang="tr-TR" sz="1600" b="1" dirty="0">
                <a:solidFill>
                  <a:schemeClr val="lt1"/>
                </a:solidFill>
                <a:latin typeface="Anaheim"/>
                <a:sym typeface="Anaheim"/>
              </a:rPr>
              <a:t>yerine</a:t>
            </a: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 a += b;</a:t>
            </a: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a = a / b; </a:t>
            </a:r>
            <a:r>
              <a:rPr lang="tr-TR" sz="1600" b="1" dirty="0">
                <a:solidFill>
                  <a:schemeClr val="lt1"/>
                </a:solidFill>
                <a:latin typeface="Anaheim"/>
                <a:sym typeface="Anaheim"/>
              </a:rPr>
              <a:t>yerine</a:t>
            </a: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 a /= b;</a:t>
            </a: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a = a &lt;&lt; b; </a:t>
            </a:r>
            <a:r>
              <a:rPr lang="tr-TR" sz="1600" b="1" dirty="0">
                <a:solidFill>
                  <a:schemeClr val="lt1"/>
                </a:solidFill>
                <a:latin typeface="Anaheim"/>
                <a:sym typeface="Anaheim"/>
              </a:rPr>
              <a:t>yerine</a:t>
            </a: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 a &lt;&lt;= b;</a:t>
            </a: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a = a ^ b; </a:t>
            </a:r>
            <a:r>
              <a:rPr lang="tr-TR" sz="1600" b="1" dirty="0">
                <a:solidFill>
                  <a:schemeClr val="lt1"/>
                </a:solidFill>
                <a:latin typeface="Anaheim"/>
                <a:sym typeface="Anaheim"/>
              </a:rPr>
              <a:t>yerine</a:t>
            </a: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 a ^= b;</a:t>
            </a: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endParaRPr lang="tr-TR" sz="1600" b="1" dirty="0">
              <a:solidFill>
                <a:srgbClr val="00B05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58750">
              <a:buNone/>
            </a:pPr>
            <a:endParaRPr lang="tr-TR" sz="2800" b="1" dirty="0">
              <a:solidFill>
                <a:srgbClr val="00B05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58750">
              <a:buNone/>
            </a:pPr>
            <a:endParaRPr lang="tr-TR" sz="1600" b="1" dirty="0">
              <a:solidFill>
                <a:srgbClr val="00B05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5172037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Özel Amaçlı Operatörler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3680298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?: Operatörü (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Ternary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Operator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)</a:t>
            </a: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3 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operand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alır.</a:t>
            </a: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Koşul ifadesinin 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true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ya da 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false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olmasına göre üretilen değer değişir.</a:t>
            </a:r>
            <a:endParaRPr lang="tr-TR" sz="1600" b="1" dirty="0">
              <a:solidFill>
                <a:srgbClr val="00B05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78773250-E9D6-4332-B2AF-9995A15E8358}"/>
              </a:ext>
            </a:extLst>
          </p:cNvPr>
          <p:cNvSpPr txBox="1"/>
          <p:nvPr/>
        </p:nvSpPr>
        <p:spPr>
          <a:xfrm>
            <a:off x="4434840" y="1225296"/>
            <a:ext cx="46360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rgbClr val="00B050"/>
                </a:solidFill>
                <a:latin typeface="Cascadia Mono" panose="020B0609020000020004" pitchFamily="49" charset="0"/>
              </a:rPr>
              <a:t>int</a:t>
            </a:r>
            <a:r>
              <a:rPr lang="tr-TR" dirty="0">
                <a:solidFill>
                  <a:srgbClr val="00B050"/>
                </a:solidFill>
                <a:latin typeface="Cascadia Mono" panose="020B0609020000020004" pitchFamily="49" charset="0"/>
              </a:rPr>
              <a:t> </a:t>
            </a:r>
            <a:r>
              <a:rPr lang="tr-TR" dirty="0" err="1">
                <a:solidFill>
                  <a:srgbClr val="00B050"/>
                </a:solidFill>
                <a:latin typeface="Cascadia Mono" panose="020B0609020000020004" pitchFamily="49" charset="0"/>
              </a:rPr>
              <a:t>sayi</a:t>
            </a:r>
            <a:r>
              <a:rPr lang="tr-TR" dirty="0">
                <a:solidFill>
                  <a:srgbClr val="00B05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tr-TR" dirty="0" err="1">
                <a:solidFill>
                  <a:srgbClr val="00B050"/>
                </a:solidFill>
                <a:latin typeface="Cascadia Mono" panose="020B0609020000020004" pitchFamily="49" charset="0"/>
              </a:rPr>
              <a:t>Console.Write</a:t>
            </a:r>
            <a:r>
              <a:rPr lang="tr-TR" dirty="0">
                <a:solidFill>
                  <a:srgbClr val="00B050"/>
                </a:solidFill>
                <a:latin typeface="Cascadia Mono" panose="020B0609020000020004" pitchFamily="49" charset="0"/>
              </a:rPr>
              <a:t>("Kalem sayısını giriniz: ");</a:t>
            </a:r>
          </a:p>
          <a:p>
            <a:r>
              <a:rPr lang="tr-TR" dirty="0">
                <a:solidFill>
                  <a:srgbClr val="00B050"/>
                </a:solidFill>
                <a:latin typeface="Cascadia Mono" panose="020B0609020000020004" pitchFamily="49" charset="0"/>
              </a:rPr>
              <a:t>        </a:t>
            </a:r>
            <a:r>
              <a:rPr lang="tr-TR" dirty="0" err="1">
                <a:solidFill>
                  <a:srgbClr val="00B050"/>
                </a:solidFill>
                <a:latin typeface="Cascadia Mono" panose="020B0609020000020004" pitchFamily="49" charset="0"/>
              </a:rPr>
              <a:t>sayi</a:t>
            </a:r>
            <a:r>
              <a:rPr lang="tr-TR" dirty="0">
                <a:solidFill>
                  <a:srgbClr val="00B050"/>
                </a:solidFill>
                <a:latin typeface="Cascadia Mono" panose="020B0609020000020004" pitchFamily="49" charset="0"/>
              </a:rPr>
              <a:t>=Convert.ToInt32(</a:t>
            </a:r>
            <a:r>
              <a:rPr lang="tr-TR" dirty="0" err="1">
                <a:solidFill>
                  <a:srgbClr val="00B050"/>
                </a:solidFill>
                <a:latin typeface="Cascadia Mono" panose="020B0609020000020004" pitchFamily="49" charset="0"/>
              </a:rPr>
              <a:t>Console.ReadLine</a:t>
            </a:r>
            <a:r>
              <a:rPr lang="tr-TR" dirty="0">
                <a:solidFill>
                  <a:srgbClr val="00B05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tr-TR" dirty="0" err="1">
                <a:solidFill>
                  <a:srgbClr val="00B050"/>
                </a:solidFill>
                <a:latin typeface="Cascadia Mono" panose="020B0609020000020004" pitchFamily="49" charset="0"/>
              </a:rPr>
              <a:t>string</a:t>
            </a:r>
            <a:r>
              <a:rPr lang="tr-TR" dirty="0">
                <a:solidFill>
                  <a:srgbClr val="00B050"/>
                </a:solidFill>
                <a:latin typeface="Cascadia Mono" panose="020B0609020000020004" pitchFamily="49" charset="0"/>
              </a:rPr>
              <a:t> </a:t>
            </a:r>
            <a:r>
              <a:rPr lang="tr-TR" dirty="0" err="1">
                <a:solidFill>
                  <a:srgbClr val="00B050"/>
                </a:solidFill>
                <a:latin typeface="Cascadia Mono" panose="020B0609020000020004" pitchFamily="49" charset="0"/>
              </a:rPr>
              <a:t>str</a:t>
            </a:r>
            <a:r>
              <a:rPr lang="tr-TR" dirty="0">
                <a:solidFill>
                  <a:srgbClr val="00B050"/>
                </a:solidFill>
                <a:latin typeface="Cascadia Mono" panose="020B0609020000020004" pitchFamily="49" charset="0"/>
              </a:rPr>
              <a:t> = "kalem";</a:t>
            </a:r>
          </a:p>
          <a:p>
            <a:r>
              <a:rPr lang="tr-TR" dirty="0" err="1">
                <a:solidFill>
                  <a:srgbClr val="00B050"/>
                </a:solidFill>
                <a:latin typeface="Cascadia Mono" panose="020B0609020000020004" pitchFamily="49" charset="0"/>
              </a:rPr>
              <a:t>str</a:t>
            </a:r>
            <a:r>
              <a:rPr lang="tr-TR" dirty="0">
                <a:solidFill>
                  <a:srgbClr val="00B050"/>
                </a:solidFill>
                <a:latin typeface="Cascadia Mono" panose="020B0609020000020004" pitchFamily="49" charset="0"/>
              </a:rPr>
              <a:t> = </a:t>
            </a:r>
            <a:r>
              <a:rPr lang="tr-TR" dirty="0" err="1">
                <a:solidFill>
                  <a:srgbClr val="00B050"/>
                </a:solidFill>
                <a:latin typeface="Cascadia Mono" panose="020B0609020000020004" pitchFamily="49" charset="0"/>
              </a:rPr>
              <a:t>str</a:t>
            </a:r>
            <a:r>
              <a:rPr lang="tr-TR" dirty="0">
                <a:solidFill>
                  <a:srgbClr val="00B050"/>
                </a:solidFill>
                <a:latin typeface="Cascadia Mono" panose="020B0609020000020004" pitchFamily="49" charset="0"/>
              </a:rPr>
              <a:t> + (</a:t>
            </a:r>
            <a:r>
              <a:rPr lang="tr-TR" dirty="0" err="1">
                <a:solidFill>
                  <a:srgbClr val="00B050"/>
                </a:solidFill>
                <a:latin typeface="Cascadia Mono" panose="020B0609020000020004" pitchFamily="49" charset="0"/>
              </a:rPr>
              <a:t>sayi</a:t>
            </a:r>
            <a:r>
              <a:rPr lang="tr-TR" dirty="0">
                <a:solidFill>
                  <a:srgbClr val="00B050"/>
                </a:solidFill>
                <a:latin typeface="Cascadia Mono" panose="020B0609020000020004" pitchFamily="49" charset="0"/>
              </a:rPr>
              <a:t> == 1 ? " " : "</a:t>
            </a:r>
            <a:r>
              <a:rPr lang="tr-TR" dirty="0" err="1">
                <a:solidFill>
                  <a:srgbClr val="00B050"/>
                </a:solidFill>
                <a:latin typeface="Cascadia Mono" panose="020B0609020000020004" pitchFamily="49" charset="0"/>
              </a:rPr>
              <a:t>ler</a:t>
            </a:r>
            <a:r>
              <a:rPr lang="tr-TR" dirty="0">
                <a:solidFill>
                  <a:srgbClr val="00B050"/>
                </a:solidFill>
                <a:latin typeface="Cascadia Mono" panose="020B0609020000020004" pitchFamily="49" charset="0"/>
              </a:rPr>
              <a:t>");</a:t>
            </a:r>
          </a:p>
          <a:p>
            <a:r>
              <a:rPr lang="tr-TR" dirty="0" err="1">
                <a:solidFill>
                  <a:srgbClr val="00B05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dirty="0">
                <a:solidFill>
                  <a:srgbClr val="00B050"/>
                </a:solidFill>
                <a:latin typeface="Cascadia Mono" panose="020B0609020000020004" pitchFamily="49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Cascadia Mono" panose="020B0609020000020004" pitchFamily="49" charset="0"/>
              </a:rPr>
              <a:t>str</a:t>
            </a:r>
            <a:r>
              <a:rPr lang="tr-TR" dirty="0">
                <a:solidFill>
                  <a:srgbClr val="00B050"/>
                </a:solidFill>
                <a:latin typeface="Cascadia Mono" panose="020B0609020000020004" pitchFamily="49" charset="0"/>
              </a:rPr>
              <a:t>);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1FCAF1E-0175-47AC-A6EA-18F764F23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840" y="3038830"/>
            <a:ext cx="20859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159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Özel Amaçlı Operatörler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941402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( ) Tür Dönüştürme Operatörü </a:t>
            </a: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byte</a:t>
            </a: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 a;</a:t>
            </a: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 b = (</a:t>
            </a:r>
            <a:r>
              <a:rPr lang="tr-TR" sz="1600" b="1" dirty="0" err="1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) a;</a:t>
            </a: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[ ] İndeks Operatörü </a:t>
            </a: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bg1"/>
                </a:solidFill>
                <a:latin typeface="Anaheim"/>
                <a:ea typeface="Anaheim"/>
                <a:cs typeface="Anaheim"/>
                <a:sym typeface="Anaheim"/>
              </a:rPr>
              <a:t>Dizilerin elemanlarına ulaşmak için kullanılır.</a:t>
            </a:r>
            <a:br>
              <a:rPr lang="tr-TR" sz="1600" b="1" dirty="0">
                <a:solidFill>
                  <a:schemeClr val="bg1"/>
                </a:solidFill>
                <a:latin typeface="Anaheim"/>
                <a:ea typeface="Anaheim"/>
                <a:cs typeface="Anaheim"/>
                <a:sym typeface="Anaheim"/>
              </a:rPr>
            </a:br>
            <a:endParaRPr lang="tr-TR" sz="1600" b="1" dirty="0">
              <a:solidFill>
                <a:schemeClr val="bg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33194195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Özel Amaçlı Operatörler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941402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+ ve – Operatörü (İşaret Operatörü)</a:t>
            </a: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Değişkenin negatif ya da pozitif olmasını ayarlar.</a:t>
            </a: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endParaRPr lang="tr-TR" sz="1600" b="1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&amp;, *, -&gt; ve 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sizeof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Operatörleri</a:t>
            </a: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Güvensiz kod (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unsafe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) yazarken gösterici operatör olarak kullanılır.</a:t>
            </a: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endParaRPr lang="tr-TR" sz="1600" b="1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13016224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Özel Amaçlı Operatörler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941402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. Operatörü (Nokta Operatörü)</a:t>
            </a: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Bir sınıfın ya da yapının elemanlarına ulaşmak için kullanılır.</a:t>
            </a: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endParaRPr lang="tr-TR" sz="1600" b="1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new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Operatörü</a:t>
            </a: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Yeni bir nesne oluşturmak için kullanılır.</a:t>
            </a: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Sınıf1 s = </a:t>
            </a:r>
            <a:r>
              <a:rPr lang="tr-TR" sz="1600" b="1" dirty="0" err="1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new</a:t>
            </a: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 Sınıf1 ( );</a:t>
            </a: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İnt</a:t>
            </a: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 i = </a:t>
            </a:r>
            <a:r>
              <a:rPr lang="tr-TR" sz="1600" b="1" dirty="0" err="1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new</a:t>
            </a: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tr-TR" sz="1600" b="1" dirty="0" err="1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 ( );</a:t>
            </a:r>
          </a:p>
        </p:txBody>
      </p:sp>
    </p:spTree>
    <p:extLst>
      <p:ext uri="{BB962C8B-B14F-4D97-AF65-F5344CB8AC3E}">
        <p14:creationId xmlns:p14="http://schemas.microsoft.com/office/powerpoint/2010/main" val="38593712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Özel Amaçlı Operatörler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941402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typeof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Operatörü</a:t>
            </a: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System.Type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sınıfı türünden bir nesne üretir.</a:t>
            </a:r>
          </a:p>
          <a:p>
            <a:pPr marL="158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endParaRPr lang="tr-TR" sz="1600" b="1" dirty="0">
              <a:solidFill>
                <a:srgbClr val="00B05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40997626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52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</p:spPr>
        <p:txBody>
          <a:bodyPr spcFirstLastPara="1" wrap="square" lIns="91425" tIns="0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/>
              <a:t>Sorularınız için: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/>
              <a:t>kadir.demir@idu.edu.tr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TEŞEKKÜRLER!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Operatörlerin Sınıflandırılması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71569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Operatörler yapılarına ve işlevlerine göre sınıflandırılır. Yapılarına göre operatörler: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Unary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Operatörler: </a:t>
            </a:r>
            <a:r>
              <a:rPr lang="tr-TR" sz="16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Tek operandı olan operatörler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( ), [ ], ++ (ön ekli), -- (ön ekli), (son ekli) ++, (son ekli) --, +, -, !, ~, </a:t>
            </a:r>
            <a:r>
              <a:rPr lang="tr-TR" sz="1600" b="1" dirty="0" err="1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new</a:t>
            </a: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, </a:t>
            </a:r>
            <a:r>
              <a:rPr lang="tr-TR" sz="1600" b="1" dirty="0" err="1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checked</a:t>
            </a: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, </a:t>
            </a:r>
            <a:r>
              <a:rPr lang="tr-TR" sz="1600" b="1" dirty="0" err="1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unchecked</a:t>
            </a: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, </a:t>
            </a:r>
            <a:r>
              <a:rPr lang="tr-TR" sz="1600" b="1" dirty="0" err="1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typeof</a:t>
            </a: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, </a:t>
            </a:r>
            <a:r>
              <a:rPr lang="tr-TR" sz="1600" b="1" dirty="0" err="1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sizeof</a:t>
            </a:r>
            <a:endParaRPr lang="tr-TR" sz="1600" b="1" dirty="0">
              <a:solidFill>
                <a:srgbClr val="00B05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425450" indent="-285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Binary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Operatörler: </a:t>
            </a:r>
            <a:r>
              <a:rPr lang="tr-TR" sz="16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İki operandı olan operatörler</a:t>
            </a:r>
          </a:p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*, /, %, +, -, &lt;, &lt;=, &gt;,=&gt;, as, is, &lt;&lt;, &gt;&gt;, ==, !=, &amp;, ^, |, &amp;&amp;, ||, =, *=, /=, %=, +=, -=, &lt;&lt;=, &gt;&gt;=, &amp;=, ^=, |=</a:t>
            </a:r>
          </a:p>
          <a:p>
            <a:pPr marL="425450" indent="-285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Ternary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Operatörler: </a:t>
            </a:r>
            <a:r>
              <a:rPr lang="tr-TR" sz="16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Üç operandı olan operatörler</a:t>
            </a:r>
          </a:p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?: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705016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İşlevlerine Göre Operatörler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71569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Aritmetik Operatörler (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Arithmetic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Operators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): </a:t>
            </a:r>
            <a:r>
              <a:rPr lang="tr-TR" sz="16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Toplama ve çıkarma gibi temel işlemler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+, -, *, /, %, ++, --</a:t>
            </a:r>
          </a:p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Karşılaştırma Operatörleri (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Comparison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Operators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): </a:t>
            </a:r>
            <a:r>
              <a:rPr lang="tr-TR" sz="16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İki sayı arasında büyüklük ve küçüklük gibi işlemler</a:t>
            </a:r>
          </a:p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&gt;, &lt;, &lt;=, &gt;=, ==, !=, as, is</a:t>
            </a:r>
          </a:p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Mantıksal Operatörler (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Logical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Operators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): </a:t>
            </a:r>
            <a:r>
              <a:rPr lang="tr-TR" sz="16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Mantıksal işlemler</a:t>
            </a:r>
          </a:p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||, &amp;&amp;, !</a:t>
            </a:r>
          </a:p>
        </p:txBody>
      </p:sp>
    </p:spTree>
    <p:extLst>
      <p:ext uri="{BB962C8B-B14F-4D97-AF65-F5344CB8AC3E}">
        <p14:creationId xmlns:p14="http://schemas.microsoft.com/office/powerpoint/2010/main" val="2468528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İşlevlerine Göre Operatörler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71569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Bitsel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Operatörler (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Bitwise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Operators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): </a:t>
            </a:r>
            <a:r>
              <a:rPr lang="tr-TR" sz="16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Değişkenlere ilişkin değerlerin bitleri ile ilgili işlemler</a:t>
            </a:r>
          </a:p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|, &amp;, ~,^, &lt;&lt;, &gt;&gt;</a:t>
            </a:r>
          </a:p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Atama ve İşlemli Atama Operatörleri (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Assignment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Operators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): </a:t>
            </a:r>
            <a:r>
              <a:rPr lang="tr-TR" sz="16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Bir değişkene değer atama amaçlı işlemler</a:t>
            </a:r>
          </a:p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=, *=, /=, %=, +=, -=, &lt;&lt;=, &gt;&gt;=, &amp;=, ^=, |=</a:t>
            </a:r>
            <a:endParaRPr lang="tr-TR" sz="1600" b="1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Özel Amaçlı Operatörler (Special Case 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Operators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): </a:t>
            </a:r>
            <a:r>
              <a:rPr lang="tr-TR" sz="16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Her biri farklı amaçlı işlemler</a:t>
            </a:r>
          </a:p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?:, ( ), [ ], +, -, &amp;, *, -&gt;, ., </a:t>
            </a:r>
            <a:r>
              <a:rPr lang="tr-TR" sz="1600" b="1" dirty="0" err="1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new</a:t>
            </a: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, </a:t>
            </a:r>
            <a:r>
              <a:rPr lang="tr-TR" sz="1600" b="1" dirty="0" err="1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checked</a:t>
            </a: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, </a:t>
            </a:r>
            <a:r>
              <a:rPr lang="tr-TR" sz="1600" b="1" dirty="0" err="1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unchecked</a:t>
            </a: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, </a:t>
            </a:r>
            <a:r>
              <a:rPr lang="tr-TR" sz="1600" b="1" dirty="0" err="1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typeof</a:t>
            </a: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, </a:t>
            </a:r>
            <a:r>
              <a:rPr lang="tr-TR" sz="1600" b="1" dirty="0" err="1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sizeof</a:t>
            </a:r>
            <a:endParaRPr lang="tr-TR" sz="1600" b="1" dirty="0">
              <a:solidFill>
                <a:srgbClr val="00B05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endParaRPr lang="tr-TR"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b="1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2636599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Operatör Önceliği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71569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İfadeler en az bir operatör içeren yapılardır.</a:t>
            </a:r>
          </a:p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Bazı durumlarda birden fazla operatör bulunabilir.</a:t>
            </a:r>
          </a:p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c = 3 + 5 * 9</a:t>
            </a:r>
          </a:p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Bu durumda iş yapma sırası, operatörlerin öncelik tablosu ile çözülür.</a:t>
            </a:r>
          </a:p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c = 3 + 5 * 9 = 48</a:t>
            </a:r>
            <a:endParaRPr lang="tr-TR" sz="1600" b="1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İfadelerin parantez içerisine alınmış bölümleri her zaman önce çalıştırılır.</a:t>
            </a:r>
          </a:p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c = (3 + 5) * 9 = 72</a:t>
            </a:r>
          </a:p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endParaRPr lang="tr-TR"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b="1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4021092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Operatör Önceliği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71569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İçiçe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parantezlerin olduğu ifadelerde içteki parantez ilk önce hesaplanır.</a:t>
            </a:r>
          </a:p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c = (2 + (9 + 2) * 5) * 2</a:t>
            </a:r>
          </a:p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endParaRPr lang="tr-TR" sz="1600" b="1" dirty="0">
              <a:solidFill>
                <a:srgbClr val="00B05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endParaRPr lang="tr-TR"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b="1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" name="Google Shape;920;p53">
            <a:extLst>
              <a:ext uri="{FF2B5EF4-FFF2-40B4-BE49-F238E27FC236}">
                <a16:creationId xmlns:a16="http://schemas.microsoft.com/office/drawing/2014/main" id="{9423AF9B-C4A9-4593-8E18-B46F4C77E2D9}"/>
              </a:ext>
            </a:extLst>
          </p:cNvPr>
          <p:cNvSpPr txBox="1"/>
          <p:nvPr/>
        </p:nvSpPr>
        <p:spPr>
          <a:xfrm>
            <a:off x="754542" y="2128500"/>
            <a:ext cx="771569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c = (2 + (11 * 5)) * 2</a:t>
            </a:r>
          </a:p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c = (2 + 55) * 2</a:t>
            </a:r>
          </a:p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c = 57 * 2</a:t>
            </a:r>
          </a:p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c = 114</a:t>
            </a:r>
          </a:p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endParaRPr lang="tr-TR" sz="1600" b="1" dirty="0">
              <a:solidFill>
                <a:srgbClr val="00B05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endParaRPr lang="tr-TR"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b="1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138486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Operatör Önceliği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71569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Bazı operatörlerin öncelik sırası aynı olabilir (çarpma ve bölme gibi).</a:t>
            </a:r>
          </a:p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Atama operatörleri hariç bütün 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binary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operatörler soldan sağa önceliğine sahiptir.</a:t>
            </a:r>
          </a:p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c = (2 + (9 + 2) * 5) * 2</a:t>
            </a:r>
          </a:p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</a:rPr>
              <a:t>d = 2 + 9 + 2 * 5 * 2</a:t>
            </a:r>
            <a:endParaRPr lang="tr-TR" sz="1600" b="1" dirty="0">
              <a:solidFill>
                <a:srgbClr val="00B05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</a:rPr>
              <a:t>e = 2 + (9 + 2 * 5) * 2</a:t>
            </a:r>
            <a:endParaRPr lang="tr-TR" sz="1600" b="1" dirty="0">
              <a:solidFill>
                <a:srgbClr val="00B05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endParaRPr lang="tr-TR"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b="1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1207496224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3003</TotalTime>
  <Words>3524</Words>
  <Application>Microsoft Office PowerPoint</Application>
  <PresentationFormat>Ekran Gösterisi (16:9)</PresentationFormat>
  <Paragraphs>713</Paragraphs>
  <Slides>38</Slides>
  <Notes>38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38</vt:i4>
      </vt:variant>
    </vt:vector>
  </HeadingPairs>
  <TitlesOfParts>
    <vt:vector size="45" baseType="lpstr">
      <vt:lpstr>Nunito Light</vt:lpstr>
      <vt:lpstr>Anaheim</vt:lpstr>
      <vt:lpstr>Raleway SemiBold</vt:lpstr>
      <vt:lpstr>Arial</vt:lpstr>
      <vt:lpstr>Overpass Mono</vt:lpstr>
      <vt:lpstr>Cascadia Mono</vt:lpstr>
      <vt:lpstr>Programming Lesson by Slidesgo</vt:lpstr>
      <vt:lpstr>Görsel Arayüz Tasarımı ve Programlama</vt:lpstr>
      <vt:lpstr>Operatörler</vt:lpstr>
      <vt:lpstr>Giriş</vt:lpstr>
      <vt:lpstr>Operatörlerin Sınıflandırılması</vt:lpstr>
      <vt:lpstr>İşlevlerine Göre Operatörler</vt:lpstr>
      <vt:lpstr>İşlevlerine Göre Operatörler</vt:lpstr>
      <vt:lpstr>Operatör Önceliği</vt:lpstr>
      <vt:lpstr>Operatör Önceliği</vt:lpstr>
      <vt:lpstr>Operatör Önceliği</vt:lpstr>
      <vt:lpstr>Operatör Önceliği</vt:lpstr>
      <vt:lpstr>Aritmetik Operatörler</vt:lpstr>
      <vt:lpstr>% Operatörü</vt:lpstr>
      <vt:lpstr>Arttırma ve Eksiltme Operatörü</vt:lpstr>
      <vt:lpstr>Arttırma ve Eksiltme Operatörü</vt:lpstr>
      <vt:lpstr>Karşılaştırma Operatörleri</vt:lpstr>
      <vt:lpstr>Karşılaştırma Operatörleri</vt:lpstr>
      <vt:lpstr>Karşılaştırma Operatörleri</vt:lpstr>
      <vt:lpstr>Karşılaştırma Operatörleri</vt:lpstr>
      <vt:lpstr>Mantıksal Operatörler</vt:lpstr>
      <vt:lpstr>Mantıksal Operatörler</vt:lpstr>
      <vt:lpstr>Mantıksal Operatörler</vt:lpstr>
      <vt:lpstr>Bitsel Operatörler</vt:lpstr>
      <vt:lpstr>Bitsel Operatörler</vt:lpstr>
      <vt:lpstr>Bitsel Operatörler</vt:lpstr>
      <vt:lpstr>Bitsel Operatörler</vt:lpstr>
      <vt:lpstr>Bitsel Operatörler</vt:lpstr>
      <vt:lpstr>Bitsel Operatörler</vt:lpstr>
      <vt:lpstr>Bitsel Operatörler</vt:lpstr>
      <vt:lpstr>Bitsel Operatörler</vt:lpstr>
      <vt:lpstr>Bitsel Operatörler</vt:lpstr>
      <vt:lpstr>Bitsel Operatörler</vt:lpstr>
      <vt:lpstr>Atama ve İşlemli Atama Operatörleri</vt:lpstr>
      <vt:lpstr>Özel Amaçlı Operatörler</vt:lpstr>
      <vt:lpstr>Özel Amaçlı Operatörler</vt:lpstr>
      <vt:lpstr>Özel Amaçlı Operatörler</vt:lpstr>
      <vt:lpstr>Özel Amaçlı Operatörler</vt:lpstr>
      <vt:lpstr>Özel Amaçlı Operatörler</vt:lpstr>
      <vt:lpstr>TEŞEKKÜRLER!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Görsel Arayüz Tasarımı ve Programlama</dc:title>
  <cp:lastModifiedBy>Reviewer</cp:lastModifiedBy>
  <cp:revision>301</cp:revision>
  <dcterms:modified xsi:type="dcterms:W3CDTF">2022-04-06T21:53:57Z</dcterms:modified>
</cp:coreProperties>
</file>