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61" r:id="rId3"/>
    <p:sldId id="307" r:id="rId4"/>
    <p:sldId id="341" r:id="rId5"/>
    <p:sldId id="342" r:id="rId6"/>
    <p:sldId id="343" r:id="rId7"/>
    <p:sldId id="352" r:id="rId8"/>
    <p:sldId id="346" r:id="rId9"/>
    <p:sldId id="353" r:id="rId10"/>
    <p:sldId id="354" r:id="rId11"/>
    <p:sldId id="355" r:id="rId12"/>
    <p:sldId id="356" r:id="rId13"/>
    <p:sldId id="344" r:id="rId14"/>
    <p:sldId id="345" r:id="rId15"/>
    <p:sldId id="347" r:id="rId16"/>
    <p:sldId id="348" r:id="rId17"/>
    <p:sldId id="349" r:id="rId18"/>
    <p:sldId id="350" r:id="rId19"/>
    <p:sldId id="351" r:id="rId20"/>
    <p:sldId id="281" r:id="rId21"/>
  </p:sldIdLst>
  <p:sldSz cx="9144000" cy="5143500" type="screen16x9"/>
  <p:notesSz cx="9144000" cy="6858000"/>
  <p:embeddedFontLst>
    <p:embeddedFont>
      <p:font typeface="Anaheim" panose="020B0604020202020204" charset="-94"/>
      <p:regular r:id="rId23"/>
    </p:embeddedFont>
    <p:embeddedFont>
      <p:font typeface="Nunito Light" pitchFamily="2" charset="-94"/>
      <p:regular r:id="rId24"/>
      <p:italic r:id="rId25"/>
    </p:embeddedFont>
    <p:embeddedFont>
      <p:font typeface="Overpass Mono" panose="020B0604020202020204" charset="-94"/>
      <p:regular r:id="rId26"/>
      <p:bold r:id="rId27"/>
    </p:embeddedFont>
    <p:embeddedFont>
      <p:font typeface="Raleway SemiBold" pitchFamily="2" charset="-94"/>
      <p:bold r:id="rId28"/>
      <p:boldItalic r:id="rId29"/>
    </p:embeddedFont>
    <p:embeddedFont>
      <p:font typeface="Segoe UI" panose="020B050204020402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D90328-B219-4D07-A67F-F8CB142C126C}">
  <a:tblStyle styleId="{67D90328-B219-4D07-A67F-F8CB142C12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72421D-26BE-4D2D-88BE-21211FB4A46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55" autoAdjust="0"/>
  </p:normalViewPr>
  <p:slideViewPr>
    <p:cSldViewPr snapToGrid="0">
      <p:cViewPr varScale="1">
        <p:scale>
          <a:sx n="92" d="100"/>
          <a:sy n="92" d="100"/>
        </p:scale>
        <p:origin x="1186" y="62"/>
      </p:cViewPr>
      <p:guideLst/>
    </p:cSldViewPr>
  </p:slideViewPr>
  <p:notesTextViewPr>
    <p:cViewPr>
      <p:scale>
        <a:sx n="1" d="1"/>
        <a:sy n="1" d="1"/>
      </p:scale>
      <p:origin x="0" y="0"/>
    </p:cViewPr>
  </p:notesTextViewPr>
  <p:sorterViewPr>
    <p:cViewPr>
      <p:scale>
        <a:sx n="150" d="100"/>
        <a:sy n="150" d="100"/>
      </p:scale>
      <p:origin x="0" y="-104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408189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111463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402203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352366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47033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904112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1874904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128697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256618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47944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tr-TR" dirty="0" err="1"/>
              <a:t>Git'i</a:t>
            </a:r>
            <a:r>
              <a:rPr lang="tr-TR" dirty="0"/>
              <a:t> öğrenmesi kolaydır. Yerel dallanma, uygun hazırlama alanları ve çoklu iş akışları gibi özelliklerle ön plana çıkar.</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3201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r>
              <a:rPr lang="en-US" b="0" i="0" dirty="0">
                <a:solidFill>
                  <a:srgbClr val="212529"/>
                </a:solidFill>
                <a:effectLst/>
                <a:latin typeface="Segoe UI" panose="020B0502040204020203" pitchFamily="34" charset="0"/>
              </a:rPr>
              <a:t>Bir </a:t>
            </a:r>
            <a:r>
              <a:rPr lang="en-US" b="0" i="0" dirty="0" err="1">
                <a:solidFill>
                  <a:srgbClr val="212529"/>
                </a:solidFill>
                <a:effectLst/>
                <a:latin typeface="Segoe UI" panose="020B0502040204020203" pitchFamily="34" charset="0"/>
              </a:rPr>
              <a:t>grafik</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veya</a:t>
            </a:r>
            <a:r>
              <a:rPr lang="en-US" b="0" i="0" dirty="0">
                <a:solidFill>
                  <a:srgbClr val="212529"/>
                </a:solidFill>
                <a:effectLst/>
                <a:latin typeface="Segoe UI" panose="020B0502040204020203" pitchFamily="34" charset="0"/>
              </a:rPr>
              <a:t> web </a:t>
            </a:r>
            <a:r>
              <a:rPr lang="en-US" b="0" i="0" dirty="0" err="1">
                <a:solidFill>
                  <a:srgbClr val="212529"/>
                </a:solidFill>
                <a:effectLst/>
                <a:latin typeface="Segoe UI" panose="020B0502040204020203" pitchFamily="34" charset="0"/>
              </a:rPr>
              <a:t>tasarımcısıysanız</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ve</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bir</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görüntünün</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veya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düzenin</a:t>
            </a:r>
            <a:r>
              <a:rPr lang="en-US" b="0" i="0" dirty="0">
                <a:solidFill>
                  <a:srgbClr val="212529"/>
                </a:solidFill>
                <a:effectLst/>
                <a:latin typeface="Segoe UI" panose="020B0502040204020203" pitchFamily="34" charset="0"/>
              </a:rPr>
              <a:t> her </a:t>
            </a:r>
            <a:r>
              <a:rPr lang="en-US" b="0" i="0" dirty="0" err="1">
                <a:solidFill>
                  <a:srgbClr val="212529"/>
                </a:solidFill>
                <a:effectLst/>
                <a:latin typeface="Segoe UI" panose="020B0502040204020203" pitchFamily="34" charset="0"/>
              </a:rPr>
              <a:t>sürümünü</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kesinlikle</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istersiniz</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saklamak</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istiyorsanız</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Sürüm</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Kontrol</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Sistemi</a:t>
            </a:r>
            <a:r>
              <a:rPr lang="en-US" b="0" i="0" dirty="0">
                <a:solidFill>
                  <a:srgbClr val="212529"/>
                </a:solidFill>
                <a:effectLst/>
                <a:latin typeface="Segoe UI" panose="020B0502040204020203" pitchFamily="34" charset="0"/>
              </a:rPr>
              <a:t> (VCS) </a:t>
            </a:r>
            <a:r>
              <a:rPr lang="en-US" b="0" i="0" dirty="0" err="1">
                <a:solidFill>
                  <a:srgbClr val="212529"/>
                </a:solidFill>
                <a:effectLst/>
                <a:latin typeface="Segoe UI" panose="020B0502040204020203" pitchFamily="34" charset="0"/>
              </a:rPr>
              <a:t>kullanmak</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çok</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akıllıca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bir</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şeydir</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Seçili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dosyaları</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önceki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bir</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duruma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geri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döndürmenize</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tüm</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projeyi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önceki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bir</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duruma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döndürmenize</a:t>
            </a:r>
            <a:r>
              <a:rPr lang="en-US" b="0" i="0" dirty="0">
                <a:solidFill>
                  <a:srgbClr val="212529"/>
                </a:solidFill>
                <a:effectLst/>
                <a:latin typeface="Segoe UI" panose="020B0502040204020203" pitchFamily="34" charset="0"/>
              </a:rPr>
              <a:t>, zaman </a:t>
            </a:r>
            <a:r>
              <a:rPr lang="en-US" b="0" i="0" dirty="0" err="1">
                <a:solidFill>
                  <a:srgbClr val="212529"/>
                </a:solidFill>
                <a:effectLst/>
                <a:latin typeface="Segoe UI" panose="020B0502040204020203" pitchFamily="34" charset="0"/>
              </a:rPr>
              <a:t>içindeki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değişiklikleri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karşılaştırmanıza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soruna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neden</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olabilecek</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bir</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şeyi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en</a:t>
            </a:r>
            <a:r>
              <a:rPr lang="en-US" b="0" i="0" dirty="0">
                <a:solidFill>
                  <a:srgbClr val="212529"/>
                </a:solidFill>
                <a:effectLst/>
                <a:latin typeface="Segoe UI" panose="020B0502040204020203" pitchFamily="34" charset="0"/>
              </a:rPr>
              <a:t> son </a:t>
            </a:r>
            <a:r>
              <a:rPr lang="en-US" b="0" i="0" dirty="0" err="1">
                <a:solidFill>
                  <a:srgbClr val="212529"/>
                </a:solidFill>
                <a:effectLst/>
                <a:latin typeface="Segoe UI" panose="020B0502040204020203" pitchFamily="34" charset="0"/>
              </a:rPr>
              <a:t>kimin</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değiştirdiğini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kimin</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bir</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sorunu</a:t>
            </a:r>
            <a:r>
              <a:rPr lang="en-US" b="0" i="0" dirty="0">
                <a:solidFill>
                  <a:srgbClr val="212529"/>
                </a:solidFill>
                <a:effectLst/>
                <a:latin typeface="Segoe UI" panose="020B0502040204020203" pitchFamily="34" charset="0"/>
              </a:rPr>
              <a:t> ne zaman </a:t>
            </a:r>
            <a:r>
              <a:rPr lang="en-US" b="0" i="0" dirty="0" err="1">
                <a:solidFill>
                  <a:srgbClr val="212529"/>
                </a:solidFill>
                <a:effectLst/>
                <a:latin typeface="Segoe UI" panose="020B0502040204020203" pitchFamily="34" charset="0"/>
              </a:rPr>
              <a:t>ortaya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çıkardığını</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ve</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daha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fazlasını</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görmenizi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sağlar</a:t>
            </a:r>
            <a:r>
              <a:rPr lang="en-US" b="0" i="0" dirty="0">
                <a:solidFill>
                  <a:srgbClr val="212529"/>
                </a:solidFill>
                <a:effectLst/>
                <a:latin typeface="Segoe UI" panose="020B0502040204020203" pitchFamily="34" charset="0"/>
              </a:rPr>
              <a:t>. Bir VCS </a:t>
            </a:r>
            <a:r>
              <a:rPr lang="en-US" b="0" i="0" dirty="0" err="1">
                <a:solidFill>
                  <a:srgbClr val="212529"/>
                </a:solidFill>
                <a:effectLst/>
                <a:latin typeface="Segoe UI" panose="020B0502040204020203" pitchFamily="34" charset="0"/>
              </a:rPr>
              <a:t>kullanmak</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aynı</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zamanda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genel</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olarak</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işleri</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batırırsanız</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veya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dosyaları</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kaybederseniz</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kolayca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kurtarabileceğiniz</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anlamına</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gelir</a:t>
            </a:r>
            <a:r>
              <a:rPr lang="en-US" b="0" i="0" dirty="0">
                <a:solidFill>
                  <a:srgbClr val="212529"/>
                </a:solidFill>
                <a:effectLst/>
                <a:latin typeface="Segoe UI" panose="020B0502040204020203" pitchFamily="34" charset="0"/>
              </a:rPr>
              <a:t>. </a:t>
            </a:r>
          </a:p>
        </p:txBody>
      </p:sp>
    </p:spTree>
    <p:extLst>
      <p:ext uri="{BB962C8B-B14F-4D97-AF65-F5344CB8AC3E}">
        <p14:creationId xmlns:p14="http://schemas.microsoft.com/office/powerpoint/2010/main" val="289945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288935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355853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357336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338720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lang="en-US" b="0" i="0" dirty="0">
              <a:solidFill>
                <a:srgbClr val="212529"/>
              </a:solidFill>
              <a:effectLst/>
              <a:latin typeface="Segoe UI" panose="020B0502040204020203" pitchFamily="34" charset="0"/>
            </a:endParaRPr>
          </a:p>
        </p:txBody>
      </p:sp>
    </p:spTree>
    <p:extLst>
      <p:ext uri="{BB962C8B-B14F-4D97-AF65-F5344CB8AC3E}">
        <p14:creationId xmlns:p14="http://schemas.microsoft.com/office/powerpoint/2010/main" val="56775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48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368210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 id="2147483664" r:id="rId4"/>
    <p:sldLayoutId id="2147483665"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lnSpc>
                <a:spcPct val="100000"/>
              </a:lnSpc>
              <a:spcBef>
                <a:spcPts val="0"/>
              </a:spcBef>
              <a:spcAft>
                <a:spcPts val="0"/>
              </a:spcAft>
              <a:buNone/>
            </a:pPr>
            <a:r>
              <a:rPr lang="es-ES" sz="4400" dirty="0" err="1"/>
              <a:t>Görsel</a:t>
            </a:r>
            <a:r>
              <a:rPr lang="es-ES" sz="4400" dirty="0"/>
              <a:t> Ara</a:t>
            </a:r>
            <a:r>
              <a:rPr lang="tr-TR" sz="4400" dirty="0"/>
              <a:t>y</a:t>
            </a:r>
            <a:r>
              <a:rPr lang="es-ES" sz="4400" dirty="0" err="1"/>
              <a:t>üz</a:t>
            </a:r>
            <a:r>
              <a:rPr lang="es-ES" sz="4400" dirty="0"/>
              <a:t> Tasar</a:t>
            </a:r>
            <a:r>
              <a:rPr lang="tr-TR" sz="4400" dirty="0"/>
              <a:t>ı</a:t>
            </a:r>
            <a:r>
              <a:rPr lang="es-ES" sz="4400" dirty="0"/>
              <a:t>m</a:t>
            </a:r>
            <a:r>
              <a:rPr lang="tr-TR" sz="4400" dirty="0"/>
              <a:t>ı</a:t>
            </a:r>
            <a:r>
              <a:rPr lang="es-ES" sz="4400" dirty="0"/>
              <a:t> </a:t>
            </a:r>
            <a:r>
              <a:rPr lang="tr-TR" sz="4400" dirty="0"/>
              <a:t>v</a:t>
            </a:r>
            <a:r>
              <a:rPr lang="es-ES" sz="4400" dirty="0"/>
              <a:t>e </a:t>
            </a:r>
            <a:r>
              <a:rPr lang="es-ES" sz="4400" dirty="0" err="1"/>
              <a:t>Programlama</a:t>
            </a:r>
            <a:endParaRPr lang="en-US" sz="4800"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b="1" dirty="0">
                <a:solidFill>
                  <a:schemeClr val="dk2"/>
                </a:solidFill>
              </a:rPr>
              <a:t>YBS 212</a:t>
            </a:r>
            <a:endParaRPr sz="2100" b="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err="1"/>
              <a:t>Merge</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Birleştirme, </a:t>
            </a:r>
            <a:r>
              <a:rPr lang="tr-TR" sz="1200" b="1" dirty="0" err="1">
                <a:solidFill>
                  <a:schemeClr val="dk1"/>
                </a:solidFill>
                <a:latin typeface="Overpass Mono"/>
              </a:rPr>
              <a:t>Git’in</a:t>
            </a:r>
            <a:r>
              <a:rPr lang="tr-TR" sz="1200" b="1" dirty="0">
                <a:solidFill>
                  <a:schemeClr val="dk1"/>
                </a:solidFill>
                <a:latin typeface="Overpass Mono"/>
              </a:rPr>
              <a:t> daha önce dallanmış ve ayrı geliştirmeler yapıldığı için ayrı hale gelmiş sürümleri tekrar bir araya getirme yöntemidir. </a:t>
            </a:r>
          </a:p>
          <a:p>
            <a:pPr algn="ctr">
              <a:lnSpc>
                <a:spcPct val="150000"/>
              </a:lnSpc>
            </a:pPr>
            <a:endParaRPr lang="tr-TR" sz="1200" b="1" dirty="0">
              <a:solidFill>
                <a:schemeClr val="dk1"/>
              </a:solidFill>
              <a:latin typeface="Overpass Mono"/>
            </a:endParaRPr>
          </a:p>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merge</a:t>
            </a:r>
            <a:r>
              <a:rPr lang="tr-TR" sz="1200" b="1" dirty="0">
                <a:solidFill>
                  <a:schemeClr val="dk1"/>
                </a:solidFill>
                <a:latin typeface="Overpass Mono"/>
              </a:rPr>
              <a:t> komutu, git dalları tarafından oluşturulan bağımsız geliştirme satırlarını alıp tek bir dala entegre etmenize olanak tanır.</a:t>
            </a:r>
          </a:p>
        </p:txBody>
      </p:sp>
    </p:spTree>
    <p:extLst>
      <p:ext uri="{BB962C8B-B14F-4D97-AF65-F5344CB8AC3E}">
        <p14:creationId xmlns:p14="http://schemas.microsoft.com/office/powerpoint/2010/main" val="61949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err="1"/>
              <a:t>Check</a:t>
            </a:r>
            <a:r>
              <a:rPr lang="tr-TR" sz="2400" dirty="0"/>
              <a:t> </a:t>
            </a:r>
            <a:r>
              <a:rPr lang="tr-TR" sz="2400" dirty="0" err="1"/>
              <a:t>Out</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Var olduğunuz daldaki (</a:t>
            </a:r>
            <a:r>
              <a:rPr lang="tr-TR" sz="1200" b="1" dirty="0" err="1">
                <a:solidFill>
                  <a:schemeClr val="dk1"/>
                </a:solidFill>
                <a:latin typeface="Overpass Mono"/>
              </a:rPr>
              <a:t>branch</a:t>
            </a:r>
            <a:r>
              <a:rPr lang="tr-TR" sz="1200" b="1" dirty="0">
                <a:solidFill>
                  <a:schemeClr val="dk1"/>
                </a:solidFill>
                <a:latin typeface="Overpass Mono"/>
              </a:rPr>
              <a:t>) son eklenenleri ve değişiklikleri, yeni </a:t>
            </a:r>
            <a:r>
              <a:rPr lang="tr-TR" sz="1200" b="1" dirty="0" err="1">
                <a:solidFill>
                  <a:schemeClr val="dk1"/>
                </a:solidFill>
                <a:latin typeface="Overpass Mono"/>
              </a:rPr>
              <a:t>branch’a</a:t>
            </a:r>
            <a:r>
              <a:rPr lang="tr-TR" sz="1200" b="1" dirty="0">
                <a:solidFill>
                  <a:schemeClr val="dk1"/>
                </a:solidFill>
                <a:latin typeface="Overpass Mono"/>
              </a:rPr>
              <a:t> geçiş yapmayı ve </a:t>
            </a:r>
            <a:r>
              <a:rPr lang="tr-TR" sz="1200" b="1" dirty="0" err="1">
                <a:solidFill>
                  <a:schemeClr val="dk1"/>
                </a:solidFill>
                <a:latin typeface="Overpass Mono"/>
              </a:rPr>
              <a:t>default</a:t>
            </a:r>
            <a:r>
              <a:rPr lang="tr-TR" sz="1200" b="1" dirty="0">
                <a:solidFill>
                  <a:schemeClr val="dk1"/>
                </a:solidFill>
                <a:latin typeface="Overpass Mono"/>
              </a:rPr>
              <a:t> olarak gelen </a:t>
            </a:r>
            <a:r>
              <a:rPr lang="tr-TR" sz="1200" b="1" dirty="0" err="1">
                <a:solidFill>
                  <a:schemeClr val="dk1"/>
                </a:solidFill>
                <a:latin typeface="Overpass Mono"/>
              </a:rPr>
              <a:t>master</a:t>
            </a:r>
            <a:r>
              <a:rPr lang="tr-TR" sz="1200" b="1" dirty="0">
                <a:solidFill>
                  <a:schemeClr val="dk1"/>
                </a:solidFill>
                <a:latin typeface="Overpass Mono"/>
              </a:rPr>
              <a:t> </a:t>
            </a:r>
            <a:r>
              <a:rPr lang="tr-TR" sz="1200" b="1" dirty="0" err="1">
                <a:solidFill>
                  <a:schemeClr val="dk1"/>
                </a:solidFill>
                <a:latin typeface="Overpass Mono"/>
              </a:rPr>
              <a:t>branch’a</a:t>
            </a:r>
            <a:r>
              <a:rPr lang="tr-TR" sz="1200" b="1" dirty="0">
                <a:solidFill>
                  <a:schemeClr val="dk1"/>
                </a:solidFill>
                <a:latin typeface="Overpass Mono"/>
              </a:rPr>
              <a:t> geri dönmek için kullanılan bir komuttur.</a:t>
            </a:r>
          </a:p>
        </p:txBody>
      </p:sp>
    </p:spTree>
    <p:extLst>
      <p:ext uri="{BB962C8B-B14F-4D97-AF65-F5344CB8AC3E}">
        <p14:creationId xmlns:p14="http://schemas.microsoft.com/office/powerpoint/2010/main" val="29587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err="1"/>
              <a:t>Pull</a:t>
            </a:r>
            <a:r>
              <a:rPr lang="tr-TR" sz="2400" dirty="0"/>
              <a:t> </a:t>
            </a:r>
            <a:r>
              <a:rPr lang="tr-TR" sz="2400" dirty="0" err="1"/>
              <a:t>Request</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Var olan bir projeye geliştirme yapmak ve katkıda bulunma tekniğidir. </a:t>
            </a:r>
          </a:p>
        </p:txBody>
      </p:sp>
    </p:spTree>
    <p:extLst>
      <p:ext uri="{BB962C8B-B14F-4D97-AF65-F5344CB8AC3E}">
        <p14:creationId xmlns:p14="http://schemas.microsoft.com/office/powerpoint/2010/main" val="62804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a:t>
            </a:r>
            <a:r>
              <a:rPr lang="tr-TR" sz="2400" dirty="0" err="1"/>
              <a:t>Commit</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commit</a:t>
            </a:r>
            <a:r>
              <a:rPr lang="tr-TR" sz="1200" b="1" dirty="0">
                <a:solidFill>
                  <a:schemeClr val="dk1"/>
                </a:solidFill>
                <a:latin typeface="Overpass Mono"/>
              </a:rPr>
              <a:t>, deponuzun anlık görüntüsü gibi bir taahhüt oluşturur. Bu taahhütler, tüm deponuzun belirli zamanlardaki anlık görüntüleridir. Mantıksal değişim birimlerine dayalı olarak sık sık yeni taahhütler yapmalısınız. </a:t>
            </a:r>
          </a:p>
          <a:p>
            <a:pPr algn="ctr">
              <a:lnSpc>
                <a:spcPct val="150000"/>
              </a:lnSpc>
            </a:pPr>
            <a:r>
              <a:rPr lang="tr-TR" sz="1200" b="1" dirty="0">
                <a:solidFill>
                  <a:schemeClr val="dk1"/>
                </a:solidFill>
                <a:latin typeface="Overpass Mono"/>
              </a:rPr>
              <a:t>Zamanla, taahhütler deponuzun geçmişine ve şu anda olduğu gibi nasıl hale geldiğine dair bir hikaye anlatmalıdır. Taahhütler, içerik ve mesaja ek olarak yazar, zaman damgası ve daha fazlası gibi birçok meta veri içerir.</a:t>
            </a:r>
          </a:p>
        </p:txBody>
      </p:sp>
    </p:spTree>
    <p:extLst>
      <p:ext uri="{BB962C8B-B14F-4D97-AF65-F5344CB8AC3E}">
        <p14:creationId xmlns:p14="http://schemas.microsoft.com/office/powerpoint/2010/main" val="111965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a:t>
            </a:r>
            <a:r>
              <a:rPr lang="tr-TR" sz="2400" dirty="0" err="1"/>
              <a:t>Clone</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klon komutu, bir havuz içindeki belirli bir havuzun veya dalın bir kopyasını oluşturmak için kullanılır.</a:t>
            </a:r>
          </a:p>
          <a:p>
            <a:pPr algn="ctr">
              <a:lnSpc>
                <a:spcPct val="150000"/>
              </a:lnSpc>
            </a:pPr>
            <a:endParaRPr lang="tr-TR" sz="1200" b="1" dirty="0">
              <a:solidFill>
                <a:schemeClr val="dk1"/>
              </a:solidFill>
              <a:latin typeface="Overpass Mono"/>
            </a:endParaRPr>
          </a:p>
          <a:p>
            <a:pPr algn="ctr">
              <a:lnSpc>
                <a:spcPct val="150000"/>
              </a:lnSpc>
            </a:pPr>
            <a:r>
              <a:rPr lang="tr-TR" sz="1200" b="1" dirty="0">
                <a:solidFill>
                  <a:schemeClr val="dk1"/>
                </a:solidFill>
                <a:latin typeface="Overpass Mono"/>
              </a:rPr>
              <a:t>Git, dağıtılmış bir sürüm kontrol sistemidir. Klonlayarak kendi makinenizde tam bir deponun avantajlarını en üst düzeye çıkarın.</a:t>
            </a:r>
          </a:p>
        </p:txBody>
      </p:sp>
    </p:spTree>
    <p:extLst>
      <p:ext uri="{BB962C8B-B14F-4D97-AF65-F5344CB8AC3E}">
        <p14:creationId xmlns:p14="http://schemas.microsoft.com/office/powerpoint/2010/main" val="105079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a:t>
            </a:r>
            <a:r>
              <a:rPr lang="tr-TR" sz="2400" dirty="0" err="1"/>
              <a:t>Add</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add</a:t>
            </a:r>
            <a:r>
              <a:rPr lang="tr-TR" sz="1200" b="1" dirty="0">
                <a:solidFill>
                  <a:schemeClr val="dk1"/>
                </a:solidFill>
                <a:latin typeface="Overpass Mono"/>
              </a:rPr>
              <a:t> komutu, çalışma dizininizdeki yeni veya değiştirilmiş dosyaları Git hazırlama alanına ekler.</a:t>
            </a:r>
          </a:p>
        </p:txBody>
      </p:sp>
    </p:spTree>
    <p:extLst>
      <p:ext uri="{BB962C8B-B14F-4D97-AF65-F5344CB8AC3E}">
        <p14:creationId xmlns:p14="http://schemas.microsoft.com/office/powerpoint/2010/main" val="317501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Remote</a:t>
            </a:r>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remote</a:t>
            </a:r>
            <a:r>
              <a:rPr lang="tr-TR" sz="1200" b="1" dirty="0">
                <a:solidFill>
                  <a:schemeClr val="dk1"/>
                </a:solidFill>
                <a:latin typeface="Overpass Mono"/>
              </a:rPr>
              <a:t>, yerel deponuzla izlediğiniz uzaktan kumanda deposunu yönetir.</a:t>
            </a:r>
          </a:p>
        </p:txBody>
      </p:sp>
    </p:spTree>
    <p:extLst>
      <p:ext uri="{BB962C8B-B14F-4D97-AF65-F5344CB8AC3E}">
        <p14:creationId xmlns:p14="http://schemas.microsoft.com/office/powerpoint/2010/main" val="206518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a:t>
            </a:r>
            <a:r>
              <a:rPr lang="tr-TR" sz="2400" dirty="0" err="1"/>
              <a:t>Status</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status</a:t>
            </a:r>
            <a:r>
              <a:rPr lang="tr-TR" sz="1200" b="1" dirty="0">
                <a:solidFill>
                  <a:schemeClr val="dk1"/>
                </a:solidFill>
                <a:latin typeface="Overpass Mono"/>
              </a:rPr>
              <a:t>, Git çalışma dizininizin ve hazırlama alanınızın mevcut durumunu gösterir.</a:t>
            </a:r>
          </a:p>
        </p:txBody>
      </p:sp>
    </p:spTree>
    <p:extLst>
      <p:ext uri="{BB962C8B-B14F-4D97-AF65-F5344CB8AC3E}">
        <p14:creationId xmlns:p14="http://schemas.microsoft.com/office/powerpoint/2010/main" val="420712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a:t>
            </a:r>
            <a:r>
              <a:rPr lang="tr-TR" sz="2400" dirty="0" err="1"/>
              <a:t>Pull</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pull</a:t>
            </a:r>
            <a:r>
              <a:rPr lang="tr-TR" sz="1200" b="1" dirty="0">
                <a:solidFill>
                  <a:schemeClr val="dk1"/>
                </a:solidFill>
                <a:latin typeface="Overpass Mono"/>
              </a:rPr>
              <a:t>, mevcut yerel çalışma dalınızı (</a:t>
            </a:r>
            <a:r>
              <a:rPr lang="tr-TR" sz="1200" b="1" dirty="0" err="1">
                <a:solidFill>
                  <a:schemeClr val="dk1"/>
                </a:solidFill>
                <a:latin typeface="Overpass Mono"/>
              </a:rPr>
              <a:t>branch</a:t>
            </a:r>
            <a:r>
              <a:rPr lang="tr-TR" sz="1200" b="1" dirty="0">
                <a:solidFill>
                  <a:schemeClr val="dk1"/>
                </a:solidFill>
                <a:latin typeface="Overpass Mono"/>
              </a:rPr>
              <a:t>) ve tüm uzaktan izleme dallarını günceller. Yerel olarak üzerinde çalıştığınız dallarda git </a:t>
            </a:r>
            <a:r>
              <a:rPr lang="tr-TR" sz="1200" b="1" dirty="0" err="1">
                <a:solidFill>
                  <a:schemeClr val="dk1"/>
                </a:solidFill>
                <a:latin typeface="Overpass Mono"/>
              </a:rPr>
              <a:t>pull'u</a:t>
            </a:r>
            <a:r>
              <a:rPr lang="tr-TR" sz="1200" b="1" dirty="0">
                <a:solidFill>
                  <a:schemeClr val="dk1"/>
                </a:solidFill>
                <a:latin typeface="Overpass Mono"/>
              </a:rPr>
              <a:t> düzenli olarak çalıştırmak iyi bir fikirdir.</a:t>
            </a:r>
          </a:p>
          <a:p>
            <a:pPr algn="ctr">
              <a:lnSpc>
                <a:spcPct val="150000"/>
              </a:lnSpc>
            </a:pPr>
            <a:endParaRPr lang="tr-TR" sz="1200" b="1" dirty="0">
              <a:solidFill>
                <a:schemeClr val="dk1"/>
              </a:solidFill>
              <a:latin typeface="Overpass Mono"/>
            </a:endParaRPr>
          </a:p>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pull</a:t>
            </a:r>
            <a:r>
              <a:rPr lang="tr-TR" sz="1200" b="1" dirty="0">
                <a:solidFill>
                  <a:schemeClr val="dk1"/>
                </a:solidFill>
                <a:latin typeface="Overpass Mono"/>
              </a:rPr>
              <a:t> (veya etkisi) olmadan, yerel dalınız uzaktan kumandada bulunan güncellemelerin hiçbirine sahip olmaz.</a:t>
            </a:r>
          </a:p>
        </p:txBody>
      </p:sp>
    </p:spTree>
    <p:extLst>
      <p:ext uri="{BB962C8B-B14F-4D97-AF65-F5344CB8AC3E}">
        <p14:creationId xmlns:p14="http://schemas.microsoft.com/office/powerpoint/2010/main" val="221011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a:t>
            </a:r>
            <a:r>
              <a:rPr lang="tr-TR" sz="2400" dirty="0" err="1"/>
              <a:t>Push</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push</a:t>
            </a:r>
            <a:r>
              <a:rPr lang="tr-TR" sz="1200" b="1" dirty="0">
                <a:solidFill>
                  <a:schemeClr val="dk1"/>
                </a:solidFill>
                <a:latin typeface="Overpass Mono"/>
              </a:rPr>
              <a:t>, tüm yerel dal (</a:t>
            </a:r>
            <a:r>
              <a:rPr lang="tr-TR" sz="1200" b="1" dirty="0" err="1">
                <a:solidFill>
                  <a:schemeClr val="dk1"/>
                </a:solidFill>
                <a:latin typeface="Overpass Mono"/>
              </a:rPr>
              <a:t>branch</a:t>
            </a:r>
            <a:r>
              <a:rPr lang="tr-TR" sz="1200" b="1" dirty="0">
                <a:solidFill>
                  <a:schemeClr val="dk1"/>
                </a:solidFill>
                <a:latin typeface="Overpass Mono"/>
              </a:rPr>
              <a:t>) taahhütlerini ilgili uzak dala yükler.</a:t>
            </a:r>
          </a:p>
        </p:txBody>
      </p:sp>
    </p:spTree>
    <p:extLst>
      <p:ext uri="{BB962C8B-B14F-4D97-AF65-F5344CB8AC3E}">
        <p14:creationId xmlns:p14="http://schemas.microsoft.com/office/powerpoint/2010/main" val="247971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Git ve </a:t>
            </a:r>
            <a:r>
              <a:rPr lang="tr-TR" dirty="0" err="1"/>
              <a:t>GitHub</a:t>
            </a:r>
            <a:r>
              <a:rPr lang="tr-TR" dirty="0"/>
              <a:t> Kullanımı</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2</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9" name="Google Shape;899;p52"/>
          <p:cNvSpPr txBox="1">
            <a:spLocks noGrp="1"/>
          </p:cNvSpPr>
          <p:nvPr>
            <p:ph type="body" idx="1"/>
          </p:nvPr>
        </p:nvSpPr>
        <p:spPr>
          <a:xfrm>
            <a:off x="4579525" y="2388200"/>
            <a:ext cx="3932700" cy="2130900"/>
          </a:xfrm>
        </p:spPr>
        <p:txBody>
          <a:bodyPr spcFirstLastPara="1" wrap="square" lIns="91425" tIns="0" rIns="91425" bIns="91425" anchor="t" anchorCtr="0">
            <a:normAutofit/>
          </a:bodyPr>
          <a:lstStyle/>
          <a:p>
            <a:pPr marL="0" lvl="0" indent="0" rtl="0">
              <a:spcBef>
                <a:spcPts val="0"/>
              </a:spcBef>
              <a:spcAft>
                <a:spcPts val="600"/>
              </a:spcAft>
              <a:buNone/>
            </a:pPr>
            <a:r>
              <a:rPr lang="tr-TR"/>
              <a:t>Sorularınız için:</a:t>
            </a:r>
            <a:endParaRPr lang="en-US"/>
          </a:p>
          <a:p>
            <a:pPr marL="0" lvl="0" indent="0" rtl="0">
              <a:spcBef>
                <a:spcPts val="0"/>
              </a:spcBef>
              <a:spcAft>
                <a:spcPts val="600"/>
              </a:spcAft>
              <a:buNone/>
            </a:pPr>
            <a:r>
              <a:rPr lang="tr-TR"/>
              <a:t>kademir07@gmail.com</a:t>
            </a:r>
            <a:endParaRPr lang="en-US"/>
          </a:p>
          <a:p>
            <a:pPr marL="0" lvl="0" indent="0" rtl="0">
              <a:spcBef>
                <a:spcPts val="0"/>
              </a:spcBef>
              <a:spcAft>
                <a:spcPts val="600"/>
              </a:spcAft>
              <a:buNone/>
            </a:pPr>
            <a:endParaRPr lang="en-US"/>
          </a:p>
          <a:p>
            <a:pPr marL="0" lvl="0" indent="0" rtl="0">
              <a:spcBef>
                <a:spcPts val="0"/>
              </a:spcBef>
              <a:spcAft>
                <a:spcPts val="600"/>
              </a:spcAft>
              <a:buNone/>
            </a:pPr>
            <a:endParaRPr lang="en-US"/>
          </a:p>
          <a:p>
            <a:pPr marL="0" lvl="0" indent="0" rtl="0">
              <a:spcBef>
                <a:spcPts val="0"/>
              </a:spcBef>
              <a:spcAft>
                <a:spcPts val="600"/>
              </a:spcAft>
              <a:buNone/>
            </a:pPr>
            <a:endParaRPr lang="en-US"/>
          </a:p>
          <a:p>
            <a:pPr marL="0" lvl="0" indent="0" rtl="0">
              <a:spcBef>
                <a:spcPts val="0"/>
              </a:spcBef>
              <a:spcAft>
                <a:spcPts val="600"/>
              </a:spcAft>
              <a:buNone/>
            </a:pPr>
            <a:endParaRPr lang="en-US"/>
          </a:p>
          <a:p>
            <a:pPr marL="0" lvl="0" indent="0" rtl="0">
              <a:spcBef>
                <a:spcPts val="0"/>
              </a:spcBef>
              <a:spcAft>
                <a:spcPts val="600"/>
              </a:spcAft>
              <a:buNone/>
            </a:pPr>
            <a:endParaRPr lang="en-US"/>
          </a:p>
          <a:p>
            <a:pPr marL="0" lvl="0" indent="0" rtl="0">
              <a:spcBef>
                <a:spcPts val="0"/>
              </a:spcBef>
              <a:spcAft>
                <a:spcPts val="600"/>
              </a:spcAft>
              <a:buNone/>
            </a:pPr>
            <a:endParaRPr lang="en-US"/>
          </a:p>
        </p:txBody>
      </p:sp>
      <p:sp>
        <p:nvSpPr>
          <p:cNvPr id="898" name="Google Shape;898;p52"/>
          <p:cNvSpPr txBox="1">
            <a:spLocks noGrp="1"/>
          </p:cNvSpPr>
          <p:nvPr>
            <p:ph type="title"/>
          </p:nvPr>
        </p:nvSpPr>
        <p:spPr>
          <a:xfrm>
            <a:off x="4579531" y="1714800"/>
            <a:ext cx="3963300" cy="669000"/>
          </a:xfrm>
        </p:spPr>
        <p:txBody>
          <a:bodyPr spcFirstLastPara="1" wrap="square" lIns="91425" tIns="91425" rIns="91425" bIns="91425" anchor="t" anchorCtr="0">
            <a:normAutofit/>
          </a:bodyPr>
          <a:lstStyle/>
          <a:p>
            <a:pPr marL="0" lvl="0" indent="0" rtl="0">
              <a:spcBef>
                <a:spcPts val="0"/>
              </a:spcBef>
              <a:spcAft>
                <a:spcPts val="0"/>
              </a:spcAft>
              <a:buNone/>
            </a:pPr>
            <a:r>
              <a:rPr lang="tr-TR"/>
              <a:t>TEŞEKKÜRLER!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Git, küçükten çok büyük projelere kadar her şeyi hızlı ve verimli bir şekilde ele almak için tasarlanmış ücretsiz ve açık kaynaklı bir dağıtılmış sürüm kontrol sistemidir.</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Introduction</a:t>
            </a:r>
            <a:r>
              <a:rPr lang="tr-TR" dirty="0"/>
              <a:t> [Giriş]</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76000191-1CC8-4C71-953C-DD98F5648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243" y="1360654"/>
            <a:ext cx="3916185" cy="252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9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pPr algn="ctr"/>
            <a:r>
              <a:rPr lang="tr-TR" sz="2400" dirty="0"/>
              <a:t>Sürüm Kontrolü</a:t>
            </a:r>
            <a:br>
              <a:rPr lang="tr-TR" sz="2400" b="1" dirty="0">
                <a:solidFill>
                  <a:schemeClr val="dk2"/>
                </a:solidFill>
                <a:latin typeface="Overpass Mono"/>
              </a:rPr>
            </a:br>
            <a:r>
              <a:rPr lang="tr-TR" sz="2400" b="1" dirty="0">
                <a:solidFill>
                  <a:schemeClr val="dk2"/>
                </a:solidFill>
                <a:latin typeface="Overpass Mono"/>
              </a:rPr>
              <a:t>[</a:t>
            </a:r>
            <a:r>
              <a:rPr lang="tr-TR" sz="2400" b="1" dirty="0" err="1">
                <a:solidFill>
                  <a:schemeClr val="dk2"/>
                </a:solidFill>
                <a:latin typeface="Overpass Mono"/>
              </a:rPr>
              <a:t>Version</a:t>
            </a:r>
            <a:r>
              <a:rPr lang="tr-TR" sz="2400" b="1" dirty="0">
                <a:solidFill>
                  <a:schemeClr val="dk2"/>
                </a:solidFill>
                <a:latin typeface="Overpass Mono"/>
              </a:rPr>
              <a:t> Control]</a:t>
            </a:r>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200" b="1" dirty="0">
                <a:solidFill>
                  <a:schemeClr val="dk1"/>
                </a:solidFill>
                <a:latin typeface="Overpass Mono"/>
              </a:rPr>
              <a:t>Sürüm kontrolü, belirli sürümleri daha sonra geri çağırabilmeniz için bir dosyada veya dosya kümesinde zaman içinde yapılan değişiklikleri kaydeden bir sistemdir. </a:t>
            </a:r>
          </a:p>
          <a:p>
            <a:pPr algn="ctr"/>
            <a:r>
              <a:rPr lang="tr-TR" sz="1200" b="1" dirty="0">
                <a:solidFill>
                  <a:schemeClr val="dk1"/>
                </a:solidFill>
                <a:latin typeface="Overpass Mono"/>
              </a:rPr>
              <a:t>Örnekler için, sürüm kontrollü dosyalar olarak yazılım kodlarını kullanacaksınız, ancak gerçekte bunu bir bilgisayardaki hemen hemen her tür dosyayla yapabilirsiniz.</a:t>
            </a:r>
          </a:p>
        </p:txBody>
      </p:sp>
    </p:spTree>
    <p:extLst>
      <p:ext uri="{BB962C8B-B14F-4D97-AF65-F5344CB8AC3E}">
        <p14:creationId xmlns:p14="http://schemas.microsoft.com/office/powerpoint/2010/main" val="135112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3" name="Başlık 2">
            <a:extLst>
              <a:ext uri="{FF2B5EF4-FFF2-40B4-BE49-F238E27FC236}">
                <a16:creationId xmlns:a16="http://schemas.microsoft.com/office/drawing/2014/main" id="{2CDB9C55-CEC6-40FB-94ED-0DB290630E2E}"/>
              </a:ext>
            </a:extLst>
          </p:cNvPr>
          <p:cNvSpPr>
            <a:spLocks noGrp="1"/>
          </p:cNvSpPr>
          <p:nvPr>
            <p:ph type="title"/>
          </p:nvPr>
        </p:nvSpPr>
        <p:spPr/>
        <p:txBody>
          <a:bodyPr/>
          <a:lstStyle/>
          <a:p>
            <a:endParaRPr lang="tr-TR"/>
          </a:p>
        </p:txBody>
      </p:sp>
      <p:pic>
        <p:nvPicPr>
          <p:cNvPr id="1028" name="Picture 4">
            <a:extLst>
              <a:ext uri="{FF2B5EF4-FFF2-40B4-BE49-F238E27FC236}">
                <a16:creationId xmlns:a16="http://schemas.microsoft.com/office/drawing/2014/main" id="{848D5560-B002-4764-9DFF-5BCBB1B6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0"/>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15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pPr algn="ctr"/>
            <a:r>
              <a:rPr lang="tr-TR" sz="2400" dirty="0"/>
              <a:t>Neden Git?</a:t>
            </a:r>
            <a:endParaRPr lang="tr-TR" sz="2400" b="1" dirty="0">
              <a:solidFill>
                <a:schemeClr val="dk2"/>
              </a:solidFill>
              <a:latin typeface="Overpass Mono"/>
            </a:endParaRPr>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Tüm değişikliklerin tarihini saklamak,</a:t>
            </a:r>
          </a:p>
          <a:p>
            <a:pPr algn="ctr">
              <a:lnSpc>
                <a:spcPct val="150000"/>
              </a:lnSpc>
            </a:pPr>
            <a:r>
              <a:rPr lang="tr-TR" sz="1200" b="1" dirty="0">
                <a:solidFill>
                  <a:schemeClr val="dk1"/>
                </a:solidFill>
                <a:latin typeface="Overpass Mono"/>
              </a:rPr>
              <a:t>Dosyalar üzerinde </a:t>
            </a:r>
            <a:r>
              <a:rPr lang="tr-TR" sz="1200" b="1" dirty="0" err="1">
                <a:solidFill>
                  <a:schemeClr val="dk1"/>
                </a:solidFill>
                <a:latin typeface="Overpass Mono"/>
              </a:rPr>
              <a:t>dğişiklik</a:t>
            </a:r>
            <a:r>
              <a:rPr lang="tr-TR" sz="1200" b="1" dirty="0">
                <a:solidFill>
                  <a:schemeClr val="dk1"/>
                </a:solidFill>
                <a:latin typeface="Overpass Mono"/>
              </a:rPr>
              <a:t> yapıp, mesaj (</a:t>
            </a:r>
            <a:r>
              <a:rPr lang="tr-TR" sz="1200" b="1" dirty="0" err="1">
                <a:solidFill>
                  <a:schemeClr val="dk1"/>
                </a:solidFill>
                <a:latin typeface="Overpass Mono"/>
              </a:rPr>
              <a:t>commit</a:t>
            </a:r>
            <a:r>
              <a:rPr lang="tr-TR" sz="1200" b="1" dirty="0">
                <a:solidFill>
                  <a:schemeClr val="dk1"/>
                </a:solidFill>
                <a:latin typeface="Overpass Mono"/>
              </a:rPr>
              <a:t> </a:t>
            </a:r>
            <a:r>
              <a:rPr lang="tr-TR" sz="1200" b="1" dirty="0" err="1">
                <a:solidFill>
                  <a:schemeClr val="dk1"/>
                </a:solidFill>
                <a:latin typeface="Overpass Mono"/>
              </a:rPr>
              <a:t>message</a:t>
            </a:r>
            <a:r>
              <a:rPr lang="tr-TR" sz="1200" b="1" dirty="0">
                <a:solidFill>
                  <a:schemeClr val="dk1"/>
                </a:solidFill>
                <a:latin typeface="Overpass Mono"/>
              </a:rPr>
              <a:t>) bırakmak, </a:t>
            </a:r>
          </a:p>
          <a:p>
            <a:pPr algn="ctr">
              <a:lnSpc>
                <a:spcPct val="150000"/>
              </a:lnSpc>
            </a:pPr>
            <a:r>
              <a:rPr lang="tr-TR" sz="1200" b="1" dirty="0">
                <a:solidFill>
                  <a:schemeClr val="dk1"/>
                </a:solidFill>
                <a:latin typeface="Overpass Mono"/>
              </a:rPr>
              <a:t>Çoklu çalışmak (</a:t>
            </a:r>
            <a:r>
              <a:rPr lang="tr-TR" sz="1200" b="1" dirty="0" err="1">
                <a:solidFill>
                  <a:schemeClr val="dk1"/>
                </a:solidFill>
                <a:latin typeface="Overpass Mono"/>
              </a:rPr>
              <a:t>branch</a:t>
            </a:r>
            <a:r>
              <a:rPr lang="tr-TR" sz="1200" b="1" dirty="0">
                <a:solidFill>
                  <a:schemeClr val="dk1"/>
                </a:solidFill>
                <a:latin typeface="Overpass Mono"/>
              </a:rPr>
              <a:t>),</a:t>
            </a:r>
          </a:p>
          <a:p>
            <a:pPr algn="ctr">
              <a:lnSpc>
                <a:spcPct val="150000"/>
              </a:lnSpc>
            </a:pPr>
            <a:r>
              <a:rPr lang="tr-TR" sz="1200" b="1" dirty="0">
                <a:solidFill>
                  <a:schemeClr val="dk1"/>
                </a:solidFill>
                <a:latin typeface="Overpass Mono"/>
              </a:rPr>
              <a:t>Kendinizi ve kod kalitenizi test etmek.</a:t>
            </a:r>
          </a:p>
        </p:txBody>
      </p:sp>
    </p:spTree>
    <p:extLst>
      <p:ext uri="{BB962C8B-B14F-4D97-AF65-F5344CB8AC3E}">
        <p14:creationId xmlns:p14="http://schemas.microsoft.com/office/powerpoint/2010/main" val="93083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err="1"/>
              <a:t>Branch</a:t>
            </a:r>
            <a:endParaRPr lang="tr-TR" sz="2400" dirty="0"/>
          </a:p>
        </p:txBody>
      </p:sp>
      <p:pic>
        <p:nvPicPr>
          <p:cNvPr id="4" name="Resim 3">
            <a:extLst>
              <a:ext uri="{FF2B5EF4-FFF2-40B4-BE49-F238E27FC236}">
                <a16:creationId xmlns:a16="http://schemas.microsoft.com/office/drawing/2014/main" id="{09B493C9-BBB3-4DE2-86DF-BFDE0AC87070}"/>
              </a:ext>
            </a:extLst>
          </p:cNvPr>
          <p:cNvPicPr>
            <a:picLocks noChangeAspect="1"/>
          </p:cNvPicPr>
          <p:nvPr/>
        </p:nvPicPr>
        <p:blipFill>
          <a:blip r:embed="rId3"/>
          <a:stretch>
            <a:fillRect/>
          </a:stretch>
        </p:blipFill>
        <p:spPr>
          <a:xfrm>
            <a:off x="1085503" y="941614"/>
            <a:ext cx="6972993" cy="4201886"/>
          </a:xfrm>
          <a:prstGeom prst="rect">
            <a:avLst/>
          </a:prstGeom>
        </p:spPr>
      </p:pic>
    </p:spTree>
    <p:extLst>
      <p:ext uri="{BB962C8B-B14F-4D97-AF65-F5344CB8AC3E}">
        <p14:creationId xmlns:p14="http://schemas.microsoft.com/office/powerpoint/2010/main" val="138515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a:t>Git </a:t>
            </a:r>
            <a:r>
              <a:rPr lang="tr-TR" sz="2400" dirty="0" err="1"/>
              <a:t>init</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git </a:t>
            </a:r>
            <a:r>
              <a:rPr lang="tr-TR" sz="1200" b="1" dirty="0" err="1">
                <a:solidFill>
                  <a:schemeClr val="dk1"/>
                </a:solidFill>
                <a:latin typeface="Overpass Mono"/>
              </a:rPr>
              <a:t>init</a:t>
            </a:r>
            <a:r>
              <a:rPr lang="tr-TR" sz="1200" b="1" dirty="0">
                <a:solidFill>
                  <a:schemeClr val="dk1"/>
                </a:solidFill>
                <a:latin typeface="Overpass Mono"/>
              </a:rPr>
              <a:t>, herhangi bir dizini Git deposuna dönüştürür.</a:t>
            </a:r>
          </a:p>
        </p:txBody>
      </p:sp>
    </p:spTree>
    <p:extLst>
      <p:ext uri="{BB962C8B-B14F-4D97-AF65-F5344CB8AC3E}">
        <p14:creationId xmlns:p14="http://schemas.microsoft.com/office/powerpoint/2010/main" val="279884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0" y="123194"/>
            <a:ext cx="9144000" cy="669000"/>
          </a:xfrm>
          <a:prstGeom prst="rect">
            <a:avLst/>
          </a:prstGeom>
        </p:spPr>
        <p:txBody>
          <a:bodyPr spcFirstLastPara="1" wrap="square" lIns="91425" tIns="91425" rIns="91425" bIns="91425" anchor="t" anchorCtr="0">
            <a:noAutofit/>
          </a:bodyPr>
          <a:lstStyle/>
          <a:p>
            <a:r>
              <a:rPr lang="tr-TR" sz="2400" dirty="0" err="1"/>
              <a:t>Branch</a:t>
            </a:r>
            <a:endParaRPr lang="tr-TR" sz="2400" dirty="0"/>
          </a:p>
        </p:txBody>
      </p:sp>
      <p:sp>
        <p:nvSpPr>
          <p:cNvPr id="5" name="Google Shape;369;p31">
            <a:extLst>
              <a:ext uri="{FF2B5EF4-FFF2-40B4-BE49-F238E27FC236}">
                <a16:creationId xmlns:a16="http://schemas.microsoft.com/office/drawing/2014/main" id="{DCD323F2-7BA9-4EB4-9A5B-C7F1353901FD}"/>
              </a:ext>
            </a:extLst>
          </p:cNvPr>
          <p:cNvSpPr txBox="1">
            <a:spLocks/>
          </p:cNvSpPr>
          <p:nvPr/>
        </p:nvSpPr>
        <p:spPr>
          <a:xfrm flipH="1">
            <a:off x="2096932" y="2800962"/>
            <a:ext cx="4943260" cy="808500"/>
          </a:xfrm>
          <a:prstGeom prst="rect">
            <a:avLst/>
          </a:prstGeom>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tr-TR" sz="1200" b="1" dirty="0">
                <a:solidFill>
                  <a:schemeClr val="dk1"/>
                </a:solidFill>
                <a:latin typeface="Overpass Mono"/>
              </a:rPr>
              <a:t>Dallanma, çoğu modern sürüm kontrol sisteminde bulunan bir özelliktir. </a:t>
            </a:r>
          </a:p>
          <a:p>
            <a:pPr algn="ctr">
              <a:lnSpc>
                <a:spcPct val="150000"/>
              </a:lnSpc>
            </a:pPr>
            <a:r>
              <a:rPr lang="tr-TR" sz="1200" b="1" dirty="0" err="1">
                <a:solidFill>
                  <a:schemeClr val="dk1"/>
                </a:solidFill>
                <a:latin typeface="Overpass Mono"/>
              </a:rPr>
              <a:t>Git'te</a:t>
            </a:r>
            <a:r>
              <a:rPr lang="tr-TR" sz="1200" b="1" dirty="0">
                <a:solidFill>
                  <a:schemeClr val="dk1"/>
                </a:solidFill>
                <a:latin typeface="Overpass Mono"/>
              </a:rPr>
              <a:t> dallar, günlük geliştirme sürecinizin bir parçasıdır. </a:t>
            </a:r>
          </a:p>
          <a:p>
            <a:pPr algn="ctr">
              <a:lnSpc>
                <a:spcPct val="150000"/>
              </a:lnSpc>
            </a:pPr>
            <a:r>
              <a:rPr lang="tr-TR" sz="1200" b="1" dirty="0">
                <a:solidFill>
                  <a:schemeClr val="dk1"/>
                </a:solidFill>
                <a:latin typeface="Overpass Mono"/>
              </a:rPr>
              <a:t>Git dalları, değişikliklerinizin anlık görüntüsünün etkin bir göstergesidir. </a:t>
            </a:r>
          </a:p>
          <a:p>
            <a:pPr algn="ctr">
              <a:lnSpc>
                <a:spcPct val="150000"/>
              </a:lnSpc>
            </a:pPr>
            <a:r>
              <a:rPr lang="tr-TR" sz="1200" b="1" dirty="0">
                <a:solidFill>
                  <a:schemeClr val="dk1"/>
                </a:solidFill>
                <a:latin typeface="Overpass Mono"/>
              </a:rPr>
              <a:t>Ne kadar büyük veya küçük olursa olsun, yeni bir özellik eklemek veya bir hatayı düzeltmek istediğinizde, değişikliklerinizi kapsamak için yeni bir dal oluşturursunuz. </a:t>
            </a:r>
          </a:p>
          <a:p>
            <a:pPr algn="ctr">
              <a:lnSpc>
                <a:spcPct val="150000"/>
              </a:lnSpc>
            </a:pPr>
            <a:r>
              <a:rPr lang="tr-TR" sz="1200" b="1" dirty="0">
                <a:solidFill>
                  <a:schemeClr val="dk1"/>
                </a:solidFill>
                <a:latin typeface="Overpass Mono"/>
              </a:rPr>
              <a:t>Bu, kararsız kodun ana kod tabanıyla birleştirilmesini zorlaştırır ve size geleceğinizin geçmişini ana dalla birleştirmeden önce temizleme şansı verir.</a:t>
            </a:r>
          </a:p>
        </p:txBody>
      </p:sp>
    </p:spTree>
    <p:extLst>
      <p:ext uri="{BB962C8B-B14F-4D97-AF65-F5344CB8AC3E}">
        <p14:creationId xmlns:p14="http://schemas.microsoft.com/office/powerpoint/2010/main" val="2236519083"/>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TotalTime>
  <Words>662</Words>
  <Application>Microsoft Office PowerPoint</Application>
  <PresentationFormat>Ekran Gösterisi (16:9)</PresentationFormat>
  <Paragraphs>59</Paragraphs>
  <Slides>20</Slides>
  <Notes>20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Raleway SemiBold</vt:lpstr>
      <vt:lpstr>Arial</vt:lpstr>
      <vt:lpstr>Overpass Mono</vt:lpstr>
      <vt:lpstr>Nunito Light</vt:lpstr>
      <vt:lpstr>Segoe UI</vt:lpstr>
      <vt:lpstr>Anaheim</vt:lpstr>
      <vt:lpstr>Programming Lesson by Slidesgo</vt:lpstr>
      <vt:lpstr>Görsel Arayüz Tasarımı ve Programlama</vt:lpstr>
      <vt:lpstr>Git ve GitHub Kullanımı</vt:lpstr>
      <vt:lpstr>Introduction [Giriş]</vt:lpstr>
      <vt:lpstr>Sürüm Kontrolü [Version Control]</vt:lpstr>
      <vt:lpstr>PowerPoint Sunusu</vt:lpstr>
      <vt:lpstr>Neden Git?</vt:lpstr>
      <vt:lpstr>Branch</vt:lpstr>
      <vt:lpstr>Git init</vt:lpstr>
      <vt:lpstr>Branch</vt:lpstr>
      <vt:lpstr>Merge</vt:lpstr>
      <vt:lpstr>Check Out</vt:lpstr>
      <vt:lpstr>Pull Request</vt:lpstr>
      <vt:lpstr>Git Commit</vt:lpstr>
      <vt:lpstr>Git Clone</vt:lpstr>
      <vt:lpstr>Git Add</vt:lpstr>
      <vt:lpstr>Git Remote</vt:lpstr>
      <vt:lpstr>Git Status</vt:lpstr>
      <vt:lpstr>Git Pull</vt:lpstr>
      <vt:lpstr>Git Push</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Görsel Arayüz Tasarımı ve Programlama</dc:title>
  <dc:creator>Lenovo-V15</dc:creator>
  <cp:lastModifiedBy>Kadir Demir</cp:lastModifiedBy>
  <cp:revision>61</cp:revision>
  <dcterms:modified xsi:type="dcterms:W3CDTF">2022-03-17T05:14:17Z</dcterms:modified>
</cp:coreProperties>
</file>