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3" r:id="rId10"/>
    <p:sldId id="264" r:id="rId11"/>
    <p:sldId id="276" r:id="rId12"/>
    <p:sldId id="265" r:id="rId13"/>
    <p:sldId id="277" r:id="rId14"/>
    <p:sldId id="271" r:id="rId15"/>
    <p:sldId id="270" r:id="rId16"/>
    <p:sldId id="269" r:id="rId17"/>
    <p:sldId id="278" r:id="rId18"/>
    <p:sldId id="279" r:id="rId19"/>
    <p:sldId id="282" r:id="rId20"/>
    <p:sldId id="280" r:id="rId21"/>
    <p:sldId id="281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1" r:id="rId30"/>
    <p:sldId id="292" r:id="rId31"/>
    <p:sldId id="293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54945-4B9E-4494-AB13-4132135D5185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C07F-9995-44C3-8849-686E93DC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3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F29B04-E68B-4F68-B2CF-82E143CDA35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F802-90B9-4947-9C79-96E057FB660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8E9-16FD-42EF-8F0C-00F3645891E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C861-F403-46C2-BE90-955CB2861D3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AA5-862B-48C9-BD6B-0FCFDAECC3C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B241-A176-4E32-B862-E01BF4A352F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17F1-76F0-47F1-981B-B341D77BDB5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B4C791-30DE-4E0F-AEC3-87EC5BC76C2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DE3B3C-135F-4DED-B77D-B20197EF8DF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EBE1-A886-448F-B79E-56757DC79CA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D2C6-43CC-4C64-9FE7-51B50456E6E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318F-575B-4930-ACE2-2DDFDFD7E76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22C0-6083-43B9-B714-97E0B824681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EAB-F098-40E7-8CC9-582B86C15B2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0DD1-9E10-4B39-97E1-248B3AE6C98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F53-F468-45F1-9864-727AE42073C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F474-5AD8-479E-8B8C-185AC1A3B56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94E2AD-691A-40EE-A127-5FFC0563ECA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306-FFA0-4257-BBC1-AEDF9737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18" y="639191"/>
            <a:ext cx="10128563" cy="1865505"/>
          </a:xfrm>
        </p:spPr>
        <p:txBody>
          <a:bodyPr/>
          <a:lstStyle/>
          <a:p>
            <a:pPr algn="ctr"/>
            <a:r>
              <a:rPr lang="tr-TR" dirty="0"/>
              <a:t>CSE4063</a:t>
            </a:r>
            <a:br>
              <a:rPr lang="tr-TR" dirty="0"/>
            </a:br>
            <a:r>
              <a:rPr lang="tr-TR" dirty="0"/>
              <a:t>Fundamentals of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F2A34-5954-4F72-8047-80EB12DD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2998290"/>
            <a:ext cx="8825658" cy="861420"/>
          </a:xfrm>
        </p:spPr>
        <p:txBody>
          <a:bodyPr/>
          <a:lstStyle/>
          <a:p>
            <a:pPr algn="ctr"/>
            <a:r>
              <a:rPr lang="tr-TR" sz="3200" b="1" i="1" dirty="0"/>
              <a:t>Anuran Calls</a:t>
            </a:r>
            <a:endParaRPr lang="en-GB" sz="3200" b="1" i="1" dirty="0"/>
          </a:p>
          <a:p>
            <a:pPr algn="ctr"/>
            <a:endParaRPr lang="tr-TR" sz="3200" b="1" i="1" dirty="0"/>
          </a:p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D5BAD8-DA55-42BA-8F8D-616592522328}"/>
              </a:ext>
            </a:extLst>
          </p:cNvPr>
          <p:cNvSpPr txBox="1">
            <a:spLocks/>
          </p:cNvSpPr>
          <p:nvPr/>
        </p:nvSpPr>
        <p:spPr bwMode="gray">
          <a:xfrm>
            <a:off x="1529297" y="4083728"/>
            <a:ext cx="8825658" cy="158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200" b="1" i="1" dirty="0"/>
              <a:t>Cem Güleç</a:t>
            </a:r>
            <a:r>
              <a:rPr lang="en-GB" sz="3200" b="1" i="1" dirty="0"/>
              <a:t> - 150117828</a:t>
            </a:r>
            <a:endParaRPr lang="tr-TR" sz="3200" b="1" i="1" dirty="0"/>
          </a:p>
          <a:p>
            <a:pPr algn="ctr"/>
            <a:r>
              <a:rPr lang="tr-TR" sz="3200" b="1" i="1" dirty="0"/>
              <a:t>Kadir Hızarcı </a:t>
            </a:r>
            <a:r>
              <a:rPr lang="en-GB" sz="3200" b="1" i="1" dirty="0"/>
              <a:t>-</a:t>
            </a:r>
            <a:r>
              <a:rPr lang="tr-TR" sz="3200" b="1" i="1" dirty="0"/>
              <a:t> 150116004</a:t>
            </a:r>
          </a:p>
          <a:p>
            <a:pPr algn="ctr"/>
            <a:r>
              <a:rPr lang="tr-TR" sz="3200" b="1" i="1" dirty="0"/>
              <a:t>Buğra Akdeniz </a:t>
            </a:r>
            <a:r>
              <a:rPr lang="en-GB" sz="3200" b="1" i="1" dirty="0"/>
              <a:t>-</a:t>
            </a:r>
            <a:r>
              <a:rPr lang="tr-TR" sz="3200" b="1" i="1" dirty="0"/>
              <a:t> 150116072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33857-7709-4A4B-AD9D-E7A193D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10214" y="973668"/>
            <a:ext cx="9570128" cy="706964"/>
          </a:xfrm>
        </p:spPr>
        <p:txBody>
          <a:bodyPr/>
          <a:lstStyle/>
          <a:p>
            <a:pPr algn="ctr"/>
            <a:r>
              <a:rPr lang="tr-TR" b="1" i="1" dirty="0"/>
              <a:t>Model Construction &amp; </a:t>
            </a:r>
            <a:r>
              <a:rPr lang="tr-TR" b="1" i="1" dirty="0" err="1"/>
              <a:t>Performance</a:t>
            </a:r>
            <a:r>
              <a:rPr lang="tr-TR" b="1" i="1" dirty="0"/>
              <a:t> </a:t>
            </a:r>
            <a:r>
              <a:rPr lang="tr-TR" b="1" i="1" dirty="0" err="1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5063" y="2272683"/>
            <a:ext cx="5249091" cy="427004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The models were constructed based on </a:t>
            </a:r>
            <a:r>
              <a:rPr lang="en-GB" dirty="0"/>
              <a:t>6</a:t>
            </a:r>
            <a:r>
              <a:rPr lang="tr-TR" dirty="0"/>
              <a:t> different classifi</a:t>
            </a:r>
            <a:r>
              <a:rPr lang="en-GB" dirty="0"/>
              <a:t>cation methods</a:t>
            </a:r>
            <a:r>
              <a:rPr lang="tr-TR" dirty="0"/>
              <a:t>:</a:t>
            </a:r>
          </a:p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Gaussian</a:t>
            </a:r>
            <a:endParaRPr lang="tr-TR" dirty="0"/>
          </a:p>
          <a:p>
            <a:r>
              <a:rPr lang="tr-TR" dirty="0"/>
              <a:t>Decision Tree </a:t>
            </a:r>
            <a:r>
              <a:rPr lang="en-GB" dirty="0"/>
              <a:t>using gain ratio (C4.5)</a:t>
            </a:r>
          </a:p>
          <a:p>
            <a:r>
              <a:rPr lang="en-GB" dirty="0"/>
              <a:t>Decision Tree using </a:t>
            </a:r>
            <a:r>
              <a:rPr lang="en-GB" dirty="0" err="1"/>
              <a:t>gini</a:t>
            </a:r>
            <a:r>
              <a:rPr lang="en-GB" dirty="0"/>
              <a:t> index</a:t>
            </a:r>
            <a:endParaRPr lang="tr-TR" dirty="0"/>
          </a:p>
          <a:p>
            <a:r>
              <a:rPr lang="tr-TR" dirty="0" err="1"/>
              <a:t>Neural</a:t>
            </a:r>
            <a:r>
              <a:rPr lang="tr-TR" dirty="0"/>
              <a:t> Network </a:t>
            </a:r>
            <a:r>
              <a:rPr lang="tr-TR" dirty="0" err="1"/>
              <a:t>with</a:t>
            </a:r>
            <a:r>
              <a:rPr lang="tr-TR" dirty="0"/>
              <a:t> 1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Neural</a:t>
            </a:r>
            <a:r>
              <a:rPr lang="tr-TR" dirty="0"/>
              <a:t> Network </a:t>
            </a:r>
            <a:r>
              <a:rPr lang="tr-TR" dirty="0" err="1"/>
              <a:t>with</a:t>
            </a:r>
            <a:r>
              <a:rPr lang="tr-TR" dirty="0"/>
              <a:t> 2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Layers</a:t>
            </a:r>
            <a:endParaRPr lang="tr-TR" dirty="0"/>
          </a:p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Machine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11" y="2396971"/>
            <a:ext cx="5943600" cy="21217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A0F6-8682-45E0-82F0-AB8A868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4029" y="614540"/>
            <a:ext cx="10515600" cy="1325563"/>
          </a:xfrm>
        </p:spPr>
        <p:txBody>
          <a:bodyPr/>
          <a:lstStyle/>
          <a:p>
            <a:pPr algn="ctr"/>
            <a:r>
              <a:rPr lang="tr-TR" b="1" i="1" dirty="0" err="1"/>
              <a:t>Naive</a:t>
            </a:r>
            <a:r>
              <a:rPr lang="tr-TR" b="1" i="1" dirty="0"/>
              <a:t> </a:t>
            </a:r>
            <a:r>
              <a:rPr lang="tr-TR" b="1" i="1" dirty="0" err="1"/>
              <a:t>Bayes</a:t>
            </a:r>
            <a:endParaRPr lang="tr-TR" b="1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4029" y="2446744"/>
            <a:ext cx="6944134" cy="4411255"/>
          </a:xfrm>
        </p:spPr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</a:t>
            </a:r>
            <a:r>
              <a:rPr lang="tr-TR" dirty="0" err="1"/>
              <a:t>Sklearn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 as </a:t>
            </a:r>
            <a:r>
              <a:rPr lang="tr-TR" b="1" dirty="0" err="1"/>
              <a:t>GaussianNB</a:t>
            </a:r>
            <a:r>
              <a:rPr lang="tr-TR" b="1" dirty="0"/>
              <a:t>() </a:t>
            </a:r>
            <a:r>
              <a:rPr lang="tr-TR" dirty="0" err="1"/>
              <a:t>function</a:t>
            </a:r>
            <a:r>
              <a:rPr lang="tr-TR" dirty="0"/>
              <a:t>.</a:t>
            </a:r>
          </a:p>
          <a:p>
            <a:r>
              <a:rPr lang="tr-TR" dirty="0"/>
              <a:t>Model </a:t>
            </a:r>
            <a:r>
              <a:rPr lang="tr-TR" dirty="0" err="1"/>
              <a:t>evualuation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Sklearn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b="1" dirty="0"/>
              <a:t>.</a:t>
            </a:r>
          </a:p>
          <a:p>
            <a:r>
              <a:rPr lang="tr-TR" b="1" dirty="0"/>
              <a:t>Speed: </a:t>
            </a:r>
            <a:r>
              <a:rPr lang="tr-TR" dirty="0"/>
              <a:t>Very Fast</a:t>
            </a:r>
          </a:p>
          <a:p>
            <a:r>
              <a:rPr lang="tr-TR" b="1" dirty="0" err="1"/>
              <a:t>Accuracy</a:t>
            </a:r>
            <a:r>
              <a:rPr lang="tr-TR" b="1" dirty="0"/>
              <a:t>: </a:t>
            </a:r>
            <a:r>
              <a:rPr lang="tr-TR" dirty="0" err="1"/>
              <a:t>Lowest</a:t>
            </a:r>
            <a:r>
              <a:rPr lang="tr-TR" dirty="0"/>
              <a:t> -- %91</a:t>
            </a:r>
          </a:p>
          <a:p>
            <a:endParaRPr lang="tr-T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A549-6301-4150-A2B0-44A7093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4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4029" y="614540"/>
            <a:ext cx="10515600" cy="761499"/>
          </a:xfrm>
        </p:spPr>
        <p:txBody>
          <a:bodyPr/>
          <a:lstStyle/>
          <a:p>
            <a:pPr algn="ctr"/>
            <a:r>
              <a:rPr lang="tr-TR" b="1" i="1" dirty="0"/>
              <a:t>Naive Bayes</a:t>
            </a:r>
            <a:r>
              <a:rPr lang="en-GB" b="1" i="1" dirty="0"/>
              <a:t> Results</a:t>
            </a:r>
            <a:endParaRPr lang="tr-TR" b="1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A9E78F-61C2-4E9D-B3EB-4311BF4F7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89" y="1376038"/>
            <a:ext cx="5514467" cy="507802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B2A8B-9CA9-470B-AB84-A9FE748B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56" y="1376038"/>
            <a:ext cx="6163587" cy="507802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8887A1-F5AB-4462-B175-1BEFDA42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7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A38F-76B5-47C7-9C46-6BD98A30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74" y="642891"/>
            <a:ext cx="8761413" cy="671004"/>
          </a:xfrm>
        </p:spPr>
        <p:txBody>
          <a:bodyPr/>
          <a:lstStyle/>
          <a:p>
            <a:pPr algn="ctr"/>
            <a:r>
              <a:rPr lang="en-GB" dirty="0"/>
              <a:t>Naïve Bayes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B078-11AC-446B-8411-C3BF0894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05" y="2343907"/>
            <a:ext cx="4606653" cy="4039137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Default Naïve Bayes (0.012 secs)</a:t>
            </a:r>
          </a:p>
          <a:p>
            <a:r>
              <a:rPr lang="en-GB" b="1" dirty="0"/>
              <a:t>Highest accuracy</a:t>
            </a:r>
            <a:r>
              <a:rPr lang="en-GB" dirty="0"/>
              <a:t>: Default Naïve Bayes (91.76%)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A2418-E194-4805-A50F-5CE434B1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4" y="1442479"/>
            <a:ext cx="5481770" cy="504160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35613E-A0C0-4974-843E-9030A4AF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4581-BCB0-4111-B024-B6ED88D0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7D829-60C3-4211-9CE6-D039FC6C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94" y="5348805"/>
            <a:ext cx="8825659" cy="1371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- Deleted unnecessary columns.</a:t>
            </a:r>
          </a:p>
          <a:p>
            <a:r>
              <a:rPr lang="en-GB" dirty="0"/>
              <a:t>- Separated labels and feature columns.</a:t>
            </a:r>
          </a:p>
          <a:p>
            <a:r>
              <a:rPr lang="en-GB" dirty="0"/>
              <a:t>- Transformed categorical to numbers.</a:t>
            </a:r>
          </a:p>
          <a:p>
            <a:r>
              <a:rPr lang="en-GB" dirty="0"/>
              <a:t>- Split dataset to train and test segments.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55C295-E7BF-4C52-A76C-D2917C8C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73" y="2262439"/>
            <a:ext cx="8695173" cy="296651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EBEC2-C6EE-4063-80D3-AC885214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1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8F0-5094-46A1-A554-42862AF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Using Gain Ratio (C4.5)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A156-0A91-4465-B2E2-548849CD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Sklearn</a:t>
            </a:r>
          </a:p>
          <a:p>
            <a:r>
              <a:rPr lang="en-GB" dirty="0"/>
              <a:t>Impurity is calculated using entropy.</a:t>
            </a:r>
            <a:endParaRPr lang="tr-TR" dirty="0"/>
          </a:p>
          <a:p>
            <a:r>
              <a:rPr lang="tr-TR" dirty="0"/>
              <a:t>Model evualuation metrics are calculated with </a:t>
            </a:r>
            <a:r>
              <a:rPr lang="tr-TR" b="1" dirty="0"/>
              <a:t>Sklearn functions.</a:t>
            </a:r>
          </a:p>
          <a:p>
            <a:r>
              <a:rPr lang="tr-TR" b="1" dirty="0"/>
              <a:t>Speed: </a:t>
            </a:r>
            <a:r>
              <a:rPr lang="en-GB" dirty="0"/>
              <a:t>Moderate</a:t>
            </a:r>
            <a:endParaRPr lang="tr-TR" dirty="0"/>
          </a:p>
          <a:p>
            <a:r>
              <a:rPr lang="tr-TR" b="1" dirty="0"/>
              <a:t>Accuracy: </a:t>
            </a:r>
            <a:r>
              <a:rPr lang="en-GB" dirty="0"/>
              <a:t>High</a:t>
            </a:r>
            <a:r>
              <a:rPr lang="tr-TR" dirty="0"/>
              <a:t> – 9</a:t>
            </a:r>
            <a:r>
              <a:rPr lang="en-GB" dirty="0"/>
              <a:t>6.85%</a:t>
            </a:r>
            <a:endParaRPr lang="tr-TR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6D4E-7333-48E9-BB48-93E50AA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BC3-976E-455E-8BF5-95CB7736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Gain Ratio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6AABDB-2485-4A2B-827B-DE6F1B81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8" y="2399313"/>
            <a:ext cx="4277818" cy="3708524"/>
          </a:xfrm>
        </p:spPr>
        <p:txBody>
          <a:bodyPr/>
          <a:lstStyle/>
          <a:p>
            <a:r>
              <a:rPr lang="en-GB" dirty="0"/>
              <a:t>We first trained our model with entropy criterion before fitting it.</a:t>
            </a:r>
          </a:p>
          <a:p>
            <a:r>
              <a:rPr lang="en-GB" dirty="0"/>
              <a:t>Then we evaluated cross validation.</a:t>
            </a:r>
          </a:p>
          <a:p>
            <a:r>
              <a:rPr lang="en-GB" dirty="0"/>
              <a:t>Finally, we printed the results.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EC4CEC7-1C66-4A83-AA9B-1334313E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7" y="2321833"/>
            <a:ext cx="7193903" cy="33759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040DE-5F00-4B28-AB3B-3AB31740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905-B150-4741-98E9-33E8DB17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43" y="680705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Gain Ratio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55301-EA7D-4B03-85B5-739A083D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3" y="1680632"/>
            <a:ext cx="5164226" cy="5112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45BFD-D352-4B60-9B14-BCDE1F1E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48" y="1680632"/>
            <a:ext cx="6192497" cy="511203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D07250-363D-445D-AEC1-BA3F44A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CAE6-FA84-4269-AE1D-86FEEFA3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14713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Gain Ratio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ECDC-DFC4-46C1-A419-FF000996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2603500"/>
            <a:ext cx="4208015" cy="3416300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Default Gain Ratio(12.84 secs)</a:t>
            </a:r>
          </a:p>
          <a:p>
            <a:r>
              <a:rPr lang="en-GB" b="1" dirty="0"/>
              <a:t>Highest accuracy: </a:t>
            </a:r>
            <a:r>
              <a:rPr lang="en-GB" dirty="0"/>
              <a:t>Bagging Ensemble Applied Gain Ratio(96.85%)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8D66-B13C-435D-868F-E594B2C6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04" y="1405425"/>
            <a:ext cx="6534580" cy="52674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51B8-DB08-4544-8068-735A900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8F0-5094-46A1-A554-42862AF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Decision Tree Using 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A156-0A91-4465-B2E2-548849CD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Sklearn</a:t>
            </a:r>
          </a:p>
          <a:p>
            <a:r>
              <a:rPr lang="en-GB" dirty="0"/>
              <a:t>Impurity is calculated using </a:t>
            </a:r>
            <a:r>
              <a:rPr lang="en-GB" dirty="0" err="1"/>
              <a:t>gini</a:t>
            </a:r>
            <a:r>
              <a:rPr lang="en-GB" dirty="0"/>
              <a:t> index.</a:t>
            </a:r>
            <a:endParaRPr lang="tr-TR" dirty="0"/>
          </a:p>
          <a:p>
            <a:r>
              <a:rPr lang="tr-TR" dirty="0"/>
              <a:t>Model evualuation metrics are calculated with </a:t>
            </a:r>
            <a:r>
              <a:rPr lang="tr-TR" b="1" dirty="0"/>
              <a:t>Sklearn functions.</a:t>
            </a:r>
          </a:p>
          <a:p>
            <a:r>
              <a:rPr lang="tr-TR" b="1" dirty="0"/>
              <a:t>Speed: </a:t>
            </a:r>
            <a:r>
              <a:rPr lang="en-GB" dirty="0"/>
              <a:t>Moderate</a:t>
            </a:r>
            <a:endParaRPr lang="tr-TR" dirty="0"/>
          </a:p>
          <a:p>
            <a:r>
              <a:rPr lang="tr-TR" b="1" dirty="0"/>
              <a:t>Accuracy: </a:t>
            </a:r>
            <a:r>
              <a:rPr lang="en-GB" dirty="0"/>
              <a:t>High</a:t>
            </a:r>
            <a:r>
              <a:rPr lang="tr-TR" dirty="0"/>
              <a:t> – 9</a:t>
            </a:r>
            <a:r>
              <a:rPr lang="en-GB" dirty="0"/>
              <a:t>6.66%</a:t>
            </a:r>
            <a:endParaRPr lang="tr-TR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B75D5-3CEF-4843-B452-5837EFD5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2EB-5BC7-44BE-B6C1-BF369CF3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Table of </a:t>
            </a:r>
            <a:r>
              <a:rPr lang="tr-TR" b="1" i="1" dirty="0"/>
              <a:t>Content</a:t>
            </a:r>
            <a:r>
              <a:rPr lang="en-GB" b="1" i="1" dirty="0"/>
              <a:t>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4836-DF90-45DC-A0BA-6811EEBF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500" b="1" i="1" dirty="0"/>
              <a:t>1. Problem Definition</a:t>
            </a:r>
          </a:p>
          <a:p>
            <a:pPr marL="0" indent="0">
              <a:buNone/>
            </a:pPr>
            <a:r>
              <a:rPr lang="tr-TR" sz="2500" b="1" i="1" dirty="0"/>
              <a:t>2. </a:t>
            </a:r>
            <a:r>
              <a:rPr lang="en-GB" sz="2500" b="1" i="1" dirty="0"/>
              <a:t>Information About Dataset</a:t>
            </a:r>
            <a:endParaRPr lang="tr-TR" sz="2500" b="1" i="1" dirty="0"/>
          </a:p>
          <a:p>
            <a:pPr marL="0" indent="0">
              <a:buNone/>
            </a:pPr>
            <a:r>
              <a:rPr lang="tr-TR" sz="2500" b="1" i="1" dirty="0"/>
              <a:t>3. Data Preprocessing</a:t>
            </a:r>
          </a:p>
          <a:p>
            <a:pPr marL="0" indent="0">
              <a:buNone/>
            </a:pPr>
            <a:r>
              <a:rPr lang="tr-TR" sz="2500" b="1" i="1" dirty="0"/>
              <a:t>4. Implementation</a:t>
            </a:r>
          </a:p>
          <a:p>
            <a:pPr marL="0" indent="0">
              <a:buNone/>
            </a:pPr>
            <a:r>
              <a:rPr lang="tr-TR" sz="2500" b="1" i="1" dirty="0"/>
              <a:t>5. Model Construction &amp; Performance Results</a:t>
            </a:r>
          </a:p>
          <a:p>
            <a:pPr marL="0" indent="0">
              <a:buNone/>
            </a:pPr>
            <a:r>
              <a:rPr lang="tr-TR" sz="2500" b="1" i="1" dirty="0"/>
              <a:t>6. Conclusion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EC41-E41A-4451-80F2-007DD65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2BC1-F702-46B2-9F30-631D64A3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43" y="600806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Gini Index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9553-98C1-430F-9C67-528E5E97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3" y="1307770"/>
            <a:ext cx="4918126" cy="533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4B34-460F-40D0-90E4-607354D0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49" y="1307770"/>
            <a:ext cx="6467672" cy="533077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7AA597-847A-4906-B7EC-9C3CBEB9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4C8-4D15-42B5-87DA-6B315570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645194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Gini Index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6E7C-7DCC-4BCB-B12C-2F119248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434823"/>
            <a:ext cx="4181382" cy="4028119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Default Gini Index(5.93 secs)</a:t>
            </a:r>
          </a:p>
          <a:p>
            <a:r>
              <a:rPr lang="en-GB" b="1" dirty="0"/>
              <a:t>Highest accuracy: </a:t>
            </a:r>
            <a:r>
              <a:rPr lang="en-GB" dirty="0"/>
              <a:t>Bagging Ensemble Applied Gain Ratio(96.66%)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0A32F-1805-4750-BA79-BB3980C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45" y="1479956"/>
            <a:ext cx="6401043" cy="51516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7DC5-74B4-4DA3-965C-9107EC3F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5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8F0-5094-46A1-A554-42862AF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Neural Networks with 1 Hidden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A156-0A91-4465-B2E2-548849CD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Sklearn</a:t>
            </a:r>
          </a:p>
          <a:p>
            <a:r>
              <a:rPr lang="en-GB" dirty="0"/>
              <a:t>Used 1 hidden layer with size 150.</a:t>
            </a:r>
          </a:p>
          <a:p>
            <a:r>
              <a:rPr lang="tr-TR" dirty="0"/>
              <a:t>Model evualuation metrics are calculated with </a:t>
            </a:r>
            <a:r>
              <a:rPr lang="tr-TR" b="1" dirty="0"/>
              <a:t>Sklearn functions.</a:t>
            </a:r>
          </a:p>
          <a:p>
            <a:r>
              <a:rPr lang="tr-TR" b="1" dirty="0"/>
              <a:t>Speed: </a:t>
            </a:r>
            <a:r>
              <a:rPr lang="en-GB" dirty="0"/>
              <a:t>Slow</a:t>
            </a:r>
            <a:endParaRPr lang="tr-TR" dirty="0"/>
          </a:p>
          <a:p>
            <a:r>
              <a:rPr lang="tr-TR" b="1" dirty="0"/>
              <a:t>Accuracy: </a:t>
            </a:r>
            <a:r>
              <a:rPr lang="en-GB" dirty="0"/>
              <a:t>High</a:t>
            </a:r>
            <a:r>
              <a:rPr lang="tr-TR" dirty="0"/>
              <a:t> – </a:t>
            </a:r>
            <a:r>
              <a:rPr lang="en-GB" dirty="0"/>
              <a:t>98.66%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6D4E-7333-48E9-BB48-93E50AA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A196-97C5-4E95-BF18-3C13476E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9934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Neural Networks with 1 Hidden Layer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4A66-F59D-4D68-9900-8DB31307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5312F4-4317-46F3-BC3F-0EA55FEE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782993"/>
            <a:ext cx="4604551" cy="488099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7D9E71-5FEA-41BA-A597-CE944B37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04" y="1782993"/>
            <a:ext cx="4604551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EA9-CACA-415A-9ECC-8F70EFC1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9934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Neural Networks with 1 Hidden Layer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42FA-F259-4C82-9FD5-44F43BBD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523578" cy="3416300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Default Gain Ratio(20.39 secs)</a:t>
            </a:r>
          </a:p>
          <a:p>
            <a:r>
              <a:rPr lang="en-GB" b="1" dirty="0"/>
              <a:t>Highest accuracy: </a:t>
            </a:r>
            <a:r>
              <a:rPr lang="en-GB" dirty="0"/>
              <a:t>Bagging Ensemble Applied Neural Network(98.66%)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FE28-4077-406A-8D7D-A170E69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8A6B0-0DA2-437F-9CB3-D5C615D3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62" y="1741495"/>
            <a:ext cx="4705166" cy="50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8F0-5094-46A1-A554-42862AF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Neural Networks with 2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A156-0A91-4465-B2E2-548849CD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Sklearn</a:t>
            </a:r>
          </a:p>
          <a:p>
            <a:r>
              <a:rPr lang="en-GB" dirty="0"/>
              <a:t>Used 2 hidden layers with size 75 each.</a:t>
            </a:r>
          </a:p>
          <a:p>
            <a:r>
              <a:rPr lang="tr-TR" dirty="0"/>
              <a:t>Model evualuation metrics are calculated with </a:t>
            </a:r>
            <a:r>
              <a:rPr lang="tr-TR" b="1" dirty="0"/>
              <a:t>Sklearn functions.</a:t>
            </a:r>
          </a:p>
          <a:p>
            <a:r>
              <a:rPr lang="tr-TR" b="1" dirty="0"/>
              <a:t>Speed: </a:t>
            </a:r>
            <a:r>
              <a:rPr lang="en-GB" dirty="0"/>
              <a:t>Slowest</a:t>
            </a:r>
            <a:endParaRPr lang="tr-TR" dirty="0"/>
          </a:p>
          <a:p>
            <a:r>
              <a:rPr lang="tr-TR" b="1" dirty="0"/>
              <a:t>Accuracy: </a:t>
            </a:r>
            <a:r>
              <a:rPr lang="en-GB" dirty="0"/>
              <a:t>High</a:t>
            </a:r>
            <a:r>
              <a:rPr lang="tr-TR" dirty="0"/>
              <a:t> – </a:t>
            </a:r>
            <a:r>
              <a:rPr lang="en-GB" dirty="0"/>
              <a:t>98.66%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6D4E-7333-48E9-BB48-93E50AA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5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BF0F-D51E-40E3-8BA9-07FC1EE0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Neural Networks with 2 Hidden Layers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E5257-E12E-491F-B6C4-2AEEEBE0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24" y="2292782"/>
            <a:ext cx="5190527" cy="43634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9A9B-E00B-4DA3-923B-30E4490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31D9D-2265-451F-9350-F8ED77D5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1" y="2398638"/>
            <a:ext cx="5585719" cy="41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8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D5E6-E43B-4B5D-A7FE-DE6291F1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Neural Networks with 2 Hidden Layers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1F97-31F7-4FC3-A1EC-9B8C1892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80526" cy="3416300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Default Neural Network(26.98 secs)</a:t>
            </a:r>
          </a:p>
          <a:p>
            <a:r>
              <a:rPr lang="en-GB" b="1" dirty="0"/>
              <a:t>Highest accuracy: </a:t>
            </a:r>
            <a:r>
              <a:rPr lang="en-GB" dirty="0"/>
              <a:t>Default Neural Network(98.84%)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A808-5B7E-4112-9C77-FC345CEE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0A2AF-9A00-41A9-A7B5-A15D8D29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64" y="2415430"/>
            <a:ext cx="5726097" cy="42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5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DD03-A8EB-44F0-8752-8DE5D09E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4DCE-BA39-4D5C-B3FE-B25D6C40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Libraries:</a:t>
            </a:r>
            <a:r>
              <a:rPr lang="tr-TR" dirty="0"/>
              <a:t> Sklearn</a:t>
            </a:r>
            <a:endParaRPr lang="en-GB" dirty="0"/>
          </a:p>
          <a:p>
            <a:r>
              <a:rPr lang="en-GB" b="1" dirty="0"/>
              <a:t>Grid search CV parameters are:</a:t>
            </a:r>
            <a:endParaRPr lang="tr-TR" b="1" dirty="0"/>
          </a:p>
          <a:p>
            <a:r>
              <a:rPr lang="en-GB" dirty="0"/>
              <a:t>For kernel: </a:t>
            </a:r>
            <a:r>
              <a:rPr lang="en-GB" dirty="0" err="1"/>
              <a:t>rbf</a:t>
            </a:r>
            <a:r>
              <a:rPr lang="en-GB" dirty="0"/>
              <a:t>, ‘poly’, ‘sigmoid’, ‘linear’</a:t>
            </a:r>
          </a:p>
          <a:p>
            <a:r>
              <a:rPr lang="en-GB" dirty="0"/>
              <a:t>For C: [1,10,100,1000]</a:t>
            </a:r>
          </a:p>
          <a:p>
            <a:r>
              <a:rPr lang="en-GB" dirty="0"/>
              <a:t>For gamma: [1, 1e-1, 1e-2, 1e-3, 1e-4]</a:t>
            </a:r>
          </a:p>
          <a:p>
            <a:r>
              <a:rPr lang="tr-TR" dirty="0"/>
              <a:t>Model evualuation metrics are calculated with </a:t>
            </a:r>
            <a:r>
              <a:rPr lang="tr-TR" b="1" dirty="0"/>
              <a:t>Sklearn functions.</a:t>
            </a:r>
          </a:p>
          <a:p>
            <a:r>
              <a:rPr lang="tr-TR" b="1" dirty="0"/>
              <a:t>Speed: </a:t>
            </a:r>
            <a:r>
              <a:rPr lang="en-GB" dirty="0"/>
              <a:t>Fast</a:t>
            </a:r>
            <a:endParaRPr lang="tr-TR" dirty="0"/>
          </a:p>
          <a:p>
            <a:r>
              <a:rPr lang="tr-TR" b="1" dirty="0"/>
              <a:t>Accuracy: </a:t>
            </a:r>
            <a:r>
              <a:rPr lang="en-GB" dirty="0"/>
              <a:t>High</a:t>
            </a:r>
            <a:r>
              <a:rPr lang="tr-TR" dirty="0"/>
              <a:t> – </a:t>
            </a:r>
            <a:r>
              <a:rPr lang="en-GB" dirty="0"/>
              <a:t>98.85%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243E-D9A1-4068-BB29-E2ED7B7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0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9DD-E887-41F9-BE76-469B2608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10" y="679572"/>
            <a:ext cx="8761413" cy="706964"/>
          </a:xfrm>
        </p:spPr>
        <p:txBody>
          <a:bodyPr/>
          <a:lstStyle/>
          <a:p>
            <a:pPr algn="ctr"/>
            <a:r>
              <a:rPr lang="en-GB" dirty="0"/>
              <a:t>Support Vector Machines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A447-8083-4EEB-902F-13B7523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0353-F3B9-495F-80C2-D98B94F7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2" y="1386536"/>
            <a:ext cx="4936053" cy="528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C1EAA-3BC8-4597-BAFC-F7552058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45" y="1386536"/>
            <a:ext cx="5104969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86D8-DF42-4045-842B-391923DC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Definition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1BDB-5E57-4F02-9291-54B43A8B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Using </a:t>
            </a:r>
            <a:r>
              <a:rPr lang="en-US" b="1" dirty="0"/>
              <a:t>Anuran Calls (MFCCs) Data Set</a:t>
            </a:r>
            <a:r>
              <a:rPr lang="tr-TR" b="1" dirty="0"/>
              <a:t>:</a:t>
            </a:r>
            <a:endParaRPr lang="en-US" b="1" dirty="0"/>
          </a:p>
          <a:p>
            <a:endParaRPr lang="tr-TR" dirty="0"/>
          </a:p>
          <a:p>
            <a:r>
              <a:rPr lang="tr-TR" dirty="0"/>
              <a:t>Determine </a:t>
            </a:r>
            <a:r>
              <a:rPr lang="en-GB" dirty="0"/>
              <a:t>the species of the frog by using the frequency of their calls from the dataset.</a:t>
            </a:r>
            <a:endParaRPr lang="tr-TR" dirty="0"/>
          </a:p>
          <a:p>
            <a:r>
              <a:rPr lang="tr-TR" dirty="0"/>
              <a:t>Predict future work for Anuran Call Clasification using different classifiers and evaluation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67A6-4540-4838-ABF5-CC825F3A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9DD-E887-41F9-BE76-469B2608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Support Vector Machines Results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215F-4ECD-4EBA-9D33-1A76A298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46856" cy="3416300"/>
          </a:xfrm>
        </p:spPr>
        <p:txBody>
          <a:bodyPr/>
          <a:lstStyle/>
          <a:p>
            <a:r>
              <a:rPr lang="en-GB" b="1" dirty="0"/>
              <a:t>Conclusions:</a:t>
            </a:r>
          </a:p>
          <a:p>
            <a:r>
              <a:rPr lang="en-GB" b="1" dirty="0"/>
              <a:t>Fastest runtime: </a:t>
            </a:r>
            <a:r>
              <a:rPr lang="en-GB" dirty="0"/>
              <a:t>Support Vector Machine(5.93 secs)</a:t>
            </a:r>
          </a:p>
          <a:p>
            <a:r>
              <a:rPr lang="en-GB" b="1" dirty="0"/>
              <a:t>Highest accuracy: </a:t>
            </a:r>
            <a:r>
              <a:rPr lang="en-GB" dirty="0"/>
              <a:t>Support Vector Machine(98.85%)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A447-8083-4EEB-902F-13B7523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E18A-B508-481F-B6ED-36FFF428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8803"/>
            <a:ext cx="4446856" cy="4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BB5D-A523-4D56-8BF5-582F662F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178F-1381-4543-A697-EB327973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Accuracy: Support Vector Machine &gt; Neural Network &gt; Gain Ratio &gt; Gini Index &gt; Naïve Bayes</a:t>
            </a:r>
          </a:p>
          <a:p>
            <a:r>
              <a:rPr lang="en-GB" dirty="0"/>
              <a:t>Execution Time: Naïve Bayes &gt; Support Vector Machine &gt; Gini Index &gt; Gain Ratio &gt; Neural Network with 1 Hidden Layer &gt; Neural Network with 2 Hidden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2A42-BB60-4B03-90EA-5B649645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1EE-E2AE-4471-8932-A972843C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Comparison with Other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0D6A-F8BB-4288-AFEA-54778E09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359"/>
            <a:ext cx="10279485" cy="412091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Upon comparison with other papers, we found that most were, as a matter of fact, similar to our results.</a:t>
            </a:r>
          </a:p>
          <a:p>
            <a:r>
              <a:rPr lang="en-GB" dirty="0"/>
              <a:t>Reference papers:</a:t>
            </a:r>
          </a:p>
          <a:p>
            <a:r>
              <a:rPr lang="en-GB" dirty="0"/>
              <a:t>2) COLONNA, J. G.; GAMA, J.; NAKAMURA, E. </a:t>
            </a:r>
            <a:r>
              <a:rPr lang="en-GB" dirty="0" err="1"/>
              <a:t>F.How</a:t>
            </a:r>
            <a:r>
              <a:rPr lang="en-GB" dirty="0"/>
              <a:t> to Correctly Evaluate an Automatic Bioacoustics Classification </a:t>
            </a:r>
            <a:r>
              <a:rPr lang="en-GB" dirty="0" err="1"/>
              <a:t>Method.In</a:t>
            </a:r>
            <a:r>
              <a:rPr lang="en-GB" dirty="0"/>
              <a:t>: 17th Conference of the Spanish Association for Artificial Intelligence (CAEPIA).Lecture Notes in Computer Science. 986ed.: Springer International Publishing, 2016, v. , p. 37-47.</a:t>
            </a:r>
          </a:p>
          <a:p>
            <a:r>
              <a:rPr lang="en-GB" dirty="0"/>
              <a:t>3) COLONNA, J. G.; GAMA, J.; NAKAMURA, E. </a:t>
            </a:r>
            <a:r>
              <a:rPr lang="en-GB" dirty="0" err="1"/>
              <a:t>F.Recognizing</a:t>
            </a:r>
            <a:r>
              <a:rPr lang="en-GB" dirty="0"/>
              <a:t> Family, Genus, and Species of Anuran Using a Hierarchical Classification </a:t>
            </a:r>
            <a:r>
              <a:rPr lang="en-GB" dirty="0" err="1"/>
              <a:t>Approach.Lecture</a:t>
            </a:r>
            <a:r>
              <a:rPr lang="en-GB" dirty="0"/>
              <a:t> Notes in Computer Science. 995ed.: Springer International Publishing, 2016, v. 9956, p. 198-212.</a:t>
            </a:r>
          </a:p>
          <a:p>
            <a:r>
              <a:rPr lang="en-GB" dirty="0"/>
              <a:t>4) COLONNA, J. G.; RIBAS, A. D.; SANTOS, E. M.; NAKAMURA, E. </a:t>
            </a:r>
            <a:r>
              <a:rPr lang="en-GB" dirty="0" err="1"/>
              <a:t>F.Feature</a:t>
            </a:r>
            <a:r>
              <a:rPr lang="en-GB" dirty="0"/>
              <a:t> Subset Selection for Automatically Classifying Anuran Calls Using Sensor </a:t>
            </a:r>
            <a:r>
              <a:rPr lang="en-GB" dirty="0" err="1"/>
              <a:t>Networks.In</a:t>
            </a:r>
            <a:r>
              <a:rPr lang="en-GB" dirty="0"/>
              <a:t>: International Joint Conference on Neural Networks, 2012, </a:t>
            </a:r>
            <a:r>
              <a:rPr lang="en-GB" dirty="0" err="1"/>
              <a:t>Brisbane.Proceedings</a:t>
            </a:r>
            <a:r>
              <a:rPr lang="en-GB" dirty="0"/>
              <a:t> of the International Joint Conference on Neural Networks (IJCNN 2012), 2012. p. 1-8. IEEE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79527-6195-422F-84A1-F702CC6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Information About </a:t>
            </a:r>
            <a:r>
              <a:rPr lang="tr-TR" b="1" i="1" dirty="0"/>
              <a:t>Dataset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2737" y="2370338"/>
            <a:ext cx="10681063" cy="2503504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Anuran</a:t>
            </a:r>
            <a:r>
              <a:rPr lang="tr-TR" dirty="0"/>
              <a:t> </a:t>
            </a:r>
            <a:r>
              <a:rPr lang="tr-TR" dirty="0" err="1"/>
              <a:t>Calls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is </a:t>
            </a:r>
            <a:r>
              <a:rPr lang="en-US" dirty="0"/>
              <a:t>used in several classifications tasks related to the challenge of anuran (frog) species recognition through their calls.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B395B-2543-4354-8827-6ED6E052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32" y="3098308"/>
            <a:ext cx="4305671" cy="3229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EB819-028C-4058-AA47-304E91BC4568}"/>
              </a:ext>
            </a:extLst>
          </p:cNvPr>
          <p:cNvSpPr txBox="1"/>
          <p:nvPr/>
        </p:nvSpPr>
        <p:spPr>
          <a:xfrm>
            <a:off x="4593824" y="6400800"/>
            <a:ext cx="3004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Figure 1: Red eyed tree frog.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212A-9B78-41D7-BAC0-340EDC34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0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5" y="295729"/>
            <a:ext cx="11979929" cy="2808991"/>
          </a:xfrm>
          <a:prstGeom prst="rect">
            <a:avLst/>
          </a:prstGeom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838199" y="3492500"/>
            <a:ext cx="10613571" cy="2873466"/>
          </a:xfrm>
        </p:spPr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b="1" dirty="0"/>
              <a:t>22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Mel-frequency</a:t>
            </a:r>
            <a:r>
              <a:rPr lang="tr-TR" dirty="0"/>
              <a:t> </a:t>
            </a:r>
            <a:r>
              <a:rPr lang="tr-TR" dirty="0" err="1"/>
              <a:t>cepstral</a:t>
            </a:r>
            <a:r>
              <a:rPr lang="tr-TR" dirty="0"/>
              <a:t> </a:t>
            </a:r>
            <a:r>
              <a:rPr lang="tr-TR" dirty="0" err="1"/>
              <a:t>coefficients</a:t>
            </a:r>
            <a:r>
              <a:rPr lang="tr-TR" dirty="0"/>
              <a:t> (</a:t>
            </a:r>
            <a:r>
              <a:rPr lang="tr-TR" b="1" dirty="0" err="1"/>
              <a:t>MFCCs</a:t>
            </a:r>
            <a:r>
              <a:rPr lang="tr-TR" b="1" dirty="0"/>
              <a:t>) </a:t>
            </a:r>
            <a:r>
              <a:rPr lang="tr-TR" dirty="0"/>
              <a:t>as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b="1" dirty="0" err="1"/>
              <a:t>voice</a:t>
            </a:r>
            <a:r>
              <a:rPr lang="tr-TR" b="1" dirty="0"/>
              <a:t> </a:t>
            </a:r>
            <a:r>
              <a:rPr lang="tr-TR" b="1" dirty="0" err="1"/>
              <a:t>level</a:t>
            </a:r>
            <a:r>
              <a:rPr lang="tr-TR" b="1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relative</a:t>
            </a:r>
            <a:r>
              <a:rPr lang="tr-TR" b="1" dirty="0"/>
              <a:t> </a:t>
            </a:r>
            <a:r>
              <a:rPr lang="tr-TR" b="1" dirty="0" err="1"/>
              <a:t>frequency</a:t>
            </a:r>
            <a:r>
              <a:rPr lang="tr-TR" b="1" dirty="0"/>
              <a:t> </a:t>
            </a:r>
            <a:r>
              <a:rPr lang="tr-TR" b="1" dirty="0" err="1"/>
              <a:t>range</a:t>
            </a:r>
            <a:r>
              <a:rPr lang="tr-TR" b="1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tr-TR" dirty="0"/>
              <a:t>*</a:t>
            </a:r>
            <a:r>
              <a:rPr lang="en-US" b="1" dirty="0"/>
              <a:t>record ID </a:t>
            </a:r>
            <a:r>
              <a:rPr lang="en-US" dirty="0"/>
              <a:t>is also included as an extra column.</a:t>
            </a:r>
            <a:endParaRPr lang="tr-TR" dirty="0"/>
          </a:p>
          <a:p>
            <a:r>
              <a:rPr lang="tr-TR" b="1" dirty="0"/>
              <a:t>Number of Instances(rows):</a:t>
            </a:r>
            <a:r>
              <a:rPr lang="en-GB" b="1" dirty="0"/>
              <a:t> </a:t>
            </a:r>
            <a:r>
              <a:rPr lang="tr-TR" dirty="0"/>
              <a:t>7195</a:t>
            </a:r>
          </a:p>
          <a:p>
            <a:r>
              <a:rPr lang="tr-TR" b="1" dirty="0" err="1"/>
              <a:t>Number</a:t>
            </a:r>
            <a:r>
              <a:rPr lang="tr-TR" b="1" dirty="0"/>
              <a:t> of </a:t>
            </a:r>
            <a:r>
              <a:rPr lang="tr-TR" b="1" dirty="0" err="1"/>
              <a:t>Attributes</a:t>
            </a:r>
            <a:r>
              <a:rPr lang="tr-TR" b="1" dirty="0"/>
              <a:t>: </a:t>
            </a:r>
            <a:r>
              <a:rPr lang="tr-TR" dirty="0"/>
              <a:t>22</a:t>
            </a:r>
          </a:p>
          <a:p>
            <a:r>
              <a:rPr lang="tr-TR" dirty="0"/>
              <a:t>C</a:t>
            </a:r>
            <a:r>
              <a:rPr lang="en-US" dirty="0" err="1"/>
              <a:t>reated</a:t>
            </a:r>
            <a:r>
              <a:rPr lang="en-US" dirty="0"/>
              <a:t> segmenting </a:t>
            </a:r>
            <a:r>
              <a:rPr lang="en-US" b="1" dirty="0"/>
              <a:t>60 audio records </a:t>
            </a:r>
            <a:r>
              <a:rPr lang="en-US" dirty="0"/>
              <a:t>belonging to </a:t>
            </a:r>
            <a:r>
              <a:rPr lang="tr-TR" b="1" dirty="0"/>
              <a:t>3 </a:t>
            </a:r>
            <a:r>
              <a:rPr lang="tr-TR" b="1" dirty="0" err="1"/>
              <a:t>class</a:t>
            </a:r>
            <a:r>
              <a:rPr lang="tr-TR" b="1" dirty="0"/>
              <a:t> </a:t>
            </a:r>
            <a:r>
              <a:rPr lang="tr-TR" b="1" dirty="0" err="1"/>
              <a:t>labels</a:t>
            </a:r>
            <a:r>
              <a:rPr lang="tr-TR" b="1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consist</a:t>
            </a:r>
            <a:r>
              <a:rPr lang="tr-TR" dirty="0"/>
              <a:t> of : </a:t>
            </a:r>
            <a:r>
              <a:rPr lang="en-US" b="1" dirty="0"/>
              <a:t>4</a:t>
            </a:r>
            <a:r>
              <a:rPr lang="en-US" dirty="0"/>
              <a:t> different families, </a:t>
            </a:r>
            <a:r>
              <a:rPr lang="en-US" b="1" dirty="0"/>
              <a:t>8</a:t>
            </a:r>
            <a:r>
              <a:rPr lang="en-US" dirty="0"/>
              <a:t> genus, and </a:t>
            </a:r>
            <a:r>
              <a:rPr lang="en-US" b="1" dirty="0"/>
              <a:t>10</a:t>
            </a:r>
            <a:r>
              <a:rPr lang="en-US" dirty="0"/>
              <a:t> species.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775D3-ACFC-4B6B-A993-555C04A5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6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/>
              <a:t>Dataset</a:t>
            </a:r>
            <a:r>
              <a:rPr lang="tr-TR" b="1" i="1" dirty="0"/>
              <a:t> </a:t>
            </a:r>
            <a:r>
              <a:rPr lang="tr-TR" b="1" i="1" dirty="0" err="1"/>
              <a:t>cont</a:t>
            </a:r>
            <a:r>
              <a:rPr lang="tr-TR" b="1" i="1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18308" y="2665886"/>
            <a:ext cx="30806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</a:rPr>
              <a:t>Families</a:t>
            </a:r>
            <a:r>
              <a:rPr lang="tr-TR" b="1" i="0" dirty="0">
                <a:effectLst/>
              </a:rPr>
              <a:t>:</a:t>
            </a:r>
            <a:br>
              <a:rPr lang="tr-TR" dirty="0"/>
            </a:br>
            <a:r>
              <a:rPr lang="tr-TR" b="0" i="0" dirty="0" err="1">
                <a:effectLst/>
              </a:rPr>
              <a:t>Bufonidae</a:t>
            </a:r>
            <a:r>
              <a:rPr lang="tr-TR" b="0" i="0" dirty="0">
                <a:effectLst/>
              </a:rPr>
              <a:t> 68</a:t>
            </a:r>
            <a:br>
              <a:rPr lang="tr-TR" dirty="0"/>
            </a:br>
            <a:r>
              <a:rPr lang="tr-TR" b="0" i="0" dirty="0" err="1">
                <a:effectLst/>
              </a:rPr>
              <a:t>Dendrobatidae</a:t>
            </a:r>
            <a:r>
              <a:rPr lang="tr-TR" b="0" i="0" dirty="0">
                <a:effectLst/>
              </a:rPr>
              <a:t> 542</a:t>
            </a:r>
            <a:br>
              <a:rPr lang="tr-TR" dirty="0"/>
            </a:br>
            <a:r>
              <a:rPr lang="tr-TR" b="0" i="0" dirty="0" err="1">
                <a:effectLst/>
              </a:rPr>
              <a:t>Hylidae</a:t>
            </a:r>
            <a:r>
              <a:rPr lang="tr-TR" b="0" i="0" dirty="0">
                <a:effectLst/>
              </a:rPr>
              <a:t> 2165</a:t>
            </a:r>
            <a:br>
              <a:rPr lang="tr-TR" dirty="0"/>
            </a:br>
            <a:r>
              <a:rPr lang="tr-TR" b="0" i="0" dirty="0" err="1">
                <a:effectLst/>
              </a:rPr>
              <a:t>Leptodactylidae</a:t>
            </a:r>
            <a:r>
              <a:rPr lang="tr-TR" b="0" i="0" dirty="0">
                <a:effectLst/>
              </a:rPr>
              <a:t> 4420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113028" y="2582405"/>
            <a:ext cx="3398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</a:rPr>
              <a:t>Species</a:t>
            </a:r>
            <a:r>
              <a:rPr lang="tr-TR" b="1" i="0" dirty="0">
                <a:effectLst/>
              </a:rPr>
              <a:t>:</a:t>
            </a:r>
            <a:br>
              <a:rPr lang="tr-TR" dirty="0"/>
            </a:br>
            <a:r>
              <a:rPr lang="tr-TR" b="0" i="0" dirty="0" err="1">
                <a:effectLst/>
              </a:rPr>
              <a:t>AdenomeraAndre</a:t>
            </a:r>
            <a:r>
              <a:rPr lang="tr-TR" b="0" i="0" dirty="0">
                <a:effectLst/>
              </a:rPr>
              <a:t> 672</a:t>
            </a:r>
            <a:br>
              <a:rPr lang="tr-TR" dirty="0"/>
            </a:br>
            <a:r>
              <a:rPr lang="tr-TR" b="0" i="0" dirty="0" err="1">
                <a:effectLst/>
              </a:rPr>
              <a:t>AdenomeraHylaedactâ</a:t>
            </a:r>
            <a:r>
              <a:rPr lang="tr-TR" b="0" i="0" dirty="0">
                <a:effectLst/>
              </a:rPr>
              <a:t> 3478</a:t>
            </a:r>
            <a:br>
              <a:rPr lang="tr-TR" dirty="0"/>
            </a:br>
            <a:r>
              <a:rPr lang="tr-TR" b="0" i="0" dirty="0" err="1">
                <a:effectLst/>
              </a:rPr>
              <a:t>Ameeregatrivittata</a:t>
            </a:r>
            <a:r>
              <a:rPr lang="tr-TR" b="0" i="0" dirty="0">
                <a:effectLst/>
              </a:rPr>
              <a:t> 542</a:t>
            </a:r>
            <a:br>
              <a:rPr lang="tr-TR" dirty="0"/>
            </a:br>
            <a:r>
              <a:rPr lang="tr-TR" b="0" i="0" dirty="0" err="1">
                <a:effectLst/>
              </a:rPr>
              <a:t>HylaMinuta</a:t>
            </a:r>
            <a:r>
              <a:rPr lang="tr-TR" b="0" i="0" dirty="0">
                <a:effectLst/>
              </a:rPr>
              <a:t> 310</a:t>
            </a:r>
            <a:br>
              <a:rPr lang="tr-TR" dirty="0"/>
            </a:br>
            <a:r>
              <a:rPr lang="tr-TR" b="0" i="0" dirty="0" err="1">
                <a:effectLst/>
              </a:rPr>
              <a:t>HypsiboasCinerascens</a:t>
            </a:r>
            <a:r>
              <a:rPr lang="tr-TR" b="0" i="0" dirty="0">
                <a:effectLst/>
              </a:rPr>
              <a:t> 472</a:t>
            </a:r>
            <a:br>
              <a:rPr lang="tr-TR" dirty="0"/>
            </a:br>
            <a:r>
              <a:rPr lang="tr-TR" b="0" i="0" dirty="0" err="1">
                <a:effectLst/>
              </a:rPr>
              <a:t>HypsiboasCordobae</a:t>
            </a:r>
            <a:r>
              <a:rPr lang="tr-TR" b="0" i="0" dirty="0">
                <a:effectLst/>
              </a:rPr>
              <a:t> 1121</a:t>
            </a:r>
            <a:br>
              <a:rPr lang="tr-TR" dirty="0"/>
            </a:br>
            <a:r>
              <a:rPr lang="tr-TR" b="0" i="0" dirty="0" err="1">
                <a:effectLst/>
              </a:rPr>
              <a:t>LeptodactylusFuscus</a:t>
            </a:r>
            <a:r>
              <a:rPr lang="tr-TR" b="0" i="0" dirty="0">
                <a:effectLst/>
              </a:rPr>
              <a:t> 270</a:t>
            </a:r>
            <a:br>
              <a:rPr lang="tr-TR" dirty="0"/>
            </a:br>
            <a:r>
              <a:rPr lang="tr-TR" b="0" i="0" dirty="0" err="1">
                <a:effectLst/>
              </a:rPr>
              <a:t>OsteocephalusOophaâ</a:t>
            </a:r>
            <a:r>
              <a:rPr lang="tr-TR" b="0" i="0" dirty="0">
                <a:effectLst/>
              </a:rPr>
              <a:t>€¦ 114</a:t>
            </a:r>
            <a:br>
              <a:rPr lang="tr-TR" dirty="0"/>
            </a:br>
            <a:r>
              <a:rPr lang="tr-TR" b="0" i="0" dirty="0" err="1">
                <a:effectLst/>
              </a:rPr>
              <a:t>Rhinellagranulosa</a:t>
            </a:r>
            <a:r>
              <a:rPr lang="tr-TR" b="0" i="0" dirty="0">
                <a:effectLst/>
              </a:rPr>
              <a:t> 68</a:t>
            </a:r>
            <a:br>
              <a:rPr lang="tr-TR" dirty="0"/>
            </a:br>
            <a:r>
              <a:rPr lang="tr-TR" b="0" i="0" dirty="0" err="1">
                <a:effectLst/>
              </a:rPr>
              <a:t>ScinaxRuber</a:t>
            </a:r>
            <a:r>
              <a:rPr lang="tr-TR" b="0" i="0" dirty="0">
                <a:effectLst/>
              </a:rPr>
              <a:t> 148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80242" y="2665886"/>
            <a:ext cx="27083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0" dirty="0" err="1">
                <a:effectLst/>
              </a:rPr>
              <a:t>Genus</a:t>
            </a:r>
            <a:r>
              <a:rPr lang="tr-TR" b="1" i="0" dirty="0">
                <a:effectLst/>
              </a:rPr>
              <a:t>:</a:t>
            </a:r>
            <a:br>
              <a:rPr lang="tr-TR" dirty="0"/>
            </a:br>
            <a:r>
              <a:rPr lang="tr-TR" b="0" i="0" dirty="0" err="1">
                <a:effectLst/>
              </a:rPr>
              <a:t>Adenomera</a:t>
            </a:r>
            <a:r>
              <a:rPr lang="tr-TR" b="0" i="0" dirty="0">
                <a:effectLst/>
              </a:rPr>
              <a:t> 4150</a:t>
            </a:r>
            <a:br>
              <a:rPr lang="tr-TR" dirty="0"/>
            </a:br>
            <a:r>
              <a:rPr lang="tr-TR" b="0" i="0" dirty="0" err="1">
                <a:effectLst/>
              </a:rPr>
              <a:t>Ameerega</a:t>
            </a:r>
            <a:r>
              <a:rPr lang="tr-TR" b="0" i="0" dirty="0">
                <a:effectLst/>
              </a:rPr>
              <a:t> 542</a:t>
            </a:r>
            <a:br>
              <a:rPr lang="tr-TR" dirty="0"/>
            </a:br>
            <a:r>
              <a:rPr lang="tr-TR" b="0" i="0" dirty="0" err="1">
                <a:effectLst/>
              </a:rPr>
              <a:t>Dendropsophus</a:t>
            </a:r>
            <a:r>
              <a:rPr lang="tr-TR" b="0" i="0" dirty="0">
                <a:effectLst/>
              </a:rPr>
              <a:t> 310</a:t>
            </a:r>
            <a:br>
              <a:rPr lang="tr-TR" dirty="0"/>
            </a:br>
            <a:r>
              <a:rPr lang="tr-TR" b="0" i="0" dirty="0" err="1">
                <a:effectLst/>
              </a:rPr>
              <a:t>Hypsiboas</a:t>
            </a:r>
            <a:r>
              <a:rPr lang="tr-TR" b="0" i="0" dirty="0">
                <a:effectLst/>
              </a:rPr>
              <a:t> 1593</a:t>
            </a:r>
            <a:br>
              <a:rPr lang="tr-TR" dirty="0"/>
            </a:br>
            <a:r>
              <a:rPr lang="tr-TR" b="0" i="0" dirty="0" err="1">
                <a:effectLst/>
              </a:rPr>
              <a:t>Leptodactylus</a:t>
            </a:r>
            <a:r>
              <a:rPr lang="tr-TR" b="0" i="0" dirty="0">
                <a:effectLst/>
              </a:rPr>
              <a:t> 270</a:t>
            </a:r>
            <a:br>
              <a:rPr lang="tr-TR" dirty="0"/>
            </a:br>
            <a:r>
              <a:rPr lang="tr-TR" b="0" i="0" dirty="0" err="1">
                <a:effectLst/>
              </a:rPr>
              <a:t>Osteocephalus</a:t>
            </a:r>
            <a:r>
              <a:rPr lang="tr-TR" b="0" i="0" dirty="0">
                <a:effectLst/>
              </a:rPr>
              <a:t> 114</a:t>
            </a:r>
            <a:br>
              <a:rPr lang="tr-TR" dirty="0"/>
            </a:br>
            <a:r>
              <a:rPr lang="tr-TR" b="0" i="0" dirty="0" err="1">
                <a:effectLst/>
              </a:rPr>
              <a:t>Rhinella</a:t>
            </a:r>
            <a:r>
              <a:rPr lang="tr-TR" b="0" i="0" dirty="0">
                <a:effectLst/>
              </a:rPr>
              <a:t> 68</a:t>
            </a:r>
            <a:br>
              <a:rPr lang="tr-TR" dirty="0"/>
            </a:br>
            <a:r>
              <a:rPr lang="tr-TR" b="0" i="0" dirty="0" err="1">
                <a:effectLst/>
              </a:rPr>
              <a:t>Scinax</a:t>
            </a:r>
            <a:r>
              <a:rPr lang="tr-TR" b="0" i="0" dirty="0">
                <a:effectLst/>
              </a:rPr>
              <a:t> 148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7C5D8-CA22-47B1-B3D3-7E5BE175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08220" y="1035811"/>
            <a:ext cx="8761413" cy="706964"/>
          </a:xfrm>
        </p:spPr>
        <p:txBody>
          <a:bodyPr/>
          <a:lstStyle/>
          <a:p>
            <a:pPr algn="ctr"/>
            <a:r>
              <a:rPr lang="tr-TR" b="1" i="1" dirty="0"/>
              <a:t> Data </a:t>
            </a:r>
            <a:r>
              <a:rPr lang="tr-TR" b="1" i="1" dirty="0" err="1"/>
              <a:t>Preprocessing</a:t>
            </a:r>
            <a:br>
              <a:rPr lang="tr-TR" b="1" i="1" dirty="0"/>
            </a:br>
            <a:endParaRPr lang="tr-TR" b="1" i="1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93420" y="1933303"/>
            <a:ext cx="10805160" cy="505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b="1" i="1" dirty="0"/>
              <a:t>Missing values:</a:t>
            </a:r>
          </a:p>
          <a:p>
            <a:r>
              <a:rPr lang="tr-TR" sz="2400" dirty="0"/>
              <a:t>No </a:t>
            </a:r>
            <a:r>
              <a:rPr lang="tr-TR" sz="2400" dirty="0" err="1"/>
              <a:t>missing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duplicates</a:t>
            </a:r>
            <a:r>
              <a:rPr lang="tr-TR" sz="2400" dirty="0"/>
              <a:t> </a:t>
            </a:r>
            <a:r>
              <a:rPr lang="tr-TR" sz="2400" dirty="0" err="1"/>
              <a:t>obtained</a:t>
            </a:r>
            <a:r>
              <a:rPr lang="tr-T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b="1" i="1" dirty="0" err="1"/>
              <a:t>Feature</a:t>
            </a:r>
            <a:r>
              <a:rPr lang="tr-TR" sz="2400" b="1" i="1" dirty="0"/>
              <a:t> </a:t>
            </a:r>
            <a:r>
              <a:rPr lang="tr-TR" sz="2400" b="1" i="1" dirty="0" err="1"/>
              <a:t>creation</a:t>
            </a:r>
            <a:r>
              <a:rPr lang="tr-TR" sz="2400" b="1" i="1" dirty="0"/>
              <a:t>:</a:t>
            </a:r>
          </a:p>
          <a:p>
            <a:r>
              <a:rPr lang="tr-TR" sz="2400" dirty="0"/>
              <a:t>A </a:t>
            </a:r>
            <a:r>
              <a:rPr lang="tr-TR" sz="2400" b="1" dirty="0" err="1"/>
              <a:t>dataframe</a:t>
            </a:r>
            <a:r>
              <a:rPr lang="tr-TR" sz="2400" dirty="0"/>
              <a:t> is </a:t>
            </a:r>
            <a:r>
              <a:rPr lang="tr-TR" sz="2400" dirty="0" err="1"/>
              <a:t>created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data.</a:t>
            </a:r>
          </a:p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/>
              <a:t>target</a:t>
            </a:r>
            <a:r>
              <a:rPr lang="tr-TR" sz="2400" b="1" dirty="0"/>
              <a:t>(</a:t>
            </a:r>
            <a:r>
              <a:rPr lang="tr-TR" sz="2400" b="1" dirty="0" err="1"/>
              <a:t>label</a:t>
            </a:r>
            <a:r>
              <a:rPr lang="tr-TR" sz="2400" b="1" dirty="0"/>
              <a:t>)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tr-TR" sz="2400" dirty="0"/>
              <a:t> is </a:t>
            </a:r>
            <a:r>
              <a:rPr lang="tr-TR" sz="2400" dirty="0" err="1"/>
              <a:t>encoded</a:t>
            </a:r>
            <a:r>
              <a:rPr lang="tr-TR" sz="2400" dirty="0"/>
              <a:t>.(</a:t>
            </a:r>
            <a:r>
              <a:rPr lang="tr-TR" sz="2400" dirty="0" err="1"/>
              <a:t>the</a:t>
            </a:r>
            <a:r>
              <a:rPr lang="tr-TR" sz="2400" dirty="0"/>
              <a:t> data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already</a:t>
            </a:r>
            <a:r>
              <a:rPr lang="tr-TR" sz="2400" dirty="0"/>
              <a:t> </a:t>
            </a:r>
            <a:r>
              <a:rPr lang="tr-TR" sz="2400" b="1" dirty="0" err="1"/>
              <a:t>scaled</a:t>
            </a:r>
            <a:r>
              <a:rPr lang="tr-TR" sz="2400" dirty="0"/>
              <a:t>.)</a:t>
            </a:r>
          </a:p>
          <a:p>
            <a:r>
              <a:rPr lang="tr-TR" sz="2400" b="1" dirty="0" err="1"/>
              <a:t>Feature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b="1" dirty="0" err="1"/>
              <a:t>label</a:t>
            </a:r>
            <a:r>
              <a:rPr lang="tr-TR" sz="2400" dirty="0"/>
              <a:t> </a:t>
            </a:r>
            <a:r>
              <a:rPr lang="tr-TR" sz="2400" dirty="0" err="1"/>
              <a:t>columns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seperated</a:t>
            </a:r>
            <a:r>
              <a:rPr lang="tr-TR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77E9B-855C-4FF4-A957-9C442E3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42702" y="896054"/>
            <a:ext cx="10515600" cy="73152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i="1" dirty="0"/>
              <a:t> Data </a:t>
            </a:r>
            <a:r>
              <a:rPr lang="tr-TR" b="1" i="1" dirty="0" err="1"/>
              <a:t>Preprocessing</a:t>
            </a:r>
            <a:r>
              <a:rPr lang="tr-TR" b="1" i="1" dirty="0"/>
              <a:t> </a:t>
            </a:r>
            <a:r>
              <a:rPr lang="tr-TR" b="1" i="1" dirty="0" err="1"/>
              <a:t>cont</a:t>
            </a:r>
            <a:r>
              <a:rPr lang="tr-TR" b="1" i="1" dirty="0"/>
              <a:t>.</a:t>
            </a:r>
            <a:br>
              <a:rPr lang="tr-TR" dirty="0"/>
            </a:b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733698" y="1526958"/>
            <a:ext cx="10805160" cy="486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tr-TR" b="1" i="1" dirty="0"/>
              <a:t>Delete unused columns:</a:t>
            </a:r>
          </a:p>
          <a:p>
            <a:r>
              <a:rPr lang="tr-TR" dirty="0"/>
              <a:t>Unnecessary column ‘</a:t>
            </a:r>
            <a:r>
              <a:rPr lang="tr-TR" b="1" dirty="0"/>
              <a:t>’recordID</a:t>
            </a:r>
            <a:r>
              <a:rPr lang="tr-TR" dirty="0"/>
              <a:t>’’ deleted which </a:t>
            </a:r>
            <a:r>
              <a:rPr lang="en-GB" dirty="0"/>
              <a:t>is redundant.</a:t>
            </a:r>
            <a:endParaRPr lang="tr-TR" dirty="0"/>
          </a:p>
          <a:p>
            <a:r>
              <a:rPr lang="tr-TR" dirty="0"/>
              <a:t>Since our main aim is guessing the </a:t>
            </a:r>
            <a:r>
              <a:rPr lang="tr-TR" b="1" dirty="0"/>
              <a:t>Species</a:t>
            </a:r>
            <a:r>
              <a:rPr lang="tr-TR" dirty="0"/>
              <a:t>;</a:t>
            </a:r>
            <a:r>
              <a:rPr lang="en-GB" dirty="0"/>
              <a:t> </a:t>
            </a:r>
            <a:r>
              <a:rPr lang="tr-TR" b="1" dirty="0"/>
              <a:t>Family</a:t>
            </a:r>
            <a:r>
              <a:rPr lang="tr-TR" dirty="0"/>
              <a:t> and </a:t>
            </a:r>
            <a:r>
              <a:rPr lang="tr-TR" b="1" dirty="0"/>
              <a:t>Genus</a:t>
            </a:r>
            <a:r>
              <a:rPr lang="tr-TR" dirty="0"/>
              <a:t> are also deleted. (</a:t>
            </a:r>
            <a:r>
              <a:rPr lang="tr-TR" b="1" dirty="0"/>
              <a:t>Family</a:t>
            </a:r>
            <a:r>
              <a:rPr lang="tr-TR" dirty="0"/>
              <a:t> and </a:t>
            </a:r>
            <a:r>
              <a:rPr lang="tr-TR" b="1" dirty="0"/>
              <a:t>Genus</a:t>
            </a:r>
            <a:r>
              <a:rPr lang="tr-TR" dirty="0"/>
              <a:t> can be </a:t>
            </a:r>
            <a:r>
              <a:rPr lang="en-GB" dirty="0"/>
              <a:t>determined</a:t>
            </a:r>
            <a:r>
              <a:rPr lang="tr-TR" dirty="0"/>
              <a:t> </a:t>
            </a:r>
            <a:r>
              <a:rPr lang="en-GB" dirty="0"/>
              <a:t>through</a:t>
            </a:r>
            <a:r>
              <a:rPr lang="tr-TR" dirty="0"/>
              <a:t> </a:t>
            </a:r>
            <a:r>
              <a:rPr lang="en-GB" b="1" dirty="0"/>
              <a:t>S</a:t>
            </a:r>
            <a:r>
              <a:rPr lang="tr-TR" b="1" dirty="0"/>
              <a:t>pecies</a:t>
            </a:r>
            <a:r>
              <a:rPr lang="tr-TR" dirty="0"/>
              <a:t>.)</a:t>
            </a:r>
          </a:p>
          <a:p>
            <a:pPr marL="0" indent="0">
              <a:buNone/>
            </a:pPr>
            <a:r>
              <a:rPr lang="tr-TR" b="1" i="1" dirty="0" err="1"/>
              <a:t>Transformation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Normalization</a:t>
            </a:r>
            <a:r>
              <a:rPr lang="tr-TR" b="1" i="1" dirty="0"/>
              <a:t>:</a:t>
            </a:r>
          </a:p>
          <a:p>
            <a:pPr marL="0" indent="0">
              <a:buNone/>
            </a:pPr>
            <a:r>
              <a:rPr lang="tr-TR" dirty="0"/>
              <a:t>Since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b="1" dirty="0"/>
              <a:t>nominal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b="1" dirty="0" err="1"/>
              <a:t>ordinal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="1" dirty="0" err="1"/>
              <a:t>numerical</a:t>
            </a:r>
            <a:r>
              <a:rPr lang="tr-TR" dirty="0"/>
              <a:t>:</a:t>
            </a:r>
          </a:p>
          <a:p>
            <a:r>
              <a:rPr lang="tr-TR" dirty="0"/>
              <a:t>All values are normalized int</a:t>
            </a:r>
            <a:r>
              <a:rPr lang="en-GB" dirty="0"/>
              <a:t>o 0-1 interval.</a:t>
            </a:r>
          </a:p>
          <a:p>
            <a:r>
              <a:rPr lang="tr-TR" b="1" i="1" dirty="0"/>
              <a:t>Training set and test set:</a:t>
            </a:r>
          </a:p>
          <a:p>
            <a:r>
              <a:rPr lang="tr-TR" dirty="0"/>
              <a:t>Dataset is splitted -&gt; </a:t>
            </a:r>
            <a:r>
              <a:rPr lang="tr-TR" b="1" dirty="0"/>
              <a:t>70% for training </a:t>
            </a:r>
            <a:r>
              <a:rPr lang="tr-TR" dirty="0"/>
              <a:t>and </a:t>
            </a:r>
            <a:r>
              <a:rPr lang="tr-TR" b="1" dirty="0"/>
              <a:t>30% for testing</a:t>
            </a:r>
            <a:r>
              <a:rPr lang="tr-TR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7A188-BB5F-49F2-89C2-D7F8213C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/>
              <a:t>Implementation</a:t>
            </a:r>
            <a:endParaRPr lang="tr-TR" b="1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0154" y="2219416"/>
            <a:ext cx="10515600" cy="3822609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sz="2400" b="1" dirty="0"/>
              <a:t>Environment/IDE: </a:t>
            </a:r>
            <a:r>
              <a:rPr lang="tr-TR" sz="2400" dirty="0" err="1"/>
              <a:t>Python</a:t>
            </a:r>
            <a:r>
              <a:rPr lang="tr-TR" sz="2400" dirty="0"/>
              <a:t>/</a:t>
            </a:r>
            <a:r>
              <a:rPr lang="tr-TR" sz="2400" dirty="0" err="1"/>
              <a:t>Jupyter</a:t>
            </a:r>
            <a:r>
              <a:rPr lang="tr-TR" sz="2400" dirty="0"/>
              <a:t> Notebook</a:t>
            </a:r>
          </a:p>
          <a:p>
            <a:pPr marL="0" indent="0">
              <a:buNone/>
            </a:pPr>
            <a:r>
              <a:rPr lang="tr-TR" sz="2400" b="1" dirty="0"/>
              <a:t>Libraries:</a:t>
            </a:r>
          </a:p>
          <a:p>
            <a:r>
              <a:rPr lang="tr-TR" sz="2400" b="1" dirty="0"/>
              <a:t>Sklearn : </a:t>
            </a:r>
            <a:r>
              <a:rPr lang="tr-TR" sz="2400" dirty="0"/>
              <a:t>It is </a:t>
            </a:r>
            <a:r>
              <a:rPr lang="en-GB" sz="2400" dirty="0"/>
              <a:t>a P</a:t>
            </a:r>
            <a:r>
              <a:rPr lang="tr-TR" sz="2400" dirty="0"/>
              <a:t>ython library aimed at machine learning.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scikit-learn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</a:t>
            </a:r>
            <a:r>
              <a:rPr lang="tr-TR" sz="2400" dirty="0" err="1"/>
              <a:t>our</a:t>
            </a:r>
            <a:r>
              <a:rPr lang="tr-TR" sz="2400" dirty="0"/>
              <a:t> model.</a:t>
            </a:r>
          </a:p>
          <a:p>
            <a:r>
              <a:rPr lang="tr-TR" sz="2400" dirty="0"/>
              <a:t> </a:t>
            </a:r>
            <a:r>
              <a:rPr lang="tr-TR" sz="2400" b="1" dirty="0"/>
              <a:t>Panda : </a:t>
            </a:r>
            <a:r>
              <a:rPr lang="tr-TR" sz="2400" dirty="0"/>
              <a:t>We used </a:t>
            </a:r>
            <a:r>
              <a:rPr lang="en-GB" sz="2400" dirty="0"/>
              <a:t>panda library </a:t>
            </a:r>
            <a:r>
              <a:rPr lang="tr-TR" sz="2400" dirty="0"/>
              <a:t>to import </a:t>
            </a:r>
            <a:r>
              <a:rPr lang="en-GB" sz="2400" dirty="0"/>
              <a:t>and handle the dataset.</a:t>
            </a:r>
            <a:endParaRPr lang="tr-TR" sz="24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031C-28A3-4B73-A1A8-BEC967CE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560</TotalTime>
  <Words>1314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 Boardroom</vt:lpstr>
      <vt:lpstr>CSE4063 Fundamentals of Data Mining</vt:lpstr>
      <vt:lpstr>Table of Contents</vt:lpstr>
      <vt:lpstr>Definition of the Problem</vt:lpstr>
      <vt:lpstr>Information About Dataset</vt:lpstr>
      <vt:lpstr>PowerPoint Presentation</vt:lpstr>
      <vt:lpstr>Dataset cont.</vt:lpstr>
      <vt:lpstr> Data Preprocessing </vt:lpstr>
      <vt:lpstr> Data Preprocessing cont. </vt:lpstr>
      <vt:lpstr>Implementation</vt:lpstr>
      <vt:lpstr>Model Construction &amp; Performance Results</vt:lpstr>
      <vt:lpstr>Naive Bayes</vt:lpstr>
      <vt:lpstr>Naive Bayes Results</vt:lpstr>
      <vt:lpstr>Naïve Bayes Results cont.</vt:lpstr>
      <vt:lpstr>Preprocessing Implementation</vt:lpstr>
      <vt:lpstr>Decision Tree Using Gain Ratio (C4.5)</vt:lpstr>
      <vt:lpstr>Gain Ratio Cont.</vt:lpstr>
      <vt:lpstr>Gain Ratio Results</vt:lpstr>
      <vt:lpstr>Gain Ratio Results cont.</vt:lpstr>
      <vt:lpstr>Decision Tree Using Gini index</vt:lpstr>
      <vt:lpstr>Gini Index Results</vt:lpstr>
      <vt:lpstr>Gini Index Results cont.</vt:lpstr>
      <vt:lpstr>Neural Networks with 1 Hidden Layer</vt:lpstr>
      <vt:lpstr>Neural Networks with 1 Hidden Layer Results</vt:lpstr>
      <vt:lpstr>Neural Networks with 1 Hidden Layer Results cont.</vt:lpstr>
      <vt:lpstr>Neural Networks with 2 Hidden Layers</vt:lpstr>
      <vt:lpstr>Neural Networks with 2 Hidden Layers Results</vt:lpstr>
      <vt:lpstr>Neural Networks with 2 Hidden Layers Results cont.</vt:lpstr>
      <vt:lpstr>Support Vector Machines</vt:lpstr>
      <vt:lpstr>Support Vector Machines Results</vt:lpstr>
      <vt:lpstr>Support Vector Machines Results cont.</vt:lpstr>
      <vt:lpstr>Conclusion</vt:lpstr>
      <vt:lpstr>Comparison with Other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CSE4063 Fundamentals of Data Mining</dc:title>
  <dc:creator>Kadir Kadir</dc:creator>
  <cp:lastModifiedBy>Kadir Kadir</cp:lastModifiedBy>
  <cp:revision>33</cp:revision>
  <dcterms:created xsi:type="dcterms:W3CDTF">2020-12-16T10:30:35Z</dcterms:created>
  <dcterms:modified xsi:type="dcterms:W3CDTF">2020-12-16T19:50:52Z</dcterms:modified>
</cp:coreProperties>
</file>