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58" r:id="rId4"/>
    <p:sldId id="260" r:id="rId5"/>
    <p:sldId id="294" r:id="rId6"/>
    <p:sldId id="295" r:id="rId7"/>
    <p:sldId id="300" r:id="rId8"/>
    <p:sldId id="267" r:id="rId9"/>
    <p:sldId id="271" r:id="rId10"/>
    <p:sldId id="263" r:id="rId11"/>
    <p:sldId id="264" r:id="rId12"/>
    <p:sldId id="276" r:id="rId13"/>
    <p:sldId id="265" r:id="rId14"/>
    <p:sldId id="296" r:id="rId15"/>
    <p:sldId id="297" r:id="rId16"/>
    <p:sldId id="308" r:id="rId17"/>
    <p:sldId id="299" r:id="rId18"/>
    <p:sldId id="298" r:id="rId19"/>
    <p:sldId id="301" r:id="rId20"/>
    <p:sldId id="302" r:id="rId21"/>
    <p:sldId id="303" r:id="rId22"/>
    <p:sldId id="270" r:id="rId23"/>
    <p:sldId id="304" r:id="rId24"/>
    <p:sldId id="306" r:id="rId25"/>
    <p:sldId id="305" r:id="rId26"/>
    <p:sldId id="307" r:id="rId27"/>
    <p:sldId id="30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011" autoAdjust="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B54945-4B9E-4494-AB13-4132135D5185}" type="datetimeFigureOut">
              <a:rPr lang="en-GB" smtClean="0"/>
              <a:t>16/01/2021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EC07F-9995-44C3-8849-686E93DC6C81}" type="slidenum">
              <a:rPr lang="en-GB" smtClean="0"/>
              <a:t>‹#›</a:t>
            </a:fld>
            <a:endParaRPr lang="en-GB"/>
          </a:p>
        </p:txBody>
      </p:sp>
    </p:spTree>
    <p:extLst>
      <p:ext uri="{BB962C8B-B14F-4D97-AF65-F5344CB8AC3E}">
        <p14:creationId xmlns:p14="http://schemas.microsoft.com/office/powerpoint/2010/main" val="3996933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Good afternoon everyone. We are going to talk about our database, shill bidding.</a:t>
            </a:r>
          </a:p>
        </p:txBody>
      </p:sp>
      <p:sp>
        <p:nvSpPr>
          <p:cNvPr id="4" name="Slide Number Placeholder 3"/>
          <p:cNvSpPr>
            <a:spLocks noGrp="1"/>
          </p:cNvSpPr>
          <p:nvPr>
            <p:ph type="sldNum" sz="quarter" idx="5"/>
          </p:nvPr>
        </p:nvSpPr>
        <p:spPr/>
        <p:txBody>
          <a:bodyPr/>
          <a:lstStyle/>
          <a:p>
            <a:fld id="{88CEC07F-9995-44C3-8849-686E93DC6C81}" type="slidenum">
              <a:rPr lang="en-GB" smtClean="0"/>
              <a:t>1</a:t>
            </a:fld>
            <a:endParaRPr lang="en-GB"/>
          </a:p>
        </p:txBody>
      </p:sp>
    </p:spTree>
    <p:extLst>
      <p:ext uri="{BB962C8B-B14F-4D97-AF65-F5344CB8AC3E}">
        <p14:creationId xmlns:p14="http://schemas.microsoft.com/office/powerpoint/2010/main" val="3798313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Here is a look at the full version of our imported libraries. Also, I’d like to mention that in our database support values we obtained were too low. As a solution, we summed up similar support values in the same set and came up with optimized support values. We used that in all of our algorithms.</a:t>
            </a:r>
          </a:p>
          <a:p>
            <a:endParaRPr lang="en-GB" dirty="0"/>
          </a:p>
        </p:txBody>
      </p:sp>
      <p:sp>
        <p:nvSpPr>
          <p:cNvPr id="4" name="Slide Number Placeholder 3"/>
          <p:cNvSpPr>
            <a:spLocks noGrp="1"/>
          </p:cNvSpPr>
          <p:nvPr>
            <p:ph type="sldNum" sz="quarter" idx="5"/>
          </p:nvPr>
        </p:nvSpPr>
        <p:spPr/>
        <p:txBody>
          <a:bodyPr/>
          <a:lstStyle/>
          <a:p>
            <a:fld id="{88CEC07F-9995-44C3-8849-686E93DC6C81}" type="slidenum">
              <a:rPr lang="en-GB" smtClean="0"/>
              <a:t>11</a:t>
            </a:fld>
            <a:endParaRPr lang="en-GB"/>
          </a:p>
        </p:txBody>
      </p:sp>
    </p:spTree>
    <p:extLst>
      <p:ext uri="{BB962C8B-B14F-4D97-AF65-F5344CB8AC3E}">
        <p14:creationId xmlns:p14="http://schemas.microsoft.com/office/powerpoint/2010/main" val="2474432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used minimum support of 5%to work the best. We implemented the pattern</a:t>
            </a:r>
            <a:r>
              <a:rPr lang="tr-TR" dirty="0"/>
              <a:t> </a:t>
            </a:r>
            <a:r>
              <a:rPr lang="en-GB" dirty="0"/>
              <a:t>using </a:t>
            </a:r>
            <a:r>
              <a:rPr lang="en-GB" b="1" dirty="0" err="1"/>
              <a:t>mlextend.frequent_patterns</a:t>
            </a:r>
            <a:r>
              <a:rPr lang="en-GB" b="1" dirty="0"/>
              <a:t> </a:t>
            </a:r>
            <a:r>
              <a:rPr lang="en-GB" b="1" dirty="0" err="1"/>
              <a:t>apriori</a:t>
            </a:r>
            <a:r>
              <a:rPr lang="en-GB" b="1" dirty="0"/>
              <a:t> </a:t>
            </a:r>
            <a:r>
              <a:rPr lang="en-GB" dirty="0"/>
              <a:t>library. </a:t>
            </a:r>
            <a:r>
              <a:rPr lang="en-GB" dirty="0" err="1"/>
              <a:t>Apriori</a:t>
            </a:r>
            <a:r>
              <a:rPr lang="en-GB" dirty="0"/>
              <a:t> uses breadth first search method. Despite being simple </a:t>
            </a:r>
            <a:r>
              <a:rPr lang="en-GB" dirty="0" err="1"/>
              <a:t>Apriori</a:t>
            </a:r>
            <a:r>
              <a:rPr lang="en-GB" dirty="0"/>
              <a:t> works best on larger datasets.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r>
              <a:rPr lang="en-GB" b="1" i="0" dirty="0">
                <a:solidFill>
                  <a:srgbClr val="202124"/>
                </a:solidFill>
                <a:effectLst/>
                <a:latin typeface="arial" panose="020B0604020202020204" pitchFamily="34" charset="0"/>
              </a:rPr>
              <a:t>Minimum</a:t>
            </a:r>
            <a:r>
              <a:rPr lang="en-GB" b="0" i="0" dirty="0">
                <a:solidFill>
                  <a:srgbClr val="202124"/>
                </a:solidFill>
                <a:effectLst/>
                <a:latin typeface="arial" panose="020B0604020202020204" pitchFamily="34" charset="0"/>
              </a:rPr>
              <a:t>-</a:t>
            </a:r>
            <a:r>
              <a:rPr lang="en-GB" b="1" i="0" dirty="0">
                <a:solidFill>
                  <a:srgbClr val="202124"/>
                </a:solidFill>
                <a:effectLst/>
                <a:latin typeface="arial" panose="020B0604020202020204" pitchFamily="34" charset="0"/>
              </a:rPr>
              <a:t>Support</a:t>
            </a:r>
            <a:r>
              <a:rPr lang="en-GB" b="0" i="0" dirty="0">
                <a:solidFill>
                  <a:srgbClr val="202124"/>
                </a:solidFill>
                <a:effectLst/>
                <a:latin typeface="arial" panose="020B0604020202020204" pitchFamily="34" charset="0"/>
              </a:rPr>
              <a:t> is a parameter supplied to the </a:t>
            </a:r>
            <a:r>
              <a:rPr lang="en-GB" b="1" i="0" dirty="0" err="1">
                <a:solidFill>
                  <a:srgbClr val="202124"/>
                </a:solidFill>
                <a:effectLst/>
                <a:latin typeface="arial" panose="020B0604020202020204" pitchFamily="34" charset="0"/>
              </a:rPr>
              <a:t>Apriori</a:t>
            </a:r>
            <a:r>
              <a:rPr lang="en-GB" b="1" i="0" dirty="0">
                <a:solidFill>
                  <a:srgbClr val="202124"/>
                </a:solidFill>
                <a:effectLst/>
                <a:latin typeface="arial" panose="020B0604020202020204" pitchFamily="34" charset="0"/>
              </a:rPr>
              <a:t> algorithm</a:t>
            </a:r>
            <a:r>
              <a:rPr lang="en-GB" b="0" i="0" dirty="0">
                <a:solidFill>
                  <a:srgbClr val="202124"/>
                </a:solidFill>
                <a:effectLst/>
                <a:latin typeface="arial" panose="020B0604020202020204" pitchFamily="34" charset="0"/>
              </a:rPr>
              <a:t> in order to prune candidate rules by specifying a </a:t>
            </a:r>
            <a:r>
              <a:rPr lang="en-GB" b="1" i="0" dirty="0">
                <a:solidFill>
                  <a:srgbClr val="202124"/>
                </a:solidFill>
                <a:effectLst/>
                <a:latin typeface="arial" panose="020B0604020202020204" pitchFamily="34" charset="0"/>
              </a:rPr>
              <a:t>minimum</a:t>
            </a:r>
            <a:r>
              <a:rPr lang="en-GB" b="0" i="0" dirty="0">
                <a:solidFill>
                  <a:srgbClr val="202124"/>
                </a:solidFill>
                <a:effectLst/>
                <a:latin typeface="arial" panose="020B0604020202020204" pitchFamily="34" charset="0"/>
              </a:rPr>
              <a:t> lower bound for the </a:t>
            </a:r>
            <a:r>
              <a:rPr lang="en-GB" b="1" i="0" dirty="0">
                <a:solidFill>
                  <a:srgbClr val="202124"/>
                </a:solidFill>
                <a:effectLst/>
                <a:latin typeface="arial" panose="020B0604020202020204" pitchFamily="34" charset="0"/>
              </a:rPr>
              <a:t>Support</a:t>
            </a:r>
            <a:r>
              <a:rPr lang="en-GB" b="0" i="0" dirty="0">
                <a:solidFill>
                  <a:srgbClr val="202124"/>
                </a:solidFill>
                <a:effectLst/>
                <a:latin typeface="arial" panose="020B0604020202020204" pitchFamily="34" charset="0"/>
              </a:rPr>
              <a:t> measure of resulting association rules.</a:t>
            </a:r>
            <a:endParaRPr lang="en-GB" dirty="0"/>
          </a:p>
          <a:p>
            <a:endParaRPr lang="en-GB" dirty="0"/>
          </a:p>
        </p:txBody>
      </p:sp>
      <p:sp>
        <p:nvSpPr>
          <p:cNvPr id="4" name="Slide Number Placeholder 3"/>
          <p:cNvSpPr>
            <a:spLocks noGrp="1"/>
          </p:cNvSpPr>
          <p:nvPr>
            <p:ph type="sldNum" sz="quarter" idx="5"/>
          </p:nvPr>
        </p:nvSpPr>
        <p:spPr/>
        <p:txBody>
          <a:bodyPr/>
          <a:lstStyle/>
          <a:p>
            <a:fld id="{88CEC07F-9995-44C3-8849-686E93DC6C81}" type="slidenum">
              <a:rPr lang="en-GB" smtClean="0"/>
              <a:t>12</a:t>
            </a:fld>
            <a:endParaRPr lang="en-GB"/>
          </a:p>
        </p:txBody>
      </p:sp>
    </p:spTree>
    <p:extLst>
      <p:ext uri="{BB962C8B-B14F-4D97-AF65-F5344CB8AC3E}">
        <p14:creationId xmlns:p14="http://schemas.microsoft.com/office/powerpoint/2010/main" val="1409830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dirty="0">
                <a:solidFill>
                  <a:srgbClr val="202124"/>
                </a:solidFill>
                <a:effectLst/>
                <a:latin typeface="arial" panose="020B0604020202020204" pitchFamily="34" charset="0"/>
              </a:rPr>
              <a:t>Support</a:t>
            </a:r>
            <a:r>
              <a:rPr lang="en-GB" b="0" i="0" dirty="0">
                <a:solidFill>
                  <a:srgbClr val="202124"/>
                </a:solidFill>
                <a:effectLst/>
                <a:latin typeface="arial" panose="020B0604020202020204" pitchFamily="34" charset="0"/>
              </a:rPr>
              <a:t> refers to items' frequency of occurrence; confidence is a conditional probability. Length is how many items there exists. The support of an </a:t>
            </a:r>
            <a:r>
              <a:rPr lang="en-GB" b="1" i="0" dirty="0">
                <a:solidFill>
                  <a:srgbClr val="202124"/>
                </a:solidFill>
                <a:effectLst/>
                <a:latin typeface="arial" panose="020B0604020202020204" pitchFamily="34" charset="0"/>
              </a:rPr>
              <a:t>itemset</a:t>
            </a:r>
            <a:r>
              <a:rPr lang="en-GB" b="0" i="0" dirty="0">
                <a:solidFill>
                  <a:srgbClr val="202124"/>
                </a:solidFill>
                <a:effectLst/>
                <a:latin typeface="arial" panose="020B0604020202020204" pitchFamily="34" charset="0"/>
              </a:rPr>
              <a:t> is how many times the </a:t>
            </a:r>
            <a:r>
              <a:rPr lang="en-GB" b="1" i="0" dirty="0">
                <a:solidFill>
                  <a:srgbClr val="202124"/>
                </a:solidFill>
                <a:effectLst/>
                <a:latin typeface="arial" panose="020B0604020202020204" pitchFamily="34" charset="0"/>
              </a:rPr>
              <a:t>itemset</a:t>
            </a:r>
            <a:r>
              <a:rPr lang="en-GB" b="0" i="0" dirty="0">
                <a:solidFill>
                  <a:srgbClr val="202124"/>
                </a:solidFill>
                <a:effectLst/>
                <a:latin typeface="arial" panose="020B0604020202020204" pitchFamily="34" charset="0"/>
              </a:rPr>
              <a:t> appears in the transaction database.</a:t>
            </a:r>
            <a:endParaRPr lang="en-GB" dirty="0"/>
          </a:p>
        </p:txBody>
      </p:sp>
      <p:sp>
        <p:nvSpPr>
          <p:cNvPr id="4" name="Slide Number Placeholder 3"/>
          <p:cNvSpPr>
            <a:spLocks noGrp="1"/>
          </p:cNvSpPr>
          <p:nvPr>
            <p:ph type="sldNum" sz="quarter" idx="5"/>
          </p:nvPr>
        </p:nvSpPr>
        <p:spPr/>
        <p:txBody>
          <a:bodyPr/>
          <a:lstStyle/>
          <a:p>
            <a:fld id="{88CEC07F-9995-44C3-8849-686E93DC6C81}" type="slidenum">
              <a:rPr lang="en-GB" smtClean="0"/>
              <a:t>13</a:t>
            </a:fld>
            <a:endParaRPr lang="en-GB"/>
          </a:p>
        </p:txBody>
      </p:sp>
    </p:spTree>
    <p:extLst>
      <p:ext uri="{BB962C8B-B14F-4D97-AF65-F5344CB8AC3E}">
        <p14:creationId xmlns:p14="http://schemas.microsoft.com/office/powerpoint/2010/main" val="1473275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8CEC07F-9995-44C3-8849-686E93DC6C81}" type="slidenum">
              <a:rPr lang="en-GB" smtClean="0"/>
              <a:t>14</a:t>
            </a:fld>
            <a:endParaRPr lang="en-GB"/>
          </a:p>
        </p:txBody>
      </p:sp>
    </p:spTree>
    <p:extLst>
      <p:ext uri="{BB962C8B-B14F-4D97-AF65-F5344CB8AC3E}">
        <p14:creationId xmlns:p14="http://schemas.microsoft.com/office/powerpoint/2010/main" val="31865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Shill Bidding is the act of increasing the price of an auction item on purpose, then retracting it once successful. Sites such as eBay are very vulnerable to this method, due to anonymity of the users. Our dataset Shill Bidding’s purpose is to distinguish between legitimate bidders and shill bidders using Frequent Pattern Mining and Clustering Analysis.</a:t>
            </a:r>
          </a:p>
        </p:txBody>
      </p:sp>
      <p:sp>
        <p:nvSpPr>
          <p:cNvPr id="4" name="Slide Number Placeholder 3"/>
          <p:cNvSpPr>
            <a:spLocks noGrp="1"/>
          </p:cNvSpPr>
          <p:nvPr>
            <p:ph type="sldNum" sz="quarter" idx="5"/>
          </p:nvPr>
        </p:nvSpPr>
        <p:spPr/>
        <p:txBody>
          <a:bodyPr/>
          <a:lstStyle/>
          <a:p>
            <a:fld id="{88CEC07F-9995-44C3-8849-686E93DC6C81}" type="slidenum">
              <a:rPr lang="en-GB" smtClean="0"/>
              <a:t>3</a:t>
            </a:fld>
            <a:endParaRPr lang="en-GB"/>
          </a:p>
        </p:txBody>
      </p:sp>
    </p:spTree>
    <p:extLst>
      <p:ext uri="{BB962C8B-B14F-4D97-AF65-F5344CB8AC3E}">
        <p14:creationId xmlns:p14="http://schemas.microsoft.com/office/powerpoint/2010/main" val="2112213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exists 13 columns in our dataset, in which, 8 are decimals, 2 are integers, 2 IDs and 1 other. There are six thousand three hundred twenty one rows in our dataset,</a:t>
            </a:r>
          </a:p>
        </p:txBody>
      </p:sp>
      <p:sp>
        <p:nvSpPr>
          <p:cNvPr id="4" name="Slide Number Placeholder 3"/>
          <p:cNvSpPr>
            <a:spLocks noGrp="1"/>
          </p:cNvSpPr>
          <p:nvPr>
            <p:ph type="sldNum" sz="quarter" idx="5"/>
          </p:nvPr>
        </p:nvSpPr>
        <p:spPr/>
        <p:txBody>
          <a:bodyPr/>
          <a:lstStyle/>
          <a:p>
            <a:fld id="{88CEC07F-9995-44C3-8849-686E93DC6C81}" type="slidenum">
              <a:rPr lang="en-GB" smtClean="0"/>
              <a:t>4</a:t>
            </a:fld>
            <a:endParaRPr lang="en-GB"/>
          </a:p>
        </p:txBody>
      </p:sp>
    </p:spTree>
    <p:extLst>
      <p:ext uri="{BB962C8B-B14F-4D97-AF65-F5344CB8AC3E}">
        <p14:creationId xmlns:p14="http://schemas.microsoft.com/office/powerpoint/2010/main" val="2194384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are some information about the columns of the dataset. Top 3 are unique identifiers. Bidder Tendency is how likely a shill bidder is to join the auction. Bidding Ratio is how frequent participation of the shill bidder is and successive outbidding is ??</a:t>
            </a:r>
          </a:p>
        </p:txBody>
      </p:sp>
      <p:sp>
        <p:nvSpPr>
          <p:cNvPr id="4" name="Slide Number Placeholder 3"/>
          <p:cNvSpPr>
            <a:spLocks noGrp="1"/>
          </p:cNvSpPr>
          <p:nvPr>
            <p:ph type="sldNum" sz="quarter" idx="5"/>
          </p:nvPr>
        </p:nvSpPr>
        <p:spPr/>
        <p:txBody>
          <a:bodyPr/>
          <a:lstStyle/>
          <a:p>
            <a:fld id="{88CEC07F-9995-44C3-8849-686E93DC6C81}" type="slidenum">
              <a:rPr lang="en-GB" smtClean="0"/>
              <a:t>5</a:t>
            </a:fld>
            <a:endParaRPr lang="en-GB"/>
          </a:p>
        </p:txBody>
      </p:sp>
    </p:spTree>
    <p:extLst>
      <p:ext uri="{BB962C8B-B14F-4D97-AF65-F5344CB8AC3E}">
        <p14:creationId xmlns:p14="http://schemas.microsoft.com/office/powerpoint/2010/main" val="1424550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am going to skip this part I think everybody got the point of the database.</a:t>
            </a:r>
          </a:p>
        </p:txBody>
      </p:sp>
      <p:sp>
        <p:nvSpPr>
          <p:cNvPr id="4" name="Slide Number Placeholder 3"/>
          <p:cNvSpPr>
            <a:spLocks noGrp="1"/>
          </p:cNvSpPr>
          <p:nvPr>
            <p:ph type="sldNum" sz="quarter" idx="5"/>
          </p:nvPr>
        </p:nvSpPr>
        <p:spPr/>
        <p:txBody>
          <a:bodyPr/>
          <a:lstStyle/>
          <a:p>
            <a:fld id="{88CEC07F-9995-44C3-8849-686E93DC6C81}" type="slidenum">
              <a:rPr lang="en-GB" smtClean="0"/>
              <a:t>6</a:t>
            </a:fld>
            <a:endParaRPr lang="en-GB"/>
          </a:p>
        </p:txBody>
      </p:sp>
    </p:spTree>
    <p:extLst>
      <p:ext uri="{BB962C8B-B14F-4D97-AF65-F5344CB8AC3E}">
        <p14:creationId xmlns:p14="http://schemas.microsoft.com/office/powerpoint/2010/main" val="2935681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an outlook on the values of our dataset.</a:t>
            </a:r>
          </a:p>
        </p:txBody>
      </p:sp>
      <p:sp>
        <p:nvSpPr>
          <p:cNvPr id="4" name="Slide Number Placeholder 3"/>
          <p:cNvSpPr>
            <a:spLocks noGrp="1"/>
          </p:cNvSpPr>
          <p:nvPr>
            <p:ph type="sldNum" sz="quarter" idx="5"/>
          </p:nvPr>
        </p:nvSpPr>
        <p:spPr/>
        <p:txBody>
          <a:bodyPr/>
          <a:lstStyle/>
          <a:p>
            <a:fld id="{88CEC07F-9995-44C3-8849-686E93DC6C81}" type="slidenum">
              <a:rPr lang="en-GB" smtClean="0"/>
              <a:t>7</a:t>
            </a:fld>
            <a:endParaRPr lang="en-GB"/>
          </a:p>
        </p:txBody>
      </p:sp>
    </p:spTree>
    <p:extLst>
      <p:ext uri="{BB962C8B-B14F-4D97-AF65-F5344CB8AC3E}">
        <p14:creationId xmlns:p14="http://schemas.microsoft.com/office/powerpoint/2010/main" val="2141645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found no null variables or duplicates in our dataset.</a:t>
            </a:r>
          </a:p>
        </p:txBody>
      </p:sp>
      <p:sp>
        <p:nvSpPr>
          <p:cNvPr id="4" name="Slide Number Placeholder 3"/>
          <p:cNvSpPr>
            <a:spLocks noGrp="1"/>
          </p:cNvSpPr>
          <p:nvPr>
            <p:ph type="sldNum" sz="quarter" idx="5"/>
          </p:nvPr>
        </p:nvSpPr>
        <p:spPr/>
        <p:txBody>
          <a:bodyPr/>
          <a:lstStyle/>
          <a:p>
            <a:fld id="{88CEC07F-9995-44C3-8849-686E93DC6C81}" type="slidenum">
              <a:rPr lang="en-GB" smtClean="0"/>
              <a:t>8</a:t>
            </a:fld>
            <a:endParaRPr lang="en-GB"/>
          </a:p>
        </p:txBody>
      </p:sp>
    </p:spTree>
    <p:extLst>
      <p:ext uri="{BB962C8B-B14F-4D97-AF65-F5344CB8AC3E}">
        <p14:creationId xmlns:p14="http://schemas.microsoft.com/office/powerpoint/2010/main" val="815774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did not use the record ID and auction ID, therefore we did not take those columns into our </a:t>
            </a:r>
            <a:r>
              <a:rPr lang="en-GB" dirty="0" err="1"/>
              <a:t>dataframe</a:t>
            </a:r>
            <a:r>
              <a:rPr lang="en-GB" dirty="0"/>
              <a:t>. Simply because they were IDs that had no significance to our process.</a:t>
            </a:r>
          </a:p>
        </p:txBody>
      </p:sp>
      <p:sp>
        <p:nvSpPr>
          <p:cNvPr id="4" name="Slide Number Placeholder 3"/>
          <p:cNvSpPr>
            <a:spLocks noGrp="1"/>
          </p:cNvSpPr>
          <p:nvPr>
            <p:ph type="sldNum" sz="quarter" idx="5"/>
          </p:nvPr>
        </p:nvSpPr>
        <p:spPr/>
        <p:txBody>
          <a:bodyPr/>
          <a:lstStyle/>
          <a:p>
            <a:fld id="{88CEC07F-9995-44C3-8849-686E93DC6C81}" type="slidenum">
              <a:rPr lang="en-GB" smtClean="0"/>
              <a:t>9</a:t>
            </a:fld>
            <a:endParaRPr lang="en-GB"/>
          </a:p>
        </p:txBody>
      </p:sp>
    </p:spTree>
    <p:extLst>
      <p:ext uri="{BB962C8B-B14F-4D97-AF65-F5344CB8AC3E}">
        <p14:creationId xmlns:p14="http://schemas.microsoft.com/office/powerpoint/2010/main" val="1830779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are the most significant libraries we used in our project:</a:t>
            </a:r>
          </a:p>
        </p:txBody>
      </p:sp>
      <p:sp>
        <p:nvSpPr>
          <p:cNvPr id="4" name="Slide Number Placeholder 3"/>
          <p:cNvSpPr>
            <a:spLocks noGrp="1"/>
          </p:cNvSpPr>
          <p:nvPr>
            <p:ph type="sldNum" sz="quarter" idx="5"/>
          </p:nvPr>
        </p:nvSpPr>
        <p:spPr/>
        <p:txBody>
          <a:bodyPr/>
          <a:lstStyle/>
          <a:p>
            <a:fld id="{88CEC07F-9995-44C3-8849-686E93DC6C81}" type="slidenum">
              <a:rPr lang="en-GB" smtClean="0"/>
              <a:t>10</a:t>
            </a:fld>
            <a:endParaRPr lang="en-GB"/>
          </a:p>
        </p:txBody>
      </p:sp>
    </p:spTree>
    <p:extLst>
      <p:ext uri="{BB962C8B-B14F-4D97-AF65-F5344CB8AC3E}">
        <p14:creationId xmlns:p14="http://schemas.microsoft.com/office/powerpoint/2010/main" val="12328588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BF29B04-E68B-4F68-B2CF-82E143CDA357}" type="datetime1">
              <a:rPr lang="en-US" smtClean="0"/>
              <a:t>1/16/2021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80F802-90B9-4947-9C79-96E057FB660D}" type="datetime1">
              <a:rPr lang="en-US" smtClean="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69D8E9-16FD-42EF-8F0C-00F3645891EE}" type="datetime1">
              <a:rPr lang="en-US" smtClean="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09C861-F403-46C2-BE90-955CB2861D37}" type="datetime1">
              <a:rPr lang="en-US" smtClean="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35AA5-862B-48C9-BD6B-0FCFDAECC3C9}" type="datetime1">
              <a:rPr lang="en-US" smtClean="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93CB241-A176-4E32-B862-E01BF4A352FE}" type="datetime1">
              <a:rPr lang="en-US" smtClean="0"/>
              <a:t>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91417F1-76F0-47F1-981B-B341D77BDB54}" type="datetime1">
              <a:rPr lang="en-US" smtClean="0"/>
              <a:t>1/16/2021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AB4C791-30DE-4E0F-AEC3-87EC5BC76C27}" type="datetime1">
              <a:rPr lang="en-US" smtClean="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CDE3B3C-135F-4DED-B77D-B20197EF8DFD}" type="datetime1">
              <a:rPr lang="en-US" smtClean="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78EBE1-A886-448F-B79E-56757DC79CA7}" type="datetime1">
              <a:rPr lang="en-US" smtClean="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5D2C6-43CC-4C64-9FE7-51B50456E6EE}" type="datetime1">
              <a:rPr lang="en-US" smtClean="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83318F-575B-4930-ACE2-2DDFDFD7E76E}" type="datetime1">
              <a:rPr lang="en-US" smtClean="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FF22C0-6083-43B9-B714-97E0B8246816}" type="datetime1">
              <a:rPr lang="en-US" smtClean="0"/>
              <a:t>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961EAB-F098-40E7-8CC9-582B86C15B2C}" type="datetime1">
              <a:rPr lang="en-US" smtClean="0"/>
              <a:t>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90DD1-9E10-4B39-97E1-248B3AE6C98A}" type="datetime1">
              <a:rPr lang="en-US" smtClean="0"/>
              <a:t>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923F53-F468-45F1-9864-727AE42073CA}" type="datetime1">
              <a:rPr lang="en-US" smtClean="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43F474-5AD8-479E-8B8C-185AC1A3B561}" type="datetime1">
              <a:rPr lang="en-US" smtClean="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794E2AD-691A-40EE-A127-5FFC0563ECA0}" type="datetime1">
              <a:rPr lang="en-US" smtClean="0"/>
              <a:t>1/16/2021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7306-FFA0-4257-BBC1-AEDF97371265}"/>
              </a:ext>
            </a:extLst>
          </p:cNvPr>
          <p:cNvSpPr>
            <a:spLocks noGrp="1"/>
          </p:cNvSpPr>
          <p:nvPr>
            <p:ph type="ctrTitle"/>
          </p:nvPr>
        </p:nvSpPr>
        <p:spPr>
          <a:xfrm>
            <a:off x="1031718" y="639191"/>
            <a:ext cx="10128563" cy="1865505"/>
          </a:xfrm>
        </p:spPr>
        <p:txBody>
          <a:bodyPr/>
          <a:lstStyle/>
          <a:p>
            <a:pPr algn="ctr"/>
            <a:r>
              <a:rPr lang="tr-TR" dirty="0"/>
              <a:t>CSE4063</a:t>
            </a:r>
            <a:br>
              <a:rPr lang="tr-TR" dirty="0"/>
            </a:br>
            <a:r>
              <a:rPr lang="tr-TR" dirty="0"/>
              <a:t>Fundamentals of Data Mining</a:t>
            </a:r>
            <a:endParaRPr lang="en-GB" dirty="0"/>
          </a:p>
        </p:txBody>
      </p:sp>
      <p:sp>
        <p:nvSpPr>
          <p:cNvPr id="3" name="Subtitle 2">
            <a:extLst>
              <a:ext uri="{FF2B5EF4-FFF2-40B4-BE49-F238E27FC236}">
                <a16:creationId xmlns:a16="http://schemas.microsoft.com/office/drawing/2014/main" id="{F82F2A34-5954-4F72-8047-80EB12DDC4C1}"/>
              </a:ext>
            </a:extLst>
          </p:cNvPr>
          <p:cNvSpPr>
            <a:spLocks noGrp="1"/>
          </p:cNvSpPr>
          <p:nvPr>
            <p:ph type="subTitle" idx="1"/>
          </p:nvPr>
        </p:nvSpPr>
        <p:spPr>
          <a:xfrm>
            <a:off x="1683170" y="2998290"/>
            <a:ext cx="8825658" cy="861420"/>
          </a:xfrm>
        </p:spPr>
        <p:txBody>
          <a:bodyPr/>
          <a:lstStyle/>
          <a:p>
            <a:pPr algn="ctr"/>
            <a:r>
              <a:rPr lang="tr-TR" sz="3200" b="1" i="1" dirty="0"/>
              <a:t>Shıll bıddıng</a:t>
            </a:r>
            <a:endParaRPr lang="en-GB" sz="3200" b="1" i="1" dirty="0"/>
          </a:p>
          <a:p>
            <a:pPr algn="ctr"/>
            <a:endParaRPr lang="tr-TR" sz="3200" b="1" i="1" dirty="0"/>
          </a:p>
          <a:p>
            <a:pPr algn="ctr"/>
            <a:endParaRPr lang="en-GB" dirty="0"/>
          </a:p>
        </p:txBody>
      </p:sp>
      <p:sp>
        <p:nvSpPr>
          <p:cNvPr id="4" name="Title 1">
            <a:extLst>
              <a:ext uri="{FF2B5EF4-FFF2-40B4-BE49-F238E27FC236}">
                <a16:creationId xmlns:a16="http://schemas.microsoft.com/office/drawing/2014/main" id="{6FD5BAD8-DA55-42BA-8F8D-616592522328}"/>
              </a:ext>
            </a:extLst>
          </p:cNvPr>
          <p:cNvSpPr txBox="1">
            <a:spLocks/>
          </p:cNvSpPr>
          <p:nvPr/>
        </p:nvSpPr>
        <p:spPr bwMode="gray">
          <a:xfrm>
            <a:off x="1529297" y="4083728"/>
            <a:ext cx="8825658" cy="1582052"/>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3200" b="1" i="1" dirty="0"/>
              <a:t>Cem Güleç</a:t>
            </a:r>
            <a:r>
              <a:rPr lang="en-GB" sz="3200" b="1" i="1" dirty="0"/>
              <a:t> - 150117828</a:t>
            </a:r>
            <a:endParaRPr lang="tr-TR" sz="3200" b="1" i="1" dirty="0"/>
          </a:p>
          <a:p>
            <a:pPr algn="ctr"/>
            <a:r>
              <a:rPr lang="tr-TR" sz="3200" b="1" i="1" dirty="0"/>
              <a:t>Kadir Hızarcı </a:t>
            </a:r>
            <a:r>
              <a:rPr lang="en-GB" sz="3200" b="1" i="1" dirty="0"/>
              <a:t>-</a:t>
            </a:r>
            <a:r>
              <a:rPr lang="tr-TR" sz="3200" b="1" i="1" dirty="0"/>
              <a:t> 150116004</a:t>
            </a:r>
          </a:p>
          <a:p>
            <a:pPr algn="ctr"/>
            <a:r>
              <a:rPr lang="tr-TR" sz="3200" b="1" i="1" dirty="0"/>
              <a:t>Buğra Akdeniz </a:t>
            </a:r>
            <a:r>
              <a:rPr lang="en-GB" sz="3200" b="1" i="1" dirty="0"/>
              <a:t>-</a:t>
            </a:r>
            <a:r>
              <a:rPr lang="tr-TR" sz="3200" b="1" i="1" dirty="0"/>
              <a:t> 150116072</a:t>
            </a:r>
          </a:p>
        </p:txBody>
      </p:sp>
      <p:sp>
        <p:nvSpPr>
          <p:cNvPr id="8" name="Slide Number Placeholder 7">
            <a:extLst>
              <a:ext uri="{FF2B5EF4-FFF2-40B4-BE49-F238E27FC236}">
                <a16:creationId xmlns:a16="http://schemas.microsoft.com/office/drawing/2014/main" id="{A2C33857-7709-4A4B-AD9D-E7A193D72E1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92133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i="1" dirty="0" err="1"/>
              <a:t>Implementation</a:t>
            </a:r>
            <a:endParaRPr lang="tr-TR" b="1" i="1" dirty="0"/>
          </a:p>
        </p:txBody>
      </p:sp>
      <p:sp>
        <p:nvSpPr>
          <p:cNvPr id="3" name="İçerik Yer Tutucusu 2"/>
          <p:cNvSpPr>
            <a:spLocks noGrp="1"/>
          </p:cNvSpPr>
          <p:nvPr>
            <p:ph idx="1"/>
          </p:nvPr>
        </p:nvSpPr>
        <p:spPr>
          <a:xfrm>
            <a:off x="675139" y="2247408"/>
            <a:ext cx="10515600" cy="3822609"/>
          </a:xfrm>
        </p:spPr>
        <p:txBody>
          <a:bodyPr/>
          <a:lstStyle/>
          <a:p>
            <a:pPr marL="0" indent="0">
              <a:buNone/>
            </a:pPr>
            <a:endParaRPr lang="tr-TR" b="1" dirty="0"/>
          </a:p>
          <a:p>
            <a:pPr marL="0" indent="0">
              <a:buNone/>
            </a:pPr>
            <a:r>
              <a:rPr lang="tr-TR" sz="2400" b="1" dirty="0"/>
              <a:t>Environment/IDE: </a:t>
            </a:r>
            <a:r>
              <a:rPr lang="tr-TR" sz="2400" dirty="0" err="1"/>
              <a:t>Python</a:t>
            </a:r>
            <a:r>
              <a:rPr lang="tr-TR" sz="2400" dirty="0"/>
              <a:t>/</a:t>
            </a:r>
            <a:r>
              <a:rPr lang="tr-TR" sz="2400" dirty="0" err="1"/>
              <a:t>Jupyter</a:t>
            </a:r>
            <a:r>
              <a:rPr lang="tr-TR" sz="2400" dirty="0"/>
              <a:t> Notebook</a:t>
            </a:r>
          </a:p>
          <a:p>
            <a:pPr marL="0" indent="0">
              <a:buNone/>
            </a:pPr>
            <a:r>
              <a:rPr lang="tr-TR" sz="2400" b="1" dirty="0"/>
              <a:t>Libraries:</a:t>
            </a:r>
          </a:p>
          <a:p>
            <a:r>
              <a:rPr lang="en-GB" sz="2400" b="1" dirty="0"/>
              <a:t>s</a:t>
            </a:r>
            <a:r>
              <a:rPr lang="tr-TR" sz="2400" b="1" dirty="0"/>
              <a:t>klearn : </a:t>
            </a:r>
            <a:r>
              <a:rPr lang="en-GB" sz="2400" dirty="0"/>
              <a:t>Used for DBSCAN, k-means and AGNES methods.</a:t>
            </a:r>
            <a:endParaRPr lang="tr-TR" sz="2400" dirty="0"/>
          </a:p>
          <a:p>
            <a:r>
              <a:rPr lang="en-GB" sz="2400" b="1" dirty="0"/>
              <a:t>p</a:t>
            </a:r>
            <a:r>
              <a:rPr lang="tr-TR" sz="2400" b="1" dirty="0"/>
              <a:t>anda : </a:t>
            </a:r>
            <a:r>
              <a:rPr lang="en-GB" sz="2400" dirty="0"/>
              <a:t>U</a:t>
            </a:r>
            <a:r>
              <a:rPr lang="tr-TR" sz="2400" dirty="0"/>
              <a:t>sed </a:t>
            </a:r>
            <a:r>
              <a:rPr lang="en-GB" sz="2400" dirty="0"/>
              <a:t>to import and handle the dataset.</a:t>
            </a:r>
          </a:p>
          <a:p>
            <a:r>
              <a:rPr lang="en-GB" sz="2400" b="1" dirty="0"/>
              <a:t>m</a:t>
            </a:r>
            <a:r>
              <a:rPr lang="tr-TR" sz="2400" b="1" dirty="0"/>
              <a:t>lxtend</a:t>
            </a:r>
            <a:r>
              <a:rPr lang="en-GB" sz="2400" b="1" dirty="0"/>
              <a:t>: </a:t>
            </a:r>
            <a:r>
              <a:rPr lang="en-GB" sz="2400" dirty="0"/>
              <a:t>Used for initializing the algorithms.</a:t>
            </a:r>
          </a:p>
          <a:p>
            <a:r>
              <a:rPr lang="en-GB" sz="2400" b="1" dirty="0"/>
              <a:t>m</a:t>
            </a:r>
            <a:r>
              <a:rPr lang="tr-TR" sz="2400" b="1" dirty="0"/>
              <a:t>atplotlib</a:t>
            </a:r>
            <a:r>
              <a:rPr lang="en-GB" sz="2400" b="1" dirty="0"/>
              <a:t>: </a:t>
            </a:r>
            <a:r>
              <a:rPr lang="en-GB" sz="2400" dirty="0"/>
              <a:t>Used for creating related plots.</a:t>
            </a:r>
            <a:endParaRPr lang="tr-TR" sz="2400" dirty="0"/>
          </a:p>
          <a:p>
            <a:endParaRPr lang="tr-TR" sz="2400" dirty="0"/>
          </a:p>
          <a:p>
            <a:endParaRPr lang="tr-TR" sz="2400" dirty="0"/>
          </a:p>
          <a:p>
            <a:pPr marL="0" indent="0">
              <a:buNone/>
            </a:pPr>
            <a:endParaRPr lang="tr-TR" dirty="0"/>
          </a:p>
        </p:txBody>
      </p:sp>
      <p:sp>
        <p:nvSpPr>
          <p:cNvPr id="4" name="Slide Number Placeholder 3">
            <a:extLst>
              <a:ext uri="{FF2B5EF4-FFF2-40B4-BE49-F238E27FC236}">
                <a16:creationId xmlns:a16="http://schemas.microsoft.com/office/drawing/2014/main" id="{11A1031C-28A3-4B73-A1A8-BEC967CE489D}"/>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52093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50416" y="669748"/>
            <a:ext cx="9570128" cy="706964"/>
          </a:xfrm>
        </p:spPr>
        <p:txBody>
          <a:bodyPr/>
          <a:lstStyle/>
          <a:p>
            <a:pPr algn="ctr"/>
            <a:r>
              <a:rPr lang="tr-TR" b="1" i="1" dirty="0"/>
              <a:t>Model Construction &amp; </a:t>
            </a:r>
            <a:r>
              <a:rPr lang="tr-TR" b="1" i="1" dirty="0" err="1"/>
              <a:t>Performance</a:t>
            </a:r>
            <a:r>
              <a:rPr lang="tr-TR" b="1" i="1" dirty="0"/>
              <a:t> </a:t>
            </a:r>
            <a:r>
              <a:rPr lang="tr-TR" b="1" i="1" dirty="0" err="1"/>
              <a:t>Results</a:t>
            </a:r>
            <a:endParaRPr lang="tr-TR" dirty="0"/>
          </a:p>
        </p:txBody>
      </p:sp>
      <p:sp>
        <p:nvSpPr>
          <p:cNvPr id="3" name="İçerik Yer Tutucusu 2"/>
          <p:cNvSpPr>
            <a:spLocks noGrp="1"/>
          </p:cNvSpPr>
          <p:nvPr>
            <p:ph idx="1"/>
          </p:nvPr>
        </p:nvSpPr>
        <p:spPr>
          <a:xfrm>
            <a:off x="643420" y="2383714"/>
            <a:ext cx="5249091" cy="4270040"/>
          </a:xfrm>
        </p:spPr>
        <p:txBody>
          <a:bodyPr>
            <a:normAutofit fontScale="92500" lnSpcReduction="20000"/>
          </a:bodyPr>
          <a:lstStyle/>
          <a:p>
            <a:pPr marL="0" indent="0">
              <a:buNone/>
            </a:pPr>
            <a:r>
              <a:rPr lang="tr-TR" dirty="0"/>
              <a:t>The models were constructed based on </a:t>
            </a:r>
          </a:p>
          <a:p>
            <a:pPr marL="0" indent="0">
              <a:buNone/>
            </a:pPr>
            <a:r>
              <a:rPr lang="en-US" dirty="0"/>
              <a:t>3 </a:t>
            </a:r>
            <a:r>
              <a:rPr lang="en-US" b="1" dirty="0"/>
              <a:t>frequent pattern mining </a:t>
            </a:r>
            <a:r>
              <a:rPr lang="en-US" dirty="0"/>
              <a:t>models as follows:</a:t>
            </a:r>
            <a:endParaRPr lang="tr-TR" dirty="0"/>
          </a:p>
          <a:p>
            <a:pPr marL="0" indent="0">
              <a:buNone/>
            </a:pPr>
            <a:r>
              <a:rPr lang="tr-TR" dirty="0"/>
              <a:t>Extracting frequent itemsets from a data set by constructing 3 different models.</a:t>
            </a:r>
            <a:endParaRPr lang="en-US" dirty="0"/>
          </a:p>
          <a:p>
            <a:pPr marL="0" indent="0">
              <a:buNone/>
            </a:pPr>
            <a:r>
              <a:rPr lang="en-US" dirty="0" err="1"/>
              <a:t>i</a:t>
            </a:r>
            <a:r>
              <a:rPr lang="en-US" dirty="0"/>
              <a:t>) </a:t>
            </a:r>
            <a:r>
              <a:rPr lang="en-US" dirty="0" err="1"/>
              <a:t>Apriori</a:t>
            </a:r>
            <a:r>
              <a:rPr lang="en-US" dirty="0"/>
              <a:t>.</a:t>
            </a:r>
          </a:p>
          <a:p>
            <a:pPr marL="0" indent="0">
              <a:buNone/>
            </a:pPr>
            <a:r>
              <a:rPr lang="en-US" dirty="0"/>
              <a:t>ii) FP-Growth.</a:t>
            </a:r>
          </a:p>
          <a:p>
            <a:pPr marL="0" indent="0">
              <a:buNone/>
            </a:pPr>
            <a:r>
              <a:rPr lang="en-US" dirty="0"/>
              <a:t>iii) ECLAT.</a:t>
            </a:r>
            <a:endParaRPr lang="tr-TR" dirty="0"/>
          </a:p>
          <a:p>
            <a:pPr marL="0" indent="0">
              <a:buNone/>
            </a:pPr>
            <a:r>
              <a:rPr lang="en-US" dirty="0"/>
              <a:t>3 </a:t>
            </a:r>
            <a:r>
              <a:rPr lang="en-US" b="1" dirty="0"/>
              <a:t>clustering analysis</a:t>
            </a:r>
            <a:r>
              <a:rPr lang="en-US" dirty="0"/>
              <a:t> methods as follows:</a:t>
            </a:r>
            <a:endParaRPr lang="tr-TR" dirty="0"/>
          </a:p>
          <a:p>
            <a:pPr marL="0" indent="0">
              <a:buNone/>
            </a:pPr>
            <a:r>
              <a:rPr lang="tr-TR" dirty="0"/>
              <a:t>Dividing the dataset into groups such that data points in the same group are more similar than the data points in other groups.</a:t>
            </a:r>
            <a:endParaRPr lang="en-US" dirty="0"/>
          </a:p>
          <a:p>
            <a:pPr marL="0" indent="0">
              <a:buNone/>
            </a:pPr>
            <a:r>
              <a:rPr lang="en-US" dirty="0" err="1"/>
              <a:t>i</a:t>
            </a:r>
            <a:r>
              <a:rPr lang="en-US" dirty="0"/>
              <a:t>) K-Means.</a:t>
            </a:r>
          </a:p>
          <a:p>
            <a:pPr marL="0" indent="0">
              <a:buNone/>
            </a:pPr>
            <a:r>
              <a:rPr lang="en-US" dirty="0"/>
              <a:t>ii) AGNES.</a:t>
            </a:r>
          </a:p>
          <a:p>
            <a:pPr marL="0" indent="0">
              <a:buNone/>
            </a:pPr>
            <a:r>
              <a:rPr lang="en-US" dirty="0"/>
              <a:t>iii) DBSCAN.</a:t>
            </a:r>
            <a:endParaRPr lang="tr-TR" dirty="0"/>
          </a:p>
        </p:txBody>
      </p:sp>
      <p:sp>
        <p:nvSpPr>
          <p:cNvPr id="6" name="Slide Number Placeholder 5">
            <a:extLst>
              <a:ext uri="{FF2B5EF4-FFF2-40B4-BE49-F238E27FC236}">
                <a16:creationId xmlns:a16="http://schemas.microsoft.com/office/drawing/2014/main" id="{D3F7A0F6-8682-45E0-82F0-AB8A868ED12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7" name="Picture 6">
            <a:extLst>
              <a:ext uri="{FF2B5EF4-FFF2-40B4-BE49-F238E27FC236}">
                <a16:creationId xmlns:a16="http://schemas.microsoft.com/office/drawing/2014/main" id="{A3D7456A-4AD1-4538-941C-442E90124264}"/>
              </a:ext>
            </a:extLst>
          </p:cNvPr>
          <p:cNvPicPr>
            <a:picLocks noChangeAspect="1"/>
          </p:cNvPicPr>
          <p:nvPr/>
        </p:nvPicPr>
        <p:blipFill>
          <a:blip r:embed="rId3"/>
          <a:stretch>
            <a:fillRect/>
          </a:stretch>
        </p:blipFill>
        <p:spPr>
          <a:xfrm>
            <a:off x="6096000" y="2383714"/>
            <a:ext cx="5724525" cy="3486150"/>
          </a:xfrm>
          <a:prstGeom prst="rect">
            <a:avLst/>
          </a:prstGeom>
        </p:spPr>
      </p:pic>
    </p:spTree>
    <p:extLst>
      <p:ext uri="{BB962C8B-B14F-4D97-AF65-F5344CB8AC3E}">
        <p14:creationId xmlns:p14="http://schemas.microsoft.com/office/powerpoint/2010/main" val="223658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64029" y="614540"/>
            <a:ext cx="10515600" cy="1325563"/>
          </a:xfrm>
        </p:spPr>
        <p:txBody>
          <a:bodyPr/>
          <a:lstStyle/>
          <a:p>
            <a:pPr algn="ctr"/>
            <a:r>
              <a:rPr lang="tr-TR" b="1" i="1" dirty="0"/>
              <a:t>Apriori</a:t>
            </a:r>
          </a:p>
        </p:txBody>
      </p:sp>
      <p:sp>
        <p:nvSpPr>
          <p:cNvPr id="3" name="İçerik Yer Tutucusu 2"/>
          <p:cNvSpPr>
            <a:spLocks noGrp="1"/>
          </p:cNvSpPr>
          <p:nvPr>
            <p:ph idx="1"/>
          </p:nvPr>
        </p:nvSpPr>
        <p:spPr>
          <a:xfrm>
            <a:off x="664029" y="2446744"/>
            <a:ext cx="9909276" cy="4411255"/>
          </a:xfrm>
        </p:spPr>
        <p:txBody>
          <a:bodyPr/>
          <a:lstStyle/>
          <a:p>
            <a:r>
              <a:rPr lang="tr-TR" dirty="0"/>
              <a:t>Frequent items found by Apriori algorithm with </a:t>
            </a:r>
            <a:r>
              <a:rPr lang="tr-TR" b="1" dirty="0"/>
              <a:t>min_support =</a:t>
            </a:r>
            <a:r>
              <a:rPr lang="en-GB" b="1" dirty="0"/>
              <a:t> 0.05</a:t>
            </a:r>
            <a:endParaRPr lang="tr-TR" b="1" dirty="0"/>
          </a:p>
          <a:p>
            <a:r>
              <a:rPr lang="tr-TR" b="1" dirty="0"/>
              <a:t>Libraries</a:t>
            </a:r>
            <a:r>
              <a:rPr lang="en-GB" b="1" dirty="0"/>
              <a:t> used</a:t>
            </a:r>
            <a:r>
              <a:rPr lang="tr-TR" b="1" dirty="0"/>
              <a:t>:</a:t>
            </a:r>
            <a:r>
              <a:rPr lang="tr-TR" dirty="0"/>
              <a:t> </a:t>
            </a:r>
            <a:r>
              <a:rPr lang="en-GB" dirty="0"/>
              <a:t>m</a:t>
            </a:r>
            <a:r>
              <a:rPr lang="en-GB" sz="1800" dirty="0"/>
              <a:t>l</a:t>
            </a:r>
            <a:r>
              <a:rPr lang="tr-TR" sz="1800" dirty="0"/>
              <a:t>xtend</a:t>
            </a:r>
            <a:endParaRPr lang="tr-TR" dirty="0"/>
          </a:p>
          <a:p>
            <a:r>
              <a:rPr lang="en-GB" b="1" dirty="0"/>
              <a:t>Search method used: </a:t>
            </a:r>
            <a:r>
              <a:rPr lang="en-GB" dirty="0"/>
              <a:t>Breadth first search</a:t>
            </a:r>
          </a:p>
          <a:p>
            <a:endParaRPr lang="tr-TR" dirty="0"/>
          </a:p>
        </p:txBody>
      </p:sp>
      <p:sp>
        <p:nvSpPr>
          <p:cNvPr id="5" name="Slide Number Placeholder 4">
            <a:extLst>
              <a:ext uri="{FF2B5EF4-FFF2-40B4-BE49-F238E27FC236}">
                <a16:creationId xmlns:a16="http://schemas.microsoft.com/office/drawing/2014/main" id="{850CA549-6301-4150-A2B0-44A7093DFFAF}"/>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167547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64029" y="614540"/>
            <a:ext cx="10515600" cy="761499"/>
          </a:xfrm>
        </p:spPr>
        <p:txBody>
          <a:bodyPr/>
          <a:lstStyle/>
          <a:p>
            <a:pPr algn="ctr"/>
            <a:r>
              <a:rPr lang="tr-TR" b="1" i="1" dirty="0"/>
              <a:t>Apriori</a:t>
            </a:r>
          </a:p>
        </p:txBody>
      </p:sp>
      <p:sp>
        <p:nvSpPr>
          <p:cNvPr id="11" name="Slide Number Placeholder 10">
            <a:extLst>
              <a:ext uri="{FF2B5EF4-FFF2-40B4-BE49-F238E27FC236}">
                <a16:creationId xmlns:a16="http://schemas.microsoft.com/office/drawing/2014/main" id="{9B8887A1-F5AB-4462-B175-1BEFDA4247CE}"/>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6" name="Content Placeholder 5">
            <a:extLst>
              <a:ext uri="{FF2B5EF4-FFF2-40B4-BE49-F238E27FC236}">
                <a16:creationId xmlns:a16="http://schemas.microsoft.com/office/drawing/2014/main" id="{E1EDDFDD-B055-4C68-B7A2-F1980D1CAF1F}"/>
              </a:ext>
            </a:extLst>
          </p:cNvPr>
          <p:cNvPicPr>
            <a:picLocks noGrp="1" noChangeAspect="1"/>
          </p:cNvPicPr>
          <p:nvPr>
            <p:ph idx="1"/>
          </p:nvPr>
        </p:nvPicPr>
        <p:blipFill>
          <a:blip r:embed="rId3"/>
          <a:stretch>
            <a:fillRect/>
          </a:stretch>
        </p:blipFill>
        <p:spPr>
          <a:xfrm>
            <a:off x="242714" y="1376039"/>
            <a:ext cx="2112156" cy="5436071"/>
          </a:xfrm>
        </p:spPr>
      </p:pic>
      <p:sp>
        <p:nvSpPr>
          <p:cNvPr id="9" name="Arrow: Right 8">
            <a:extLst>
              <a:ext uri="{FF2B5EF4-FFF2-40B4-BE49-F238E27FC236}">
                <a16:creationId xmlns:a16="http://schemas.microsoft.com/office/drawing/2014/main" id="{E94C91B7-9429-4C15-B801-91858C8A6981}"/>
              </a:ext>
            </a:extLst>
          </p:cNvPr>
          <p:cNvSpPr/>
          <p:nvPr/>
        </p:nvSpPr>
        <p:spPr>
          <a:xfrm>
            <a:off x="2568256" y="3636874"/>
            <a:ext cx="87707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a:extLst>
              <a:ext uri="{FF2B5EF4-FFF2-40B4-BE49-F238E27FC236}">
                <a16:creationId xmlns:a16="http://schemas.microsoft.com/office/drawing/2014/main" id="{788A9F60-FE56-4479-BF9F-076DA9EEBE51}"/>
              </a:ext>
            </a:extLst>
          </p:cNvPr>
          <p:cNvPicPr>
            <a:picLocks noChangeAspect="1"/>
          </p:cNvPicPr>
          <p:nvPr/>
        </p:nvPicPr>
        <p:blipFill>
          <a:blip r:embed="rId4"/>
          <a:stretch>
            <a:fillRect/>
          </a:stretch>
        </p:blipFill>
        <p:spPr>
          <a:xfrm>
            <a:off x="3658719" y="1772505"/>
            <a:ext cx="2480997" cy="3485210"/>
          </a:xfrm>
          <a:prstGeom prst="rect">
            <a:avLst/>
          </a:prstGeom>
        </p:spPr>
      </p:pic>
      <p:pic>
        <p:nvPicPr>
          <p:cNvPr id="16" name="Picture 15">
            <a:extLst>
              <a:ext uri="{FF2B5EF4-FFF2-40B4-BE49-F238E27FC236}">
                <a16:creationId xmlns:a16="http://schemas.microsoft.com/office/drawing/2014/main" id="{262384F7-6C2B-4BDC-B09A-6FAE327A128F}"/>
              </a:ext>
            </a:extLst>
          </p:cNvPr>
          <p:cNvPicPr>
            <a:picLocks noChangeAspect="1"/>
          </p:cNvPicPr>
          <p:nvPr/>
        </p:nvPicPr>
        <p:blipFill>
          <a:blip r:embed="rId5"/>
          <a:stretch>
            <a:fillRect/>
          </a:stretch>
        </p:blipFill>
        <p:spPr>
          <a:xfrm>
            <a:off x="3657600" y="5257715"/>
            <a:ext cx="2438400" cy="1323975"/>
          </a:xfrm>
          <a:prstGeom prst="rect">
            <a:avLst/>
          </a:prstGeom>
        </p:spPr>
      </p:pic>
      <p:sp>
        <p:nvSpPr>
          <p:cNvPr id="18" name="Content Placeholder 2">
            <a:extLst>
              <a:ext uri="{FF2B5EF4-FFF2-40B4-BE49-F238E27FC236}">
                <a16:creationId xmlns:a16="http://schemas.microsoft.com/office/drawing/2014/main" id="{54AB5E83-0E3C-4404-8D55-4D3E8D50FC05}"/>
              </a:ext>
            </a:extLst>
          </p:cNvPr>
          <p:cNvSpPr txBox="1">
            <a:spLocks/>
          </p:cNvSpPr>
          <p:nvPr/>
        </p:nvSpPr>
        <p:spPr>
          <a:xfrm>
            <a:off x="7473379" y="2364514"/>
            <a:ext cx="4606653" cy="40391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b="1" dirty="0"/>
              <a:t>Results: (with </a:t>
            </a:r>
            <a:r>
              <a:rPr lang="tr-TR" b="1" dirty="0"/>
              <a:t>min_support =</a:t>
            </a:r>
            <a:r>
              <a:rPr lang="en-GB" b="1" dirty="0"/>
              <a:t> 0.05)</a:t>
            </a:r>
          </a:p>
          <a:p>
            <a:r>
              <a:rPr lang="en-GB" b="1" dirty="0"/>
              <a:t>Runtime</a:t>
            </a:r>
            <a:r>
              <a:rPr lang="en-GB" b="1"/>
              <a:t>: </a:t>
            </a:r>
            <a:r>
              <a:rPr lang="en-GB"/>
              <a:t>0.082 </a:t>
            </a:r>
            <a:r>
              <a:rPr lang="en-GB" dirty="0"/>
              <a:t>secs</a:t>
            </a:r>
          </a:p>
          <a:p>
            <a:pPr marL="0" indent="0">
              <a:buFont typeface="Wingdings 3" charset="2"/>
              <a:buNone/>
            </a:pPr>
            <a:endParaRPr lang="en-GB" dirty="0"/>
          </a:p>
        </p:txBody>
      </p:sp>
      <p:pic>
        <p:nvPicPr>
          <p:cNvPr id="10" name="Picture 9">
            <a:extLst>
              <a:ext uri="{FF2B5EF4-FFF2-40B4-BE49-F238E27FC236}">
                <a16:creationId xmlns:a16="http://schemas.microsoft.com/office/drawing/2014/main" id="{84BB6E32-08F6-4475-B119-39DAB1D35C5D}"/>
              </a:ext>
            </a:extLst>
          </p:cNvPr>
          <p:cNvPicPr>
            <a:picLocks noChangeAspect="1"/>
          </p:cNvPicPr>
          <p:nvPr/>
        </p:nvPicPr>
        <p:blipFill>
          <a:blip r:embed="rId6"/>
          <a:stretch>
            <a:fillRect/>
          </a:stretch>
        </p:blipFill>
        <p:spPr>
          <a:xfrm>
            <a:off x="6223818" y="3725422"/>
            <a:ext cx="8653233" cy="1259533"/>
          </a:xfrm>
          <a:prstGeom prst="rect">
            <a:avLst/>
          </a:prstGeom>
        </p:spPr>
      </p:pic>
    </p:spTree>
    <p:extLst>
      <p:ext uri="{BB962C8B-B14F-4D97-AF65-F5344CB8AC3E}">
        <p14:creationId xmlns:p14="http://schemas.microsoft.com/office/powerpoint/2010/main" val="3623776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2A319-8D52-4AF3-BEDA-3D65708D94FD}"/>
              </a:ext>
            </a:extLst>
          </p:cNvPr>
          <p:cNvSpPr>
            <a:spLocks noGrp="1"/>
          </p:cNvSpPr>
          <p:nvPr>
            <p:ph type="title"/>
          </p:nvPr>
        </p:nvSpPr>
        <p:spPr/>
        <p:txBody>
          <a:bodyPr/>
          <a:lstStyle/>
          <a:p>
            <a:pPr algn="ctr"/>
            <a:r>
              <a:rPr lang="en-GB" b="1" dirty="0"/>
              <a:t>FPGROWTH</a:t>
            </a:r>
          </a:p>
        </p:txBody>
      </p:sp>
      <p:pic>
        <p:nvPicPr>
          <p:cNvPr id="6" name="Content Placeholder 5">
            <a:extLst>
              <a:ext uri="{FF2B5EF4-FFF2-40B4-BE49-F238E27FC236}">
                <a16:creationId xmlns:a16="http://schemas.microsoft.com/office/drawing/2014/main" id="{02635C0E-BB63-4906-9154-1F6945B5924B}"/>
              </a:ext>
            </a:extLst>
          </p:cNvPr>
          <p:cNvPicPr>
            <a:picLocks noGrp="1" noChangeAspect="1"/>
          </p:cNvPicPr>
          <p:nvPr>
            <p:ph idx="1"/>
          </p:nvPr>
        </p:nvPicPr>
        <p:blipFill>
          <a:blip r:embed="rId3"/>
          <a:stretch>
            <a:fillRect/>
          </a:stretch>
        </p:blipFill>
        <p:spPr>
          <a:xfrm>
            <a:off x="610327" y="2175069"/>
            <a:ext cx="2026825" cy="4418025"/>
          </a:xfrm>
        </p:spPr>
      </p:pic>
      <p:sp>
        <p:nvSpPr>
          <p:cNvPr id="4" name="Slide Number Placeholder 3">
            <a:extLst>
              <a:ext uri="{FF2B5EF4-FFF2-40B4-BE49-F238E27FC236}">
                <a16:creationId xmlns:a16="http://schemas.microsoft.com/office/drawing/2014/main" id="{362AEA08-1F48-44A9-B3C6-4A3497C5F12C}"/>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7" name="Content Placeholder 2">
            <a:extLst>
              <a:ext uri="{FF2B5EF4-FFF2-40B4-BE49-F238E27FC236}">
                <a16:creationId xmlns:a16="http://schemas.microsoft.com/office/drawing/2014/main" id="{4815DB5C-8DDD-44AC-BC23-A779CE5190A9}"/>
              </a:ext>
            </a:extLst>
          </p:cNvPr>
          <p:cNvSpPr txBox="1">
            <a:spLocks/>
          </p:cNvSpPr>
          <p:nvPr/>
        </p:nvSpPr>
        <p:spPr>
          <a:xfrm>
            <a:off x="7473379" y="2364514"/>
            <a:ext cx="4606653" cy="40391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b="1" dirty="0"/>
              <a:t>Results: (with </a:t>
            </a:r>
            <a:r>
              <a:rPr lang="tr-TR" b="1" dirty="0"/>
              <a:t>min_support =</a:t>
            </a:r>
            <a:r>
              <a:rPr lang="en-GB" b="1" dirty="0"/>
              <a:t> 0.05)</a:t>
            </a:r>
          </a:p>
          <a:p>
            <a:r>
              <a:rPr lang="en-GB" b="1" dirty="0"/>
              <a:t>Runtime:</a:t>
            </a:r>
            <a:r>
              <a:rPr lang="en-GB" dirty="0"/>
              <a:t> 0.073 secs</a:t>
            </a:r>
          </a:p>
          <a:p>
            <a:pPr marL="0" indent="0">
              <a:buFont typeface="Wingdings 3" charset="2"/>
              <a:buNone/>
            </a:pPr>
            <a:endParaRPr lang="en-GB" dirty="0"/>
          </a:p>
        </p:txBody>
      </p:sp>
      <p:pic>
        <p:nvPicPr>
          <p:cNvPr id="5" name="Picture 4">
            <a:extLst>
              <a:ext uri="{FF2B5EF4-FFF2-40B4-BE49-F238E27FC236}">
                <a16:creationId xmlns:a16="http://schemas.microsoft.com/office/drawing/2014/main" id="{79327A5C-7F77-4CCC-A85E-70F44F6E58A8}"/>
              </a:ext>
            </a:extLst>
          </p:cNvPr>
          <p:cNvPicPr>
            <a:picLocks noChangeAspect="1"/>
          </p:cNvPicPr>
          <p:nvPr/>
        </p:nvPicPr>
        <p:blipFill>
          <a:blip r:embed="rId4"/>
          <a:stretch>
            <a:fillRect/>
          </a:stretch>
        </p:blipFill>
        <p:spPr>
          <a:xfrm>
            <a:off x="2779787" y="3429000"/>
            <a:ext cx="10065939" cy="1595284"/>
          </a:xfrm>
          <a:prstGeom prst="rect">
            <a:avLst/>
          </a:prstGeom>
        </p:spPr>
      </p:pic>
    </p:spTree>
    <p:extLst>
      <p:ext uri="{BB962C8B-B14F-4D97-AF65-F5344CB8AC3E}">
        <p14:creationId xmlns:p14="http://schemas.microsoft.com/office/powerpoint/2010/main" val="4123635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DBBBE-7E96-4085-9D99-19C8DBDBDE54}"/>
              </a:ext>
            </a:extLst>
          </p:cNvPr>
          <p:cNvSpPr>
            <a:spLocks noGrp="1"/>
          </p:cNvSpPr>
          <p:nvPr>
            <p:ph type="title"/>
          </p:nvPr>
        </p:nvSpPr>
        <p:spPr>
          <a:xfrm>
            <a:off x="1154954" y="709934"/>
            <a:ext cx="8761413" cy="706964"/>
          </a:xfrm>
        </p:spPr>
        <p:txBody>
          <a:bodyPr/>
          <a:lstStyle/>
          <a:p>
            <a:pPr algn="ctr"/>
            <a:r>
              <a:rPr lang="en-GB" b="1" dirty="0"/>
              <a:t>ECLAT</a:t>
            </a:r>
          </a:p>
        </p:txBody>
      </p:sp>
      <p:pic>
        <p:nvPicPr>
          <p:cNvPr id="6" name="Content Placeholder 5">
            <a:extLst>
              <a:ext uri="{FF2B5EF4-FFF2-40B4-BE49-F238E27FC236}">
                <a16:creationId xmlns:a16="http://schemas.microsoft.com/office/drawing/2014/main" id="{FE0117D3-BC08-4B36-8796-B359D5E8661C}"/>
              </a:ext>
            </a:extLst>
          </p:cNvPr>
          <p:cNvPicPr>
            <a:picLocks noGrp="1" noChangeAspect="1"/>
          </p:cNvPicPr>
          <p:nvPr>
            <p:ph idx="1"/>
          </p:nvPr>
        </p:nvPicPr>
        <p:blipFill>
          <a:blip r:embed="rId2"/>
          <a:stretch>
            <a:fillRect/>
          </a:stretch>
        </p:blipFill>
        <p:spPr>
          <a:xfrm>
            <a:off x="473850" y="1680632"/>
            <a:ext cx="9343460" cy="3667228"/>
          </a:xfrm>
        </p:spPr>
      </p:pic>
      <p:sp>
        <p:nvSpPr>
          <p:cNvPr id="4" name="Slide Number Placeholder 3">
            <a:extLst>
              <a:ext uri="{FF2B5EF4-FFF2-40B4-BE49-F238E27FC236}">
                <a16:creationId xmlns:a16="http://schemas.microsoft.com/office/drawing/2014/main" id="{E5D66037-A125-443C-A594-AAB00A5E7CBF}"/>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Content Placeholder 2">
            <a:extLst>
              <a:ext uri="{FF2B5EF4-FFF2-40B4-BE49-F238E27FC236}">
                <a16:creationId xmlns:a16="http://schemas.microsoft.com/office/drawing/2014/main" id="{E555ABDA-0982-436A-91C1-97B6ED3BF783}"/>
              </a:ext>
            </a:extLst>
          </p:cNvPr>
          <p:cNvSpPr txBox="1">
            <a:spLocks/>
          </p:cNvSpPr>
          <p:nvPr/>
        </p:nvSpPr>
        <p:spPr>
          <a:xfrm>
            <a:off x="9916367" y="2364514"/>
            <a:ext cx="2163665" cy="40391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b="1" dirty="0"/>
              <a:t>Results: (with </a:t>
            </a:r>
            <a:r>
              <a:rPr lang="tr-TR" b="1" dirty="0"/>
              <a:t>min_support =</a:t>
            </a:r>
            <a:r>
              <a:rPr lang="en-GB" b="1" dirty="0"/>
              <a:t> 0.05)</a:t>
            </a:r>
          </a:p>
          <a:p>
            <a:r>
              <a:rPr lang="en-GB" b="1" dirty="0"/>
              <a:t>Runtime:</a:t>
            </a:r>
            <a:r>
              <a:rPr lang="en-GB" dirty="0"/>
              <a:t> 0.005 secs</a:t>
            </a:r>
          </a:p>
          <a:p>
            <a:pPr marL="0" indent="0">
              <a:buFont typeface="Wingdings 3" charset="2"/>
              <a:buNone/>
            </a:pPr>
            <a:endParaRPr lang="en-GB" dirty="0"/>
          </a:p>
        </p:txBody>
      </p:sp>
      <p:pic>
        <p:nvPicPr>
          <p:cNvPr id="9" name="Picture 8">
            <a:extLst>
              <a:ext uri="{FF2B5EF4-FFF2-40B4-BE49-F238E27FC236}">
                <a16:creationId xmlns:a16="http://schemas.microsoft.com/office/drawing/2014/main" id="{BBCF68EB-91F9-4776-9921-2834E04DDC04}"/>
              </a:ext>
            </a:extLst>
          </p:cNvPr>
          <p:cNvPicPr>
            <a:picLocks noChangeAspect="1"/>
          </p:cNvPicPr>
          <p:nvPr/>
        </p:nvPicPr>
        <p:blipFill>
          <a:blip r:embed="rId3"/>
          <a:stretch>
            <a:fillRect/>
          </a:stretch>
        </p:blipFill>
        <p:spPr>
          <a:xfrm>
            <a:off x="111968" y="5177368"/>
            <a:ext cx="11717728" cy="1798884"/>
          </a:xfrm>
          <a:prstGeom prst="rect">
            <a:avLst/>
          </a:prstGeom>
        </p:spPr>
      </p:pic>
    </p:spTree>
    <p:extLst>
      <p:ext uri="{BB962C8B-B14F-4D97-AF65-F5344CB8AC3E}">
        <p14:creationId xmlns:p14="http://schemas.microsoft.com/office/powerpoint/2010/main" val="1603912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374CA-6DA0-4195-B8C3-E9932753E346}"/>
              </a:ext>
            </a:extLst>
          </p:cNvPr>
          <p:cNvSpPr>
            <a:spLocks noGrp="1"/>
          </p:cNvSpPr>
          <p:nvPr>
            <p:ph type="title"/>
          </p:nvPr>
        </p:nvSpPr>
        <p:spPr/>
        <p:txBody>
          <a:bodyPr/>
          <a:lstStyle/>
          <a:p>
            <a:pPr algn="ctr"/>
            <a:r>
              <a:rPr lang="en-GB" b="1" dirty="0"/>
              <a:t>k-means</a:t>
            </a:r>
          </a:p>
        </p:txBody>
      </p:sp>
      <p:sp>
        <p:nvSpPr>
          <p:cNvPr id="3" name="Content Placeholder 2">
            <a:extLst>
              <a:ext uri="{FF2B5EF4-FFF2-40B4-BE49-F238E27FC236}">
                <a16:creationId xmlns:a16="http://schemas.microsoft.com/office/drawing/2014/main" id="{FDC95D44-901F-480E-944A-31AF1DE49D3C}"/>
              </a:ext>
            </a:extLst>
          </p:cNvPr>
          <p:cNvSpPr>
            <a:spLocks noGrp="1"/>
          </p:cNvSpPr>
          <p:nvPr>
            <p:ph idx="1"/>
          </p:nvPr>
        </p:nvSpPr>
        <p:spPr/>
        <p:txBody>
          <a:bodyPr/>
          <a:lstStyle/>
          <a:p>
            <a:r>
              <a:rPr lang="en-GB" dirty="0"/>
              <a:t>Visualization methods we used for k-means are PCA, </a:t>
            </a:r>
            <a:r>
              <a:rPr lang="en-GB" dirty="0" err="1"/>
              <a:t>umap</a:t>
            </a:r>
            <a:r>
              <a:rPr lang="en-GB" dirty="0"/>
              <a:t>, t-SNE.</a:t>
            </a:r>
          </a:p>
          <a:p>
            <a:r>
              <a:rPr lang="en-GB" dirty="0"/>
              <a:t>We run k-means for range of 10 clusters.</a:t>
            </a:r>
          </a:p>
          <a:p>
            <a:r>
              <a:rPr lang="en-GB" dirty="0"/>
              <a:t>In order to pick the best cluster number, we ran it multiple times with different cluster numbers (ranged from 1 to 15).</a:t>
            </a:r>
          </a:p>
          <a:p>
            <a:r>
              <a:rPr lang="en-GB" dirty="0"/>
              <a:t>We visualize clusters in 3-dimensions using t-SNE. We found that 10 clusters work the best.</a:t>
            </a:r>
          </a:p>
        </p:txBody>
      </p:sp>
      <p:sp>
        <p:nvSpPr>
          <p:cNvPr id="4" name="Slide Number Placeholder 3">
            <a:extLst>
              <a:ext uri="{FF2B5EF4-FFF2-40B4-BE49-F238E27FC236}">
                <a16:creationId xmlns:a16="http://schemas.microsoft.com/office/drawing/2014/main" id="{FD7936CA-58F5-4CA7-A645-0AD39CD27698}"/>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795282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23931-5E2A-4985-9B4E-6C0848DACD71}"/>
              </a:ext>
            </a:extLst>
          </p:cNvPr>
          <p:cNvSpPr>
            <a:spLocks noGrp="1"/>
          </p:cNvSpPr>
          <p:nvPr>
            <p:ph type="title"/>
          </p:nvPr>
        </p:nvSpPr>
        <p:spPr/>
        <p:txBody>
          <a:bodyPr/>
          <a:lstStyle/>
          <a:p>
            <a:pPr algn="ctr"/>
            <a:r>
              <a:rPr lang="en-GB" b="1" dirty="0"/>
              <a:t>PCA Visualization </a:t>
            </a:r>
            <a:br>
              <a:rPr lang="en-GB" dirty="0"/>
            </a:br>
            <a:endParaRPr lang="en-GB" dirty="0"/>
          </a:p>
        </p:txBody>
      </p:sp>
      <p:sp>
        <p:nvSpPr>
          <p:cNvPr id="4" name="Slide Number Placeholder 3">
            <a:extLst>
              <a:ext uri="{FF2B5EF4-FFF2-40B4-BE49-F238E27FC236}">
                <a16:creationId xmlns:a16="http://schemas.microsoft.com/office/drawing/2014/main" id="{962F69ED-D579-4798-A0A7-6EA248B8CDF1}"/>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5" name="Picture 4">
            <a:extLst>
              <a:ext uri="{FF2B5EF4-FFF2-40B4-BE49-F238E27FC236}">
                <a16:creationId xmlns:a16="http://schemas.microsoft.com/office/drawing/2014/main" id="{1D9B5439-4B41-4B8F-AFE5-7B904945E96E}"/>
              </a:ext>
            </a:extLst>
          </p:cNvPr>
          <p:cNvPicPr>
            <a:picLocks noChangeAspect="1"/>
          </p:cNvPicPr>
          <p:nvPr/>
        </p:nvPicPr>
        <p:blipFill>
          <a:blip r:embed="rId2"/>
          <a:stretch>
            <a:fillRect/>
          </a:stretch>
        </p:blipFill>
        <p:spPr>
          <a:xfrm>
            <a:off x="436497" y="2201168"/>
            <a:ext cx="11037046" cy="2087890"/>
          </a:xfrm>
          <a:prstGeom prst="rect">
            <a:avLst/>
          </a:prstGeom>
        </p:spPr>
      </p:pic>
    </p:spTree>
    <p:extLst>
      <p:ext uri="{BB962C8B-B14F-4D97-AF65-F5344CB8AC3E}">
        <p14:creationId xmlns:p14="http://schemas.microsoft.com/office/powerpoint/2010/main" val="1854215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58BB1-0A65-4838-A177-45FE1C9B21E4}"/>
              </a:ext>
            </a:extLst>
          </p:cNvPr>
          <p:cNvSpPr>
            <a:spLocks noGrp="1"/>
          </p:cNvSpPr>
          <p:nvPr>
            <p:ph type="title"/>
          </p:nvPr>
        </p:nvSpPr>
        <p:spPr/>
        <p:txBody>
          <a:bodyPr/>
          <a:lstStyle/>
          <a:p>
            <a:pPr algn="ctr"/>
            <a:r>
              <a:rPr lang="tr-TR" dirty="0"/>
              <a:t>UMAP </a:t>
            </a:r>
            <a:r>
              <a:rPr lang="tr-TR"/>
              <a:t>visualization</a:t>
            </a:r>
            <a:endParaRPr lang="en-GB" dirty="0"/>
          </a:p>
        </p:txBody>
      </p:sp>
      <p:pic>
        <p:nvPicPr>
          <p:cNvPr id="6" name="Content Placeholder 5">
            <a:extLst>
              <a:ext uri="{FF2B5EF4-FFF2-40B4-BE49-F238E27FC236}">
                <a16:creationId xmlns:a16="http://schemas.microsoft.com/office/drawing/2014/main" id="{21EAA2E1-0444-42DE-B16E-5C1730ACBDBE}"/>
              </a:ext>
            </a:extLst>
          </p:cNvPr>
          <p:cNvPicPr>
            <a:picLocks noGrp="1" noChangeAspect="1"/>
          </p:cNvPicPr>
          <p:nvPr>
            <p:ph idx="1"/>
          </p:nvPr>
        </p:nvPicPr>
        <p:blipFill>
          <a:blip r:embed="rId2"/>
          <a:stretch>
            <a:fillRect/>
          </a:stretch>
        </p:blipFill>
        <p:spPr>
          <a:xfrm>
            <a:off x="1276998" y="2376521"/>
            <a:ext cx="8824913" cy="1705555"/>
          </a:xfrm>
        </p:spPr>
      </p:pic>
      <p:sp>
        <p:nvSpPr>
          <p:cNvPr id="4" name="Slide Number Placeholder 3">
            <a:extLst>
              <a:ext uri="{FF2B5EF4-FFF2-40B4-BE49-F238E27FC236}">
                <a16:creationId xmlns:a16="http://schemas.microsoft.com/office/drawing/2014/main" id="{B122A345-909A-45D8-870F-04B4FFCF3B5F}"/>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333696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20A9-8209-4200-AAFE-E0F430D8FC65}"/>
              </a:ext>
            </a:extLst>
          </p:cNvPr>
          <p:cNvSpPr>
            <a:spLocks noGrp="1"/>
          </p:cNvSpPr>
          <p:nvPr>
            <p:ph type="title"/>
          </p:nvPr>
        </p:nvSpPr>
        <p:spPr/>
        <p:txBody>
          <a:bodyPr/>
          <a:lstStyle/>
          <a:p>
            <a:pPr algn="ctr"/>
            <a:r>
              <a:rPr lang="en-GB" dirty="0"/>
              <a:t>k-means Results</a:t>
            </a:r>
          </a:p>
        </p:txBody>
      </p:sp>
      <p:pic>
        <p:nvPicPr>
          <p:cNvPr id="6" name="Content Placeholder 5">
            <a:extLst>
              <a:ext uri="{FF2B5EF4-FFF2-40B4-BE49-F238E27FC236}">
                <a16:creationId xmlns:a16="http://schemas.microsoft.com/office/drawing/2014/main" id="{C571DD13-DD90-4EB7-84F5-0440F1FFF605}"/>
              </a:ext>
            </a:extLst>
          </p:cNvPr>
          <p:cNvPicPr>
            <a:picLocks noGrp="1" noChangeAspect="1"/>
          </p:cNvPicPr>
          <p:nvPr>
            <p:ph idx="1"/>
          </p:nvPr>
        </p:nvPicPr>
        <p:blipFill>
          <a:blip r:embed="rId2"/>
          <a:stretch>
            <a:fillRect/>
          </a:stretch>
        </p:blipFill>
        <p:spPr>
          <a:xfrm>
            <a:off x="615820" y="2504342"/>
            <a:ext cx="11145525" cy="2759844"/>
          </a:xfrm>
        </p:spPr>
      </p:pic>
      <p:sp>
        <p:nvSpPr>
          <p:cNvPr id="4" name="Slide Number Placeholder 3">
            <a:extLst>
              <a:ext uri="{FF2B5EF4-FFF2-40B4-BE49-F238E27FC236}">
                <a16:creationId xmlns:a16="http://schemas.microsoft.com/office/drawing/2014/main" id="{60DFEA98-87D3-4164-A5BC-074D9D749492}"/>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71000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2B2EB-5BC7-44BE-B6C1-BF369CF36A02}"/>
              </a:ext>
            </a:extLst>
          </p:cNvPr>
          <p:cNvSpPr>
            <a:spLocks noGrp="1"/>
          </p:cNvSpPr>
          <p:nvPr>
            <p:ph type="title"/>
          </p:nvPr>
        </p:nvSpPr>
        <p:spPr/>
        <p:txBody>
          <a:bodyPr/>
          <a:lstStyle/>
          <a:p>
            <a:pPr algn="ctr"/>
            <a:r>
              <a:rPr lang="en-GB" b="1" i="1" dirty="0"/>
              <a:t>Table of </a:t>
            </a:r>
            <a:r>
              <a:rPr lang="tr-TR" b="1" i="1" dirty="0"/>
              <a:t>Content</a:t>
            </a:r>
            <a:r>
              <a:rPr lang="en-GB" b="1" i="1" dirty="0"/>
              <a:t>s</a:t>
            </a:r>
            <a:endParaRPr lang="en-GB" dirty="0"/>
          </a:p>
        </p:txBody>
      </p:sp>
      <p:sp>
        <p:nvSpPr>
          <p:cNvPr id="3" name="Content Placeholder 2">
            <a:extLst>
              <a:ext uri="{FF2B5EF4-FFF2-40B4-BE49-F238E27FC236}">
                <a16:creationId xmlns:a16="http://schemas.microsoft.com/office/drawing/2014/main" id="{9D664836-DF90-45DC-A0BA-6811EEBF81D8}"/>
              </a:ext>
            </a:extLst>
          </p:cNvPr>
          <p:cNvSpPr>
            <a:spLocks noGrp="1"/>
          </p:cNvSpPr>
          <p:nvPr>
            <p:ph idx="1"/>
          </p:nvPr>
        </p:nvSpPr>
        <p:spPr/>
        <p:txBody>
          <a:bodyPr/>
          <a:lstStyle/>
          <a:p>
            <a:pPr marL="0" indent="0">
              <a:buNone/>
            </a:pPr>
            <a:r>
              <a:rPr lang="tr-TR" sz="2500" b="1" i="1" dirty="0"/>
              <a:t>1. </a:t>
            </a:r>
            <a:r>
              <a:rPr lang="en-GB" sz="2500" b="1" i="1" dirty="0"/>
              <a:t>Definition of the Problem</a:t>
            </a:r>
            <a:endParaRPr lang="tr-TR" sz="2500" b="1" i="1" dirty="0"/>
          </a:p>
          <a:p>
            <a:pPr marL="0" indent="0">
              <a:buNone/>
            </a:pPr>
            <a:r>
              <a:rPr lang="tr-TR" sz="2500" b="1" i="1" dirty="0"/>
              <a:t>2. </a:t>
            </a:r>
            <a:r>
              <a:rPr lang="en-GB" sz="2500" b="1" i="1" dirty="0"/>
              <a:t>Information About Dataset</a:t>
            </a:r>
            <a:endParaRPr lang="tr-TR" sz="2500" b="1" i="1" dirty="0"/>
          </a:p>
          <a:p>
            <a:pPr marL="0" indent="0">
              <a:buNone/>
            </a:pPr>
            <a:r>
              <a:rPr lang="tr-TR" sz="2500" b="1" i="1" dirty="0"/>
              <a:t>3. Data Preprocessing</a:t>
            </a:r>
          </a:p>
          <a:p>
            <a:pPr marL="0" indent="0">
              <a:buNone/>
            </a:pPr>
            <a:r>
              <a:rPr lang="tr-TR" sz="2500" b="1" i="1" dirty="0"/>
              <a:t>4. Implementation</a:t>
            </a:r>
          </a:p>
          <a:p>
            <a:pPr marL="0" indent="0">
              <a:buNone/>
            </a:pPr>
            <a:r>
              <a:rPr lang="tr-TR" sz="2500" b="1" i="1" dirty="0"/>
              <a:t>5. Model Construction &amp; Performance Results</a:t>
            </a:r>
          </a:p>
          <a:p>
            <a:pPr marL="0" indent="0">
              <a:buNone/>
            </a:pPr>
            <a:r>
              <a:rPr lang="tr-TR" sz="2500" b="1" i="1" dirty="0"/>
              <a:t>6. Conclusion</a:t>
            </a:r>
          </a:p>
          <a:p>
            <a:endParaRPr lang="en-GB" dirty="0"/>
          </a:p>
        </p:txBody>
      </p:sp>
      <p:sp>
        <p:nvSpPr>
          <p:cNvPr id="4" name="Slide Number Placeholder 3">
            <a:extLst>
              <a:ext uri="{FF2B5EF4-FFF2-40B4-BE49-F238E27FC236}">
                <a16:creationId xmlns:a16="http://schemas.microsoft.com/office/drawing/2014/main" id="{1987EC41-E41A-4451-80F2-007DD65832EB}"/>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042341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FCB78-D396-4049-AF24-0CF16BCCC583}"/>
              </a:ext>
            </a:extLst>
          </p:cNvPr>
          <p:cNvSpPr>
            <a:spLocks noGrp="1"/>
          </p:cNvSpPr>
          <p:nvPr>
            <p:ph type="title"/>
          </p:nvPr>
        </p:nvSpPr>
        <p:spPr/>
        <p:txBody>
          <a:bodyPr/>
          <a:lstStyle/>
          <a:p>
            <a:pPr algn="ctr"/>
            <a:r>
              <a:rPr lang="en-GB" dirty="0"/>
              <a:t>AGNES</a:t>
            </a:r>
          </a:p>
        </p:txBody>
      </p:sp>
      <p:pic>
        <p:nvPicPr>
          <p:cNvPr id="6" name="Content Placeholder 5">
            <a:extLst>
              <a:ext uri="{FF2B5EF4-FFF2-40B4-BE49-F238E27FC236}">
                <a16:creationId xmlns:a16="http://schemas.microsoft.com/office/drawing/2014/main" id="{93D10B4A-BFA2-4C0D-82CE-228397C65FEB}"/>
              </a:ext>
            </a:extLst>
          </p:cNvPr>
          <p:cNvPicPr>
            <a:picLocks noGrp="1" noChangeAspect="1"/>
          </p:cNvPicPr>
          <p:nvPr>
            <p:ph idx="1"/>
          </p:nvPr>
        </p:nvPicPr>
        <p:blipFill>
          <a:blip r:embed="rId2"/>
          <a:stretch>
            <a:fillRect/>
          </a:stretch>
        </p:blipFill>
        <p:spPr>
          <a:xfrm>
            <a:off x="297229" y="1870140"/>
            <a:ext cx="11597541" cy="4623966"/>
          </a:xfrm>
        </p:spPr>
      </p:pic>
      <p:sp>
        <p:nvSpPr>
          <p:cNvPr id="4" name="Slide Number Placeholder 3">
            <a:extLst>
              <a:ext uri="{FF2B5EF4-FFF2-40B4-BE49-F238E27FC236}">
                <a16:creationId xmlns:a16="http://schemas.microsoft.com/office/drawing/2014/main" id="{0CCFA8DC-6BB4-47D7-B9FF-8068695E4F5C}"/>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279719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89F6E-194F-4F5E-BCE3-CAC97BB68868}"/>
              </a:ext>
            </a:extLst>
          </p:cNvPr>
          <p:cNvSpPr>
            <a:spLocks noGrp="1"/>
          </p:cNvSpPr>
          <p:nvPr>
            <p:ph type="title"/>
          </p:nvPr>
        </p:nvSpPr>
        <p:spPr/>
        <p:txBody>
          <a:bodyPr/>
          <a:lstStyle/>
          <a:p>
            <a:pPr algn="ctr"/>
            <a:r>
              <a:rPr lang="en-GB" dirty="0"/>
              <a:t>AGNES</a:t>
            </a:r>
          </a:p>
        </p:txBody>
      </p:sp>
      <p:pic>
        <p:nvPicPr>
          <p:cNvPr id="6" name="Content Placeholder 5">
            <a:extLst>
              <a:ext uri="{FF2B5EF4-FFF2-40B4-BE49-F238E27FC236}">
                <a16:creationId xmlns:a16="http://schemas.microsoft.com/office/drawing/2014/main" id="{F409B803-31A6-4ED0-9E8D-0F14E517CD93}"/>
              </a:ext>
            </a:extLst>
          </p:cNvPr>
          <p:cNvPicPr>
            <a:picLocks noGrp="1" noChangeAspect="1"/>
          </p:cNvPicPr>
          <p:nvPr>
            <p:ph idx="1"/>
          </p:nvPr>
        </p:nvPicPr>
        <p:blipFill>
          <a:blip r:embed="rId2"/>
          <a:stretch>
            <a:fillRect/>
          </a:stretch>
        </p:blipFill>
        <p:spPr>
          <a:xfrm>
            <a:off x="574821" y="2183621"/>
            <a:ext cx="9777719" cy="4467407"/>
          </a:xfrm>
        </p:spPr>
      </p:pic>
      <p:sp>
        <p:nvSpPr>
          <p:cNvPr id="4" name="Slide Number Placeholder 3">
            <a:extLst>
              <a:ext uri="{FF2B5EF4-FFF2-40B4-BE49-F238E27FC236}">
                <a16:creationId xmlns:a16="http://schemas.microsoft.com/office/drawing/2014/main" id="{9B9E6392-2FCF-4C21-995F-5B7EE8C706FA}"/>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983195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28F0-5094-46A1-A554-42862AF30F53}"/>
              </a:ext>
            </a:extLst>
          </p:cNvPr>
          <p:cNvSpPr>
            <a:spLocks noGrp="1"/>
          </p:cNvSpPr>
          <p:nvPr>
            <p:ph type="title"/>
          </p:nvPr>
        </p:nvSpPr>
        <p:spPr/>
        <p:txBody>
          <a:bodyPr/>
          <a:lstStyle/>
          <a:p>
            <a:pPr algn="ctr"/>
            <a:r>
              <a:rPr lang="tr-TR" dirty="0"/>
              <a:t>DBSCAN</a:t>
            </a:r>
            <a:endParaRPr lang="en-GB" dirty="0"/>
          </a:p>
        </p:txBody>
      </p:sp>
      <p:sp>
        <p:nvSpPr>
          <p:cNvPr id="3" name="Content Placeholder 2">
            <a:extLst>
              <a:ext uri="{FF2B5EF4-FFF2-40B4-BE49-F238E27FC236}">
                <a16:creationId xmlns:a16="http://schemas.microsoft.com/office/drawing/2014/main" id="{AE9BA156-0A91-4465-B2E2-548849CDFA06}"/>
              </a:ext>
            </a:extLst>
          </p:cNvPr>
          <p:cNvSpPr>
            <a:spLocks noGrp="1"/>
          </p:cNvSpPr>
          <p:nvPr>
            <p:ph idx="1"/>
          </p:nvPr>
        </p:nvSpPr>
        <p:spPr>
          <a:xfrm>
            <a:off x="1154954" y="2603499"/>
            <a:ext cx="9622537" cy="3886077"/>
          </a:xfrm>
        </p:spPr>
        <p:txBody>
          <a:bodyPr>
            <a:normAutofit/>
          </a:bodyPr>
          <a:lstStyle/>
          <a:p>
            <a:r>
              <a:rPr lang="tr-TR" dirty="0"/>
              <a:t>For DBSCAN clustering,</a:t>
            </a:r>
            <a:r>
              <a:rPr lang="en-GB" dirty="0"/>
              <a:t> </a:t>
            </a:r>
            <a:r>
              <a:rPr lang="tr-TR" dirty="0"/>
              <a:t>we fed the model with 2 different parameters:</a:t>
            </a:r>
          </a:p>
          <a:p>
            <a:r>
              <a:rPr lang="tr-TR" dirty="0"/>
              <a:t>Epsilon(eps): the maximum distance btw two samples to be considered as neighbours.</a:t>
            </a:r>
          </a:p>
          <a:p>
            <a:r>
              <a:rPr lang="tr-TR" dirty="0"/>
              <a:t>min_samples: the minimum number of samples needed for a point to be considered as core point.</a:t>
            </a:r>
          </a:p>
          <a:p>
            <a:r>
              <a:rPr lang="tr-TR" dirty="0"/>
              <a:t>Different combinations of values are used for parameters and resulsts are compared.</a:t>
            </a:r>
            <a:endParaRPr lang="en-GB" dirty="0"/>
          </a:p>
        </p:txBody>
      </p:sp>
      <p:sp>
        <p:nvSpPr>
          <p:cNvPr id="4" name="Slide Number Placeholder 3">
            <a:extLst>
              <a:ext uri="{FF2B5EF4-FFF2-40B4-BE49-F238E27FC236}">
                <a16:creationId xmlns:a16="http://schemas.microsoft.com/office/drawing/2014/main" id="{24D36D4E-7333-48E9-BB48-93E50AA2E1E9}"/>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298823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1474-A9E9-4AA3-9056-2E2C614C683B}"/>
              </a:ext>
            </a:extLst>
          </p:cNvPr>
          <p:cNvSpPr>
            <a:spLocks noGrp="1"/>
          </p:cNvSpPr>
          <p:nvPr>
            <p:ph type="title"/>
          </p:nvPr>
        </p:nvSpPr>
        <p:spPr/>
        <p:txBody>
          <a:bodyPr/>
          <a:lstStyle/>
          <a:p>
            <a:pPr algn="ctr"/>
            <a:r>
              <a:rPr lang="tr-TR" dirty="0"/>
              <a:t>DBSCAN</a:t>
            </a:r>
            <a:endParaRPr lang="en-GB" dirty="0"/>
          </a:p>
        </p:txBody>
      </p:sp>
      <p:pic>
        <p:nvPicPr>
          <p:cNvPr id="6" name="Content Placeholder 5">
            <a:extLst>
              <a:ext uri="{FF2B5EF4-FFF2-40B4-BE49-F238E27FC236}">
                <a16:creationId xmlns:a16="http://schemas.microsoft.com/office/drawing/2014/main" id="{B67E1E64-A318-4B3D-A834-12012AF5CF31}"/>
              </a:ext>
            </a:extLst>
          </p:cNvPr>
          <p:cNvPicPr>
            <a:picLocks noGrp="1" noChangeAspect="1"/>
          </p:cNvPicPr>
          <p:nvPr>
            <p:ph idx="1"/>
          </p:nvPr>
        </p:nvPicPr>
        <p:blipFill>
          <a:blip r:embed="rId2"/>
          <a:stretch>
            <a:fillRect/>
          </a:stretch>
        </p:blipFill>
        <p:spPr>
          <a:xfrm>
            <a:off x="1154954" y="2552246"/>
            <a:ext cx="8761413" cy="2231260"/>
          </a:xfrm>
        </p:spPr>
      </p:pic>
      <p:sp>
        <p:nvSpPr>
          <p:cNvPr id="4" name="Slide Number Placeholder 3">
            <a:extLst>
              <a:ext uri="{FF2B5EF4-FFF2-40B4-BE49-F238E27FC236}">
                <a16:creationId xmlns:a16="http://schemas.microsoft.com/office/drawing/2014/main" id="{787A5643-B43D-4611-9144-BE7366B4F2CE}"/>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429712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1B97-6F70-4217-AC37-E6E463E1D348}"/>
              </a:ext>
            </a:extLst>
          </p:cNvPr>
          <p:cNvSpPr>
            <a:spLocks noGrp="1"/>
          </p:cNvSpPr>
          <p:nvPr>
            <p:ph type="title"/>
          </p:nvPr>
        </p:nvSpPr>
        <p:spPr/>
        <p:txBody>
          <a:bodyPr/>
          <a:lstStyle/>
          <a:p>
            <a:pPr algn="ctr"/>
            <a:r>
              <a:rPr lang="en-GB" dirty="0"/>
              <a:t>Comparison of Clusters</a:t>
            </a:r>
          </a:p>
        </p:txBody>
      </p:sp>
      <p:sp>
        <p:nvSpPr>
          <p:cNvPr id="4" name="Slide Number Placeholder 3">
            <a:extLst>
              <a:ext uri="{FF2B5EF4-FFF2-40B4-BE49-F238E27FC236}">
                <a16:creationId xmlns:a16="http://schemas.microsoft.com/office/drawing/2014/main" id="{BB0C9216-2AD5-46CB-9CD2-915CACD784C6}"/>
              </a:ext>
            </a:extLst>
          </p:cNvPr>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5" name="Content Placeholder 5">
            <a:extLst>
              <a:ext uri="{FF2B5EF4-FFF2-40B4-BE49-F238E27FC236}">
                <a16:creationId xmlns:a16="http://schemas.microsoft.com/office/drawing/2014/main" id="{F228D48C-D727-4768-8307-71D2D6A8B5FD}"/>
              </a:ext>
            </a:extLst>
          </p:cNvPr>
          <p:cNvPicPr>
            <a:picLocks noChangeAspect="1"/>
          </p:cNvPicPr>
          <p:nvPr/>
        </p:nvPicPr>
        <p:blipFill>
          <a:blip r:embed="rId2"/>
          <a:stretch>
            <a:fillRect/>
          </a:stretch>
        </p:blipFill>
        <p:spPr>
          <a:xfrm>
            <a:off x="3870067" y="2090315"/>
            <a:ext cx="6110546" cy="4195145"/>
          </a:xfrm>
          <a:prstGeom prst="rect">
            <a:avLst/>
          </a:prstGeom>
        </p:spPr>
      </p:pic>
    </p:spTree>
    <p:extLst>
      <p:ext uri="{BB962C8B-B14F-4D97-AF65-F5344CB8AC3E}">
        <p14:creationId xmlns:p14="http://schemas.microsoft.com/office/powerpoint/2010/main" val="4011404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BB3C7-605E-4384-B7D0-4CEA2E23A1E8}"/>
              </a:ext>
            </a:extLst>
          </p:cNvPr>
          <p:cNvSpPr>
            <a:spLocks noGrp="1"/>
          </p:cNvSpPr>
          <p:nvPr>
            <p:ph type="title"/>
          </p:nvPr>
        </p:nvSpPr>
        <p:spPr/>
        <p:txBody>
          <a:bodyPr/>
          <a:lstStyle/>
          <a:p>
            <a:pPr algn="ctr"/>
            <a:r>
              <a:rPr lang="en-GB" dirty="0"/>
              <a:t>Clusters obtained by using k-means</a:t>
            </a:r>
          </a:p>
        </p:txBody>
      </p:sp>
      <p:sp>
        <p:nvSpPr>
          <p:cNvPr id="4" name="Slide Number Placeholder 3">
            <a:extLst>
              <a:ext uri="{FF2B5EF4-FFF2-40B4-BE49-F238E27FC236}">
                <a16:creationId xmlns:a16="http://schemas.microsoft.com/office/drawing/2014/main" id="{43F018AC-2C52-4B76-99E2-3EA94DAB7CCE}"/>
              </a:ext>
            </a:extLst>
          </p:cNvPr>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9" name="Picture 8">
            <a:extLst>
              <a:ext uri="{FF2B5EF4-FFF2-40B4-BE49-F238E27FC236}">
                <a16:creationId xmlns:a16="http://schemas.microsoft.com/office/drawing/2014/main" id="{78AED1F7-48B8-40CD-AF07-599509777C06}"/>
              </a:ext>
            </a:extLst>
          </p:cNvPr>
          <p:cNvPicPr>
            <a:picLocks noChangeAspect="1"/>
          </p:cNvPicPr>
          <p:nvPr/>
        </p:nvPicPr>
        <p:blipFill>
          <a:blip r:embed="rId2"/>
          <a:stretch>
            <a:fillRect/>
          </a:stretch>
        </p:blipFill>
        <p:spPr>
          <a:xfrm>
            <a:off x="760445" y="2278736"/>
            <a:ext cx="10671110" cy="2032914"/>
          </a:xfrm>
          <a:prstGeom prst="rect">
            <a:avLst/>
          </a:prstGeom>
        </p:spPr>
      </p:pic>
    </p:spTree>
    <p:extLst>
      <p:ext uri="{BB962C8B-B14F-4D97-AF65-F5344CB8AC3E}">
        <p14:creationId xmlns:p14="http://schemas.microsoft.com/office/powerpoint/2010/main" val="762322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C171-EABC-411A-B64C-A2FD86C32BB5}"/>
              </a:ext>
            </a:extLst>
          </p:cNvPr>
          <p:cNvSpPr>
            <a:spLocks noGrp="1"/>
          </p:cNvSpPr>
          <p:nvPr>
            <p:ph type="title"/>
          </p:nvPr>
        </p:nvSpPr>
        <p:spPr/>
        <p:txBody>
          <a:bodyPr/>
          <a:lstStyle/>
          <a:p>
            <a:pPr algn="ctr"/>
            <a:r>
              <a:rPr lang="en-GB" dirty="0"/>
              <a:t>Analysis</a:t>
            </a:r>
          </a:p>
        </p:txBody>
      </p:sp>
      <p:pic>
        <p:nvPicPr>
          <p:cNvPr id="6" name="Content Placeholder 5">
            <a:extLst>
              <a:ext uri="{FF2B5EF4-FFF2-40B4-BE49-F238E27FC236}">
                <a16:creationId xmlns:a16="http://schemas.microsoft.com/office/drawing/2014/main" id="{4B450F40-F8EE-4B06-AF8B-237AD3C006CA}"/>
              </a:ext>
            </a:extLst>
          </p:cNvPr>
          <p:cNvPicPr>
            <a:picLocks noGrp="1" noChangeAspect="1"/>
          </p:cNvPicPr>
          <p:nvPr>
            <p:ph idx="1"/>
          </p:nvPr>
        </p:nvPicPr>
        <p:blipFill>
          <a:blip r:embed="rId2"/>
          <a:stretch>
            <a:fillRect/>
          </a:stretch>
        </p:blipFill>
        <p:spPr>
          <a:xfrm>
            <a:off x="698500" y="2617952"/>
            <a:ext cx="10649802" cy="1878348"/>
          </a:xfrm>
        </p:spPr>
      </p:pic>
      <p:sp>
        <p:nvSpPr>
          <p:cNvPr id="4" name="Slide Number Placeholder 3">
            <a:extLst>
              <a:ext uri="{FF2B5EF4-FFF2-40B4-BE49-F238E27FC236}">
                <a16:creationId xmlns:a16="http://schemas.microsoft.com/office/drawing/2014/main" id="{018DD213-0E91-410F-830F-6051DED28187}"/>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834497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4D47-CC60-455C-9AF8-50FB000E13D7}"/>
              </a:ext>
            </a:extLst>
          </p:cNvPr>
          <p:cNvSpPr>
            <a:spLocks noGrp="1"/>
          </p:cNvSpPr>
          <p:nvPr>
            <p:ph type="title"/>
          </p:nvPr>
        </p:nvSpPr>
        <p:spPr/>
        <p:txBody>
          <a:bodyPr/>
          <a:lstStyle/>
          <a:p>
            <a:pPr algn="ctr"/>
            <a:r>
              <a:rPr lang="en-GB" dirty="0"/>
              <a:t>Conclusion</a:t>
            </a:r>
          </a:p>
        </p:txBody>
      </p:sp>
      <p:sp>
        <p:nvSpPr>
          <p:cNvPr id="3" name="Content Placeholder 2">
            <a:extLst>
              <a:ext uri="{FF2B5EF4-FFF2-40B4-BE49-F238E27FC236}">
                <a16:creationId xmlns:a16="http://schemas.microsoft.com/office/drawing/2014/main" id="{7CEDA329-8500-4515-9E12-DD0DCFBC4CAC}"/>
              </a:ext>
            </a:extLst>
          </p:cNvPr>
          <p:cNvSpPr>
            <a:spLocks noGrp="1"/>
          </p:cNvSpPr>
          <p:nvPr>
            <p:ph idx="1"/>
          </p:nvPr>
        </p:nvSpPr>
        <p:spPr/>
        <p:txBody>
          <a:bodyPr/>
          <a:lstStyle/>
          <a:p>
            <a:r>
              <a:rPr lang="en-GB" dirty="0"/>
              <a:t>Different methods for selecting cluster number exists. We should be careful about the result, because selecting process is a bit arbitrary.</a:t>
            </a:r>
          </a:p>
          <a:p>
            <a:r>
              <a:rPr lang="en-GB" dirty="0"/>
              <a:t>Cluster number affects the performance of clustering dramatically.</a:t>
            </a:r>
          </a:p>
          <a:p>
            <a:r>
              <a:rPr lang="en-GB" dirty="0"/>
              <a:t>K-means and AGNES worked well for our dataset. However, results could very well depend on an another dataset.</a:t>
            </a:r>
          </a:p>
          <a:p>
            <a:r>
              <a:rPr lang="en-GB" dirty="0"/>
              <a:t>Runtime Performance Comparison: k-means &gt; </a:t>
            </a:r>
            <a:r>
              <a:rPr lang="en-GB" dirty="0" err="1"/>
              <a:t>DBScan</a:t>
            </a:r>
            <a:r>
              <a:rPr lang="en-GB" dirty="0"/>
              <a:t> &gt; AGNES (Clustering)</a:t>
            </a:r>
          </a:p>
          <a:p>
            <a:r>
              <a:rPr lang="en-GB" dirty="0"/>
              <a:t>Runtime Performance Comparison: ECLAT &gt; </a:t>
            </a:r>
            <a:r>
              <a:rPr lang="en-GB" dirty="0" err="1"/>
              <a:t>Apriori</a:t>
            </a:r>
            <a:r>
              <a:rPr lang="en-GB" dirty="0"/>
              <a:t> &gt; </a:t>
            </a:r>
            <a:r>
              <a:rPr lang="en-GB" dirty="0" err="1"/>
              <a:t>FPGrowth</a:t>
            </a:r>
            <a:r>
              <a:rPr lang="en-GB" dirty="0"/>
              <a:t> (Frequent Pattern)</a:t>
            </a:r>
          </a:p>
          <a:p>
            <a:endParaRPr lang="en-GB" dirty="0"/>
          </a:p>
        </p:txBody>
      </p:sp>
      <p:sp>
        <p:nvSpPr>
          <p:cNvPr id="4" name="Slide Number Placeholder 3">
            <a:extLst>
              <a:ext uri="{FF2B5EF4-FFF2-40B4-BE49-F238E27FC236}">
                <a16:creationId xmlns:a16="http://schemas.microsoft.com/office/drawing/2014/main" id="{64C74F72-0D61-4744-A597-3F2A149158E3}"/>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29307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D86D8-DF42-4045-842B-391923DCFD23}"/>
              </a:ext>
            </a:extLst>
          </p:cNvPr>
          <p:cNvSpPr>
            <a:spLocks noGrp="1"/>
          </p:cNvSpPr>
          <p:nvPr>
            <p:ph type="title"/>
          </p:nvPr>
        </p:nvSpPr>
        <p:spPr>
          <a:xfrm>
            <a:off x="1001261" y="813870"/>
            <a:ext cx="8761413" cy="706964"/>
          </a:xfrm>
        </p:spPr>
        <p:txBody>
          <a:bodyPr/>
          <a:lstStyle/>
          <a:p>
            <a:pPr algn="ctr"/>
            <a:r>
              <a:rPr lang="en-GB" dirty="0"/>
              <a:t>Definition of the Problem</a:t>
            </a:r>
          </a:p>
        </p:txBody>
      </p:sp>
      <p:sp>
        <p:nvSpPr>
          <p:cNvPr id="3" name="Content Placeholder 2">
            <a:extLst>
              <a:ext uri="{FF2B5EF4-FFF2-40B4-BE49-F238E27FC236}">
                <a16:creationId xmlns:a16="http://schemas.microsoft.com/office/drawing/2014/main" id="{D0C61BDB-5E57-4F02-9291-54B43A8BF8FA}"/>
              </a:ext>
            </a:extLst>
          </p:cNvPr>
          <p:cNvSpPr>
            <a:spLocks noGrp="1"/>
          </p:cNvSpPr>
          <p:nvPr>
            <p:ph idx="1"/>
          </p:nvPr>
        </p:nvSpPr>
        <p:spPr>
          <a:xfrm>
            <a:off x="1154954" y="2467992"/>
            <a:ext cx="8825659" cy="3986073"/>
          </a:xfrm>
        </p:spPr>
        <p:txBody>
          <a:bodyPr>
            <a:normAutofit/>
          </a:bodyPr>
          <a:lstStyle/>
          <a:p>
            <a:pPr marL="0" indent="0">
              <a:buNone/>
            </a:pPr>
            <a:r>
              <a:rPr lang="tr-TR" b="1" u="sng" dirty="0"/>
              <a:t>Using Shill Bidding Dataset:</a:t>
            </a:r>
            <a:endParaRPr lang="tr-TR" b="1" dirty="0"/>
          </a:p>
          <a:p>
            <a:pPr marL="0" indent="0">
              <a:buNone/>
            </a:pPr>
            <a:r>
              <a:rPr lang="tr-TR" dirty="0"/>
              <a:t>eBay</a:t>
            </a:r>
            <a:r>
              <a:rPr lang="en-US" dirty="0"/>
              <a:t>-auctions have attracted serious fraud, such as Shill Bidding (SB), due to the large amount of money involved and anonymity of users. SB is difficult to detect given its similarity to normal bidding behavior.</a:t>
            </a:r>
            <a:endParaRPr lang="tr-TR" dirty="0"/>
          </a:p>
          <a:p>
            <a:r>
              <a:rPr lang="tr-TR" dirty="0"/>
              <a:t>Using the labelled SB dataset</a:t>
            </a:r>
            <a:r>
              <a:rPr lang="en-GB" dirty="0"/>
              <a:t>:</a:t>
            </a:r>
            <a:endParaRPr lang="tr-TR" dirty="0"/>
          </a:p>
          <a:p>
            <a:pPr marL="0" indent="0">
              <a:buNone/>
            </a:pPr>
            <a:r>
              <a:rPr lang="en-GB" dirty="0"/>
              <a:t>Di</a:t>
            </a:r>
            <a:r>
              <a:rPr lang="en-US" dirty="0" err="1"/>
              <a:t>stinguish</a:t>
            </a:r>
            <a:r>
              <a:rPr lang="en-US" dirty="0"/>
              <a:t> between legitimate and shill bidders</a:t>
            </a:r>
            <a:r>
              <a:rPr lang="tr-TR" dirty="0"/>
              <a:t> for</a:t>
            </a:r>
            <a:r>
              <a:rPr lang="en-US" dirty="0"/>
              <a:t> </a:t>
            </a:r>
            <a:r>
              <a:rPr lang="tr-TR" dirty="0"/>
              <a:t>eBay-auctions based on </a:t>
            </a:r>
            <a:r>
              <a:rPr lang="en-US" dirty="0"/>
              <a:t>Model Construction: Frequent Pattern Mining</a:t>
            </a:r>
            <a:r>
              <a:rPr lang="tr-TR" dirty="0"/>
              <a:t> as follows </a:t>
            </a:r>
            <a:r>
              <a:rPr lang="en-US" dirty="0" err="1"/>
              <a:t>Apriori</a:t>
            </a:r>
            <a:r>
              <a:rPr lang="tr-TR" dirty="0"/>
              <a:t>,</a:t>
            </a:r>
            <a:r>
              <a:rPr lang="en-GB" dirty="0"/>
              <a:t> </a:t>
            </a:r>
            <a:r>
              <a:rPr lang="en-US" dirty="0"/>
              <a:t>FP-Growth</a:t>
            </a:r>
            <a:r>
              <a:rPr lang="tr-TR" dirty="0"/>
              <a:t>,</a:t>
            </a:r>
            <a:r>
              <a:rPr lang="en-GB" dirty="0"/>
              <a:t> </a:t>
            </a:r>
            <a:r>
              <a:rPr lang="en-US" dirty="0"/>
              <a:t>ECLAT</a:t>
            </a:r>
            <a:r>
              <a:rPr lang="tr-TR" dirty="0"/>
              <a:t> and </a:t>
            </a:r>
            <a:r>
              <a:rPr lang="en-US" dirty="0"/>
              <a:t>Clustering Analysis</a:t>
            </a:r>
            <a:r>
              <a:rPr lang="tr-TR" dirty="0"/>
              <a:t> as follows </a:t>
            </a:r>
            <a:r>
              <a:rPr lang="en-US" dirty="0"/>
              <a:t>k-Means</a:t>
            </a:r>
            <a:r>
              <a:rPr lang="tr-TR" dirty="0"/>
              <a:t>,</a:t>
            </a:r>
            <a:r>
              <a:rPr lang="en-GB" dirty="0"/>
              <a:t> </a:t>
            </a:r>
            <a:r>
              <a:rPr lang="en-US" dirty="0"/>
              <a:t>AGNES, DBSCAN.</a:t>
            </a:r>
          </a:p>
        </p:txBody>
      </p:sp>
      <p:sp>
        <p:nvSpPr>
          <p:cNvPr id="4" name="Slide Number Placeholder 3">
            <a:extLst>
              <a:ext uri="{FF2B5EF4-FFF2-40B4-BE49-F238E27FC236}">
                <a16:creationId xmlns:a16="http://schemas.microsoft.com/office/drawing/2014/main" id="{680D67A6-4540-4838-ABF5-CC825F3A4018}"/>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961079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01261" y="372604"/>
            <a:ext cx="8761413" cy="706964"/>
          </a:xfrm>
        </p:spPr>
        <p:txBody>
          <a:bodyPr/>
          <a:lstStyle/>
          <a:p>
            <a:pPr algn="ctr"/>
            <a:r>
              <a:rPr lang="en-GB" dirty="0"/>
              <a:t>Information About </a:t>
            </a:r>
            <a:r>
              <a:rPr lang="tr-TR" dirty="0"/>
              <a:t>Dataset</a:t>
            </a:r>
          </a:p>
        </p:txBody>
      </p:sp>
      <p:sp>
        <p:nvSpPr>
          <p:cNvPr id="3" name="İçerik Yer Tutucusu 2"/>
          <p:cNvSpPr>
            <a:spLocks noGrp="1"/>
          </p:cNvSpPr>
          <p:nvPr>
            <p:ph idx="1"/>
          </p:nvPr>
        </p:nvSpPr>
        <p:spPr>
          <a:xfrm>
            <a:off x="653687" y="3808520"/>
            <a:ext cx="5170063" cy="2807693"/>
          </a:xfrm>
        </p:spPr>
        <p:txBody>
          <a:bodyPr>
            <a:normAutofit/>
          </a:bodyPr>
          <a:lstStyle/>
          <a:p>
            <a:r>
              <a:rPr lang="tr-TR" dirty="0"/>
              <a:t>We have </a:t>
            </a:r>
            <a:r>
              <a:rPr lang="tr-TR" b="1" dirty="0"/>
              <a:t>13</a:t>
            </a:r>
            <a:r>
              <a:rPr lang="tr-TR" dirty="0"/>
              <a:t> types of Shill Bidding dataset as our columns. </a:t>
            </a:r>
          </a:p>
          <a:p>
            <a:r>
              <a:rPr lang="tr-TR" b="1" dirty="0"/>
              <a:t>#</a:t>
            </a:r>
            <a:r>
              <a:rPr lang="tr-TR" dirty="0"/>
              <a:t> decimal:8 ;</a:t>
            </a:r>
            <a:r>
              <a:rPr lang="tr-TR" b="1" dirty="0"/>
              <a:t># </a:t>
            </a:r>
            <a:r>
              <a:rPr lang="tr-TR" dirty="0"/>
              <a:t>integer:2 ; </a:t>
            </a:r>
            <a:r>
              <a:rPr lang="tr-TR" b="1" dirty="0"/>
              <a:t># </a:t>
            </a:r>
            <a:r>
              <a:rPr lang="tr-TR" dirty="0"/>
              <a:t>id=2 ; </a:t>
            </a:r>
            <a:r>
              <a:rPr lang="tr-TR" b="1" dirty="0"/>
              <a:t># </a:t>
            </a:r>
            <a:r>
              <a:rPr lang="tr-TR" dirty="0"/>
              <a:t>other:1</a:t>
            </a:r>
          </a:p>
          <a:p>
            <a:r>
              <a:rPr lang="tr-TR" b="1" dirty="0"/>
              <a:t>Number of Attributes: </a:t>
            </a:r>
            <a:r>
              <a:rPr lang="tr-TR" dirty="0"/>
              <a:t>13</a:t>
            </a:r>
          </a:p>
          <a:p>
            <a:r>
              <a:rPr lang="tr-TR" b="1" dirty="0"/>
              <a:t>Number of Instances(rows):</a:t>
            </a:r>
            <a:r>
              <a:rPr lang="en-GB" b="1" dirty="0"/>
              <a:t> </a:t>
            </a:r>
            <a:r>
              <a:rPr lang="tr-TR" dirty="0"/>
              <a:t>6321</a:t>
            </a:r>
          </a:p>
          <a:p>
            <a:pPr algn="ctr"/>
            <a:endParaRPr lang="tr-TR" dirty="0"/>
          </a:p>
        </p:txBody>
      </p:sp>
      <p:sp>
        <p:nvSpPr>
          <p:cNvPr id="7" name="Slide Number Placeholder 6">
            <a:extLst>
              <a:ext uri="{FF2B5EF4-FFF2-40B4-BE49-F238E27FC236}">
                <a16:creationId xmlns:a16="http://schemas.microsoft.com/office/drawing/2014/main" id="{4EC9212A-9B78-41D7-BAC0-340EDC34906E}"/>
              </a:ext>
            </a:extLst>
          </p:cNvPr>
          <p:cNvSpPr>
            <a:spLocks noGrp="1"/>
          </p:cNvSpPr>
          <p:nvPr>
            <p:ph type="sldNum" sz="quarter" idx="12"/>
          </p:nvPr>
        </p:nvSpPr>
        <p:spPr>
          <a:xfrm>
            <a:off x="10352540" y="142658"/>
            <a:ext cx="838199" cy="767687"/>
          </a:xfrm>
        </p:spPr>
        <p:txBody>
          <a:bodyPr/>
          <a:lstStyle/>
          <a:p>
            <a:fld id="{D57F1E4F-1CFF-5643-939E-217C01CDF565}" type="slidenum">
              <a:rPr lang="en-US" smtClean="0"/>
              <a:pPr/>
              <a:t>4</a:t>
            </a:fld>
            <a:endParaRPr lang="en-US" dirty="0"/>
          </a:p>
        </p:txBody>
      </p:sp>
      <p:pic>
        <p:nvPicPr>
          <p:cNvPr id="8" name="Picture 7">
            <a:extLst>
              <a:ext uri="{FF2B5EF4-FFF2-40B4-BE49-F238E27FC236}">
                <a16:creationId xmlns:a16="http://schemas.microsoft.com/office/drawing/2014/main" id="{B3D5F214-3E89-4E11-B293-6819F41E5BF8}"/>
              </a:ext>
            </a:extLst>
          </p:cNvPr>
          <p:cNvPicPr>
            <a:picLocks noChangeAspect="1"/>
          </p:cNvPicPr>
          <p:nvPr/>
        </p:nvPicPr>
        <p:blipFill>
          <a:blip r:embed="rId3"/>
          <a:stretch>
            <a:fillRect/>
          </a:stretch>
        </p:blipFill>
        <p:spPr>
          <a:xfrm>
            <a:off x="231391" y="1059195"/>
            <a:ext cx="11795768" cy="2062734"/>
          </a:xfrm>
          <a:prstGeom prst="rect">
            <a:avLst/>
          </a:prstGeom>
        </p:spPr>
      </p:pic>
      <p:sp>
        <p:nvSpPr>
          <p:cNvPr id="9" name="TextBox 8">
            <a:extLst>
              <a:ext uri="{FF2B5EF4-FFF2-40B4-BE49-F238E27FC236}">
                <a16:creationId xmlns:a16="http://schemas.microsoft.com/office/drawing/2014/main" id="{B33C998D-2F2C-4918-BB6C-530C309F4E0E}"/>
              </a:ext>
            </a:extLst>
          </p:cNvPr>
          <p:cNvSpPr txBox="1"/>
          <p:nvPr/>
        </p:nvSpPr>
        <p:spPr>
          <a:xfrm>
            <a:off x="6097480" y="3134874"/>
            <a:ext cx="6094520" cy="4154984"/>
          </a:xfrm>
          <a:prstGeom prst="rect">
            <a:avLst/>
          </a:prstGeom>
          <a:noFill/>
        </p:spPr>
        <p:txBody>
          <a:bodyPr wrap="square">
            <a:spAutoFit/>
          </a:bodyPr>
          <a:lstStyle/>
          <a:p>
            <a:r>
              <a:rPr lang="tr-TR" sz="1600" b="1" u="sng" dirty="0"/>
              <a:t>Attributes:</a:t>
            </a:r>
          </a:p>
          <a:p>
            <a:r>
              <a:rPr lang="tr-TR" sz="1600" b="1" dirty="0"/>
              <a:t>Record ID-</a:t>
            </a:r>
            <a:r>
              <a:rPr lang="tr-TR" sz="1600" dirty="0"/>
              <a:t>&gt;id</a:t>
            </a:r>
          </a:p>
          <a:p>
            <a:r>
              <a:rPr lang="tr-TR" sz="1600" b="1" dirty="0"/>
              <a:t>Auction ID-</a:t>
            </a:r>
            <a:r>
              <a:rPr lang="tr-TR" sz="1600" dirty="0"/>
              <a:t>&gt;id</a:t>
            </a:r>
          </a:p>
          <a:p>
            <a:r>
              <a:rPr lang="tr-TR" sz="1600" b="1" dirty="0"/>
              <a:t>Bidder ID</a:t>
            </a:r>
            <a:r>
              <a:rPr lang="tr-TR" sz="1600" dirty="0"/>
              <a:t>-&gt; other</a:t>
            </a:r>
          </a:p>
          <a:p>
            <a:r>
              <a:rPr lang="tr-TR" sz="1600" b="1" dirty="0"/>
              <a:t>Bidder Tendency-</a:t>
            </a:r>
            <a:r>
              <a:rPr lang="tr-TR" sz="1600" dirty="0"/>
              <a:t>&gt; decimal</a:t>
            </a:r>
          </a:p>
          <a:p>
            <a:r>
              <a:rPr lang="tr-TR" sz="1600" b="1" dirty="0"/>
              <a:t>Bidding Ratio-</a:t>
            </a:r>
            <a:r>
              <a:rPr lang="tr-TR" sz="1600" dirty="0"/>
              <a:t>&gt; decimal</a:t>
            </a:r>
          </a:p>
          <a:p>
            <a:r>
              <a:rPr lang="tr-TR" sz="1600" b="1" dirty="0"/>
              <a:t>Successive Outbidding-</a:t>
            </a:r>
            <a:r>
              <a:rPr lang="tr-TR" sz="1600" dirty="0"/>
              <a:t>&gt; decimal</a:t>
            </a:r>
          </a:p>
          <a:p>
            <a:r>
              <a:rPr lang="tr-TR" sz="1600" b="1" dirty="0"/>
              <a:t>Last Bidding-</a:t>
            </a:r>
            <a:r>
              <a:rPr lang="tr-TR" sz="1600" dirty="0"/>
              <a:t>&gt; decimal </a:t>
            </a:r>
          </a:p>
          <a:p>
            <a:r>
              <a:rPr lang="tr-TR" sz="1600" b="1" dirty="0"/>
              <a:t>Auction Bids-</a:t>
            </a:r>
            <a:r>
              <a:rPr lang="tr-TR" sz="1600" dirty="0"/>
              <a:t>&gt; decimal</a:t>
            </a:r>
          </a:p>
          <a:p>
            <a:r>
              <a:rPr lang="tr-TR" sz="1600" b="1" dirty="0"/>
              <a:t>Auction Starting Price-</a:t>
            </a:r>
            <a:r>
              <a:rPr lang="tr-TR" sz="1600" dirty="0"/>
              <a:t>&gt; decimal</a:t>
            </a:r>
          </a:p>
          <a:p>
            <a:r>
              <a:rPr lang="tr-TR" sz="1600" b="1" dirty="0"/>
              <a:t>Early Bidding-</a:t>
            </a:r>
            <a:r>
              <a:rPr lang="tr-TR" sz="1600" dirty="0"/>
              <a:t>&gt; decimal</a:t>
            </a:r>
          </a:p>
          <a:p>
            <a:r>
              <a:rPr lang="tr-TR" sz="1600" b="1" dirty="0"/>
              <a:t>Winning Ratio-</a:t>
            </a:r>
            <a:r>
              <a:rPr lang="tr-TR" sz="1600" dirty="0"/>
              <a:t>&gt; decimal</a:t>
            </a:r>
          </a:p>
          <a:p>
            <a:r>
              <a:rPr lang="tr-TR" sz="1600" b="1" dirty="0"/>
              <a:t>Auction Duration-</a:t>
            </a:r>
            <a:r>
              <a:rPr lang="tr-TR" sz="1600" dirty="0"/>
              <a:t>&gt; integer</a:t>
            </a:r>
          </a:p>
          <a:p>
            <a:r>
              <a:rPr lang="tr-TR" sz="1600" b="1" dirty="0"/>
              <a:t>Class</a:t>
            </a:r>
            <a:r>
              <a:rPr lang="tr-TR" sz="1600" dirty="0"/>
              <a:t>-&gt; integer</a:t>
            </a:r>
          </a:p>
          <a:p>
            <a:endParaRPr lang="tr-TR" dirty="0"/>
          </a:p>
          <a:p>
            <a:endParaRPr lang="tr-TR" dirty="0"/>
          </a:p>
        </p:txBody>
      </p:sp>
    </p:spTree>
    <p:extLst>
      <p:ext uri="{BB962C8B-B14F-4D97-AF65-F5344CB8AC3E}">
        <p14:creationId xmlns:p14="http://schemas.microsoft.com/office/powerpoint/2010/main" val="4171808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756E-2D7A-444C-BCFF-186F87A5A55B}"/>
              </a:ext>
            </a:extLst>
          </p:cNvPr>
          <p:cNvSpPr>
            <a:spLocks noGrp="1"/>
          </p:cNvSpPr>
          <p:nvPr>
            <p:ph type="title"/>
          </p:nvPr>
        </p:nvSpPr>
        <p:spPr/>
        <p:txBody>
          <a:bodyPr/>
          <a:lstStyle/>
          <a:p>
            <a:pPr algn="ctr"/>
            <a:r>
              <a:rPr lang="en-GB" dirty="0"/>
              <a:t>Information About </a:t>
            </a:r>
            <a:r>
              <a:rPr lang="tr-TR" dirty="0"/>
              <a:t>Dataset</a:t>
            </a:r>
          </a:p>
        </p:txBody>
      </p:sp>
      <p:sp>
        <p:nvSpPr>
          <p:cNvPr id="3" name="Content Placeholder 2">
            <a:extLst>
              <a:ext uri="{FF2B5EF4-FFF2-40B4-BE49-F238E27FC236}">
                <a16:creationId xmlns:a16="http://schemas.microsoft.com/office/drawing/2014/main" id="{E04A96A0-7027-472B-A457-242567EE9AF6}"/>
              </a:ext>
            </a:extLst>
          </p:cNvPr>
          <p:cNvSpPr>
            <a:spLocks noGrp="1"/>
          </p:cNvSpPr>
          <p:nvPr>
            <p:ph idx="1"/>
          </p:nvPr>
        </p:nvSpPr>
        <p:spPr>
          <a:xfrm>
            <a:off x="728826" y="2237173"/>
            <a:ext cx="10838778" cy="4325098"/>
          </a:xfrm>
        </p:spPr>
        <p:txBody>
          <a:bodyPr>
            <a:normAutofit/>
          </a:bodyPr>
          <a:lstStyle/>
          <a:p>
            <a:r>
              <a:rPr lang="tr-TR" u="sng" dirty="0">
                <a:solidFill>
                  <a:schemeClr val="tx1"/>
                </a:solidFill>
              </a:rPr>
              <a:t>Attributes:</a:t>
            </a:r>
          </a:p>
          <a:p>
            <a:r>
              <a:rPr lang="en-US" dirty="0">
                <a:solidFill>
                  <a:schemeClr val="tx1"/>
                </a:solidFill>
              </a:rPr>
              <a:t>Record ID: Unique identifier of a record in the dataset.</a:t>
            </a:r>
          </a:p>
          <a:p>
            <a:r>
              <a:rPr lang="en-US" dirty="0">
                <a:solidFill>
                  <a:schemeClr val="tx1"/>
                </a:solidFill>
              </a:rPr>
              <a:t>Auction ID: Unique identifier of an auction.</a:t>
            </a:r>
          </a:p>
          <a:p>
            <a:r>
              <a:rPr lang="en-US" dirty="0">
                <a:solidFill>
                  <a:schemeClr val="tx1"/>
                </a:solidFill>
              </a:rPr>
              <a:t>Bidder ID: Unique identifier of a bidder.</a:t>
            </a:r>
          </a:p>
          <a:p>
            <a:r>
              <a:rPr lang="en-US" dirty="0">
                <a:solidFill>
                  <a:schemeClr val="tx1"/>
                </a:solidFill>
              </a:rPr>
              <a:t>Bidder Tendency: A shill bidder participates exclusively in auctions of few sellers rather than a diversified lot. This is a collusive act involving the fraudulent seller and an accomplice.</a:t>
            </a:r>
          </a:p>
          <a:p>
            <a:r>
              <a:rPr lang="en-US" dirty="0">
                <a:solidFill>
                  <a:schemeClr val="tx1"/>
                </a:solidFill>
              </a:rPr>
              <a:t>Bidding Ratio: A shill bidder participates more frequently to raise the auction price and attract higher bids from legitimate participants.</a:t>
            </a:r>
          </a:p>
          <a:p>
            <a:r>
              <a:rPr lang="en-US" dirty="0">
                <a:solidFill>
                  <a:schemeClr val="tx1"/>
                </a:solidFill>
              </a:rPr>
              <a:t>Successive Outbidding: A shill bidder successively outbids himself even though he is the current winner to increase the price gradually with small consecutive increments</a:t>
            </a:r>
          </a:p>
          <a:p>
            <a:endParaRPr lang="en-GB" dirty="0"/>
          </a:p>
          <a:p>
            <a:endParaRPr lang="tr-TR" dirty="0">
              <a:solidFill>
                <a:schemeClr val="tx1"/>
              </a:solidFill>
            </a:endParaRPr>
          </a:p>
        </p:txBody>
      </p:sp>
      <p:sp>
        <p:nvSpPr>
          <p:cNvPr id="4" name="Slide Number Placeholder 3">
            <a:extLst>
              <a:ext uri="{FF2B5EF4-FFF2-40B4-BE49-F238E27FC236}">
                <a16:creationId xmlns:a16="http://schemas.microsoft.com/office/drawing/2014/main" id="{4A92D4B0-36C9-47C9-8F42-F7CEE700F9E4}"/>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892720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9292F-103B-4CB1-9F30-D564ED524F04}"/>
              </a:ext>
            </a:extLst>
          </p:cNvPr>
          <p:cNvSpPr>
            <a:spLocks noGrp="1"/>
          </p:cNvSpPr>
          <p:nvPr>
            <p:ph type="title"/>
          </p:nvPr>
        </p:nvSpPr>
        <p:spPr/>
        <p:txBody>
          <a:bodyPr/>
          <a:lstStyle/>
          <a:p>
            <a:pPr algn="ctr"/>
            <a:r>
              <a:rPr lang="en-GB" dirty="0"/>
              <a:t>Information About </a:t>
            </a:r>
            <a:r>
              <a:rPr lang="tr-TR" dirty="0"/>
              <a:t>Dataset</a:t>
            </a:r>
            <a:endParaRPr lang="en-GB" dirty="0"/>
          </a:p>
        </p:txBody>
      </p:sp>
      <p:sp>
        <p:nvSpPr>
          <p:cNvPr id="3" name="Content Placeholder 2">
            <a:extLst>
              <a:ext uri="{FF2B5EF4-FFF2-40B4-BE49-F238E27FC236}">
                <a16:creationId xmlns:a16="http://schemas.microsoft.com/office/drawing/2014/main" id="{6F5EA8CD-EBA7-40F6-AB0C-D3754A3C0450}"/>
              </a:ext>
            </a:extLst>
          </p:cNvPr>
          <p:cNvSpPr>
            <a:spLocks noGrp="1"/>
          </p:cNvSpPr>
          <p:nvPr>
            <p:ph idx="1"/>
          </p:nvPr>
        </p:nvSpPr>
        <p:spPr>
          <a:xfrm>
            <a:off x="1154953" y="2276669"/>
            <a:ext cx="9799185" cy="4285601"/>
          </a:xfrm>
        </p:spPr>
        <p:txBody>
          <a:bodyPr>
            <a:noAutofit/>
          </a:bodyPr>
          <a:lstStyle/>
          <a:p>
            <a:r>
              <a:rPr lang="en-US" dirty="0">
                <a:solidFill>
                  <a:schemeClr val="tx1"/>
                </a:solidFill>
              </a:rPr>
              <a:t>Last Bidding: A shill bidder becomes inactive at the last stage of the auction (more than 90\% of the auction duration) to avoid winning the auction.</a:t>
            </a:r>
          </a:p>
          <a:p>
            <a:r>
              <a:rPr lang="en-US" dirty="0">
                <a:solidFill>
                  <a:schemeClr val="tx1"/>
                </a:solidFill>
              </a:rPr>
              <a:t>Auction Bids: Auctions with SB activities tend to have a much higher number of bids than the average of bids in concurrent auctions.</a:t>
            </a:r>
          </a:p>
          <a:p>
            <a:r>
              <a:rPr lang="en-US" dirty="0">
                <a:solidFill>
                  <a:schemeClr val="tx1"/>
                </a:solidFill>
              </a:rPr>
              <a:t>Auction Starting Price: a shill bidder usually offers a small starting price to attract legitimate bidders into the auction.</a:t>
            </a:r>
          </a:p>
          <a:p>
            <a:r>
              <a:rPr lang="en-US" dirty="0">
                <a:solidFill>
                  <a:schemeClr val="tx1"/>
                </a:solidFill>
              </a:rPr>
              <a:t>Early Bidding: A shill bidder tends to bid pretty early in the auction (less than 25\% of the auction duration) to get the attention of auction users.</a:t>
            </a:r>
          </a:p>
          <a:p>
            <a:r>
              <a:rPr lang="en-US" dirty="0">
                <a:solidFill>
                  <a:schemeClr val="tx1"/>
                </a:solidFill>
              </a:rPr>
              <a:t>Winning Ratio: A shill bidder competes in many auctions but hardly wins any auctions.</a:t>
            </a:r>
          </a:p>
          <a:p>
            <a:r>
              <a:rPr lang="en-US" dirty="0">
                <a:solidFill>
                  <a:schemeClr val="tx1"/>
                </a:solidFill>
              </a:rPr>
              <a:t>Auction Duration: How long an auction lasted.</a:t>
            </a:r>
          </a:p>
          <a:p>
            <a:r>
              <a:rPr lang="en-US" dirty="0">
                <a:solidFill>
                  <a:schemeClr val="tx1"/>
                </a:solidFill>
              </a:rPr>
              <a:t>Class: 0 for normal behavior bidding; 1 for otherwise.</a:t>
            </a:r>
            <a:endParaRPr lang="tr-TR" dirty="0">
              <a:solidFill>
                <a:schemeClr val="tx1"/>
              </a:solidFill>
            </a:endParaRPr>
          </a:p>
          <a:p>
            <a:endParaRPr lang="en-GB" dirty="0"/>
          </a:p>
        </p:txBody>
      </p:sp>
      <p:sp>
        <p:nvSpPr>
          <p:cNvPr id="4" name="Slide Number Placeholder 3">
            <a:extLst>
              <a:ext uri="{FF2B5EF4-FFF2-40B4-BE49-F238E27FC236}">
                <a16:creationId xmlns:a16="http://schemas.microsoft.com/office/drawing/2014/main" id="{B6270C8D-917D-475E-9625-7B1CC9BE1C5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623716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C844-FE50-4BBB-AE78-F1BD1B7BAF2C}"/>
              </a:ext>
            </a:extLst>
          </p:cNvPr>
          <p:cNvSpPr>
            <a:spLocks noGrp="1"/>
          </p:cNvSpPr>
          <p:nvPr>
            <p:ph type="title"/>
          </p:nvPr>
        </p:nvSpPr>
        <p:spPr>
          <a:xfrm>
            <a:off x="1182946" y="572452"/>
            <a:ext cx="8761413" cy="706964"/>
          </a:xfrm>
        </p:spPr>
        <p:txBody>
          <a:bodyPr/>
          <a:lstStyle/>
          <a:p>
            <a:pPr algn="ctr"/>
            <a:r>
              <a:rPr lang="en-GB" dirty="0"/>
              <a:t>Histogram of Raw Data</a:t>
            </a:r>
          </a:p>
        </p:txBody>
      </p:sp>
      <p:sp>
        <p:nvSpPr>
          <p:cNvPr id="4" name="Slide Number Placeholder 3">
            <a:extLst>
              <a:ext uri="{FF2B5EF4-FFF2-40B4-BE49-F238E27FC236}">
                <a16:creationId xmlns:a16="http://schemas.microsoft.com/office/drawing/2014/main" id="{FEE79B4B-5B37-455B-87A5-9BE63F8AF60B}"/>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5" name="Picture 4">
            <a:extLst>
              <a:ext uri="{FF2B5EF4-FFF2-40B4-BE49-F238E27FC236}">
                <a16:creationId xmlns:a16="http://schemas.microsoft.com/office/drawing/2014/main" id="{2275DAF5-39BA-48C8-9918-CD78B56F985A}"/>
              </a:ext>
            </a:extLst>
          </p:cNvPr>
          <p:cNvPicPr>
            <a:picLocks noChangeAspect="1"/>
          </p:cNvPicPr>
          <p:nvPr/>
        </p:nvPicPr>
        <p:blipFill>
          <a:blip r:embed="rId3"/>
          <a:stretch>
            <a:fillRect/>
          </a:stretch>
        </p:blipFill>
        <p:spPr>
          <a:xfrm>
            <a:off x="2540518" y="1279416"/>
            <a:ext cx="7110964" cy="5105307"/>
          </a:xfrm>
          <a:prstGeom prst="rect">
            <a:avLst/>
          </a:prstGeom>
        </p:spPr>
      </p:pic>
    </p:spTree>
    <p:extLst>
      <p:ext uri="{BB962C8B-B14F-4D97-AF65-F5344CB8AC3E}">
        <p14:creationId xmlns:p14="http://schemas.microsoft.com/office/powerpoint/2010/main" val="2519624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08220" y="737118"/>
            <a:ext cx="8761413" cy="1005657"/>
          </a:xfrm>
        </p:spPr>
        <p:txBody>
          <a:bodyPr/>
          <a:lstStyle/>
          <a:p>
            <a:pPr algn="ctr"/>
            <a:r>
              <a:rPr lang="tr-TR" dirty="0"/>
              <a:t> Data Preprocessin</a:t>
            </a:r>
            <a:r>
              <a:rPr lang="en-GB" dirty="0"/>
              <a:t>g</a:t>
            </a:r>
            <a:br>
              <a:rPr lang="tr-TR" b="1" i="1" dirty="0"/>
            </a:br>
            <a:endParaRPr lang="tr-TR" b="1" i="1" dirty="0"/>
          </a:p>
        </p:txBody>
      </p:sp>
      <p:sp>
        <p:nvSpPr>
          <p:cNvPr id="5" name="İçerik Yer Tutucusu 2"/>
          <p:cNvSpPr txBox="1">
            <a:spLocks/>
          </p:cNvSpPr>
          <p:nvPr/>
        </p:nvSpPr>
        <p:spPr>
          <a:xfrm>
            <a:off x="693420" y="1933303"/>
            <a:ext cx="10805160" cy="5059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b="1" i="1" dirty="0"/>
          </a:p>
          <a:p>
            <a:pPr marL="0" indent="0">
              <a:buFont typeface="Arial" panose="020B0604020202020204" pitchFamily="34" charset="0"/>
              <a:buNone/>
            </a:pPr>
            <a:r>
              <a:rPr lang="tr-TR" sz="2400" b="1" i="1" dirty="0"/>
              <a:t>Missing values:</a:t>
            </a:r>
          </a:p>
          <a:p>
            <a:r>
              <a:rPr lang="tr-TR" sz="2400" dirty="0"/>
              <a:t>No </a:t>
            </a:r>
            <a:r>
              <a:rPr lang="en-GB" sz="2400" dirty="0"/>
              <a:t>null</a:t>
            </a:r>
            <a:r>
              <a:rPr lang="tr-TR" sz="2400" dirty="0"/>
              <a:t> values or duplicates obtained.</a:t>
            </a:r>
            <a:r>
              <a:rPr lang="en-GB" sz="2400" dirty="0"/>
              <a:t> Therefore no need to remove them.</a:t>
            </a:r>
          </a:p>
          <a:p>
            <a:pPr marL="0" indent="0">
              <a:buNone/>
            </a:pPr>
            <a:r>
              <a:rPr lang="tr-TR" sz="2400" b="1" i="1" dirty="0"/>
              <a:t>Feature creation:</a:t>
            </a:r>
          </a:p>
          <a:p>
            <a:r>
              <a:rPr lang="tr-TR" sz="2400" dirty="0"/>
              <a:t>A </a:t>
            </a:r>
            <a:r>
              <a:rPr lang="tr-TR" sz="2400" b="1" dirty="0" err="1"/>
              <a:t>dataframe</a:t>
            </a:r>
            <a:r>
              <a:rPr lang="tr-TR" sz="2400" dirty="0"/>
              <a:t> is </a:t>
            </a:r>
            <a:r>
              <a:rPr lang="tr-TR" sz="2400" dirty="0" err="1"/>
              <a:t>created</a:t>
            </a:r>
            <a:r>
              <a:rPr lang="tr-TR" sz="2400" dirty="0"/>
              <a:t> </a:t>
            </a:r>
            <a:r>
              <a:rPr lang="tr-TR" sz="2400" dirty="0" err="1"/>
              <a:t>from</a:t>
            </a:r>
            <a:r>
              <a:rPr lang="tr-TR" sz="2400" dirty="0"/>
              <a:t> data.</a:t>
            </a:r>
          </a:p>
          <a:p>
            <a:r>
              <a:rPr lang="tr-TR" sz="2400" dirty="0"/>
              <a:t>The </a:t>
            </a:r>
            <a:r>
              <a:rPr lang="tr-TR" sz="2400" b="1" dirty="0"/>
              <a:t>target(label)</a:t>
            </a:r>
            <a:r>
              <a:rPr lang="tr-TR" sz="2400" dirty="0"/>
              <a:t> values </a:t>
            </a:r>
            <a:r>
              <a:rPr lang="en-GB" sz="2400" dirty="0"/>
              <a:t>are</a:t>
            </a:r>
            <a:r>
              <a:rPr lang="tr-TR" sz="2400" dirty="0"/>
              <a:t> encoded.(the data was already </a:t>
            </a:r>
            <a:r>
              <a:rPr lang="tr-TR" sz="2400" b="1" dirty="0"/>
              <a:t>scaled</a:t>
            </a:r>
            <a:r>
              <a:rPr lang="tr-TR" sz="2400" dirty="0"/>
              <a:t>.)</a:t>
            </a:r>
          </a:p>
          <a:p>
            <a:r>
              <a:rPr lang="tr-TR" sz="2400" b="1" dirty="0" err="1"/>
              <a:t>Feature</a:t>
            </a:r>
            <a:r>
              <a:rPr lang="tr-TR" sz="2400" dirty="0"/>
              <a:t> </a:t>
            </a:r>
            <a:r>
              <a:rPr lang="tr-TR" sz="2400" dirty="0" err="1"/>
              <a:t>and</a:t>
            </a:r>
            <a:r>
              <a:rPr lang="tr-TR" sz="2400" dirty="0"/>
              <a:t> </a:t>
            </a:r>
            <a:r>
              <a:rPr lang="tr-TR" sz="2400" b="1" dirty="0" err="1"/>
              <a:t>label</a:t>
            </a:r>
            <a:r>
              <a:rPr lang="tr-TR" sz="2400" dirty="0"/>
              <a:t> </a:t>
            </a:r>
            <a:r>
              <a:rPr lang="tr-TR" sz="2400" dirty="0" err="1"/>
              <a:t>columns</a:t>
            </a:r>
            <a:r>
              <a:rPr lang="tr-TR" sz="2400" dirty="0"/>
              <a:t> </a:t>
            </a:r>
            <a:r>
              <a:rPr lang="tr-TR" sz="2400" dirty="0" err="1"/>
              <a:t>are</a:t>
            </a:r>
            <a:r>
              <a:rPr lang="tr-TR" sz="2400" dirty="0"/>
              <a:t> </a:t>
            </a:r>
            <a:r>
              <a:rPr lang="tr-TR" sz="2400" dirty="0" err="1"/>
              <a:t>seperated</a:t>
            </a:r>
            <a:r>
              <a:rPr lang="tr-TR" sz="2400" dirty="0"/>
              <a:t>.</a:t>
            </a:r>
          </a:p>
        </p:txBody>
      </p:sp>
      <p:sp>
        <p:nvSpPr>
          <p:cNvPr id="3" name="Slide Number Placeholder 2">
            <a:extLst>
              <a:ext uri="{FF2B5EF4-FFF2-40B4-BE49-F238E27FC236}">
                <a16:creationId xmlns:a16="http://schemas.microsoft.com/office/drawing/2014/main" id="{01A77E9B-855C-4FF4-A957-9C442E34B07D}"/>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520325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4581-BCB0-4111-B024-B6ED88D0503F}"/>
              </a:ext>
            </a:extLst>
          </p:cNvPr>
          <p:cNvSpPr>
            <a:spLocks noGrp="1"/>
          </p:cNvSpPr>
          <p:nvPr>
            <p:ph type="title"/>
          </p:nvPr>
        </p:nvSpPr>
        <p:spPr/>
        <p:txBody>
          <a:bodyPr/>
          <a:lstStyle/>
          <a:p>
            <a:pPr algn="ctr"/>
            <a:r>
              <a:rPr lang="en-GB" dirty="0" err="1"/>
              <a:t>Preprocessing</a:t>
            </a:r>
            <a:r>
              <a:rPr lang="en-GB" dirty="0"/>
              <a:t> Implementation</a:t>
            </a:r>
          </a:p>
        </p:txBody>
      </p:sp>
      <p:sp>
        <p:nvSpPr>
          <p:cNvPr id="7" name="Content Placeholder 6">
            <a:extLst>
              <a:ext uri="{FF2B5EF4-FFF2-40B4-BE49-F238E27FC236}">
                <a16:creationId xmlns:a16="http://schemas.microsoft.com/office/drawing/2014/main" id="{4A87D829-60C3-4211-9CE6-D039FC6C22CD}"/>
              </a:ext>
            </a:extLst>
          </p:cNvPr>
          <p:cNvSpPr>
            <a:spLocks noGrp="1"/>
          </p:cNvSpPr>
          <p:nvPr>
            <p:ph idx="1"/>
          </p:nvPr>
        </p:nvSpPr>
        <p:spPr>
          <a:xfrm>
            <a:off x="1456793" y="4647150"/>
            <a:ext cx="8825659" cy="1371600"/>
          </a:xfrm>
        </p:spPr>
        <p:txBody>
          <a:bodyPr>
            <a:normAutofit/>
          </a:bodyPr>
          <a:lstStyle/>
          <a:p>
            <a:r>
              <a:rPr lang="en-GB" dirty="0"/>
              <a:t>- Only necessary columns are taken.</a:t>
            </a:r>
          </a:p>
          <a:p>
            <a:endParaRPr lang="en-GB" dirty="0"/>
          </a:p>
        </p:txBody>
      </p:sp>
      <p:sp>
        <p:nvSpPr>
          <p:cNvPr id="9" name="Slide Number Placeholder 8">
            <a:extLst>
              <a:ext uri="{FF2B5EF4-FFF2-40B4-BE49-F238E27FC236}">
                <a16:creationId xmlns:a16="http://schemas.microsoft.com/office/drawing/2014/main" id="{74EEBEC2-C6EE-4063-80D3-AC88521468C4}"/>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6" name="Picture 5">
            <a:extLst>
              <a:ext uri="{FF2B5EF4-FFF2-40B4-BE49-F238E27FC236}">
                <a16:creationId xmlns:a16="http://schemas.microsoft.com/office/drawing/2014/main" id="{ECEEBE0B-D79B-4C50-9252-AAF5D6AADD1F}"/>
              </a:ext>
            </a:extLst>
          </p:cNvPr>
          <p:cNvPicPr>
            <a:picLocks noChangeAspect="1"/>
          </p:cNvPicPr>
          <p:nvPr/>
        </p:nvPicPr>
        <p:blipFill>
          <a:blip r:embed="rId3"/>
          <a:stretch>
            <a:fillRect/>
          </a:stretch>
        </p:blipFill>
        <p:spPr>
          <a:xfrm>
            <a:off x="1456793" y="2478091"/>
            <a:ext cx="8815227" cy="1371600"/>
          </a:xfrm>
          <a:prstGeom prst="rect">
            <a:avLst/>
          </a:prstGeom>
        </p:spPr>
      </p:pic>
    </p:spTree>
    <p:extLst>
      <p:ext uri="{BB962C8B-B14F-4D97-AF65-F5344CB8AC3E}">
        <p14:creationId xmlns:p14="http://schemas.microsoft.com/office/powerpoint/2010/main" val="2451726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944</TotalTime>
  <Words>1472</Words>
  <Application>Microsoft Office PowerPoint</Application>
  <PresentationFormat>Geniş ekran</PresentationFormat>
  <Paragraphs>176</Paragraphs>
  <Slides>27</Slides>
  <Notes>13</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27</vt:i4>
      </vt:variant>
    </vt:vector>
  </HeadingPairs>
  <TitlesOfParts>
    <vt:vector size="33" baseType="lpstr">
      <vt:lpstr>arial</vt:lpstr>
      <vt:lpstr>arial</vt:lpstr>
      <vt:lpstr>Calibri</vt:lpstr>
      <vt:lpstr>Century Gothic</vt:lpstr>
      <vt:lpstr>Wingdings 3</vt:lpstr>
      <vt:lpstr>Ion Boardroom</vt:lpstr>
      <vt:lpstr>CSE4063 Fundamentals of Data Mining</vt:lpstr>
      <vt:lpstr>Table of Contents</vt:lpstr>
      <vt:lpstr>Definition of the Problem</vt:lpstr>
      <vt:lpstr>Information About Dataset</vt:lpstr>
      <vt:lpstr>Information About Dataset</vt:lpstr>
      <vt:lpstr>Information About Dataset</vt:lpstr>
      <vt:lpstr>Histogram of Raw Data</vt:lpstr>
      <vt:lpstr> Data Preprocessing </vt:lpstr>
      <vt:lpstr>Preprocessing Implementation</vt:lpstr>
      <vt:lpstr>Implementation</vt:lpstr>
      <vt:lpstr>Model Construction &amp; Performance Results</vt:lpstr>
      <vt:lpstr>Apriori</vt:lpstr>
      <vt:lpstr>Apriori</vt:lpstr>
      <vt:lpstr>FPGROWTH</vt:lpstr>
      <vt:lpstr>ECLAT</vt:lpstr>
      <vt:lpstr>k-means</vt:lpstr>
      <vt:lpstr>PCA Visualization  </vt:lpstr>
      <vt:lpstr>UMAP visualization</vt:lpstr>
      <vt:lpstr>k-means Results</vt:lpstr>
      <vt:lpstr>AGNES</vt:lpstr>
      <vt:lpstr>AGNES</vt:lpstr>
      <vt:lpstr>DBSCAN</vt:lpstr>
      <vt:lpstr>DBSCAN</vt:lpstr>
      <vt:lpstr>Comparison of Clusters</vt:lpstr>
      <vt:lpstr>Clusters obtained by using k-means</vt:lpstr>
      <vt:lpstr>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CSE4063 Fundamentals of Data Mining</dc:title>
  <dc:creator>Kadir Kadir</dc:creator>
  <cp:lastModifiedBy>cem güleç</cp:lastModifiedBy>
  <cp:revision>86</cp:revision>
  <dcterms:created xsi:type="dcterms:W3CDTF">2020-12-16T10:30:35Z</dcterms:created>
  <dcterms:modified xsi:type="dcterms:W3CDTF">2021-01-16T09:45:41Z</dcterms:modified>
</cp:coreProperties>
</file>