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ae58a644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ae58a644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ae58a644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ae58a644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ae58a644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ae58a644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ae58a644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ae58a644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ae58a644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ae58a644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ae58a644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ae58a644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ae58a644e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ae58a644e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ae58a644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ae58a644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ae58a644e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ae58a644e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ae58a644e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ae58a644e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ae58a64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ae58a64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ae58a644e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ae58a644e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ae58a644e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ae58a644e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ae58a64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ae58a64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ae58a644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ae58a644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ae58a64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ae58a64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ae58a644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ae58a644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ae58a644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ae58a644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ae58a644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ae58a644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ae58a644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ae58a644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8377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Java Mini Project</a:t>
            </a:r>
            <a:endParaRPr b="1"/>
          </a:p>
          <a:p>
            <a:pPr indent="0" lvl="0" marL="0" rtl="0" algn="ctr">
              <a:spcBef>
                <a:spcPts val="0"/>
              </a:spcBef>
              <a:spcAft>
                <a:spcPts val="0"/>
              </a:spcAft>
              <a:buNone/>
            </a:pPr>
            <a:r>
              <a:rPr b="1" lang="en"/>
              <a:t>Restaurant Bill Generation</a:t>
            </a:r>
            <a:endParaRPr b="1"/>
          </a:p>
        </p:txBody>
      </p:sp>
      <p:sp>
        <p:nvSpPr>
          <p:cNvPr id="87" name="Google Shape;87;p13"/>
          <p:cNvSpPr txBox="1"/>
          <p:nvPr>
            <p:ph type="ctrTitle"/>
          </p:nvPr>
        </p:nvSpPr>
        <p:spPr>
          <a:xfrm>
            <a:off x="74525" y="3440050"/>
            <a:ext cx="9003600" cy="16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Group Members</a:t>
            </a:r>
            <a:endParaRPr sz="2500"/>
          </a:p>
          <a:p>
            <a:pPr indent="0" lvl="0" marL="0" rtl="0" algn="ctr">
              <a:spcBef>
                <a:spcPts val="0"/>
              </a:spcBef>
              <a:spcAft>
                <a:spcPts val="0"/>
              </a:spcAft>
              <a:buNone/>
            </a:pPr>
            <a:r>
              <a:rPr lang="en" sz="2500"/>
              <a:t> </a:t>
            </a:r>
            <a:endParaRPr sz="2500"/>
          </a:p>
          <a:p>
            <a:pPr indent="0" lvl="0" marL="0" rtl="0" algn="l">
              <a:spcBef>
                <a:spcPts val="0"/>
              </a:spcBef>
              <a:spcAft>
                <a:spcPts val="0"/>
              </a:spcAft>
              <a:buNone/>
            </a:pPr>
            <a:r>
              <a:rPr lang="en" sz="2500"/>
              <a:t>  Shakti Kumar Singh          Aditya Kumar           Abhinav Oli</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727800" y="165575"/>
            <a:ext cx="7688400" cy="88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BillGenerationSystem Class</a:t>
            </a:r>
            <a:endParaRPr/>
          </a:p>
        </p:txBody>
      </p:sp>
      <p:pic>
        <p:nvPicPr>
          <p:cNvPr id="198" name="Google Shape;198;p22"/>
          <p:cNvPicPr preferRelativeResize="0"/>
          <p:nvPr/>
        </p:nvPicPr>
        <p:blipFill>
          <a:blip r:embed="rId3">
            <a:alphaModFix/>
          </a:blip>
          <a:stretch>
            <a:fillRect/>
          </a:stretch>
        </p:blipFill>
        <p:spPr>
          <a:xfrm>
            <a:off x="1590925" y="2312000"/>
            <a:ext cx="5734050" cy="2009775"/>
          </a:xfrm>
          <a:prstGeom prst="rect">
            <a:avLst/>
          </a:prstGeom>
          <a:noFill/>
          <a:ln>
            <a:noFill/>
          </a:ln>
        </p:spPr>
      </p:pic>
      <p:sp>
        <p:nvSpPr>
          <p:cNvPr id="199" name="Google Shape;199;p22"/>
          <p:cNvSpPr txBox="1"/>
          <p:nvPr/>
        </p:nvSpPr>
        <p:spPr>
          <a:xfrm>
            <a:off x="3024000" y="1566850"/>
            <a:ext cx="2587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lt1"/>
                </a:solidFill>
                <a:latin typeface="Lato"/>
                <a:ea typeface="Lato"/>
                <a:cs typeface="Lato"/>
                <a:sym typeface="Lato"/>
              </a:rPr>
              <a:t>Panel 1</a:t>
            </a:r>
            <a:endParaRPr b="1" sz="22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7800" y="142650"/>
            <a:ext cx="7688400" cy="76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Panel 2</a:t>
            </a:r>
            <a:endParaRPr/>
          </a:p>
        </p:txBody>
      </p:sp>
      <p:pic>
        <p:nvPicPr>
          <p:cNvPr id="205" name="Google Shape;205;p23"/>
          <p:cNvPicPr preferRelativeResize="0"/>
          <p:nvPr/>
        </p:nvPicPr>
        <p:blipFill>
          <a:blip r:embed="rId3">
            <a:alphaModFix/>
          </a:blip>
          <a:stretch>
            <a:fillRect/>
          </a:stretch>
        </p:blipFill>
        <p:spPr>
          <a:xfrm>
            <a:off x="2201525" y="904662"/>
            <a:ext cx="4419601" cy="40225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727800" y="287550"/>
            <a:ext cx="7688400" cy="7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Panel 3</a:t>
            </a:r>
            <a:endParaRPr/>
          </a:p>
        </p:txBody>
      </p:sp>
      <p:pic>
        <p:nvPicPr>
          <p:cNvPr id="211" name="Google Shape;211;p24"/>
          <p:cNvPicPr preferRelativeResize="0"/>
          <p:nvPr/>
        </p:nvPicPr>
        <p:blipFill>
          <a:blip r:embed="rId3">
            <a:alphaModFix/>
          </a:blip>
          <a:stretch>
            <a:fillRect/>
          </a:stretch>
        </p:blipFill>
        <p:spPr>
          <a:xfrm>
            <a:off x="1662100" y="2155175"/>
            <a:ext cx="5819775" cy="59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491400" y="1812438"/>
            <a:ext cx="40332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Panels to Frame Container</a:t>
            </a:r>
            <a:endParaRPr/>
          </a:p>
        </p:txBody>
      </p:sp>
      <p:pic>
        <p:nvPicPr>
          <p:cNvPr id="217" name="Google Shape;217;p25"/>
          <p:cNvPicPr preferRelativeResize="0"/>
          <p:nvPr/>
        </p:nvPicPr>
        <p:blipFill>
          <a:blip r:embed="rId3">
            <a:alphaModFix/>
          </a:blip>
          <a:stretch>
            <a:fillRect/>
          </a:stretch>
        </p:blipFill>
        <p:spPr>
          <a:xfrm>
            <a:off x="4972075" y="69338"/>
            <a:ext cx="3712049" cy="5004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2850" y="163350"/>
            <a:ext cx="6558300" cy="83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Adding a Item</a:t>
            </a:r>
            <a:endParaRPr/>
          </a:p>
        </p:txBody>
      </p:sp>
      <p:pic>
        <p:nvPicPr>
          <p:cNvPr id="223" name="Google Shape;223;p26"/>
          <p:cNvPicPr preferRelativeResize="0"/>
          <p:nvPr/>
        </p:nvPicPr>
        <p:blipFill>
          <a:blip r:embed="rId3">
            <a:alphaModFix/>
          </a:blip>
          <a:stretch>
            <a:fillRect/>
          </a:stretch>
        </p:blipFill>
        <p:spPr>
          <a:xfrm>
            <a:off x="1114875" y="1150050"/>
            <a:ext cx="2876057" cy="3841050"/>
          </a:xfrm>
          <a:prstGeom prst="rect">
            <a:avLst/>
          </a:prstGeom>
          <a:noFill/>
          <a:ln>
            <a:noFill/>
          </a:ln>
        </p:spPr>
      </p:pic>
      <p:cxnSp>
        <p:nvCxnSpPr>
          <p:cNvPr id="224" name="Google Shape;224;p26"/>
          <p:cNvCxnSpPr/>
          <p:nvPr/>
        </p:nvCxnSpPr>
        <p:spPr>
          <a:xfrm rot="10800000">
            <a:off x="1968250" y="2011950"/>
            <a:ext cx="10500" cy="755400"/>
          </a:xfrm>
          <a:prstGeom prst="straightConnector1">
            <a:avLst/>
          </a:prstGeom>
          <a:noFill/>
          <a:ln cap="flat" cmpd="sng" w="9525">
            <a:solidFill>
              <a:schemeClr val="dk2"/>
            </a:solidFill>
            <a:prstDash val="solid"/>
            <a:round/>
            <a:headEnd len="med" w="med" type="none"/>
            <a:tailEnd len="med" w="med" type="triangle"/>
          </a:ln>
        </p:spPr>
      </p:cxnSp>
      <p:pic>
        <p:nvPicPr>
          <p:cNvPr id="225" name="Google Shape;225;p26"/>
          <p:cNvPicPr preferRelativeResize="0"/>
          <p:nvPr/>
        </p:nvPicPr>
        <p:blipFill>
          <a:blip r:embed="rId4">
            <a:alphaModFix/>
          </a:blip>
          <a:stretch>
            <a:fillRect/>
          </a:stretch>
        </p:blipFill>
        <p:spPr>
          <a:xfrm>
            <a:off x="5198932" y="1150050"/>
            <a:ext cx="2878417" cy="384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919350" y="0"/>
            <a:ext cx="7305300" cy="544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Removing An Item</a:t>
            </a:r>
            <a:endParaRPr/>
          </a:p>
        </p:txBody>
      </p:sp>
      <p:pic>
        <p:nvPicPr>
          <p:cNvPr id="231" name="Google Shape;231;p27"/>
          <p:cNvPicPr preferRelativeResize="0"/>
          <p:nvPr/>
        </p:nvPicPr>
        <p:blipFill>
          <a:blip r:embed="rId3">
            <a:alphaModFix/>
          </a:blip>
          <a:stretch>
            <a:fillRect/>
          </a:stretch>
        </p:blipFill>
        <p:spPr>
          <a:xfrm>
            <a:off x="499375" y="608350"/>
            <a:ext cx="3422325" cy="4535151"/>
          </a:xfrm>
          <a:prstGeom prst="rect">
            <a:avLst/>
          </a:prstGeom>
          <a:noFill/>
          <a:ln>
            <a:noFill/>
          </a:ln>
        </p:spPr>
      </p:pic>
      <p:pic>
        <p:nvPicPr>
          <p:cNvPr id="232" name="Google Shape;232;p27"/>
          <p:cNvPicPr preferRelativeResize="0"/>
          <p:nvPr/>
        </p:nvPicPr>
        <p:blipFill>
          <a:blip r:embed="rId4">
            <a:alphaModFix/>
          </a:blip>
          <a:stretch>
            <a:fillRect/>
          </a:stretch>
        </p:blipFill>
        <p:spPr>
          <a:xfrm>
            <a:off x="4957550" y="614950"/>
            <a:ext cx="3422326" cy="452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727800" y="80550"/>
            <a:ext cx="7688400" cy="80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Saving The Bill</a:t>
            </a:r>
            <a:endParaRPr/>
          </a:p>
        </p:txBody>
      </p:sp>
      <p:pic>
        <p:nvPicPr>
          <p:cNvPr id="238" name="Google Shape;238;p28"/>
          <p:cNvPicPr preferRelativeResize="0"/>
          <p:nvPr/>
        </p:nvPicPr>
        <p:blipFill>
          <a:blip r:embed="rId3">
            <a:alphaModFix/>
          </a:blip>
          <a:stretch>
            <a:fillRect/>
          </a:stretch>
        </p:blipFill>
        <p:spPr>
          <a:xfrm>
            <a:off x="535300" y="883950"/>
            <a:ext cx="3576552" cy="3954751"/>
          </a:xfrm>
          <a:prstGeom prst="rect">
            <a:avLst/>
          </a:prstGeom>
          <a:noFill/>
          <a:ln>
            <a:noFill/>
          </a:ln>
        </p:spPr>
      </p:pic>
      <p:pic>
        <p:nvPicPr>
          <p:cNvPr id="239" name="Google Shape;239;p28"/>
          <p:cNvPicPr preferRelativeResize="0"/>
          <p:nvPr/>
        </p:nvPicPr>
        <p:blipFill>
          <a:blip r:embed="rId4">
            <a:alphaModFix/>
          </a:blip>
          <a:stretch>
            <a:fillRect/>
          </a:stretch>
        </p:blipFill>
        <p:spPr>
          <a:xfrm>
            <a:off x="5052425" y="883950"/>
            <a:ext cx="3363776" cy="3954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677700" y="142650"/>
            <a:ext cx="7688400" cy="81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Loading the Bill</a:t>
            </a:r>
            <a:endParaRPr/>
          </a:p>
        </p:txBody>
      </p:sp>
      <p:pic>
        <p:nvPicPr>
          <p:cNvPr id="245" name="Google Shape;245;p29"/>
          <p:cNvPicPr preferRelativeResize="0"/>
          <p:nvPr/>
        </p:nvPicPr>
        <p:blipFill>
          <a:blip r:embed="rId3">
            <a:alphaModFix/>
          </a:blip>
          <a:stretch>
            <a:fillRect/>
          </a:stretch>
        </p:blipFill>
        <p:spPr>
          <a:xfrm>
            <a:off x="402825" y="1183925"/>
            <a:ext cx="3790625" cy="3425550"/>
          </a:xfrm>
          <a:prstGeom prst="rect">
            <a:avLst/>
          </a:prstGeom>
          <a:noFill/>
          <a:ln>
            <a:noFill/>
          </a:ln>
        </p:spPr>
      </p:pic>
      <p:pic>
        <p:nvPicPr>
          <p:cNvPr id="246" name="Google Shape;246;p29"/>
          <p:cNvPicPr preferRelativeResize="0"/>
          <p:nvPr/>
        </p:nvPicPr>
        <p:blipFill>
          <a:blip r:embed="rId4">
            <a:alphaModFix/>
          </a:blip>
          <a:stretch>
            <a:fillRect/>
          </a:stretch>
        </p:blipFill>
        <p:spPr>
          <a:xfrm>
            <a:off x="5218024" y="956250"/>
            <a:ext cx="3244149" cy="388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018500" y="142650"/>
            <a:ext cx="7107000" cy="87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Generating the Bill</a:t>
            </a:r>
            <a:endParaRPr/>
          </a:p>
        </p:txBody>
      </p:sp>
      <p:pic>
        <p:nvPicPr>
          <p:cNvPr id="252" name="Google Shape;252;p30"/>
          <p:cNvPicPr preferRelativeResize="0"/>
          <p:nvPr/>
        </p:nvPicPr>
        <p:blipFill>
          <a:blip r:embed="rId3">
            <a:alphaModFix/>
          </a:blip>
          <a:stretch>
            <a:fillRect/>
          </a:stretch>
        </p:blipFill>
        <p:spPr>
          <a:xfrm>
            <a:off x="3030149" y="1018350"/>
            <a:ext cx="3083697" cy="4125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2292150" y="153000"/>
            <a:ext cx="4291800" cy="59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Printing the Bill</a:t>
            </a:r>
            <a:endParaRPr/>
          </a:p>
        </p:txBody>
      </p:sp>
      <p:pic>
        <p:nvPicPr>
          <p:cNvPr id="258" name="Google Shape;258;p31"/>
          <p:cNvPicPr preferRelativeResize="0"/>
          <p:nvPr/>
        </p:nvPicPr>
        <p:blipFill>
          <a:blip r:embed="rId3">
            <a:alphaModFix/>
          </a:blip>
          <a:stretch>
            <a:fillRect/>
          </a:stretch>
        </p:blipFill>
        <p:spPr>
          <a:xfrm>
            <a:off x="2933588" y="839700"/>
            <a:ext cx="3008916" cy="4089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52750" y="546275"/>
            <a:ext cx="8638500" cy="803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INDEX</a:t>
            </a:r>
            <a:endParaRPr/>
          </a:p>
        </p:txBody>
      </p:sp>
      <p:sp>
        <p:nvSpPr>
          <p:cNvPr id="93" name="Google Shape;93;p14"/>
          <p:cNvSpPr txBox="1"/>
          <p:nvPr/>
        </p:nvSpPr>
        <p:spPr>
          <a:xfrm>
            <a:off x="591975" y="1618600"/>
            <a:ext cx="84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4" name="Google Shape;94;p14"/>
          <p:cNvSpPr txBox="1"/>
          <p:nvPr/>
        </p:nvSpPr>
        <p:spPr>
          <a:xfrm>
            <a:off x="591975" y="1618600"/>
            <a:ext cx="74823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Introduction</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Features</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Flow Diagram</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Technology Used</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Program Structure</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Working </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Future Scope and Improvements</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Conclusion</a:t>
            </a:r>
            <a:endParaRPr sz="2000">
              <a:solidFill>
                <a:schemeClr val="lt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727800" y="163350"/>
            <a:ext cx="7688400" cy="10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Improvements And Future Scope</a:t>
            </a:r>
            <a:endParaRPr/>
          </a:p>
        </p:txBody>
      </p:sp>
      <p:sp>
        <p:nvSpPr>
          <p:cNvPr id="264" name="Google Shape;264;p32"/>
          <p:cNvSpPr txBox="1"/>
          <p:nvPr>
            <p:ph type="title"/>
          </p:nvPr>
        </p:nvSpPr>
        <p:spPr>
          <a:xfrm>
            <a:off x="727800" y="1370250"/>
            <a:ext cx="7688400" cy="3384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GUI can be improved with more features like item count buttons.</a:t>
            </a:r>
            <a:endParaRPr sz="2400"/>
          </a:p>
          <a:p>
            <a:pPr indent="-381000" lvl="0" marL="457200" rtl="0" algn="l">
              <a:spcBef>
                <a:spcPts val="0"/>
              </a:spcBef>
              <a:spcAft>
                <a:spcPts val="0"/>
              </a:spcAft>
              <a:buSzPts val="2400"/>
              <a:buChar char="●"/>
            </a:pPr>
            <a:r>
              <a:rPr lang="en" sz="2400"/>
              <a:t>Creating Login Panel</a:t>
            </a:r>
            <a:endParaRPr sz="2400"/>
          </a:p>
          <a:p>
            <a:pPr indent="-381000" lvl="0" marL="457200" rtl="0" algn="l">
              <a:spcBef>
                <a:spcPts val="0"/>
              </a:spcBef>
              <a:spcAft>
                <a:spcPts val="0"/>
              </a:spcAft>
              <a:buSzPts val="2400"/>
              <a:buChar char="●"/>
            </a:pPr>
            <a:r>
              <a:rPr lang="en" sz="2400"/>
              <a:t>Storing the transactions using a database.</a:t>
            </a:r>
            <a:endParaRPr sz="2400"/>
          </a:p>
          <a:p>
            <a:pPr indent="-381000" lvl="0" marL="457200" rtl="0" algn="l">
              <a:spcBef>
                <a:spcPts val="0"/>
              </a:spcBef>
              <a:spcAft>
                <a:spcPts val="0"/>
              </a:spcAft>
              <a:buSzPts val="2400"/>
              <a:buChar char="●"/>
            </a:pPr>
            <a:r>
              <a:rPr lang="en" sz="2400"/>
              <a:t>Validations</a:t>
            </a:r>
            <a:endParaRPr sz="2400"/>
          </a:p>
          <a:p>
            <a:pPr indent="-381000" lvl="0" marL="457200" rtl="0" algn="l">
              <a:spcBef>
                <a:spcPts val="0"/>
              </a:spcBef>
              <a:spcAft>
                <a:spcPts val="0"/>
              </a:spcAft>
              <a:buSzPts val="2400"/>
              <a:buChar char="●"/>
            </a:pPr>
            <a:r>
              <a:rPr lang="en" sz="2400"/>
              <a:t>Searching and Filtering</a:t>
            </a:r>
            <a:endParaRPr sz="2400"/>
          </a:p>
          <a:p>
            <a:pPr indent="-381000" lvl="0" marL="457200" rtl="0" algn="l">
              <a:spcBef>
                <a:spcPts val="0"/>
              </a:spcBef>
              <a:spcAft>
                <a:spcPts val="0"/>
              </a:spcAft>
              <a:buSzPts val="2400"/>
              <a:buChar char="●"/>
            </a:pPr>
            <a:r>
              <a:rPr lang="en" sz="2400"/>
              <a:t>Adding undo and redo functionality</a:t>
            </a:r>
            <a:endParaRPr sz="2400"/>
          </a:p>
          <a:p>
            <a:pPr indent="0" lvl="0" marL="457200" rtl="0" algn="l">
              <a:spcBef>
                <a:spcPts val="0"/>
              </a:spcBef>
              <a:spcAft>
                <a:spcPts val="0"/>
              </a:spcAft>
              <a:buNone/>
            </a:pPr>
            <a:r>
              <a:rPr lang="en" sz="2400"/>
              <a:t>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770850" y="90900"/>
            <a:ext cx="7688400" cy="109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70" name="Google Shape;270;p33"/>
          <p:cNvSpPr txBox="1"/>
          <p:nvPr/>
        </p:nvSpPr>
        <p:spPr>
          <a:xfrm>
            <a:off x="1116000" y="1469600"/>
            <a:ext cx="6998100" cy="277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D1D5DB"/>
                </a:solidFill>
                <a:latin typeface="Raleway"/>
                <a:ea typeface="Raleway"/>
                <a:cs typeface="Raleway"/>
                <a:sym typeface="Raleway"/>
              </a:rPr>
              <a:t>In summary, the Bill Generation System project offers an effective solution for businesses to streamline their billing processes. By automating tasks, improving accuracy, and enhancing efficiency, the system can save time, reduce errors, and ultimately contribute to the success and growth of businesses.</a:t>
            </a:r>
            <a:endParaRPr sz="26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668650"/>
            <a:ext cx="7688400" cy="97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100" name="Google Shape;100;p15"/>
          <p:cNvSpPr txBox="1"/>
          <p:nvPr/>
        </p:nvSpPr>
        <p:spPr>
          <a:xfrm>
            <a:off x="868650" y="1752250"/>
            <a:ext cx="74067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A simple GUI based billing system that help the user to generate the total bill according to the items </a:t>
            </a:r>
            <a:r>
              <a:rPr b="1" lang="en" sz="1700">
                <a:solidFill>
                  <a:schemeClr val="lt1"/>
                </a:solidFill>
                <a:latin typeface="Lato"/>
                <a:ea typeface="Lato"/>
                <a:cs typeface="Lato"/>
                <a:sym typeface="Lato"/>
              </a:rPr>
              <a:t>chosen</a:t>
            </a:r>
            <a:r>
              <a:rPr b="1" lang="en" sz="1700">
                <a:solidFill>
                  <a:schemeClr val="lt1"/>
                </a:solidFill>
                <a:latin typeface="Lato"/>
                <a:ea typeface="Lato"/>
                <a:cs typeface="Lato"/>
                <a:sym typeface="Lato"/>
              </a:rPr>
              <a:t> by customers.</a:t>
            </a:r>
            <a:endParaRPr b="1" sz="1700">
              <a:solidFill>
                <a:schemeClr val="lt1"/>
              </a:solidFill>
              <a:latin typeface="Lato"/>
              <a:ea typeface="Lato"/>
              <a:cs typeface="Lato"/>
              <a:sym typeface="Lato"/>
            </a:endParaRPr>
          </a:p>
          <a:p>
            <a:pPr indent="0" lvl="0" marL="0" rtl="0" algn="l">
              <a:spcBef>
                <a:spcPts val="0"/>
              </a:spcBef>
              <a:spcAft>
                <a:spcPts val="0"/>
              </a:spcAft>
              <a:buNone/>
            </a:pPr>
            <a:r>
              <a:t/>
            </a:r>
            <a:endParaRPr b="1"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Can be used at various places like general items shops, restaurants and marts.</a:t>
            </a:r>
            <a:endParaRPr b="1" sz="1700">
              <a:solidFill>
                <a:schemeClr val="lt1"/>
              </a:solidFill>
              <a:latin typeface="Lato"/>
              <a:ea typeface="Lato"/>
              <a:cs typeface="Lato"/>
              <a:sym typeface="Lato"/>
            </a:endParaRPr>
          </a:p>
          <a:p>
            <a:pPr indent="0" lvl="0" marL="0" rtl="0" algn="l">
              <a:spcBef>
                <a:spcPts val="0"/>
              </a:spcBef>
              <a:spcAft>
                <a:spcPts val="0"/>
              </a:spcAft>
              <a:buNone/>
            </a:pPr>
            <a:r>
              <a:t/>
            </a:r>
            <a:endParaRPr b="1"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Char char="●"/>
            </a:pPr>
            <a:r>
              <a:rPr b="1" lang="en" sz="1700">
                <a:solidFill>
                  <a:schemeClr val="lt1"/>
                </a:solidFill>
                <a:latin typeface="Lato"/>
                <a:ea typeface="Lato"/>
                <a:cs typeface="Lato"/>
                <a:sym typeface="Lato"/>
              </a:rPr>
              <a:t>Maintains a dynamic table to choose and remove items according to the wish of user.</a:t>
            </a:r>
            <a:endParaRPr b="1" sz="1700">
              <a:solidFill>
                <a:schemeClr val="lt1"/>
              </a:solidFill>
              <a:latin typeface="Lato"/>
              <a:ea typeface="Lato"/>
              <a:cs typeface="Lato"/>
              <a:sym typeface="Lato"/>
            </a:endParaRPr>
          </a:p>
          <a:p>
            <a:pPr indent="0" lvl="0" marL="457200" rtl="0" algn="l">
              <a:spcBef>
                <a:spcPts val="0"/>
              </a:spcBef>
              <a:spcAft>
                <a:spcPts val="0"/>
              </a:spcAft>
              <a:buNone/>
            </a:pPr>
            <a:r>
              <a:t/>
            </a:r>
            <a:endParaRPr b="1" sz="17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800" y="476075"/>
            <a:ext cx="7688400" cy="8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06" name="Google Shape;106;p16"/>
          <p:cNvSpPr txBox="1"/>
          <p:nvPr/>
        </p:nvSpPr>
        <p:spPr>
          <a:xfrm>
            <a:off x="778250" y="1639300"/>
            <a:ext cx="46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7" name="Google Shape;107;p16"/>
          <p:cNvSpPr txBox="1"/>
          <p:nvPr/>
        </p:nvSpPr>
        <p:spPr>
          <a:xfrm>
            <a:off x="498825" y="1753125"/>
            <a:ext cx="3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108" name="Google Shape;108;p16"/>
          <p:cNvSpPr txBox="1"/>
          <p:nvPr/>
        </p:nvSpPr>
        <p:spPr>
          <a:xfrm>
            <a:off x="727800" y="1597000"/>
            <a:ext cx="740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lt1"/>
              </a:buClr>
              <a:buSzPts val="2500"/>
              <a:buFont typeface="Lato"/>
              <a:buChar char="●"/>
            </a:pPr>
            <a:r>
              <a:rPr b="1" lang="en" sz="2500">
                <a:solidFill>
                  <a:schemeClr val="lt1"/>
                </a:solidFill>
                <a:latin typeface="Lato"/>
                <a:ea typeface="Lato"/>
                <a:cs typeface="Lato"/>
                <a:sym typeface="Lato"/>
              </a:rPr>
              <a:t>Adding items with price </a:t>
            </a:r>
            <a:r>
              <a:rPr b="1" lang="en" sz="2500">
                <a:solidFill>
                  <a:schemeClr val="lt1"/>
                </a:solidFill>
                <a:latin typeface="Lato"/>
                <a:ea typeface="Lato"/>
                <a:cs typeface="Lato"/>
                <a:sym typeface="Lato"/>
              </a:rPr>
              <a:t>and</a:t>
            </a:r>
            <a:r>
              <a:rPr b="1" lang="en" sz="2500">
                <a:solidFill>
                  <a:schemeClr val="lt1"/>
                </a:solidFill>
                <a:latin typeface="Lato"/>
                <a:ea typeface="Lato"/>
                <a:cs typeface="Lato"/>
                <a:sym typeface="Lato"/>
              </a:rPr>
              <a:t> quantity.</a:t>
            </a:r>
            <a:endParaRPr b="1" sz="2500">
              <a:solidFill>
                <a:schemeClr val="lt1"/>
              </a:solidFill>
              <a:latin typeface="Lato"/>
              <a:ea typeface="Lato"/>
              <a:cs typeface="Lato"/>
              <a:sym typeface="Lato"/>
            </a:endParaRPr>
          </a:p>
          <a:p>
            <a:pPr indent="-387350" lvl="0" marL="457200" rtl="0" algn="l">
              <a:spcBef>
                <a:spcPts val="0"/>
              </a:spcBef>
              <a:spcAft>
                <a:spcPts val="0"/>
              </a:spcAft>
              <a:buClr>
                <a:schemeClr val="lt1"/>
              </a:buClr>
              <a:buSzPts val="2500"/>
              <a:buFont typeface="Lato"/>
              <a:buChar char="●"/>
            </a:pPr>
            <a:r>
              <a:rPr b="1" lang="en" sz="2500">
                <a:solidFill>
                  <a:schemeClr val="lt1"/>
                </a:solidFill>
                <a:latin typeface="Lato"/>
                <a:ea typeface="Lato"/>
                <a:cs typeface="Lato"/>
                <a:sym typeface="Lato"/>
              </a:rPr>
              <a:t>Removing items from the list</a:t>
            </a:r>
            <a:endParaRPr b="1" sz="2500">
              <a:solidFill>
                <a:schemeClr val="lt1"/>
              </a:solidFill>
              <a:latin typeface="Lato"/>
              <a:ea typeface="Lato"/>
              <a:cs typeface="Lato"/>
              <a:sym typeface="Lato"/>
            </a:endParaRPr>
          </a:p>
          <a:p>
            <a:pPr indent="-387350" lvl="0" marL="457200" rtl="0" algn="l">
              <a:spcBef>
                <a:spcPts val="0"/>
              </a:spcBef>
              <a:spcAft>
                <a:spcPts val="0"/>
              </a:spcAft>
              <a:buClr>
                <a:schemeClr val="lt1"/>
              </a:buClr>
              <a:buSzPts val="2500"/>
              <a:buFont typeface="Lato"/>
              <a:buChar char="●"/>
            </a:pPr>
            <a:r>
              <a:rPr b="1" lang="en" sz="2500">
                <a:solidFill>
                  <a:schemeClr val="lt1"/>
                </a:solidFill>
                <a:latin typeface="Lato"/>
                <a:ea typeface="Lato"/>
                <a:cs typeface="Lato"/>
                <a:sym typeface="Lato"/>
              </a:rPr>
              <a:t>Generating the bill</a:t>
            </a:r>
            <a:endParaRPr b="1" sz="2500">
              <a:solidFill>
                <a:schemeClr val="lt1"/>
              </a:solidFill>
              <a:latin typeface="Lato"/>
              <a:ea typeface="Lato"/>
              <a:cs typeface="Lato"/>
              <a:sym typeface="Lato"/>
            </a:endParaRPr>
          </a:p>
          <a:p>
            <a:pPr indent="-387350" lvl="0" marL="457200" rtl="0" algn="l">
              <a:spcBef>
                <a:spcPts val="0"/>
              </a:spcBef>
              <a:spcAft>
                <a:spcPts val="0"/>
              </a:spcAft>
              <a:buClr>
                <a:schemeClr val="lt1"/>
              </a:buClr>
              <a:buSzPts val="2500"/>
              <a:buFont typeface="Lato"/>
              <a:buChar char="●"/>
            </a:pPr>
            <a:r>
              <a:rPr b="1" lang="en" sz="2500">
                <a:solidFill>
                  <a:schemeClr val="lt1"/>
                </a:solidFill>
                <a:latin typeface="Lato"/>
                <a:ea typeface="Lato"/>
                <a:cs typeface="Lato"/>
                <a:sym typeface="Lato"/>
              </a:rPr>
              <a:t>Saving the bill</a:t>
            </a:r>
            <a:endParaRPr b="1" sz="2500">
              <a:solidFill>
                <a:schemeClr val="lt1"/>
              </a:solidFill>
              <a:latin typeface="Lato"/>
              <a:ea typeface="Lato"/>
              <a:cs typeface="Lato"/>
              <a:sym typeface="Lato"/>
            </a:endParaRPr>
          </a:p>
          <a:p>
            <a:pPr indent="-387350" lvl="0" marL="457200" rtl="0" algn="l">
              <a:spcBef>
                <a:spcPts val="0"/>
              </a:spcBef>
              <a:spcAft>
                <a:spcPts val="0"/>
              </a:spcAft>
              <a:buClr>
                <a:schemeClr val="lt1"/>
              </a:buClr>
              <a:buSzPts val="2500"/>
              <a:buFont typeface="Lato"/>
              <a:buChar char="●"/>
            </a:pPr>
            <a:r>
              <a:rPr b="1" lang="en" sz="2500">
                <a:solidFill>
                  <a:schemeClr val="lt1"/>
                </a:solidFill>
                <a:latin typeface="Lato"/>
                <a:ea typeface="Lato"/>
                <a:cs typeface="Lato"/>
                <a:sym typeface="Lato"/>
              </a:rPr>
              <a:t>Loading the previous bill</a:t>
            </a:r>
            <a:endParaRPr b="1" sz="2500">
              <a:solidFill>
                <a:schemeClr val="lt1"/>
              </a:solidFill>
              <a:latin typeface="Lato"/>
              <a:ea typeface="Lato"/>
              <a:cs typeface="Lato"/>
              <a:sym typeface="Lato"/>
            </a:endParaRPr>
          </a:p>
          <a:p>
            <a:pPr indent="-387350" lvl="0" marL="457200" rtl="0" algn="l">
              <a:spcBef>
                <a:spcPts val="0"/>
              </a:spcBef>
              <a:spcAft>
                <a:spcPts val="0"/>
              </a:spcAft>
              <a:buClr>
                <a:schemeClr val="lt1"/>
              </a:buClr>
              <a:buSzPts val="2500"/>
              <a:buFont typeface="Lato"/>
              <a:buChar char="●"/>
            </a:pPr>
            <a:r>
              <a:rPr b="1" lang="en" sz="2500">
                <a:solidFill>
                  <a:schemeClr val="lt1"/>
                </a:solidFill>
                <a:latin typeface="Lato"/>
                <a:ea typeface="Lato"/>
                <a:cs typeface="Lato"/>
                <a:sym typeface="Lato"/>
              </a:rPr>
              <a:t>Printing the Bill (Hard Copy)</a:t>
            </a:r>
            <a:endParaRPr b="1" sz="2500">
              <a:solidFill>
                <a:schemeClr val="lt1"/>
              </a:solidFill>
              <a:latin typeface="Lato"/>
              <a:ea typeface="Lato"/>
              <a:cs typeface="Lato"/>
              <a:sym typeface="Lato"/>
            </a:endParaRPr>
          </a:p>
          <a:p>
            <a:pPr indent="0" lvl="0" marL="457200" rtl="0" algn="l">
              <a:spcBef>
                <a:spcPts val="0"/>
              </a:spcBef>
              <a:spcAft>
                <a:spcPts val="0"/>
              </a:spcAft>
              <a:buNone/>
            </a:pPr>
            <a:r>
              <a:t/>
            </a:r>
            <a:endParaRPr b="1" sz="25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800" y="142650"/>
            <a:ext cx="7688400" cy="92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600"/>
              <a:t>Flow Diagram</a:t>
            </a:r>
            <a:endParaRPr sz="4600"/>
          </a:p>
        </p:txBody>
      </p:sp>
      <p:sp>
        <p:nvSpPr>
          <p:cNvPr id="114" name="Google Shape;114;p17"/>
          <p:cNvSpPr/>
          <p:nvPr/>
        </p:nvSpPr>
        <p:spPr>
          <a:xfrm>
            <a:off x="727800" y="1292525"/>
            <a:ext cx="1252200" cy="72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Input for Items</a:t>
            </a:r>
            <a:endParaRPr/>
          </a:p>
        </p:txBody>
      </p:sp>
      <p:sp>
        <p:nvSpPr>
          <p:cNvPr id="115" name="Google Shape;115;p17"/>
          <p:cNvSpPr/>
          <p:nvPr/>
        </p:nvSpPr>
        <p:spPr>
          <a:xfrm>
            <a:off x="2849400" y="1253675"/>
            <a:ext cx="1252200" cy="7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Add Item to Table</a:t>
            </a:r>
            <a:endParaRPr/>
          </a:p>
        </p:txBody>
      </p:sp>
      <p:sp>
        <p:nvSpPr>
          <p:cNvPr id="116" name="Google Shape;116;p17"/>
          <p:cNvSpPr/>
          <p:nvPr/>
        </p:nvSpPr>
        <p:spPr>
          <a:xfrm>
            <a:off x="727800" y="2674325"/>
            <a:ext cx="1252200" cy="111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Clears the entry</a:t>
            </a:r>
            <a:endParaRPr/>
          </a:p>
        </p:txBody>
      </p:sp>
      <p:cxnSp>
        <p:nvCxnSpPr>
          <p:cNvPr id="117" name="Google Shape;117;p17"/>
          <p:cNvCxnSpPr>
            <a:stCxn id="114" idx="3"/>
            <a:endCxn id="116" idx="6"/>
          </p:cNvCxnSpPr>
          <p:nvPr/>
        </p:nvCxnSpPr>
        <p:spPr>
          <a:xfrm>
            <a:off x="1980000" y="1654775"/>
            <a:ext cx="0" cy="15786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6" idx="2"/>
            <a:endCxn id="114" idx="1"/>
          </p:cNvCxnSpPr>
          <p:nvPr/>
        </p:nvCxnSpPr>
        <p:spPr>
          <a:xfrm rot="10800000">
            <a:off x="727800" y="1654925"/>
            <a:ext cx="0" cy="15783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a:stCxn id="114" idx="3"/>
            <a:endCxn id="115" idx="1"/>
          </p:cNvCxnSpPr>
          <p:nvPr/>
        </p:nvCxnSpPr>
        <p:spPr>
          <a:xfrm flipH="1" rot="10800000">
            <a:off x="1980000" y="1649675"/>
            <a:ext cx="869400" cy="51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a:stCxn id="115" idx="3"/>
          </p:cNvCxnSpPr>
          <p:nvPr/>
        </p:nvCxnSpPr>
        <p:spPr>
          <a:xfrm>
            <a:off x="4101600" y="1649525"/>
            <a:ext cx="1695900" cy="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17"/>
          <p:cNvSpPr/>
          <p:nvPr/>
        </p:nvSpPr>
        <p:spPr>
          <a:xfrm>
            <a:off x="2849400" y="2674325"/>
            <a:ext cx="1252200" cy="111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Removes</a:t>
            </a:r>
            <a:endParaRPr/>
          </a:p>
          <a:p>
            <a:pPr indent="0" lvl="0" marL="0" rtl="0" algn="ctr">
              <a:spcBef>
                <a:spcPts val="0"/>
              </a:spcBef>
              <a:spcAft>
                <a:spcPts val="0"/>
              </a:spcAft>
              <a:buNone/>
            </a:pPr>
            <a:r>
              <a:rPr lang="en"/>
              <a:t>An Item</a:t>
            </a:r>
            <a:endParaRPr/>
          </a:p>
        </p:txBody>
      </p:sp>
      <p:sp>
        <p:nvSpPr>
          <p:cNvPr id="122" name="Google Shape;122;p17"/>
          <p:cNvSpPr/>
          <p:nvPr/>
        </p:nvSpPr>
        <p:spPr>
          <a:xfrm>
            <a:off x="6449550" y="2474725"/>
            <a:ext cx="1086900" cy="59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Save Bill</a:t>
            </a:r>
            <a:endParaRPr/>
          </a:p>
        </p:txBody>
      </p:sp>
      <p:sp>
        <p:nvSpPr>
          <p:cNvPr id="123" name="Google Shape;123;p17"/>
          <p:cNvSpPr/>
          <p:nvPr/>
        </p:nvSpPr>
        <p:spPr>
          <a:xfrm>
            <a:off x="6449550" y="3299925"/>
            <a:ext cx="1086900" cy="59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Bill</a:t>
            </a:r>
            <a:endParaRPr/>
          </a:p>
        </p:txBody>
      </p:sp>
      <p:sp>
        <p:nvSpPr>
          <p:cNvPr id="124" name="Google Shape;124;p17"/>
          <p:cNvSpPr/>
          <p:nvPr/>
        </p:nvSpPr>
        <p:spPr>
          <a:xfrm>
            <a:off x="6449550" y="4125125"/>
            <a:ext cx="1086900" cy="59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Bill</a:t>
            </a:r>
            <a:endParaRPr/>
          </a:p>
        </p:txBody>
      </p:sp>
      <p:sp>
        <p:nvSpPr>
          <p:cNvPr id="125" name="Google Shape;125;p17"/>
          <p:cNvSpPr/>
          <p:nvPr/>
        </p:nvSpPr>
        <p:spPr>
          <a:xfrm>
            <a:off x="6449550" y="1649525"/>
            <a:ext cx="1086900" cy="59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Generate</a:t>
            </a:r>
            <a:endParaRPr/>
          </a:p>
          <a:p>
            <a:pPr indent="0" lvl="0" marL="0" rtl="0" algn="ctr">
              <a:spcBef>
                <a:spcPts val="0"/>
              </a:spcBef>
              <a:spcAft>
                <a:spcPts val="0"/>
              </a:spcAft>
              <a:buNone/>
            </a:pPr>
            <a:r>
              <a:rPr lang="en"/>
              <a:t>Bill</a:t>
            </a:r>
            <a:endParaRPr/>
          </a:p>
        </p:txBody>
      </p:sp>
      <p:sp>
        <p:nvSpPr>
          <p:cNvPr id="126" name="Google Shape;126;p17"/>
          <p:cNvSpPr/>
          <p:nvPr/>
        </p:nvSpPr>
        <p:spPr>
          <a:xfrm>
            <a:off x="8274600" y="2674325"/>
            <a:ext cx="869400" cy="79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END</a:t>
            </a:r>
            <a:endParaRPr/>
          </a:p>
        </p:txBody>
      </p:sp>
      <p:cxnSp>
        <p:nvCxnSpPr>
          <p:cNvPr id="127" name="Google Shape;127;p17"/>
          <p:cNvCxnSpPr>
            <a:endCxn id="126" idx="1"/>
          </p:cNvCxnSpPr>
          <p:nvPr/>
        </p:nvCxnSpPr>
        <p:spPr>
          <a:xfrm>
            <a:off x="7571521" y="2017167"/>
            <a:ext cx="830400" cy="7731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a:endCxn id="126" idx="2"/>
          </p:cNvCxnSpPr>
          <p:nvPr/>
        </p:nvCxnSpPr>
        <p:spPr>
          <a:xfrm>
            <a:off x="7568400" y="2827175"/>
            <a:ext cx="706200" cy="2430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a:endCxn id="126" idx="3"/>
          </p:cNvCxnSpPr>
          <p:nvPr/>
        </p:nvCxnSpPr>
        <p:spPr>
          <a:xfrm flipH="1" rot="10800000">
            <a:off x="7589521" y="3350083"/>
            <a:ext cx="812400" cy="3240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a:stCxn id="124" idx="3"/>
            <a:endCxn id="126" idx="4"/>
          </p:cNvCxnSpPr>
          <p:nvPr/>
        </p:nvCxnSpPr>
        <p:spPr>
          <a:xfrm flipH="1" rot="10800000">
            <a:off x="7536450" y="3466025"/>
            <a:ext cx="1173000" cy="9576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p:nvPr/>
        </p:nvCxnSpPr>
        <p:spPr>
          <a:xfrm>
            <a:off x="4109075" y="1649525"/>
            <a:ext cx="0" cy="15786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7"/>
          <p:cNvCxnSpPr/>
          <p:nvPr/>
        </p:nvCxnSpPr>
        <p:spPr>
          <a:xfrm rot="10800000">
            <a:off x="2836175" y="1649675"/>
            <a:ext cx="0" cy="15783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7"/>
          <p:cNvCxnSpPr/>
          <p:nvPr/>
        </p:nvCxnSpPr>
        <p:spPr>
          <a:xfrm>
            <a:off x="5756175" y="1948025"/>
            <a:ext cx="734700" cy="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7"/>
          <p:cNvCxnSpPr/>
          <p:nvPr/>
        </p:nvCxnSpPr>
        <p:spPr>
          <a:xfrm>
            <a:off x="5756175" y="4423625"/>
            <a:ext cx="7347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7"/>
          <p:cNvCxnSpPr/>
          <p:nvPr/>
        </p:nvCxnSpPr>
        <p:spPr>
          <a:xfrm>
            <a:off x="5756175" y="3598425"/>
            <a:ext cx="734700" cy="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7"/>
          <p:cNvCxnSpPr/>
          <p:nvPr/>
        </p:nvCxnSpPr>
        <p:spPr>
          <a:xfrm>
            <a:off x="5756175" y="2773225"/>
            <a:ext cx="734700" cy="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7"/>
          <p:cNvCxnSpPr/>
          <p:nvPr/>
        </p:nvCxnSpPr>
        <p:spPr>
          <a:xfrm>
            <a:off x="5756175" y="1670350"/>
            <a:ext cx="0" cy="27942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7"/>
          <p:cNvCxnSpPr/>
          <p:nvPr/>
        </p:nvCxnSpPr>
        <p:spPr>
          <a:xfrm rot="10800000">
            <a:off x="322875" y="4423175"/>
            <a:ext cx="5433300" cy="159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7"/>
          <p:cNvCxnSpPr/>
          <p:nvPr/>
        </p:nvCxnSpPr>
        <p:spPr>
          <a:xfrm rot="10800000">
            <a:off x="333130" y="1660127"/>
            <a:ext cx="0" cy="274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7"/>
          <p:cNvCxnSpPr>
            <a:endCxn id="114" idx="1"/>
          </p:cNvCxnSpPr>
          <p:nvPr/>
        </p:nvCxnSpPr>
        <p:spPr>
          <a:xfrm>
            <a:off x="333300" y="1649675"/>
            <a:ext cx="394500" cy="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727800" y="97500"/>
            <a:ext cx="7688400" cy="91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740"/>
              <a:t>Technology Used</a:t>
            </a:r>
            <a:endParaRPr sz="3740"/>
          </a:p>
          <a:p>
            <a:pPr indent="0" lvl="0" marL="0" rtl="0" algn="ctr">
              <a:spcBef>
                <a:spcPts val="0"/>
              </a:spcBef>
              <a:spcAft>
                <a:spcPts val="0"/>
              </a:spcAft>
              <a:buSzPts val="990"/>
              <a:buNone/>
            </a:pPr>
            <a:r>
              <a:t/>
            </a:r>
            <a:endParaRPr sz="3740"/>
          </a:p>
        </p:txBody>
      </p:sp>
      <p:sp>
        <p:nvSpPr>
          <p:cNvPr id="146" name="Google Shape;146;p18"/>
          <p:cNvSpPr/>
          <p:nvPr/>
        </p:nvSpPr>
        <p:spPr>
          <a:xfrm>
            <a:off x="1161175" y="2333725"/>
            <a:ext cx="1862700" cy="91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Swing </a:t>
            </a:r>
            <a:endParaRPr b="1"/>
          </a:p>
          <a:p>
            <a:pPr indent="0" lvl="0" marL="0" rtl="0" algn="ctr">
              <a:spcBef>
                <a:spcPts val="0"/>
              </a:spcBef>
              <a:spcAft>
                <a:spcPts val="0"/>
              </a:spcAft>
              <a:buNone/>
            </a:pPr>
            <a:r>
              <a:rPr b="1" lang="en"/>
              <a:t>Components</a:t>
            </a:r>
            <a:endParaRPr b="1"/>
          </a:p>
        </p:txBody>
      </p:sp>
      <p:sp>
        <p:nvSpPr>
          <p:cNvPr id="147" name="Google Shape;147;p18"/>
          <p:cNvSpPr/>
          <p:nvPr/>
        </p:nvSpPr>
        <p:spPr>
          <a:xfrm>
            <a:off x="3724900" y="1067400"/>
            <a:ext cx="1479900" cy="91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Java Language</a:t>
            </a:r>
            <a:endParaRPr b="1"/>
          </a:p>
        </p:txBody>
      </p:sp>
      <p:cxnSp>
        <p:nvCxnSpPr>
          <p:cNvPr id="148" name="Google Shape;148;p18"/>
          <p:cNvCxnSpPr/>
          <p:nvPr/>
        </p:nvCxnSpPr>
        <p:spPr>
          <a:xfrm flipH="1">
            <a:off x="2620750" y="1716225"/>
            <a:ext cx="1155900" cy="7407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8"/>
          <p:cNvCxnSpPr/>
          <p:nvPr/>
        </p:nvCxnSpPr>
        <p:spPr>
          <a:xfrm rot="10800000">
            <a:off x="5204825" y="1627075"/>
            <a:ext cx="1493100" cy="95400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18"/>
          <p:cNvSpPr/>
          <p:nvPr/>
        </p:nvSpPr>
        <p:spPr>
          <a:xfrm>
            <a:off x="6071300" y="2333725"/>
            <a:ext cx="1479900" cy="91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awt</a:t>
            </a:r>
            <a:endParaRPr b="1"/>
          </a:p>
        </p:txBody>
      </p:sp>
      <p:sp>
        <p:nvSpPr>
          <p:cNvPr id="151" name="Google Shape;151;p18"/>
          <p:cNvSpPr/>
          <p:nvPr/>
        </p:nvSpPr>
        <p:spPr>
          <a:xfrm>
            <a:off x="178000" y="3719475"/>
            <a:ext cx="848400" cy="4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JFrame</a:t>
            </a:r>
            <a:endParaRPr/>
          </a:p>
        </p:txBody>
      </p:sp>
      <p:sp>
        <p:nvSpPr>
          <p:cNvPr id="152" name="Google Shape;152;p18"/>
          <p:cNvSpPr/>
          <p:nvPr/>
        </p:nvSpPr>
        <p:spPr>
          <a:xfrm>
            <a:off x="1106575" y="3719475"/>
            <a:ext cx="848400" cy="4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JButton</a:t>
            </a:r>
            <a:endParaRPr/>
          </a:p>
        </p:txBody>
      </p:sp>
      <p:sp>
        <p:nvSpPr>
          <p:cNvPr id="153" name="Google Shape;153;p18"/>
          <p:cNvSpPr/>
          <p:nvPr/>
        </p:nvSpPr>
        <p:spPr>
          <a:xfrm>
            <a:off x="2149000" y="3719475"/>
            <a:ext cx="978600" cy="4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JTextfield</a:t>
            </a:r>
            <a:endParaRPr/>
          </a:p>
        </p:txBody>
      </p:sp>
      <p:sp>
        <p:nvSpPr>
          <p:cNvPr id="154" name="Google Shape;154;p18"/>
          <p:cNvSpPr/>
          <p:nvPr/>
        </p:nvSpPr>
        <p:spPr>
          <a:xfrm>
            <a:off x="3321625" y="3719475"/>
            <a:ext cx="778800" cy="4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JTable</a:t>
            </a:r>
            <a:endParaRPr/>
          </a:p>
        </p:txBody>
      </p:sp>
      <p:sp>
        <p:nvSpPr>
          <p:cNvPr id="155" name="Google Shape;155;p18"/>
          <p:cNvSpPr/>
          <p:nvPr/>
        </p:nvSpPr>
        <p:spPr>
          <a:xfrm>
            <a:off x="6395650" y="3719475"/>
            <a:ext cx="978600" cy="4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Action Listener</a:t>
            </a:r>
            <a:endParaRPr/>
          </a:p>
        </p:txBody>
      </p:sp>
      <p:sp>
        <p:nvSpPr>
          <p:cNvPr id="156" name="Google Shape;156;p18"/>
          <p:cNvSpPr/>
          <p:nvPr/>
        </p:nvSpPr>
        <p:spPr>
          <a:xfrm>
            <a:off x="4372225" y="3719475"/>
            <a:ext cx="778800" cy="4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JPanel</a:t>
            </a:r>
            <a:endParaRPr/>
          </a:p>
        </p:txBody>
      </p:sp>
      <p:cxnSp>
        <p:nvCxnSpPr>
          <p:cNvPr id="157" name="Google Shape;157;p18"/>
          <p:cNvCxnSpPr>
            <a:stCxn id="146" idx="4"/>
            <a:endCxn id="151" idx="0"/>
          </p:cNvCxnSpPr>
          <p:nvPr/>
        </p:nvCxnSpPr>
        <p:spPr>
          <a:xfrm flipH="1">
            <a:off x="602125" y="3244225"/>
            <a:ext cx="1490400" cy="475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8"/>
          <p:cNvCxnSpPr>
            <a:stCxn id="146" idx="4"/>
            <a:endCxn id="152" idx="0"/>
          </p:cNvCxnSpPr>
          <p:nvPr/>
        </p:nvCxnSpPr>
        <p:spPr>
          <a:xfrm flipH="1">
            <a:off x="1530925" y="3244225"/>
            <a:ext cx="561600" cy="4752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18"/>
          <p:cNvCxnSpPr>
            <a:stCxn id="146" idx="4"/>
            <a:endCxn id="153" idx="0"/>
          </p:cNvCxnSpPr>
          <p:nvPr/>
        </p:nvCxnSpPr>
        <p:spPr>
          <a:xfrm>
            <a:off x="2092525" y="3244225"/>
            <a:ext cx="545700" cy="475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18"/>
          <p:cNvCxnSpPr>
            <a:stCxn id="146" idx="4"/>
            <a:endCxn id="154" idx="0"/>
          </p:cNvCxnSpPr>
          <p:nvPr/>
        </p:nvCxnSpPr>
        <p:spPr>
          <a:xfrm>
            <a:off x="2092525" y="3244225"/>
            <a:ext cx="1618500" cy="475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18"/>
          <p:cNvCxnSpPr>
            <a:stCxn id="146" idx="4"/>
            <a:endCxn id="156" idx="0"/>
          </p:cNvCxnSpPr>
          <p:nvPr/>
        </p:nvCxnSpPr>
        <p:spPr>
          <a:xfrm>
            <a:off x="2092525" y="3244225"/>
            <a:ext cx="2669100" cy="475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18"/>
          <p:cNvCxnSpPr>
            <a:stCxn id="150" idx="4"/>
            <a:endCxn id="155" idx="0"/>
          </p:cNvCxnSpPr>
          <p:nvPr/>
        </p:nvCxnSpPr>
        <p:spPr>
          <a:xfrm>
            <a:off x="6811250" y="3244225"/>
            <a:ext cx="73800" cy="47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727800" y="153000"/>
            <a:ext cx="7688400" cy="90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Structure Of Program</a:t>
            </a:r>
            <a:endParaRPr/>
          </a:p>
        </p:txBody>
      </p:sp>
      <p:cxnSp>
        <p:nvCxnSpPr>
          <p:cNvPr id="168" name="Google Shape;168;p19"/>
          <p:cNvCxnSpPr/>
          <p:nvPr/>
        </p:nvCxnSpPr>
        <p:spPr>
          <a:xfrm flipH="1" rot="10800000">
            <a:off x="633600" y="1453000"/>
            <a:ext cx="7782600" cy="414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19"/>
          <p:cNvCxnSpPr/>
          <p:nvPr/>
        </p:nvCxnSpPr>
        <p:spPr>
          <a:xfrm>
            <a:off x="2320275" y="1494400"/>
            <a:ext cx="10500" cy="3207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9"/>
          <p:cNvCxnSpPr/>
          <p:nvPr/>
        </p:nvCxnSpPr>
        <p:spPr>
          <a:xfrm>
            <a:off x="6863850" y="1453000"/>
            <a:ext cx="10500" cy="3207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19"/>
          <p:cNvSpPr/>
          <p:nvPr/>
        </p:nvSpPr>
        <p:spPr>
          <a:xfrm>
            <a:off x="1740825" y="1815100"/>
            <a:ext cx="1169400" cy="6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Item Class</a:t>
            </a:r>
            <a:endParaRPr/>
          </a:p>
        </p:txBody>
      </p:sp>
      <p:sp>
        <p:nvSpPr>
          <p:cNvPr id="172" name="Google Shape;172;p19"/>
          <p:cNvSpPr/>
          <p:nvPr/>
        </p:nvSpPr>
        <p:spPr>
          <a:xfrm>
            <a:off x="6367175" y="1773700"/>
            <a:ext cx="1169400" cy="6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Bill Class</a:t>
            </a:r>
            <a:endParaRPr/>
          </a:p>
        </p:txBody>
      </p:sp>
      <p:cxnSp>
        <p:nvCxnSpPr>
          <p:cNvPr id="173" name="Google Shape;173;p19"/>
          <p:cNvCxnSpPr>
            <a:stCxn id="172" idx="4"/>
          </p:cNvCxnSpPr>
          <p:nvPr/>
        </p:nvCxnSpPr>
        <p:spPr>
          <a:xfrm>
            <a:off x="6951875" y="2415400"/>
            <a:ext cx="4800" cy="8799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19"/>
          <p:cNvSpPr/>
          <p:nvPr/>
        </p:nvSpPr>
        <p:spPr>
          <a:xfrm>
            <a:off x="5797575" y="3295300"/>
            <a:ext cx="2825400" cy="6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BillGenerationSystem</a:t>
            </a:r>
            <a:endParaRPr/>
          </a:p>
        </p:txBody>
      </p:sp>
      <p:cxnSp>
        <p:nvCxnSpPr>
          <p:cNvPr id="175" name="Google Shape;175;p19"/>
          <p:cNvCxnSpPr/>
          <p:nvPr/>
        </p:nvCxnSpPr>
        <p:spPr>
          <a:xfrm flipH="1">
            <a:off x="5621620" y="3843025"/>
            <a:ext cx="465600" cy="53880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19"/>
          <p:cNvSpPr/>
          <p:nvPr/>
        </p:nvSpPr>
        <p:spPr>
          <a:xfrm>
            <a:off x="4027875" y="4381825"/>
            <a:ext cx="1645500" cy="5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Constructor to initialize the frame</a:t>
            </a:r>
            <a:endParaRPr/>
          </a:p>
        </p:txBody>
      </p:sp>
      <p:cxnSp>
        <p:nvCxnSpPr>
          <p:cNvPr id="177" name="Google Shape;177;p19"/>
          <p:cNvCxnSpPr/>
          <p:nvPr/>
        </p:nvCxnSpPr>
        <p:spPr>
          <a:xfrm>
            <a:off x="8019595" y="3891925"/>
            <a:ext cx="447900" cy="5208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19"/>
          <p:cNvSpPr/>
          <p:nvPr/>
        </p:nvSpPr>
        <p:spPr>
          <a:xfrm>
            <a:off x="6129125" y="4381825"/>
            <a:ext cx="1645500" cy="5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Action listener to listen to the clicks.</a:t>
            </a:r>
            <a:endParaRPr/>
          </a:p>
        </p:txBody>
      </p:sp>
      <p:cxnSp>
        <p:nvCxnSpPr>
          <p:cNvPr id="179" name="Google Shape;179;p19"/>
          <p:cNvCxnSpPr/>
          <p:nvPr/>
        </p:nvCxnSpPr>
        <p:spPr>
          <a:xfrm>
            <a:off x="7046808" y="3971463"/>
            <a:ext cx="13200" cy="3759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19"/>
          <p:cNvSpPr/>
          <p:nvPr/>
        </p:nvSpPr>
        <p:spPr>
          <a:xfrm>
            <a:off x="8230375" y="4390825"/>
            <a:ext cx="638700" cy="5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2762400" y="90900"/>
            <a:ext cx="3619200" cy="8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Item Class</a:t>
            </a:r>
            <a:endParaRPr/>
          </a:p>
        </p:txBody>
      </p:sp>
      <p:pic>
        <p:nvPicPr>
          <p:cNvPr id="186" name="Google Shape;186;p20"/>
          <p:cNvPicPr preferRelativeResize="0"/>
          <p:nvPr/>
        </p:nvPicPr>
        <p:blipFill>
          <a:blip r:embed="rId3">
            <a:alphaModFix/>
          </a:blip>
          <a:stretch>
            <a:fillRect/>
          </a:stretch>
        </p:blipFill>
        <p:spPr>
          <a:xfrm>
            <a:off x="2568988" y="1132025"/>
            <a:ext cx="4006013" cy="3924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2762400" y="0"/>
            <a:ext cx="3619200" cy="6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Bill</a:t>
            </a:r>
            <a:r>
              <a:rPr lang="en"/>
              <a:t> Class</a:t>
            </a:r>
            <a:endParaRPr/>
          </a:p>
        </p:txBody>
      </p:sp>
      <p:pic>
        <p:nvPicPr>
          <p:cNvPr id="192" name="Google Shape;192;p21"/>
          <p:cNvPicPr preferRelativeResize="0"/>
          <p:nvPr/>
        </p:nvPicPr>
        <p:blipFill rotWithShape="1">
          <a:blip r:embed="rId3">
            <a:alphaModFix/>
          </a:blip>
          <a:srcRect b="-22828" l="-2934" r="-17344" t="2549"/>
          <a:stretch/>
        </p:blipFill>
        <p:spPr>
          <a:xfrm>
            <a:off x="2822475" y="676200"/>
            <a:ext cx="4237675" cy="5368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