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Shape 26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677160" y="609480"/>
            <a:ext cx="8596800" cy="612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Shape 129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677160" y="609480"/>
            <a:ext cx="8596800" cy="612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Shape 191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677160" y="609480"/>
            <a:ext cx="8596800" cy="612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Shape 253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ubTitle" idx="1"/>
          </p:nvPr>
        </p:nvSpPr>
        <p:spPr>
          <a:xfrm>
            <a:off x="677160" y="609480"/>
            <a:ext cx="8596800" cy="612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Shape 316"/>
          <p:cNvSpPr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77160" y="609480"/>
            <a:ext cx="8596800" cy="612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9371160" y="0"/>
            <a:ext cx="1219320" cy="685836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Shape 7"/>
          <p:cNvCxnSpPr/>
          <p:nvPr/>
        </p:nvCxnSpPr>
        <p:spPr>
          <a:xfrm flipH="1">
            <a:off x="7425360" y="3681360"/>
            <a:ext cx="4763880" cy="3177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Shape 8"/>
          <p:cNvSpPr/>
          <p:nvPr/>
        </p:nvSpPr>
        <p:spPr>
          <a:xfrm>
            <a:off x="9181440" y="-8640"/>
            <a:ext cx="3007440" cy="6866640"/>
          </a:xfrm>
          <a:custGeom>
            <a:avLst/>
            <a:gdLst/>
            <a:ahLst/>
            <a:cxnLst/>
            <a:rect l="0" t="0" r="0" b="0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29803"/>
            </a:srgbClr>
          </a:solidFill>
          <a:ln>
            <a:noFill/>
          </a:ln>
        </p:spPr>
      </p:sp>
      <p:sp>
        <p:nvSpPr>
          <p:cNvPr id="9" name="Shape 9"/>
          <p:cNvSpPr/>
          <p:nvPr/>
        </p:nvSpPr>
        <p:spPr>
          <a:xfrm>
            <a:off x="9603360" y="-8640"/>
            <a:ext cx="2588400" cy="6866640"/>
          </a:xfrm>
          <a:custGeom>
            <a:avLst/>
            <a:gdLst/>
            <a:ahLst/>
            <a:cxnLst/>
            <a:rect l="0" t="0" r="0" b="0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8932320" y="3048120"/>
            <a:ext cx="3259800" cy="38098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54A021">
              <a:alpha val="71764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9334440" y="-8640"/>
            <a:ext cx="2854440" cy="6866640"/>
          </a:xfrm>
          <a:custGeom>
            <a:avLst/>
            <a:gdLst/>
            <a:ahLst/>
            <a:cxnLst/>
            <a:rect l="0" t="0" r="0" b="0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69803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>
            <a:off x="10898640" y="-8640"/>
            <a:ext cx="1290240" cy="6866640"/>
          </a:xfrm>
          <a:custGeom>
            <a:avLst/>
            <a:gdLst/>
            <a:ahLst/>
            <a:cxnLst/>
            <a:rect l="0" t="0" r="0" b="0"/>
            <a:pathLst>
              <a:path w="1290094" h="6858000" extrusionOk="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69803"/>
            </a:srgbClr>
          </a:solidFill>
          <a:ln>
            <a:noFill/>
          </a:ln>
        </p:spPr>
      </p:sp>
      <p:sp>
        <p:nvSpPr>
          <p:cNvPr id="13" name="Shape 13"/>
          <p:cNvSpPr/>
          <p:nvPr/>
        </p:nvSpPr>
        <p:spPr>
          <a:xfrm>
            <a:off x="10938960" y="-8640"/>
            <a:ext cx="1249920" cy="6866640"/>
          </a:xfrm>
          <a:custGeom>
            <a:avLst/>
            <a:gdLst/>
            <a:ahLst/>
            <a:cxnLst/>
            <a:rect l="0" t="0" r="0" b="0"/>
            <a:pathLst>
              <a:path w="1249825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4705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10371600" y="3589920"/>
            <a:ext cx="1817280" cy="32680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 rot="10800000">
            <a:off x="842760" y="5666040"/>
            <a:ext cx="842760" cy="566604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4705"/>
            </a:srgbClr>
          </a:solidFill>
          <a:ln>
            <a:noFill/>
          </a:ln>
        </p:spPr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506960" y="2404440"/>
            <a:ext cx="7767000" cy="164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7205040" y="6041520"/>
            <a:ext cx="9118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677160" y="6041520"/>
            <a:ext cx="6297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90680" y="6041520"/>
            <a:ext cx="6832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/>
          <p:nvPr/>
        </p:nvCxnSpPr>
        <p:spPr>
          <a:xfrm>
            <a:off x="9371160" y="0"/>
            <a:ext cx="1219320" cy="685836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Shape 69"/>
          <p:cNvCxnSpPr/>
          <p:nvPr/>
        </p:nvCxnSpPr>
        <p:spPr>
          <a:xfrm flipH="1">
            <a:off x="7425360" y="3681360"/>
            <a:ext cx="4763880" cy="3177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Shape 70"/>
          <p:cNvSpPr/>
          <p:nvPr/>
        </p:nvSpPr>
        <p:spPr>
          <a:xfrm>
            <a:off x="9181440" y="-8640"/>
            <a:ext cx="3007440" cy="6866640"/>
          </a:xfrm>
          <a:custGeom>
            <a:avLst/>
            <a:gdLst/>
            <a:ahLst/>
            <a:cxnLst/>
            <a:rect l="0" t="0" r="0" b="0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29803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9603360" y="-8640"/>
            <a:ext cx="2588400" cy="6866640"/>
          </a:xfrm>
          <a:custGeom>
            <a:avLst/>
            <a:gdLst/>
            <a:ahLst/>
            <a:cxnLst/>
            <a:rect l="0" t="0" r="0" b="0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8932320" y="3048120"/>
            <a:ext cx="3259800" cy="38098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54A021">
              <a:alpha val="71764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9334440" y="-8640"/>
            <a:ext cx="2854440" cy="6866640"/>
          </a:xfrm>
          <a:custGeom>
            <a:avLst/>
            <a:gdLst/>
            <a:ahLst/>
            <a:cxnLst/>
            <a:rect l="0" t="0" r="0" b="0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69803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10898640" y="-8640"/>
            <a:ext cx="1290240" cy="6866640"/>
          </a:xfrm>
          <a:custGeom>
            <a:avLst/>
            <a:gdLst/>
            <a:ahLst/>
            <a:cxnLst/>
            <a:rect l="0" t="0" r="0" b="0"/>
            <a:pathLst>
              <a:path w="1290094" h="6858000" extrusionOk="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69803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10938960" y="-8640"/>
            <a:ext cx="1249920" cy="6866640"/>
          </a:xfrm>
          <a:custGeom>
            <a:avLst/>
            <a:gdLst/>
            <a:ahLst/>
            <a:cxnLst/>
            <a:rect l="0" t="0" r="0" b="0"/>
            <a:pathLst>
              <a:path w="1249825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4705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>
            <a:off x="10371600" y="3589920"/>
            <a:ext cx="1817280" cy="32680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>
            <a:off x="0" y="4013280"/>
            <a:ext cx="448560" cy="284472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4705"/>
            </a:srgbClr>
          </a:solidFill>
          <a:ln>
            <a:noFill/>
          </a:ln>
        </p:spPr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 idx="2"/>
          </p:nvPr>
        </p:nvSpPr>
        <p:spPr>
          <a:xfrm>
            <a:off x="677160" y="2160720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040" y="6041520"/>
            <a:ext cx="9118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160" y="6041520"/>
            <a:ext cx="6297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80" y="6041520"/>
            <a:ext cx="6832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>
            <a:off x="9371160" y="0"/>
            <a:ext cx="1219320" cy="685836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Shape 132"/>
          <p:cNvCxnSpPr/>
          <p:nvPr/>
        </p:nvCxnSpPr>
        <p:spPr>
          <a:xfrm flipH="1">
            <a:off x="7425360" y="3681360"/>
            <a:ext cx="4763880" cy="3177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Shape 133"/>
          <p:cNvSpPr/>
          <p:nvPr/>
        </p:nvSpPr>
        <p:spPr>
          <a:xfrm>
            <a:off x="9181440" y="-8640"/>
            <a:ext cx="3007440" cy="6866640"/>
          </a:xfrm>
          <a:custGeom>
            <a:avLst/>
            <a:gdLst/>
            <a:ahLst/>
            <a:cxnLst/>
            <a:rect l="0" t="0" r="0" b="0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29803"/>
            </a:srgbClr>
          </a:solidFill>
          <a:ln>
            <a:noFill/>
          </a:ln>
        </p:spPr>
      </p:sp>
      <p:sp>
        <p:nvSpPr>
          <p:cNvPr id="134" name="Shape 134"/>
          <p:cNvSpPr/>
          <p:nvPr/>
        </p:nvSpPr>
        <p:spPr>
          <a:xfrm>
            <a:off x="9603360" y="-8640"/>
            <a:ext cx="2588400" cy="6866640"/>
          </a:xfrm>
          <a:custGeom>
            <a:avLst/>
            <a:gdLst/>
            <a:ahLst/>
            <a:cxnLst/>
            <a:rect l="0" t="0" r="0" b="0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>
            <a:noFill/>
          </a:ln>
        </p:spPr>
      </p:sp>
      <p:sp>
        <p:nvSpPr>
          <p:cNvPr id="135" name="Shape 135"/>
          <p:cNvSpPr/>
          <p:nvPr/>
        </p:nvSpPr>
        <p:spPr>
          <a:xfrm>
            <a:off x="8932320" y="3048120"/>
            <a:ext cx="3259800" cy="38098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54A021">
              <a:alpha val="71764"/>
            </a:srgbClr>
          </a:solidFill>
          <a:ln>
            <a:noFill/>
          </a:ln>
        </p:spPr>
      </p:sp>
      <p:sp>
        <p:nvSpPr>
          <p:cNvPr id="136" name="Shape 136"/>
          <p:cNvSpPr/>
          <p:nvPr/>
        </p:nvSpPr>
        <p:spPr>
          <a:xfrm>
            <a:off x="9334440" y="-8640"/>
            <a:ext cx="2854440" cy="6866640"/>
          </a:xfrm>
          <a:custGeom>
            <a:avLst/>
            <a:gdLst/>
            <a:ahLst/>
            <a:cxnLst/>
            <a:rect l="0" t="0" r="0" b="0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69803"/>
            </a:srgbClr>
          </a:solidFill>
          <a:ln>
            <a:noFill/>
          </a:ln>
        </p:spPr>
      </p:sp>
      <p:sp>
        <p:nvSpPr>
          <p:cNvPr id="137" name="Shape 137"/>
          <p:cNvSpPr/>
          <p:nvPr/>
        </p:nvSpPr>
        <p:spPr>
          <a:xfrm>
            <a:off x="10898640" y="-8640"/>
            <a:ext cx="1290240" cy="6866640"/>
          </a:xfrm>
          <a:custGeom>
            <a:avLst/>
            <a:gdLst/>
            <a:ahLst/>
            <a:cxnLst/>
            <a:rect l="0" t="0" r="0" b="0"/>
            <a:pathLst>
              <a:path w="1290094" h="6858000" extrusionOk="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69803"/>
            </a:srgbClr>
          </a:solidFill>
          <a:ln>
            <a:noFill/>
          </a:ln>
        </p:spPr>
      </p:sp>
      <p:sp>
        <p:nvSpPr>
          <p:cNvPr id="138" name="Shape 138"/>
          <p:cNvSpPr/>
          <p:nvPr/>
        </p:nvSpPr>
        <p:spPr>
          <a:xfrm>
            <a:off x="10938960" y="-8640"/>
            <a:ext cx="1249920" cy="6866640"/>
          </a:xfrm>
          <a:custGeom>
            <a:avLst/>
            <a:gdLst/>
            <a:ahLst/>
            <a:cxnLst/>
            <a:rect l="0" t="0" r="0" b="0"/>
            <a:pathLst>
              <a:path w="1249825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4705"/>
            </a:srgbClr>
          </a:solidFill>
          <a:ln>
            <a:noFill/>
          </a:ln>
        </p:spPr>
      </p:sp>
      <p:sp>
        <p:nvSpPr>
          <p:cNvPr id="139" name="Shape 139"/>
          <p:cNvSpPr/>
          <p:nvPr/>
        </p:nvSpPr>
        <p:spPr>
          <a:xfrm>
            <a:off x="10371600" y="3589920"/>
            <a:ext cx="1817280" cy="32680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>
            <a:noFill/>
          </a:ln>
        </p:spPr>
      </p:sp>
      <p:sp>
        <p:nvSpPr>
          <p:cNvPr id="140" name="Shape 140"/>
          <p:cNvSpPr/>
          <p:nvPr/>
        </p:nvSpPr>
        <p:spPr>
          <a:xfrm>
            <a:off x="0" y="4013280"/>
            <a:ext cx="448560" cy="284472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4705"/>
            </a:srgbClr>
          </a:solidFill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77160" y="2160720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7205040" y="6041520"/>
            <a:ext cx="9118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677160" y="6041520"/>
            <a:ext cx="6297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90680" y="6041520"/>
            <a:ext cx="6832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hape 193"/>
          <p:cNvCxnSpPr/>
          <p:nvPr/>
        </p:nvCxnSpPr>
        <p:spPr>
          <a:xfrm>
            <a:off x="9371160" y="0"/>
            <a:ext cx="1219320" cy="685836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Shape 194"/>
          <p:cNvCxnSpPr/>
          <p:nvPr/>
        </p:nvCxnSpPr>
        <p:spPr>
          <a:xfrm flipH="1">
            <a:off x="7425360" y="3681360"/>
            <a:ext cx="4763880" cy="3177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Shape 195"/>
          <p:cNvSpPr/>
          <p:nvPr/>
        </p:nvSpPr>
        <p:spPr>
          <a:xfrm>
            <a:off x="9181440" y="-8640"/>
            <a:ext cx="3007440" cy="6866640"/>
          </a:xfrm>
          <a:custGeom>
            <a:avLst/>
            <a:gdLst/>
            <a:ahLst/>
            <a:cxnLst/>
            <a:rect l="0" t="0" r="0" b="0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29803"/>
            </a:srgbClr>
          </a:solidFill>
          <a:ln>
            <a:noFill/>
          </a:ln>
        </p:spPr>
      </p:sp>
      <p:sp>
        <p:nvSpPr>
          <p:cNvPr id="196" name="Shape 196"/>
          <p:cNvSpPr/>
          <p:nvPr/>
        </p:nvSpPr>
        <p:spPr>
          <a:xfrm>
            <a:off x="9603360" y="-8640"/>
            <a:ext cx="2588400" cy="6866640"/>
          </a:xfrm>
          <a:custGeom>
            <a:avLst/>
            <a:gdLst/>
            <a:ahLst/>
            <a:cxnLst/>
            <a:rect l="0" t="0" r="0" b="0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>
            <a:noFill/>
          </a:ln>
        </p:spPr>
      </p:sp>
      <p:sp>
        <p:nvSpPr>
          <p:cNvPr id="197" name="Shape 197"/>
          <p:cNvSpPr/>
          <p:nvPr/>
        </p:nvSpPr>
        <p:spPr>
          <a:xfrm>
            <a:off x="8932320" y="3048120"/>
            <a:ext cx="3259800" cy="38098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54A021">
              <a:alpha val="71764"/>
            </a:srgbClr>
          </a:solidFill>
          <a:ln>
            <a:noFill/>
          </a:ln>
        </p:spPr>
      </p:sp>
      <p:sp>
        <p:nvSpPr>
          <p:cNvPr id="198" name="Shape 198"/>
          <p:cNvSpPr/>
          <p:nvPr/>
        </p:nvSpPr>
        <p:spPr>
          <a:xfrm>
            <a:off x="9334440" y="-8640"/>
            <a:ext cx="2854440" cy="6866640"/>
          </a:xfrm>
          <a:custGeom>
            <a:avLst/>
            <a:gdLst/>
            <a:ahLst/>
            <a:cxnLst/>
            <a:rect l="0" t="0" r="0" b="0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69803"/>
            </a:srgbClr>
          </a:solidFill>
          <a:ln>
            <a:noFill/>
          </a:ln>
        </p:spPr>
      </p:sp>
      <p:sp>
        <p:nvSpPr>
          <p:cNvPr id="199" name="Shape 199"/>
          <p:cNvSpPr/>
          <p:nvPr/>
        </p:nvSpPr>
        <p:spPr>
          <a:xfrm>
            <a:off x="10898640" y="-8640"/>
            <a:ext cx="1290240" cy="6866640"/>
          </a:xfrm>
          <a:custGeom>
            <a:avLst/>
            <a:gdLst/>
            <a:ahLst/>
            <a:cxnLst/>
            <a:rect l="0" t="0" r="0" b="0"/>
            <a:pathLst>
              <a:path w="1290094" h="6858000" extrusionOk="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69803"/>
            </a:srgbClr>
          </a:solidFill>
          <a:ln>
            <a:noFill/>
          </a:ln>
        </p:spPr>
      </p:sp>
      <p:sp>
        <p:nvSpPr>
          <p:cNvPr id="200" name="Shape 200"/>
          <p:cNvSpPr/>
          <p:nvPr/>
        </p:nvSpPr>
        <p:spPr>
          <a:xfrm>
            <a:off x="10938960" y="-8640"/>
            <a:ext cx="1249920" cy="6866640"/>
          </a:xfrm>
          <a:custGeom>
            <a:avLst/>
            <a:gdLst/>
            <a:ahLst/>
            <a:cxnLst/>
            <a:rect l="0" t="0" r="0" b="0"/>
            <a:pathLst>
              <a:path w="1249825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4705"/>
            </a:srgbClr>
          </a:solidFill>
          <a:ln>
            <a:noFill/>
          </a:ln>
        </p:spPr>
      </p:sp>
      <p:sp>
        <p:nvSpPr>
          <p:cNvPr id="201" name="Shape 201"/>
          <p:cNvSpPr/>
          <p:nvPr/>
        </p:nvSpPr>
        <p:spPr>
          <a:xfrm>
            <a:off x="10371600" y="3589920"/>
            <a:ext cx="1817280" cy="32680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>
            <a:noFill/>
          </a:ln>
        </p:spPr>
      </p:sp>
      <p:sp>
        <p:nvSpPr>
          <p:cNvPr id="202" name="Shape 202"/>
          <p:cNvSpPr/>
          <p:nvPr/>
        </p:nvSpPr>
        <p:spPr>
          <a:xfrm>
            <a:off x="0" y="4013280"/>
            <a:ext cx="448560" cy="284472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4705"/>
            </a:srgbClr>
          </a:solidFill>
          <a:ln>
            <a:noFill/>
          </a:ln>
        </p:spPr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77160" y="2700720"/>
            <a:ext cx="8596800" cy="182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77160" y="4527360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7205040" y="6041520"/>
            <a:ext cx="9118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677160" y="6041520"/>
            <a:ext cx="6297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590680" y="6041520"/>
            <a:ext cx="6832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Shape 255"/>
          <p:cNvCxnSpPr/>
          <p:nvPr/>
        </p:nvCxnSpPr>
        <p:spPr>
          <a:xfrm>
            <a:off x="9371160" y="0"/>
            <a:ext cx="1219320" cy="685836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Shape 256"/>
          <p:cNvCxnSpPr/>
          <p:nvPr/>
        </p:nvCxnSpPr>
        <p:spPr>
          <a:xfrm flipH="1">
            <a:off x="7425360" y="3681360"/>
            <a:ext cx="4763880" cy="3177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Shape 257"/>
          <p:cNvSpPr/>
          <p:nvPr/>
        </p:nvSpPr>
        <p:spPr>
          <a:xfrm>
            <a:off x="9181440" y="-8640"/>
            <a:ext cx="3007440" cy="6866640"/>
          </a:xfrm>
          <a:custGeom>
            <a:avLst/>
            <a:gdLst/>
            <a:ahLst/>
            <a:cxnLst/>
            <a:rect l="0" t="0" r="0" b="0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29803"/>
            </a:srgbClr>
          </a:solidFill>
          <a:ln>
            <a:noFill/>
          </a:ln>
        </p:spPr>
      </p:sp>
      <p:sp>
        <p:nvSpPr>
          <p:cNvPr id="258" name="Shape 258"/>
          <p:cNvSpPr/>
          <p:nvPr/>
        </p:nvSpPr>
        <p:spPr>
          <a:xfrm>
            <a:off x="9603360" y="-8640"/>
            <a:ext cx="2588400" cy="6866640"/>
          </a:xfrm>
          <a:custGeom>
            <a:avLst/>
            <a:gdLst/>
            <a:ahLst/>
            <a:cxnLst/>
            <a:rect l="0" t="0" r="0" b="0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>
            <a:noFill/>
          </a:ln>
        </p:spPr>
      </p:sp>
      <p:sp>
        <p:nvSpPr>
          <p:cNvPr id="259" name="Shape 259"/>
          <p:cNvSpPr/>
          <p:nvPr/>
        </p:nvSpPr>
        <p:spPr>
          <a:xfrm>
            <a:off x="8932320" y="3048120"/>
            <a:ext cx="3259800" cy="38098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54A021">
              <a:alpha val="71764"/>
            </a:srgbClr>
          </a:solidFill>
          <a:ln>
            <a:noFill/>
          </a:ln>
        </p:spPr>
      </p:sp>
      <p:sp>
        <p:nvSpPr>
          <p:cNvPr id="260" name="Shape 260"/>
          <p:cNvSpPr/>
          <p:nvPr/>
        </p:nvSpPr>
        <p:spPr>
          <a:xfrm>
            <a:off x="9334440" y="-8640"/>
            <a:ext cx="2854440" cy="6866640"/>
          </a:xfrm>
          <a:custGeom>
            <a:avLst/>
            <a:gdLst/>
            <a:ahLst/>
            <a:cxnLst/>
            <a:rect l="0" t="0" r="0" b="0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69803"/>
            </a:srgbClr>
          </a:solidFill>
          <a:ln>
            <a:noFill/>
          </a:ln>
        </p:spPr>
      </p:sp>
      <p:sp>
        <p:nvSpPr>
          <p:cNvPr id="261" name="Shape 261"/>
          <p:cNvSpPr/>
          <p:nvPr/>
        </p:nvSpPr>
        <p:spPr>
          <a:xfrm>
            <a:off x="10898640" y="-8640"/>
            <a:ext cx="1290240" cy="6866640"/>
          </a:xfrm>
          <a:custGeom>
            <a:avLst/>
            <a:gdLst/>
            <a:ahLst/>
            <a:cxnLst/>
            <a:rect l="0" t="0" r="0" b="0"/>
            <a:pathLst>
              <a:path w="1290094" h="6858000" extrusionOk="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69803"/>
            </a:srgbClr>
          </a:solidFill>
          <a:ln>
            <a:noFill/>
          </a:ln>
        </p:spPr>
      </p:sp>
      <p:sp>
        <p:nvSpPr>
          <p:cNvPr id="262" name="Shape 262"/>
          <p:cNvSpPr/>
          <p:nvPr/>
        </p:nvSpPr>
        <p:spPr>
          <a:xfrm>
            <a:off x="10938960" y="-8640"/>
            <a:ext cx="1249920" cy="6866640"/>
          </a:xfrm>
          <a:custGeom>
            <a:avLst/>
            <a:gdLst/>
            <a:ahLst/>
            <a:cxnLst/>
            <a:rect l="0" t="0" r="0" b="0"/>
            <a:pathLst>
              <a:path w="1249825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4705"/>
            </a:srgbClr>
          </a:solidFill>
          <a:ln>
            <a:noFill/>
          </a:ln>
        </p:spPr>
      </p:sp>
      <p:sp>
        <p:nvSpPr>
          <p:cNvPr id="263" name="Shape 263"/>
          <p:cNvSpPr/>
          <p:nvPr/>
        </p:nvSpPr>
        <p:spPr>
          <a:xfrm>
            <a:off x="10371600" y="3589920"/>
            <a:ext cx="1817280" cy="326808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>
            <a:noFill/>
          </a:ln>
        </p:spPr>
      </p:sp>
      <p:sp>
        <p:nvSpPr>
          <p:cNvPr id="264" name="Shape 264"/>
          <p:cNvSpPr/>
          <p:nvPr/>
        </p:nvSpPr>
        <p:spPr>
          <a:xfrm>
            <a:off x="0" y="4013280"/>
            <a:ext cx="448560" cy="2844720"/>
          </a:xfrm>
          <a:custGeom>
            <a:avLst/>
            <a:gdLst/>
            <a:ahLst/>
            <a:cxnLst/>
            <a:rect l="0" t="0" r="0" b="0"/>
            <a:pathLst>
              <a:path w="11" h="1" extrusionOk="0">
                <a:moveTo>
                  <a:pt x="0" y="3"/>
                </a:moveTo>
                <a:lnTo>
                  <a:pt x="11" y="2"/>
                </a:lnTo>
                <a:lnTo>
                  <a:pt x="1" y="3"/>
                </a:lnTo>
                <a:close/>
              </a:path>
            </a:pathLst>
          </a:custGeom>
          <a:solidFill>
            <a:srgbClr val="90C226">
              <a:alpha val="84705"/>
            </a:srgbClr>
          </a:solidFill>
          <a:ln>
            <a:noFill/>
          </a:ln>
        </p:spPr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title" idx="2"/>
          </p:nvPr>
        </p:nvSpPr>
        <p:spPr>
          <a:xfrm>
            <a:off x="677160" y="2160720"/>
            <a:ext cx="418392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title" idx="3"/>
          </p:nvPr>
        </p:nvSpPr>
        <p:spPr>
          <a:xfrm>
            <a:off x="5090040" y="2160720"/>
            <a:ext cx="418392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dt" idx="10"/>
          </p:nvPr>
        </p:nvSpPr>
        <p:spPr>
          <a:xfrm>
            <a:off x="7205040" y="6041520"/>
            <a:ext cx="9118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ftr" idx="11"/>
          </p:nvPr>
        </p:nvSpPr>
        <p:spPr>
          <a:xfrm>
            <a:off x="677160" y="6041520"/>
            <a:ext cx="6297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90680" y="6041520"/>
            <a:ext cx="6832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ak_typing" TargetMode="External"/><Relationship Id="rId3" Type="http://schemas.openxmlformats.org/officeDocument/2006/relationships/hyperlink" Target="https://en.wikipedia.org/wiki/JavaScript" TargetMode="External"/><Relationship Id="rId7" Type="http://schemas.openxmlformats.org/officeDocument/2006/relationships/hyperlink" Target="https://en.wikipedia.org/wiki/Dynamic_programming_langu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Programming_language" TargetMode="External"/><Relationship Id="rId5" Type="http://schemas.openxmlformats.org/officeDocument/2006/relationships/hyperlink" Target="https://en.wikipedia.org/wiki/Interpreted_language" TargetMode="External"/><Relationship Id="rId10" Type="http://schemas.openxmlformats.org/officeDocument/2006/relationships/hyperlink" Target="https://en.wikipedia.org/wiki/Multi-paradigm_programming_language" TargetMode="External"/><Relationship Id="rId4" Type="http://schemas.openxmlformats.org/officeDocument/2006/relationships/hyperlink" Target="https://en.wikipedia.org/wiki/High-level_programming_language" TargetMode="External"/><Relationship Id="rId9" Type="http://schemas.openxmlformats.org/officeDocument/2006/relationships/hyperlink" Target="https://en.wikipedia.org/wiki/Prototype-based_programm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SD_License" TargetMode="External"/><Relationship Id="rId3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Open-sour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PHP" TargetMode="External"/><Relationship Id="rId5" Type="http://schemas.openxmlformats.org/officeDocument/2006/relationships/hyperlink" Target="https://en.wikipedia.org/wiki/Facebook" TargetMode="External"/><Relationship Id="rId4" Type="http://schemas.openxmlformats.org/officeDocument/2006/relationships/hyperlink" Target="https://en.wikipedia.org/wiki/HipHop_Virtual_Machin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ignificant_whitespace" TargetMode="External"/><Relationship Id="rId13" Type="http://schemas.openxmlformats.org/officeDocument/2006/relationships/hyperlink" Target="https://en.wikipedia.org/wiki/Memory_(computing)" TargetMode="External"/><Relationship Id="rId3" Type="http://schemas.openxmlformats.org/officeDocument/2006/relationships/hyperlink" Target="https://en.wikipedia.org/wiki/Interpreted_language" TargetMode="External"/><Relationship Id="rId7" Type="http://schemas.openxmlformats.org/officeDocument/2006/relationships/hyperlink" Target="https://en.wikipedia.org/wiki/Code_readability" TargetMode="External"/><Relationship Id="rId12" Type="http://schemas.openxmlformats.org/officeDocument/2006/relationships/hyperlink" Target="https://en.wikipedia.org/wiki/Low-level_programming_language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n.wikipedia.org/wiki/JavaScrip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Guido_van_Rossum" TargetMode="External"/><Relationship Id="rId11" Type="http://schemas.openxmlformats.org/officeDocument/2006/relationships/hyperlink" Target="https://en.wikipedia.org/wiki/Generic_programming" TargetMode="External"/><Relationship Id="rId5" Type="http://schemas.openxmlformats.org/officeDocument/2006/relationships/hyperlink" Target="https://en.wikipedia.org/wiki/General-purpose_programming_language" TargetMode="External"/><Relationship Id="rId15" Type="http://schemas.openxmlformats.org/officeDocument/2006/relationships/hyperlink" Target="https://en.wikipedia.org/wiki/Java_SE" TargetMode="External"/><Relationship Id="rId10" Type="http://schemas.openxmlformats.org/officeDocument/2006/relationships/hyperlink" Target="https://en.wikipedia.org/wiki/Object-oriented_programming" TargetMode="External"/><Relationship Id="rId4" Type="http://schemas.openxmlformats.org/officeDocument/2006/relationships/hyperlink" Target="https://en.wikipedia.org/wiki/High-level_programming_language" TargetMode="External"/><Relationship Id="rId9" Type="http://schemas.openxmlformats.org/officeDocument/2006/relationships/hyperlink" Target="https://en.wikipedia.org/wiki/Imperative_programming" TargetMode="External"/><Relationship Id="rId14" Type="http://schemas.openxmlformats.org/officeDocument/2006/relationships/hyperlink" Target="https://en.wikipedia.org/wiki/Javanese_languag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arbage_collection_(computer_science)" TargetMode="External"/><Relationship Id="rId13" Type="http://schemas.openxmlformats.org/officeDocument/2006/relationships/hyperlink" Target="https://en.wikipedia.org/wiki/System_programming_language" TargetMode="External"/><Relationship Id="rId18" Type="http://schemas.openxmlformats.org/officeDocument/2006/relationships/hyperlink" Target="https://en.wikipedia.org/wiki/Java_(programming_language)" TargetMode="External"/><Relationship Id="rId26" Type="http://schemas.openxmlformats.org/officeDocument/2006/relationships/hyperlink" Target="https://en.wikipedia.org/wiki/HTML" TargetMode="External"/><Relationship Id="rId3" Type="http://schemas.openxmlformats.org/officeDocument/2006/relationships/hyperlink" Target="https://en.wikipedia.org/wiki/Erlang_(programming_language)" TargetMode="External"/><Relationship Id="rId21" Type="http://schemas.openxmlformats.org/officeDocument/2006/relationships/hyperlink" Target="https://en.wikipedia.org/wiki/C_Sharp_(programming_language)" TargetMode="External"/><Relationship Id="rId7" Type="http://schemas.openxmlformats.org/officeDocument/2006/relationships/hyperlink" Target="https://en.wikipedia.org/wiki/Programming_language" TargetMode="External"/><Relationship Id="rId12" Type="http://schemas.openxmlformats.org/officeDocument/2006/relationships/hyperlink" Target="https://en.wikipedia.org/wiki/Multi-paradigm_programming_language" TargetMode="External"/><Relationship Id="rId17" Type="http://schemas.openxmlformats.org/officeDocument/2006/relationships/hyperlink" Target="https://en.wikipedia.org/wiki/C++" TargetMode="External"/><Relationship Id="rId25" Type="http://schemas.openxmlformats.org/officeDocument/2006/relationships/hyperlink" Target="https://en.wikipedia.org/wiki/XML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en.wikipedia.org/wiki/Andrei_Alexandrescu" TargetMode="External"/><Relationship Id="rId20" Type="http://schemas.openxmlformats.org/officeDocument/2006/relationships/hyperlink" Target="https://en.wikipedia.org/wiki/Ruby_(programming_language)" TargetMode="External"/><Relationship Id="rId29" Type="http://schemas.openxmlformats.org/officeDocument/2006/relationships/hyperlink" Target="https://en.wikipedia.org/wiki/Homebrew_(package_management_software)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Functional_programming" TargetMode="External"/><Relationship Id="rId11" Type="http://schemas.openxmlformats.org/officeDocument/2006/relationships/hyperlink" Target="https://en.wikipedia.org/wiki/Imperative_programming" TargetMode="External"/><Relationship Id="rId24" Type="http://schemas.openxmlformats.org/officeDocument/2006/relationships/hyperlink" Target="https://en.wikipedia.org/wiki/Hack_(programming_language)" TargetMode="External"/><Relationship Id="rId5" Type="http://schemas.openxmlformats.org/officeDocument/2006/relationships/hyperlink" Target="https://en.wikipedia.org/wiki/Concurrent_computing" TargetMode="External"/><Relationship Id="rId15" Type="http://schemas.openxmlformats.org/officeDocument/2006/relationships/hyperlink" Target="https://en.wikipedia.org/wiki/Digital_Mars" TargetMode="External"/><Relationship Id="rId23" Type="http://schemas.openxmlformats.org/officeDocument/2006/relationships/hyperlink" Target="https://en.wikipedia.org/wiki/PHP" TargetMode="External"/><Relationship Id="rId28" Type="http://schemas.openxmlformats.org/officeDocument/2006/relationships/hyperlink" Target="https://en.wikipedia.org/wiki/GitHub" TargetMode="External"/><Relationship Id="rId10" Type="http://schemas.openxmlformats.org/officeDocument/2006/relationships/hyperlink" Target="https://en.wikipedia.org/wiki/Object-oriented_programming" TargetMode="External"/><Relationship Id="rId19" Type="http://schemas.openxmlformats.org/officeDocument/2006/relationships/hyperlink" Target="https://en.wikipedia.org/wiki/Python_(programming_language)" TargetMode="External"/><Relationship Id="rId31" Type="http://schemas.openxmlformats.org/officeDocument/2006/relationships/hyperlink" Target="https://en.wikipedia.org/wiki/JSX_(JavaScript)" TargetMode="External"/><Relationship Id="rId4" Type="http://schemas.openxmlformats.org/officeDocument/2006/relationships/hyperlink" Target="https://en.wikipedia.org/wiki/General-purpose_programming_language" TargetMode="External"/><Relationship Id="rId9" Type="http://schemas.openxmlformats.org/officeDocument/2006/relationships/hyperlink" Target="https://en.wikipedia.org/wiki/Runtime_system" TargetMode="External"/><Relationship Id="rId14" Type="http://schemas.openxmlformats.org/officeDocument/2006/relationships/hyperlink" Target="https://en.wikipedia.org/wiki/Walter_Bright" TargetMode="External"/><Relationship Id="rId22" Type="http://schemas.openxmlformats.org/officeDocument/2006/relationships/hyperlink" Target="https://en.wikipedia.org/wiki/Eiffel_(programming_language)" TargetMode="External"/><Relationship Id="rId27" Type="http://schemas.openxmlformats.org/officeDocument/2006/relationships/hyperlink" Target="https://en.wikipedia.org/wiki/Open-source_software" TargetMode="External"/><Relationship Id="rId30" Type="http://schemas.openxmlformats.org/officeDocument/2006/relationships/hyperlink" Target="https://en.wikipedia.org/wiki/JavaScrip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tic_typing" TargetMode="External"/><Relationship Id="rId3" Type="http://schemas.openxmlformats.org/officeDocument/2006/relationships/hyperlink" Target="https://en.wikipedia.org/wiki/General-purpose_programming_language" TargetMode="External"/><Relationship Id="rId7" Type="http://schemas.openxmlformats.org/officeDocument/2006/relationships/hyperlink" Target="https://en.wikipedia.org/wiki/Strong_typ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Non-strict_semantics" TargetMode="External"/><Relationship Id="rId5" Type="http://schemas.openxmlformats.org/officeDocument/2006/relationships/hyperlink" Target="https://en.wikipedia.org/wiki/Purely_functional_programming" TargetMode="External"/><Relationship Id="rId10" Type="http://schemas.openxmlformats.org/officeDocument/2006/relationships/hyperlink" Target="https://en.wikipedia.org/wiki/Haskell_Curry" TargetMode="External"/><Relationship Id="rId4" Type="http://schemas.openxmlformats.org/officeDocument/2006/relationships/hyperlink" Target="https://en.wikipedia.org/wiki/Compiled_language" TargetMode="External"/><Relationship Id="rId9" Type="http://schemas.openxmlformats.org/officeDocument/2006/relationships/hyperlink" Target="https://en.wikipedia.org/wiki/Logicia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riaDB" TargetMode="External"/><Relationship Id="rId13" Type="http://schemas.openxmlformats.org/officeDocument/2006/relationships/hyperlink" Target="https://en.wikipedia.org/wiki/Source_code" TargetMode="External"/><Relationship Id="rId3" Type="http://schemas.openxmlformats.org/officeDocument/2006/relationships/hyperlink" Target="https://en.wikipedia.org/wiki/Fork_(software_development)" TargetMode="External"/><Relationship Id="rId7" Type="http://schemas.openxmlformats.org/officeDocument/2006/relationships/hyperlink" Target="https://en.wikipedia.org/wiki/Oracle_Corporation" TargetMode="External"/><Relationship Id="rId12" Type="http://schemas.openxmlformats.org/officeDocument/2006/relationships/hyperlink" Target="https://en.wikipedia.org/wiki/Structured_Query_Langu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GNU_General_Public_License" TargetMode="External"/><Relationship Id="rId11" Type="http://schemas.openxmlformats.org/officeDocument/2006/relationships/hyperlink" Target="https://en.wikipedia.org/wiki/SQL" TargetMode="External"/><Relationship Id="rId5" Type="http://schemas.openxmlformats.org/officeDocument/2006/relationships/hyperlink" Target="https://en.wikipedia.org/wiki/Relational_database_management_system" TargetMode="External"/><Relationship Id="rId10" Type="http://schemas.openxmlformats.org/officeDocument/2006/relationships/hyperlink" Target="https://en.wikipedia.org/wiki/Michael_Widenius" TargetMode="External"/><Relationship Id="rId4" Type="http://schemas.openxmlformats.org/officeDocument/2006/relationships/hyperlink" Target="https://en.wikipedia.org/wiki/MySQL" TargetMode="External"/><Relationship Id="rId9" Type="http://schemas.openxmlformats.org/officeDocument/2006/relationships/hyperlink" Target="https://en.wikipedia.org/wiki/Open-source" TargetMode="External"/><Relationship Id="rId14" Type="http://schemas.openxmlformats.org/officeDocument/2006/relationships/hyperlink" Target="https://en.wikipedia.org/wiki/Proprietary_softwar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_(programming_language)" TargetMode="External"/><Relationship Id="rId13" Type="http://schemas.openxmlformats.org/officeDocument/2006/relationships/hyperlink" Target="https://en.wikipedia.org/wiki/Sparse_file" TargetMode="External"/><Relationship Id="rId18" Type="http://schemas.openxmlformats.org/officeDocument/2006/relationships/hyperlink" Target="https://en.wikipedia.org/wiki/Single_point_of_failure" TargetMode="External"/><Relationship Id="rId3" Type="http://schemas.openxmlformats.org/officeDocument/2006/relationships/hyperlink" Target="https://en.wikipedia.org/wiki/Open-source" TargetMode="External"/><Relationship Id="rId7" Type="http://schemas.openxmlformats.org/officeDocument/2006/relationships/hyperlink" Target="https://en.wikipedia.org/wiki/Bigtable" TargetMode="External"/><Relationship Id="rId12" Type="http://schemas.openxmlformats.org/officeDocument/2006/relationships/hyperlink" Target="https://en.wikipedia.org/wiki/Fault-tolerant" TargetMode="External"/><Relationship Id="rId17" Type="http://schemas.openxmlformats.org/officeDocument/2006/relationships/hyperlink" Target="https://en.wikipedia.org/wiki/Commodity_computing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en.wikipedia.org/wiki/Database" TargetMode="External"/><Relationship Id="rId20" Type="http://schemas.openxmlformats.org/officeDocument/2006/relationships/hyperlink" Target="https://en.wikipedia.org/wiki/Apache_Cassandra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Google" TargetMode="External"/><Relationship Id="rId11" Type="http://schemas.openxmlformats.org/officeDocument/2006/relationships/hyperlink" Target="https://en.wikipedia.org/wiki/Hadoop_Distributed_File_System" TargetMode="External"/><Relationship Id="rId5" Type="http://schemas.openxmlformats.org/officeDocument/2006/relationships/hyperlink" Target="https://en.wikipedia.org/wiki/Distributed_database" TargetMode="External"/><Relationship Id="rId15" Type="http://schemas.openxmlformats.org/officeDocument/2006/relationships/hyperlink" Target="https://en.wikipedia.org/wiki/NoSQL" TargetMode="External"/><Relationship Id="rId10" Type="http://schemas.openxmlformats.org/officeDocument/2006/relationships/hyperlink" Target="https://en.wikipedia.org/wiki/Hadoop" TargetMode="External"/><Relationship Id="rId19" Type="http://schemas.openxmlformats.org/officeDocument/2006/relationships/hyperlink" Target="https://en.wikipedia.org/wiki/Computer_cluster" TargetMode="External"/><Relationship Id="rId4" Type="http://schemas.openxmlformats.org/officeDocument/2006/relationships/hyperlink" Target="https://en.wikipedia.org/wiki/Non-relational_database" TargetMode="External"/><Relationship Id="rId9" Type="http://schemas.openxmlformats.org/officeDocument/2006/relationships/hyperlink" Target="https://en.wikipedia.org/wiki/Apache_Software_Foundation" TargetMode="External"/><Relationship Id="rId14" Type="http://schemas.openxmlformats.org/officeDocument/2006/relationships/hyperlink" Target="https://en.wikipedia.org/wiki/Free_and_open-source_soft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3760560" y="3206880"/>
            <a:ext cx="5113080" cy="13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algn="ctr"/>
            <a:r>
              <a:rPr lang="en-GB" sz="3200" b="1" i="0" u="none" strike="noStrike" cap="none" dirty="0" err="1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FaceBook</a:t>
            </a:r>
            <a:r>
              <a:rPr lang="en-GB" sz="3200" b="1" i="0" u="none" strike="noStrike" cap="none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1" dirty="0" smtClean="0"/>
              <a:t>Programming languages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End(Client Side)</a:t>
            </a:r>
            <a:endParaRPr sz="4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677160" y="2160720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920"/>
              <a:buFont typeface="Noto Sans Symbols"/>
              <a:buChar char="▶"/>
            </a:pPr>
            <a:r>
              <a:rPr lang="en-GB" sz="2400" b="1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JavaScript</a:t>
            </a:r>
            <a:r>
              <a:rPr lang="en-GB" sz="24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24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 </a:t>
            </a: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often abbreviated as </a:t>
            </a:r>
            <a:r>
              <a:rPr lang="en-GB" sz="24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JS</a:t>
            </a: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920"/>
              <a:buFont typeface="Noto Sans Symbols"/>
              <a:buChar char="▶"/>
            </a:pP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is a </a:t>
            </a:r>
            <a:r>
              <a:rPr lang="en-GB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high level</a:t>
            </a: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interpreted</a:t>
            </a: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programming language</a:t>
            </a: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920"/>
              <a:buFont typeface="Noto Sans Symbols"/>
              <a:buChar char="▶"/>
            </a:pP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It is a language which is also characterized as </a:t>
            </a:r>
            <a:r>
              <a:rPr lang="en-GB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dynamic</a:t>
            </a: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920"/>
              <a:buFont typeface="Noto Sans Symbols"/>
              <a:buChar char="▶"/>
            </a:pPr>
            <a:r>
              <a:rPr lang="en-GB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weaklytyped</a:t>
            </a: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prototype-based</a:t>
            </a: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and </a:t>
            </a:r>
            <a:r>
              <a:rPr lang="en-GB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multi-paradigm</a:t>
            </a:r>
            <a:r>
              <a:rPr lang="en-GB" sz="2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677160" y="609480"/>
            <a:ext cx="8596800" cy="155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32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32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Back End (server side)</a:t>
            </a:r>
            <a:br>
              <a:rPr lang="en-GB" sz="32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4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677160" y="2160720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Hack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PHP(HHVM)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C++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Eralang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XHP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Haskell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677160" y="609480"/>
            <a:ext cx="8596800" cy="181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Hack</a:t>
            </a:r>
            <a:br>
              <a:rPr lang="en-GB" sz="32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32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.   </a:t>
            </a:r>
            <a:r>
              <a:rPr lang="en-GB" sz="16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Hack</a:t>
            </a:r>
            <a:r>
              <a:rPr lang="en-GB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is a </a:t>
            </a:r>
            <a:r>
              <a:rPr lang="en-GB" sz="16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programming language</a:t>
            </a:r>
            <a:r>
              <a:rPr lang="en-GB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for the </a:t>
            </a:r>
            <a:r>
              <a:rPr lang="en-GB" sz="16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HipHopVirtual Machine</a:t>
            </a:r>
            <a:r>
              <a:rPr lang="en-GB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(HHVM), created by </a:t>
            </a:r>
            <a:r>
              <a:rPr lang="en-GB" sz="16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Facebook</a:t>
            </a:r>
            <a:r>
              <a:rPr lang="en-GB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as a dialect of </a:t>
            </a:r>
            <a:r>
              <a:rPr lang="en-GB" sz="16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PHP</a:t>
            </a:r>
            <a:r>
              <a:rPr lang="en-GB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 language implementation is </a:t>
            </a:r>
            <a:r>
              <a:rPr lang="en-GB" sz="16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open-source</a:t>
            </a:r>
            <a:r>
              <a:rPr lang="en-GB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licensed under the </a:t>
            </a:r>
            <a:r>
              <a:rPr lang="en-GB" sz="16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BSD License</a:t>
            </a:r>
            <a:r>
              <a:rPr lang="en-GB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32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32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4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677160" y="2717280"/>
            <a:ext cx="8596800" cy="332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PHP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    Hypertext Preprocessor (or simply PHP) is a server-side scripting language designed for web development but also used as a general-purpose programming language.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   It was originally created by Rasmus Lerdorf in 1994,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  PHP reference implementation is now produced by The PHP Group. PHP originally stood for Personal Home Page,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 it now stands for the recursive acronym PHP: Hypertext Preprocessor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677160" y="609480"/>
            <a:ext cx="8596800" cy="236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:</a:t>
            </a:r>
            <a:br>
              <a:rPr lang="en-GB" sz="32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32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lang="en-GB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is an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interpreted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high-level programming language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for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general-purpose programming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Created by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Guido van Rossum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and first released in 1991, Python has a design philosophy that emphasizes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code readability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notably using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significant whitespace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It provides constructs that enable clear programming on both small and large scales</a:t>
            </a:r>
            <a:r>
              <a:rPr lang="en-GB" sz="32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3200" b="1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4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767520" y="3242520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C++ 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. C++ is a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general-purpose programming language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It has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imperative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object-oriented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and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generic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features, while also providing facilities for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2"/>
              </a:rPr>
              <a:t>low-level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3"/>
              </a:rPr>
              <a:t>memory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manipulation.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Java 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▶"/>
            </a:pP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. </a:t>
            </a:r>
            <a:r>
              <a:rPr lang="en-GB" sz="1800" b="0" i="1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Java language" redirects here. For the natural language from the Indonesian island of Java, see </a:t>
            </a:r>
            <a:r>
              <a:rPr lang="en-GB" sz="1800" b="0" i="1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4"/>
              </a:rPr>
              <a:t>Javanese language</a:t>
            </a:r>
            <a:r>
              <a:rPr lang="en-GB" sz="1800" b="0" i="1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1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article is about a programming language. For the software package downloaded from java.com, see </a:t>
            </a:r>
            <a:r>
              <a:rPr lang="en-GB" sz="1800" b="0" i="1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5"/>
              </a:rPr>
              <a:t>Java SE</a:t>
            </a:r>
            <a:r>
              <a:rPr lang="en-GB" sz="1800" b="0" i="1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1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Not to be confused with </a:t>
            </a:r>
            <a:r>
              <a:rPr lang="en-GB" sz="1800" b="0" i="1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6"/>
              </a:rPr>
              <a:t>JavaScript</a:t>
            </a:r>
            <a:r>
              <a:rPr lang="en-GB" sz="1800" b="0" i="1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Erlang</a:t>
            </a:r>
            <a:r>
              <a:rPr lang="en-GB" sz="2400" b="1" i="0" u="sng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  :</a:t>
            </a:r>
            <a:r>
              <a:rPr lang="en-GB" sz="1800" b="1" i="0" u="sng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1800" b="1" i="0" u="sng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800" b="1" i="0" u="sng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Eralang </a:t>
            </a:r>
            <a:r>
              <a:rPr lang="en-GB" sz="20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is a </a:t>
            </a:r>
            <a:r>
              <a:rPr lang="en-GB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general-purpose</a:t>
            </a:r>
            <a:r>
              <a:rPr lang="en-GB" sz="20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concurrent</a:t>
            </a:r>
            <a:r>
              <a:rPr lang="en-GB" sz="20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functional</a:t>
            </a:r>
            <a:r>
              <a:rPr lang="en-GB" sz="20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programming language</a:t>
            </a:r>
            <a:r>
              <a:rPr lang="en-GB" sz="20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, as well as a </a:t>
            </a:r>
            <a:r>
              <a:rPr lang="en-GB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garbage-collected</a:t>
            </a:r>
            <a:r>
              <a:rPr lang="en-GB" sz="20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runtime system</a:t>
            </a:r>
            <a:r>
              <a:rPr lang="en-GB" sz="20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GB" sz="1800" b="1" i="0" u="sng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1800" b="1" i="0" u="sng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4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677160" y="2160720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360"/>
              <a:buFont typeface="Noto Sans Symbols"/>
              <a:buChar char="▶"/>
            </a:pP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  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360"/>
              <a:buFont typeface="Noto Sans Symbols"/>
              <a:buChar char="▶"/>
            </a:pPr>
            <a:r>
              <a:rPr lang="en-GB" sz="17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is an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object-oriented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imperative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2"/>
              </a:rPr>
              <a:t>multi-paradigm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3"/>
              </a:rPr>
              <a:t>system programming language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created by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4"/>
              </a:rPr>
              <a:t>Walter Bright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of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5"/>
              </a:rPr>
              <a:t>Digital Mars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and released in 2001. Bright was joined in the design and development effort in 2007 by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6"/>
              </a:rPr>
              <a:t>AndreiAlexandrescu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Though it originated as a re-engineering of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7"/>
              </a:rPr>
              <a:t>C++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D is a distinct language, having redesigned some core C++ features while also taking inspiration from other languages, notably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8"/>
              </a:rPr>
              <a:t>Java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9"/>
              </a:rPr>
              <a:t>Python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0"/>
              </a:rPr>
              <a:t>Ruby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1"/>
              </a:rPr>
              <a:t>C#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and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2"/>
              </a:rPr>
              <a:t>Eiffel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360"/>
              <a:buFont typeface="Noto Sans Symbols"/>
              <a:buChar char="▶"/>
            </a:pP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360"/>
              <a:buFont typeface="Noto Sans Symbols"/>
              <a:buChar char="▶"/>
            </a:pP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XHP  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360"/>
              <a:buFont typeface="Noto Sans Symbols"/>
              <a:buChar char="▶"/>
            </a:pPr>
            <a:r>
              <a:rPr lang="en-GB" sz="17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XHP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is an augmentation of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3"/>
              </a:rPr>
              <a:t>PHP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and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4"/>
              </a:rPr>
              <a:t>Hack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developed at Facebook to allow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5"/>
              </a:rPr>
              <a:t>XML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syntax for the purpose of creating custom and reusable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6"/>
              </a:rPr>
              <a:t>HTML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elements. It is available as an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7"/>
              </a:rPr>
              <a:t>open-source software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8"/>
              </a:rPr>
              <a:t>GitHub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project and as a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9"/>
              </a:rPr>
              <a:t>Homebrew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module for PHP 5.3, 5.4, and 5.5. Facebook have also developed a similar augmentation for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0"/>
              </a:rPr>
              <a:t>JavaScript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namely </a:t>
            </a:r>
            <a:r>
              <a:rPr lang="en-GB" sz="17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1"/>
              </a:rPr>
              <a:t>JSX</a:t>
            </a: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360"/>
              <a:buFont typeface="Noto Sans Symbols"/>
              <a:buChar char="▶"/>
            </a:pPr>
            <a:r>
              <a:rPr lang="en-GB"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677160" y="631080"/>
            <a:ext cx="8596800" cy="541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920"/>
              <a:buFont typeface="Noto Sans Symbols"/>
              <a:buChar char="▶"/>
            </a:pPr>
            <a:r>
              <a:rPr lang="en-GB" sz="24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Haskell  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▶"/>
            </a:pPr>
            <a:r>
              <a:rPr lang="en-GB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Haskell 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is a standardized,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general-purpose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compiled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purely functional programming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language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▶"/>
            </a:pPr>
            <a:r>
              <a:rPr lang="en-GB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with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non-strictsemantics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and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strong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statictyping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It is named after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logician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HaskellCurry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latest standard of Haskell is Haskell 2010. As of May 2016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a group is working on the next version, Haskell 2020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▶"/>
            </a:pPr>
            <a:r>
              <a:rPr lang="en-GB" sz="2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677160" y="609480"/>
            <a:ext cx="8596800" cy="132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u="none" strike="noStrike" cap="non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</a:t>
            </a:r>
            <a:endParaRPr sz="4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677160" y="1429560"/>
            <a:ext cx="8596800" cy="461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920"/>
              <a:buFont typeface="Noto Sans Symbols"/>
              <a:buChar char="▶"/>
            </a:pPr>
            <a:r>
              <a:rPr lang="en-GB" sz="24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MariaDB  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MariaDB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is a community-developed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fork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of the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MySQL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relational database management system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intended to remain free under the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GNU GPL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Development is led by some of the original developers of MySQL, who forked it due to concerns over its acquisition by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Oracle Corporation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GB" sz="2079" b="0" i="0" u="sng" strike="noStrike" cap="none" baseline="30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[5]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Contributors are required to share their copyright with the MariaDB Foundation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▶"/>
            </a:pP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Mysql is an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open-source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relational database management system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(RDBMS)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Its name is a combination of "My", the name of co-founder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MichaelWidenius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's daughter  and "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SQL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", the abbreviation for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2"/>
              </a:rPr>
              <a:t>Structured QueryLanguage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MySQL development project has made its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3"/>
              </a:rPr>
              <a:t>source code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available under the terms of the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GNU General Public License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as well as under a variety of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4"/>
              </a:rPr>
              <a:t>proprietary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agreements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677160" y="283320"/>
            <a:ext cx="8596800" cy="57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920"/>
              <a:buFont typeface="Noto Sans Symbols"/>
              <a:buChar char="▶"/>
            </a:pPr>
            <a:r>
              <a:rPr lang="en-GB" sz="24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Apache Hbase </a:t>
            </a: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▶"/>
            </a:pP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HBase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is an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open-source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non-relational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distributed database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modeled after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Google's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Bigtable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and is written in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Java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It is developed as part of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Apache Software Foundation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's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Apache Hadoop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project and runs on top of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HDFS (Hadoop Distributed File System)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providing Bigtable-like capabilities for Hadoop.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That is, it provides a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2"/>
              </a:rPr>
              <a:t>fault-tolerant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way of storing large quantities of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3"/>
              </a:rPr>
              <a:t>sparse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data (small amounts of information caught within a large collection of empty or unimportant data, such as finding the 50 largest items in a group of 2 billion records, or finding the non-zero items representing less than 0.1% of a huge collection).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▶"/>
            </a:pP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920"/>
              <a:buFont typeface="Noto Sans Symbols"/>
              <a:buChar char="▶"/>
            </a:pPr>
            <a:r>
              <a:rPr lang="en-GB" sz="24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Apache Cassandra  :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Apache Cassandra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is a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4"/>
              </a:rPr>
              <a:t>free andopen-source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distributed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5"/>
              </a:rPr>
              <a:t>NoSQL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6"/>
              </a:rPr>
              <a:t>database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management system designed to handle large amounts of data across many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7"/>
              </a:rPr>
              <a:t>commodity servers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providing high availability with no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8"/>
              </a:rPr>
              <a:t>single point of failure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Cassandra offers robust support for </a:t>
            </a:r>
            <a:r>
              <a:rPr lang="en-GB" sz="18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9"/>
              </a:rPr>
              <a:t>clusters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spanning multiple datacenters,</a:t>
            </a:r>
            <a:r>
              <a:rPr lang="en-GB" sz="2079" b="0" i="0" u="sng" strike="noStrike" cap="none" baseline="30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0"/>
              </a:rPr>
              <a:t>[1]</a:t>
            </a: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 with asynchronous masterless replication allowing low latency operations for all clients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920"/>
              <a:buFont typeface="Noto Sans Symbols"/>
              <a:buChar char="▶"/>
            </a:pPr>
            <a:r>
              <a:rPr lang="en-GB" sz="24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▶"/>
            </a:pP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Noto Sans Symbols"/>
              <a:buChar char="▶"/>
            </a:pPr>
            <a:r>
              <a:rPr lang="en-GB"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308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▶"/>
            </a:pPr>
            <a:r>
              <a:rPr lang="en-GB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PresentationFormat>Custom</PresentationFormat>
  <Paragraphs>71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OIT-002</cp:lastModifiedBy>
  <cp:revision>1</cp:revision>
  <dcterms:modified xsi:type="dcterms:W3CDTF">2018-05-18T04:33:33Z</dcterms:modified>
</cp:coreProperties>
</file>