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djowely Djakaridja YEO" initials="KDY" lastIdx="1" clrIdx="0">
    <p:extLst>
      <p:ext uri="{19B8F6BF-5375-455C-9EA6-DF929625EA0E}">
        <p15:presenceInfo xmlns:p15="http://schemas.microsoft.com/office/powerpoint/2012/main" userId="ab9ee9105994e4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B250-45B0-4421-83C7-E3157778D1F6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2E824-E8F2-433E-A90B-0459059157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5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7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Graphiques 13 et 14:-les commandes des produits high-techs se sont arrêtées ) partir du 11-2019 alors que celles des biens de conso et de la nourriture évoluent au cours du temps.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1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Graphiques 1, 3 et 4: on constate une chute du taux de conversion visites-achat au cours du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7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Graphiques 2, 11 et 12: On constate que dans le mois de 02-2020, le chiffre d’affaires des produits high-techs est inexistant.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Graphiques 5,6,7 et 16; le plus faible nombre de visiteurs pour aboutir à un achat est de 2 et 12 sessions.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6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Graphiques 6,7,8,9 et 10: le montant du panier est reparti de manière asymétrique: la majorité des clients ont un montant de panier très faible et ceux qui ont un montant de panier élevé sont très peu.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E824-E8F2-433E-A90B-0459059157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31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B3031-202B-4152-A8B9-921EDCB6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FE7C46-A054-4223-A88E-165BF8C3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79B44A-847F-445A-9B05-9E2A7E9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E16E-2875-40F0-A91D-5CA21CB2BDB6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84F40-FEF2-4A0F-B40B-8A38BBAF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B8A65B-7ABB-4B6F-A14E-ECF1EC3A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2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C2276-0A58-40B4-BCAD-266C4273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C4C067-85F2-45B2-A083-096361EE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9AF38-AA61-48B0-9144-A229D5C7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07E0-3A76-4A79-B936-4E97CF2444EC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E765C-01A7-4FC5-88BA-A5CE51F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B46BE-8FA2-41CB-9E6A-C54C70B4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2900EF-7C2D-4BC6-9965-D71E497B8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AB1F7-6C5D-45BA-AF4B-76C37B07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22E71-8129-43E9-A6DA-4C5A68C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2098-A543-40D1-B2F5-2A1932E41423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DC8CD-8FF8-4EF8-8F46-91461980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6D9B3-A6F9-46B0-9F28-F0B6F91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0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FFEF5-A84F-4ABF-89B4-64FF6601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57F2-E2A0-4CCF-B783-691F6536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806AC-38ED-4A06-952B-AA0F055E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355C-777D-4D2D-94B8-373E065B75C2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7A202-B8AC-411F-8E40-238F201B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6E8BF-440C-4820-8689-D21B559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0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8083-7599-4CC6-ADA6-8A13B451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396D5-F2DB-4951-A63C-F3E1DA88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B0DC17-D035-41D8-A369-5B28936A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A3A5-AEF1-4942-B1DF-D651EBAA5D1A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DEF27-024A-4C31-9265-C128678B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BCAA4-EBE4-4B5D-852C-2992BD19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68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2948A-29CD-400D-85C6-8E4E436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5D6B3-FA81-4905-B753-99E802E1A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168C7F-562E-4880-95DD-8BAA7238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5B45E1-451C-407D-8AE9-7D3B3CAE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28F-601F-498B-B268-31BD3F8E727B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A4FC6-515D-4D5E-AF9F-47C21612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9C3FB-40EE-49E8-9279-E35248E6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A756-F83B-4467-AC80-2E72772A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5971B-460E-4505-9C48-D3C8610E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7B9052-E7ED-4190-99D4-ABBF0CCA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5D27E6-91AC-456D-83D8-7154CCD67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D915B3-CEFF-405A-A3FF-6D049825F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D11FE6-502A-4D63-9B39-CE37CE59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1FA3-7E40-4E38-AD81-3165A827E75B}" type="datetime1">
              <a:rPr lang="fr-FR" smtClean="0"/>
              <a:t>26/04/2021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482F8A-BAAE-4E05-B602-FD136D88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4EE8A1-EA8E-4EFF-B8A5-A3373F91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79BBE-CED0-4FC0-8C91-CA7DDAEA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F64278-CAE0-4EDC-BF6C-6E4BE330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6EFA-E7FE-4B76-A2AF-BCE54BCC4B78}" type="datetime1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3D3493-688D-403A-8D70-42C7718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086E0-1ABA-4D23-9BBC-D05DA314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1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B2DF04-65C9-44B7-A17F-CAFF4BBD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5F-731F-4F6F-A7E1-96B6E6966E8C}" type="datetime1">
              <a:rPr lang="fr-FR" smtClean="0"/>
              <a:t>26/04/2021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C12224-D336-433E-AC7A-415EFC5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7AAC3-BAD6-4171-96D3-CFA1F1E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2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806A-34C7-44B7-9D7C-2B8A30CE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6A012-9D27-459D-B9B2-7C9910A4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31823-2D67-482F-8E5A-A2716CE7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2F4A7-B05F-4178-86B3-949EEA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6BD-455C-4B83-85E9-FB8BD5F514DE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EDE323-1325-4788-A257-B73204BC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D91F9-4A56-4FB4-B7DB-BFA63E3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D9921-DEEE-4FB9-93FE-1930B0F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291412-8B64-4B98-A833-F310820BC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5DA2B-B5E8-4D1B-BF3A-EF80B245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6158B8-29E7-430D-BBD1-862DF8F0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426F-090F-4473-89C5-36B1F2C638E9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9F894-411A-4ECC-8942-751066FE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14CAA-E9E3-47D2-834B-EC1164F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8EAD16-513E-4D99-8FEA-0725C745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958FD-FDBF-48FB-86B4-AE3BE5711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3C152-A84D-46AF-B288-77C80D413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FF5D-B506-44A3-A615-A834310108DC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FB7B5-40BD-4405-8F53-85CDAEBF1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EA5CD-2127-4544-9FB7-259D3A2D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AB75-6883-4B38-A473-2D8D9B7A4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1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02E71DF-0476-4EB2-B894-BA2E4E27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918"/>
            <a:ext cx="10515600" cy="150018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FAITES UNE ANALYSE DES VENTES POUR UN E-COMMERCE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1CB3AC8-5741-405C-A7F1-029A748A5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YEO KADJOWELY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Etudiant en Data Analyst à Openclassrooms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01 mai 2021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ACAFAE-FC54-447A-972F-BBF9F0A8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183183"/>
            <a:ext cx="2543175" cy="1800225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B6FAD3-6ABF-4FF8-9069-C7FCA7F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859DF0-7EFA-49CF-AD6D-E1811B79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0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B4839-CB27-4EE9-B937-A53B7515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4- Plus de 50% de visiteurs effectuent 7 sessions ayant abouti à un achat.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B61E0-5587-4DD4-9D32-EF07ADE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3757"/>
          <a:stretch/>
        </p:blipFill>
        <p:spPr>
          <a:xfrm>
            <a:off x="2716697" y="1855305"/>
            <a:ext cx="6176592" cy="444303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BFAD49-B7C7-4F3A-9287-3274FB33DE15}"/>
              </a:ext>
            </a:extLst>
          </p:cNvPr>
          <p:cNvSpPr txBox="1"/>
          <p:nvPr/>
        </p:nvSpPr>
        <p:spPr>
          <a:xfrm>
            <a:off x="3034748" y="6116316"/>
            <a:ext cx="617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Temps passé sur le site (session ayant abouti à un achat)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1C63B-4E79-4823-89AC-B359ACC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41E3A7-2589-4066-B363-D6C4C51C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2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B4839-CB27-4EE9-B937-A53B7515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5- Le montant des achats des clients est lié faiblement au temps passé sur le site.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B61E0-5587-4DD4-9D32-EF07ADE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3757"/>
          <a:stretch/>
        </p:blipFill>
        <p:spPr>
          <a:xfrm>
            <a:off x="2716697" y="1855305"/>
            <a:ext cx="6176592" cy="444303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BFAD49-B7C7-4F3A-9287-3274FB33DE15}"/>
              </a:ext>
            </a:extLst>
          </p:cNvPr>
          <p:cNvSpPr txBox="1"/>
          <p:nvPr/>
        </p:nvSpPr>
        <p:spPr>
          <a:xfrm>
            <a:off x="3034748" y="6144453"/>
            <a:ext cx="617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Répartition du montant du panier en fonction du temps passé sur le site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BD6F6-7654-45CB-9120-A3435D6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D885E-A06E-47EA-882A-309CCCB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95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190"/>
            <a:ext cx="10515600" cy="24630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chute du chiffre d’affaires est due: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Arrêt des commandes des produits high-techs au mois 11-2019;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 chiffre d’affaires des high-techs représente la moitié du chiffre d’affaires total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D8488F-89DA-4794-A0BA-56BC358C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F89D6E-B58D-4081-8363-62CD77ED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9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190"/>
            <a:ext cx="10515600" cy="29413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Mise en place d’une politique marketing pour activer les commandes des produits high-techs;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Corriger les anomalies observées sur le graphique 4 généré;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 taux de conversion, </a:t>
            </a:r>
            <a:r>
              <a:rPr lang="fr-F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des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produits supplémentaires au visiteurs.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7643A9-BBE3-4B63-AD16-8B1B80C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737F04-5FEA-465A-BA78-FE3FB798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LIVRABLES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190"/>
            <a:ext cx="10515600" cy="1678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rapport sur les clients affiliés en fichier Excel</a:t>
            </a:r>
          </a:p>
          <a:p>
            <a:pPr>
              <a:lnSpc>
                <a:spcPct val="150000"/>
              </a:lnSpc>
            </a:pPr>
            <a:r>
              <a:rPr lang="fr-FR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Le mail envoyé à Cécile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94199-6D48-4842-A9AF-6EA55F8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C9202-B591-4DF5-871D-A7859C1B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8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68C0F-7A22-44BF-9E12-39D2F192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1729691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attention!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3D6C91-2BF5-4CF7-9538-7E778F2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4544F-3CAE-4294-8216-5FF8C8D4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4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06742"/>
            <a:ext cx="10515600" cy="3615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5 GRAPHIQUES CHOISIS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RECOMMANDATIONS 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LIVRABLES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D38BD7-2718-43EC-A60B-5086CF09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C494-FD7F-4EE1-9942-0980B972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823E4-3529-48E8-9757-CD27210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DDEAD-FC85-4A0D-A47F-28BF7E553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t="27040" r="14716" b="30135"/>
          <a:stretch/>
        </p:blipFill>
        <p:spPr bwMode="auto">
          <a:xfrm>
            <a:off x="3644348" y="2247279"/>
            <a:ext cx="5234607" cy="12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93DE37C-9034-4C22-B7F2-801D3DEC78A8}"/>
              </a:ext>
            </a:extLst>
          </p:cNvPr>
          <p:cNvSpPr txBox="1"/>
          <p:nvPr/>
        </p:nvSpPr>
        <p:spPr>
          <a:xfrm>
            <a:off x="4876800" y="3299791"/>
            <a:ext cx="272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fr-FR" dirty="0"/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B58853-0694-4895-9BA9-3DDD926BD0D6}"/>
              </a:ext>
            </a:extLst>
          </p:cNvPr>
          <p:cNvSpPr txBox="1"/>
          <p:nvPr/>
        </p:nvSpPr>
        <p:spPr>
          <a:xfrm>
            <a:off x="1603514" y="5062970"/>
            <a:ext cx="2040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consommation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C3A7D4-486B-4FE2-8954-27EE2FB4CB71}"/>
              </a:ext>
            </a:extLst>
          </p:cNvPr>
          <p:cNvSpPr txBox="1"/>
          <p:nvPr/>
        </p:nvSpPr>
        <p:spPr>
          <a:xfrm>
            <a:off x="4764157" y="5164091"/>
            <a:ext cx="204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High-tech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55889F-3190-4E6F-953C-0F66440917D7}"/>
              </a:ext>
            </a:extLst>
          </p:cNvPr>
          <p:cNvSpPr txBox="1"/>
          <p:nvPr/>
        </p:nvSpPr>
        <p:spPr>
          <a:xfrm>
            <a:off x="8547654" y="5201469"/>
            <a:ext cx="204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Nourriture</a:t>
            </a:r>
            <a:r>
              <a:rPr lang="fr-FR" b="1" dirty="0"/>
              <a:t>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78E42ED-B126-471C-8D06-534A4FECEF5A}"/>
              </a:ext>
            </a:extLst>
          </p:cNvPr>
          <p:cNvGrpSpPr/>
          <p:nvPr/>
        </p:nvGrpSpPr>
        <p:grpSpPr>
          <a:xfrm>
            <a:off x="2769704" y="4200939"/>
            <a:ext cx="6891132" cy="622852"/>
            <a:chOff x="2769704" y="4200939"/>
            <a:chExt cx="6891132" cy="622852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4AA4FB1-1768-4074-AD72-56E4FF00972D}"/>
                </a:ext>
              </a:extLst>
            </p:cNvPr>
            <p:cNvCxnSpPr>
              <a:cxnSpLocks/>
            </p:cNvCxnSpPr>
            <p:nvPr/>
          </p:nvCxnSpPr>
          <p:spPr>
            <a:xfrm>
              <a:off x="2769704" y="4200939"/>
              <a:ext cx="68778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6550194-0216-47A2-BCD4-3E011A54D46A}"/>
                </a:ext>
              </a:extLst>
            </p:cNvPr>
            <p:cNvCxnSpPr/>
            <p:nvPr/>
          </p:nvCxnSpPr>
          <p:spPr>
            <a:xfrm>
              <a:off x="2796209" y="4200939"/>
              <a:ext cx="0" cy="6228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F6C56CC-9859-418A-80DB-178D8ED91801}"/>
                </a:ext>
              </a:extLst>
            </p:cNvPr>
            <p:cNvCxnSpPr/>
            <p:nvPr/>
          </p:nvCxnSpPr>
          <p:spPr>
            <a:xfrm>
              <a:off x="5764691" y="4200939"/>
              <a:ext cx="0" cy="6228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495156E-B4A0-4244-B4F5-01A9AECE9A9D}"/>
                </a:ext>
              </a:extLst>
            </p:cNvPr>
            <p:cNvCxnSpPr/>
            <p:nvPr/>
          </p:nvCxnSpPr>
          <p:spPr>
            <a:xfrm>
              <a:off x="9660836" y="4200939"/>
              <a:ext cx="0" cy="6228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409F1E-DB1E-4B7E-A820-2103207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66E407A-3CEB-4126-ACB9-824491F9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823E4-3529-48E8-9757-CD27210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DDEAD-FC85-4A0D-A47F-28BF7E553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t="27040" r="14716" b="30135"/>
          <a:stretch/>
        </p:blipFill>
        <p:spPr bwMode="auto">
          <a:xfrm>
            <a:off x="3644348" y="2247279"/>
            <a:ext cx="5234607" cy="12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93DE37C-9034-4C22-B7F2-801D3DEC78A8}"/>
              </a:ext>
            </a:extLst>
          </p:cNvPr>
          <p:cNvSpPr txBox="1"/>
          <p:nvPr/>
        </p:nvSpPr>
        <p:spPr>
          <a:xfrm>
            <a:off x="4876800" y="3299791"/>
            <a:ext cx="272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fr-FR" dirty="0"/>
              <a:t>) </a:t>
            </a:r>
          </a:p>
        </p:txBody>
      </p:sp>
      <p:sp>
        <p:nvSpPr>
          <p:cNvPr id="8" name="Légende : flèche vers la droite 7">
            <a:extLst>
              <a:ext uri="{FF2B5EF4-FFF2-40B4-BE49-F238E27FC236}">
                <a16:creationId xmlns:a16="http://schemas.microsoft.com/office/drawing/2014/main" id="{2578C146-A344-4502-B459-FA89949A2331}"/>
              </a:ext>
            </a:extLst>
          </p:cNvPr>
          <p:cNvSpPr/>
          <p:nvPr/>
        </p:nvSpPr>
        <p:spPr>
          <a:xfrm>
            <a:off x="838200" y="4190228"/>
            <a:ext cx="2729948" cy="1611448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Data Analyst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(Service Marketing)</a:t>
            </a:r>
          </a:p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700FB6F-0DAB-4784-A571-1004A699626D}"/>
              </a:ext>
            </a:extLst>
          </p:cNvPr>
          <p:cNvSpPr/>
          <p:nvPr/>
        </p:nvSpPr>
        <p:spPr>
          <a:xfrm>
            <a:off x="3511827" y="4243473"/>
            <a:ext cx="2729948" cy="15946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Rapport mensuel des actions marketing</a:t>
            </a:r>
          </a:p>
          <a:p>
            <a:pPr algn="ctr"/>
            <a:endParaRPr lang="fr-FR" dirty="0"/>
          </a:p>
        </p:txBody>
      </p:sp>
      <p:sp>
        <p:nvSpPr>
          <p:cNvPr id="19" name="Parchemin : vertical 18">
            <a:extLst>
              <a:ext uri="{FF2B5EF4-FFF2-40B4-BE49-F238E27FC236}">
                <a16:creationId xmlns:a16="http://schemas.microsoft.com/office/drawing/2014/main" id="{BA2E9308-A62E-43AE-9F2E-B7C6DC2A277D}"/>
              </a:ext>
            </a:extLst>
          </p:cNvPr>
          <p:cNvSpPr/>
          <p:nvPr/>
        </p:nvSpPr>
        <p:spPr>
          <a:xfrm>
            <a:off x="6387547" y="4226644"/>
            <a:ext cx="5486401" cy="1611448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Mission 1 : Vérification et présentation des graphiques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Mission 2 : Analyse des données de clients affiliés</a:t>
            </a:r>
          </a:p>
          <a:p>
            <a:pPr algn="ctr"/>
            <a:endParaRPr lang="fr-FR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B794A87-A615-45D6-9172-720697E2A8BB}"/>
              </a:ext>
            </a:extLst>
          </p:cNvPr>
          <p:cNvSpPr/>
          <p:nvPr/>
        </p:nvSpPr>
        <p:spPr>
          <a:xfrm>
            <a:off x="6241775" y="4797287"/>
            <a:ext cx="318051" cy="23853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5523E-B784-43C0-B8A4-83C7D0A8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C8D77-8081-489E-8FC9-BA9B24C3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190"/>
            <a:ext cx="10515600" cy="1678677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business:</a:t>
            </a:r>
          </a:p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baisse du chiffre d’affaires </a:t>
            </a:r>
          </a:p>
          <a:p>
            <a:pPr algn="ctr"/>
            <a:endParaRPr lang="fr-F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BB4FC-FD3D-4846-A8CC-CD51AD47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8EA1F3-66D4-4B11-8D98-F244FD4C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BC40-EB37-43D8-8921-617411F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853659"/>
            <a:ext cx="10515600" cy="1133475"/>
          </a:xfrm>
        </p:spPr>
        <p:txBody>
          <a:bodyPr/>
          <a:lstStyle/>
          <a:p>
            <a:pPr algn="ctr"/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LES 5 GRAPHIQUES CLES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9B262-966B-49B1-B08E-41437A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35598"/>
            <a:ext cx="10515600" cy="35266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1-Le chiffre d’affaires par catégorie de produit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2-Le ratio (nombre de visites/nombre d’achats des clients) au cours du temps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 chiffre d’affaires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4-Les sessions ayant abouties à un achat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5-Le montant du panier  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7B23D-96DE-42F4-AE20-E09ADAAA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97121-105E-4470-8484-82A912B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2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B4839-CB27-4EE9-B937-A53B7515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1- Le chiffre d’affaires des produits high-techs qui représente la moitié du chiffre d’affaires total n’existe pas au mois du 02-2020.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B61E0-5587-4DD4-9D32-EF07ADE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3757"/>
          <a:stretch/>
        </p:blipFill>
        <p:spPr>
          <a:xfrm>
            <a:off x="2716697" y="1799033"/>
            <a:ext cx="6176592" cy="444303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BFAD49-B7C7-4F3A-9287-3274FB33DE15}"/>
              </a:ext>
            </a:extLst>
          </p:cNvPr>
          <p:cNvSpPr txBox="1"/>
          <p:nvPr/>
        </p:nvSpPr>
        <p:spPr>
          <a:xfrm>
            <a:off x="3034748" y="6088180"/>
            <a:ext cx="585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Chiffre d’affaires par catégorie de produit au cours du temps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B21BBF-5777-4961-BF62-4E005556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7D3D74-B1AC-4A46-813A-1C2CA56E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B4839-CB27-4EE9-B937-A53B7515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2- Le nombre de visites augmente de manière exponentielle alors que celui des ventes augmente faiblement.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B61E0-5587-4DD4-9D32-EF07ADE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3757"/>
          <a:stretch/>
        </p:blipFill>
        <p:spPr>
          <a:xfrm>
            <a:off x="2716697" y="1855305"/>
            <a:ext cx="6176592" cy="444303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BFAD49-B7C7-4F3A-9287-3274FB33DE15}"/>
              </a:ext>
            </a:extLst>
          </p:cNvPr>
          <p:cNvSpPr txBox="1"/>
          <p:nvPr/>
        </p:nvSpPr>
        <p:spPr>
          <a:xfrm>
            <a:off x="3034748" y="6074112"/>
            <a:ext cx="617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Evolution du nombre de ventes et de visites sur le site au cours du temps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F988D0-9C29-48D5-9FE8-3ECB6E1C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29181-6D74-4810-95A7-B89D3FDF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8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B4839-CB27-4EE9-B937-A53B7515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3- Le chiffre d’affaires chute malgré l’augmentation du nombre de ventes.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B61E0-5587-4DD4-9D32-EF07ADE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/>
          <a:stretch/>
        </p:blipFill>
        <p:spPr>
          <a:xfrm>
            <a:off x="2716697" y="1813101"/>
            <a:ext cx="6176592" cy="4443036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BFAD49-B7C7-4F3A-9287-3274FB33DE15}"/>
              </a:ext>
            </a:extLst>
          </p:cNvPr>
          <p:cNvSpPr txBox="1"/>
          <p:nvPr/>
        </p:nvSpPr>
        <p:spPr>
          <a:xfrm>
            <a:off x="3034748" y="6000787"/>
            <a:ext cx="585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Evolution du chiffre d’affaires et du nombre de vente au cours du temps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4BE82D-608B-45EB-B357-F4088667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P2_yeo_Analyse des ventes pour un e-commerce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A9505-1D30-4731-938B-221B7E89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AB75-6883-4B38-A473-2D8D9B7A48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09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677</Words>
  <Application>Microsoft Office PowerPoint</Application>
  <PresentationFormat>Grand écran</PresentationFormat>
  <Paragraphs>96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FAITES UNE ANALYSE DES VENTES POUR UN E-COMMERCE</vt:lpstr>
      <vt:lpstr>PLAN </vt:lpstr>
      <vt:lpstr>INTRODUCTION</vt:lpstr>
      <vt:lpstr>INTRODUCTION</vt:lpstr>
      <vt:lpstr>INTRODUCTION </vt:lpstr>
      <vt:lpstr>LES 5 GRAPHIQUES CLES</vt:lpstr>
      <vt:lpstr>1- Le chiffre d’affaires des produits high-techs qui représente la moitié du chiffre d’affaires total n’existe pas au mois du 02-2020.</vt:lpstr>
      <vt:lpstr>2- Le nombre de visites augmente de manière exponentielle alors que celui des ventes augmente faiblement.</vt:lpstr>
      <vt:lpstr>3- Le chiffre d’affaires chute malgré l’augmentation du nombre de ventes.</vt:lpstr>
      <vt:lpstr>4- Plus de 50% de visiteurs effectuent 7 sessions ayant abouti à un achat.</vt:lpstr>
      <vt:lpstr>5- Le montant des achats des clients est lié faiblement au temps passé sur le site.</vt:lpstr>
      <vt:lpstr>CONCLUSION </vt:lpstr>
      <vt:lpstr>RECOMMANDATIONS</vt:lpstr>
      <vt:lpstr>LIVRABLES</vt:lpstr>
      <vt:lpstr>Merci de votre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FAITES UNE ANALYSE DES VENTES POUR UN E-COMMERCE</dc:title>
  <dc:creator>Kadjowely Djakaridja YEO</dc:creator>
  <cp:lastModifiedBy>Kadjowely Djakaridja YEO</cp:lastModifiedBy>
  <cp:revision>56</cp:revision>
  <dcterms:created xsi:type="dcterms:W3CDTF">2021-04-23T07:40:45Z</dcterms:created>
  <dcterms:modified xsi:type="dcterms:W3CDTF">2021-04-26T17:01:59Z</dcterms:modified>
</cp:coreProperties>
</file>