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Archivo Black" charset="1" panose="020B0A03020202020B04"/>
      <p:regular r:id="rId17"/>
    </p:embeddedFont>
    <p:embeddedFont>
      <p:font typeface="DM Sans" charset="1" panose="00000000000000000000"/>
      <p:regular r:id="rId18"/>
    </p:embeddedFont>
    <p:embeddedFont>
      <p:font typeface="DM Sans Bold" charset="1" panose="00000000000000000000"/>
      <p:regular r:id="rId19"/>
    </p:embeddedFont>
    <p:embeddedFont>
      <p:font typeface="Arimo Bold" charset="1" panose="020B0704020202020204"/>
      <p:regular r:id="rId20"/>
    </p:embeddedFont>
    <p:embeddedFont>
      <p:font typeface="DM Sans Bold Italics" charset="1" panose="00000000000000000000"/>
      <p:regular r:id="rId21"/>
    </p:embeddedFont>
    <p:embeddedFont>
      <p:font typeface="Abril Fatface" charset="1" panose="02000503000000020003"/>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7.png" Type="http://schemas.openxmlformats.org/officeDocument/2006/relationships/image"/><Relationship Id="rId13" Target="../media/image8.svg" Type="http://schemas.openxmlformats.org/officeDocument/2006/relationships/image"/><Relationship Id="rId14" Target="../media/image9.png" Type="http://schemas.openxmlformats.org/officeDocument/2006/relationships/image"/><Relationship Id="rId15" Target="../media/image10.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23.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22" Target="../media/image17.png" Type="http://schemas.openxmlformats.org/officeDocument/2006/relationships/image"/><Relationship Id="rId23" Target="../media/image18.svg" Type="http://schemas.openxmlformats.org/officeDocument/2006/relationships/image"/><Relationship Id="rId24" Target="../media/image25.png" Type="http://schemas.openxmlformats.org/officeDocument/2006/relationships/image"/><Relationship Id="rId25" Target="../media/image26.svg" Type="http://schemas.openxmlformats.org/officeDocument/2006/relationships/image"/><Relationship Id="rId26" Target="../media/image44.png" Type="http://schemas.openxmlformats.org/officeDocument/2006/relationships/image"/><Relationship Id="rId27" Target="../media/image45.svg" Type="http://schemas.openxmlformats.org/officeDocument/2006/relationships/image"/><Relationship Id="rId3" Target="../media/image24.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3.png" Type="http://schemas.openxmlformats.org/officeDocument/2006/relationships/image"/><Relationship Id="rId9"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3.png" Type="http://schemas.openxmlformats.org/officeDocument/2006/relationships/image"/><Relationship Id="rId11" Target="../media/image24.svg" Type="http://schemas.openxmlformats.org/officeDocument/2006/relationships/image"/><Relationship Id="rId12" Target="../media/image27.png" Type="http://schemas.openxmlformats.org/officeDocument/2006/relationships/image"/><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0.pn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media/image1.png" Type="http://schemas.openxmlformats.org/officeDocument/2006/relationships/imag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3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2.png" Type="http://schemas.openxmlformats.org/officeDocument/2006/relationships/image"/><Relationship Id="rId29" Target="../media/image33.svg" Type="http://schemas.openxmlformats.org/officeDocument/2006/relationships/image"/><Relationship Id="rId3" Target="../media/image2.svg" Type="http://schemas.openxmlformats.org/officeDocument/2006/relationships/image"/><Relationship Id="rId30" Target="../media/image34.png" Type="http://schemas.openxmlformats.org/officeDocument/2006/relationships/image"/><Relationship Id="rId31" Target="../media/image35.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1.png" Type="http://schemas.openxmlformats.org/officeDocument/2006/relationships/image"/><Relationship Id="rId29" Target="../media/image36.png" Type="http://schemas.openxmlformats.org/officeDocument/2006/relationships/image"/><Relationship Id="rId3" Target="../media/image2.svg" Type="http://schemas.openxmlformats.org/officeDocument/2006/relationships/image"/><Relationship Id="rId30" Target="../media/image37.png" Type="http://schemas.openxmlformats.org/officeDocument/2006/relationships/image"/><Relationship Id="rId31" Target="../media/image38.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28" Target="../media/image39.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8.svg" Type="http://schemas.openxmlformats.org/officeDocument/2006/relationships/image"/><Relationship Id="rId11" Target="../media/image9.png" Type="http://schemas.openxmlformats.org/officeDocument/2006/relationships/image"/><Relationship Id="rId12" Target="../media/image10.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15" Target="../media/image13.png" Type="http://schemas.openxmlformats.org/officeDocument/2006/relationships/image"/><Relationship Id="rId16" Target="../media/image14.svg" Type="http://schemas.openxmlformats.org/officeDocument/2006/relationships/image"/><Relationship Id="rId17" Target="../media/image15.png" Type="http://schemas.openxmlformats.org/officeDocument/2006/relationships/image"/><Relationship Id="rId18" Target="../media/image16.svg" Type="http://schemas.openxmlformats.org/officeDocument/2006/relationships/image"/><Relationship Id="rId19" Target="../media/image17.png" Type="http://schemas.openxmlformats.org/officeDocument/2006/relationships/image"/><Relationship Id="rId2" Target="../media/image40.png" Type="http://schemas.openxmlformats.org/officeDocument/2006/relationships/image"/><Relationship Id="rId20" Target="../media/image18.svg" Type="http://schemas.openxmlformats.org/officeDocument/2006/relationships/image"/><Relationship Id="rId21" Target="../media/image19.png" Type="http://schemas.openxmlformats.org/officeDocument/2006/relationships/image"/><Relationship Id="rId22" Target="../media/image20.svg" Type="http://schemas.openxmlformats.org/officeDocument/2006/relationships/image"/><Relationship Id="rId23" Target="../media/image21.png" Type="http://schemas.openxmlformats.org/officeDocument/2006/relationships/image"/><Relationship Id="rId24" Target="../media/image22.svg" Type="http://schemas.openxmlformats.org/officeDocument/2006/relationships/image"/><Relationship Id="rId25" Target="../media/image23.png" Type="http://schemas.openxmlformats.org/officeDocument/2006/relationships/image"/><Relationship Id="rId26" Target="../media/image24.svg" Type="http://schemas.openxmlformats.org/officeDocument/2006/relationships/image"/><Relationship Id="rId27" Target="../media/image25.png" Type="http://schemas.openxmlformats.org/officeDocument/2006/relationships/image"/><Relationship Id="rId28" Target="../media/image26.svg" Type="http://schemas.openxmlformats.org/officeDocument/2006/relationships/image"/><Relationship Id="rId29" Target="../media/image41.png" Type="http://schemas.openxmlformats.org/officeDocument/2006/relationships/imag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 Id="rId6" Target="../media/image4.svg" Type="http://schemas.openxmlformats.org/officeDocument/2006/relationships/image"/><Relationship Id="rId7" Target="../media/image5.png" Type="http://schemas.openxmlformats.org/officeDocument/2006/relationships/image"/><Relationship Id="rId8" Target="../media/image6.sv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22" Target="../media/image21.png" Type="http://schemas.openxmlformats.org/officeDocument/2006/relationships/image"/><Relationship Id="rId23" Target="../media/image22.svg" Type="http://schemas.openxmlformats.org/officeDocument/2006/relationships/image"/><Relationship Id="rId24" Target="../media/image23.png" Type="http://schemas.openxmlformats.org/officeDocument/2006/relationships/image"/><Relationship Id="rId25" Target="../media/image24.svg" Type="http://schemas.openxmlformats.org/officeDocument/2006/relationships/image"/><Relationship Id="rId26" Target="../media/image25.png" Type="http://schemas.openxmlformats.org/officeDocument/2006/relationships/image"/><Relationship Id="rId27" Target="../media/image26.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2570549" y="3225038"/>
            <a:ext cx="12881022" cy="4103623"/>
          </a:xfrm>
          <a:prstGeom prst="rect">
            <a:avLst/>
          </a:prstGeom>
        </p:spPr>
        <p:txBody>
          <a:bodyPr anchor="t" rtlCol="false" tIns="0" lIns="0" bIns="0" rIns="0">
            <a:spAutoFit/>
          </a:bodyPr>
          <a:lstStyle/>
          <a:p>
            <a:pPr algn="ctr">
              <a:lnSpc>
                <a:spcPts val="10527"/>
              </a:lnSpc>
            </a:pPr>
            <a:r>
              <a:rPr lang="en-US" sz="11199">
                <a:solidFill>
                  <a:srgbClr val="2B2A2A"/>
                </a:solidFill>
                <a:latin typeface="Archivo Black"/>
                <a:ea typeface="Archivo Black"/>
                <a:cs typeface="Archivo Black"/>
                <a:sym typeface="Archivo Black"/>
              </a:rPr>
              <a:t>PostPartum</a:t>
            </a:r>
          </a:p>
          <a:p>
            <a:pPr algn="ctr">
              <a:lnSpc>
                <a:spcPts val="10527"/>
              </a:lnSpc>
            </a:pPr>
            <a:r>
              <a:rPr lang="en-US" sz="11199">
                <a:solidFill>
                  <a:srgbClr val="2B2A2A"/>
                </a:solidFill>
                <a:latin typeface="Archivo Black"/>
                <a:ea typeface="Archivo Black"/>
                <a:cs typeface="Archivo Black"/>
                <a:sym typeface="Archivo Black"/>
              </a:rPr>
              <a:t>Depression</a:t>
            </a:r>
          </a:p>
          <a:p>
            <a:pPr algn="ctr">
              <a:lnSpc>
                <a:spcPts val="10527"/>
              </a:lnSpc>
            </a:pPr>
            <a:r>
              <a:rPr lang="en-US" sz="11199">
                <a:solidFill>
                  <a:srgbClr val="2B2A2A"/>
                </a:solidFill>
                <a:latin typeface="Archivo Black"/>
                <a:ea typeface="Archivo Black"/>
                <a:cs typeface="Archivo Black"/>
                <a:sym typeface="Archivo Black"/>
              </a:rPr>
              <a:t>Data Analysis</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1</a:t>
            </a:r>
          </a:p>
        </p:txBody>
      </p:sp>
      <p:sp>
        <p:nvSpPr>
          <p:cNvPr name="Freeform 17" id="17"/>
          <p:cNvSpPr/>
          <p:nvPr/>
        </p:nvSpPr>
        <p:spPr>
          <a:xfrm flipH="false" flipV="false" rot="0">
            <a:off x="4983881" y="-14741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grpSp>
        <p:nvGrpSpPr>
          <p:cNvPr name="Group 2" id="2"/>
          <p:cNvGrpSpPr/>
          <p:nvPr/>
        </p:nvGrpSpPr>
        <p:grpSpPr>
          <a:xfrm rot="0">
            <a:off x="835223" y="4154710"/>
            <a:ext cx="11575246" cy="5332728"/>
            <a:chOff x="0" y="0"/>
            <a:chExt cx="3008628" cy="1386078"/>
          </a:xfrm>
        </p:grpSpPr>
        <p:sp>
          <p:nvSpPr>
            <p:cNvPr name="Freeform 3" id="3"/>
            <p:cNvSpPr/>
            <p:nvPr/>
          </p:nvSpPr>
          <p:spPr>
            <a:xfrm flipH="false" flipV="false" rot="0">
              <a:off x="0" y="0"/>
              <a:ext cx="3008628" cy="1386078"/>
            </a:xfrm>
            <a:custGeom>
              <a:avLst/>
              <a:gdLst/>
              <a:ahLst/>
              <a:cxnLst/>
              <a:rect r="r" b="b" t="t" l="l"/>
              <a:pathLst>
                <a:path h="1386078" w="3008628">
                  <a:moveTo>
                    <a:pt x="10033" y="0"/>
                  </a:moveTo>
                  <a:lnTo>
                    <a:pt x="2998595" y="0"/>
                  </a:lnTo>
                  <a:cubicBezTo>
                    <a:pt x="3004136" y="0"/>
                    <a:pt x="3008628" y="4492"/>
                    <a:pt x="3008628" y="10033"/>
                  </a:cubicBezTo>
                  <a:lnTo>
                    <a:pt x="3008628" y="1376045"/>
                  </a:lnTo>
                  <a:cubicBezTo>
                    <a:pt x="3008628" y="1381586"/>
                    <a:pt x="3004136" y="1386078"/>
                    <a:pt x="2998595" y="1386078"/>
                  </a:cubicBezTo>
                  <a:lnTo>
                    <a:pt x="10033" y="1386078"/>
                  </a:lnTo>
                  <a:cubicBezTo>
                    <a:pt x="4492" y="1386078"/>
                    <a:pt x="0" y="1381586"/>
                    <a:pt x="0" y="1376045"/>
                  </a:cubicBezTo>
                  <a:lnTo>
                    <a:pt x="0" y="10033"/>
                  </a:lnTo>
                  <a:cubicBezTo>
                    <a:pt x="0" y="4492"/>
                    <a:pt x="4492" y="0"/>
                    <a:pt x="10033" y="0"/>
                  </a:cubicBezTo>
                  <a:close/>
                </a:path>
              </a:pathLst>
            </a:custGeom>
            <a:solidFill>
              <a:srgbClr val="DDD6D6">
                <a:alpha val="56863"/>
              </a:srgbClr>
            </a:solidFill>
          </p:spPr>
        </p:sp>
        <p:sp>
          <p:nvSpPr>
            <p:cNvPr name="TextBox 4" id="4"/>
            <p:cNvSpPr txBox="true"/>
            <p:nvPr/>
          </p:nvSpPr>
          <p:spPr>
            <a:xfrm>
              <a:off x="0" y="85725"/>
              <a:ext cx="3008628" cy="1300353"/>
            </a:xfrm>
            <a:prstGeom prst="rect">
              <a:avLst/>
            </a:prstGeom>
          </p:spPr>
          <p:txBody>
            <a:bodyPr anchor="ctr" rtlCol="false" tIns="65427" lIns="65427" bIns="65427" rIns="65427"/>
            <a:lstStyle/>
            <a:p>
              <a:pPr algn="ctr">
                <a:lnSpc>
                  <a:spcPts val="1925"/>
                </a:lnSpc>
              </a:pPr>
            </a:p>
          </p:txBody>
        </p:sp>
      </p:grpSp>
      <p:grpSp>
        <p:nvGrpSpPr>
          <p:cNvPr name="Group 5" id="5"/>
          <p:cNvGrpSpPr/>
          <p:nvPr/>
        </p:nvGrpSpPr>
        <p:grpSpPr>
          <a:xfrm rot="0">
            <a:off x="11735714" y="3759775"/>
            <a:ext cx="7960336" cy="5460020"/>
            <a:chOff x="0" y="0"/>
            <a:chExt cx="10613782" cy="7280026"/>
          </a:xfrm>
        </p:grpSpPr>
        <p:sp>
          <p:nvSpPr>
            <p:cNvPr name="Freeform 6" id="6"/>
            <p:cNvSpPr/>
            <p:nvPr/>
          </p:nvSpPr>
          <p:spPr>
            <a:xfrm flipH="false" flipV="false" rot="-1453597">
              <a:off x="262128" y="1918488"/>
              <a:ext cx="10089526" cy="3443051"/>
            </a:xfrm>
            <a:custGeom>
              <a:avLst/>
              <a:gdLst/>
              <a:ahLst/>
              <a:cxnLst/>
              <a:rect r="r" b="b" t="t" l="l"/>
              <a:pathLst>
                <a:path h="3443051" w="10089526">
                  <a:moveTo>
                    <a:pt x="0" y="0"/>
                  </a:moveTo>
                  <a:lnTo>
                    <a:pt x="10089526" y="0"/>
                  </a:lnTo>
                  <a:lnTo>
                    <a:pt x="10089526" y="3443050"/>
                  </a:lnTo>
                  <a:lnTo>
                    <a:pt x="0" y="34430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7" id="7"/>
            <p:cNvSpPr/>
            <p:nvPr/>
          </p:nvSpPr>
          <p:spPr>
            <a:xfrm flipH="false" flipV="false" rot="0">
              <a:off x="2701089" y="533658"/>
              <a:ext cx="6286500" cy="5486400"/>
            </a:xfrm>
            <a:custGeom>
              <a:avLst/>
              <a:gdLst/>
              <a:ahLst/>
              <a:cxnLst/>
              <a:rect r="r" b="b" t="t" l="l"/>
              <a:pathLst>
                <a:path h="5486400" w="6286500">
                  <a:moveTo>
                    <a:pt x="0" y="0"/>
                  </a:moveTo>
                  <a:lnTo>
                    <a:pt x="6286500" y="0"/>
                  </a:lnTo>
                  <a:lnTo>
                    <a:pt x="6286500" y="5486400"/>
                  </a:lnTo>
                  <a:lnTo>
                    <a:pt x="0" y="5486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sp>
        <p:nvSpPr>
          <p:cNvPr name="TextBox 8" id="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10</a:t>
            </a:r>
          </a:p>
        </p:txBody>
      </p:sp>
      <p:sp>
        <p:nvSpPr>
          <p:cNvPr name="TextBox 9" id="9"/>
          <p:cNvSpPr txBox="true"/>
          <p:nvPr/>
        </p:nvSpPr>
        <p:spPr>
          <a:xfrm rot="0">
            <a:off x="1017982" y="4361327"/>
            <a:ext cx="11235551" cy="4866270"/>
          </a:xfrm>
          <a:prstGeom prst="rect">
            <a:avLst/>
          </a:prstGeom>
        </p:spPr>
        <p:txBody>
          <a:bodyPr anchor="t" rtlCol="false" tIns="0" lIns="0" bIns="0" rIns="0">
            <a:spAutoFit/>
          </a:bodyPr>
          <a:lstStyle/>
          <a:p>
            <a:pPr algn="l">
              <a:lnSpc>
                <a:spcPts val="3982"/>
              </a:lnSpc>
            </a:pPr>
            <a:r>
              <a:rPr lang="en-US" sz="2949" spc="176" b="true">
                <a:solidFill>
                  <a:srgbClr val="000000"/>
                </a:solidFill>
                <a:latin typeface="DM Sans Bold"/>
                <a:ea typeface="DM Sans Bold"/>
                <a:cs typeface="DM Sans Bold"/>
                <a:sym typeface="DM Sans Bold"/>
              </a:rPr>
              <a:t>Results</a:t>
            </a:r>
          </a:p>
          <a:p>
            <a:pPr algn="l" marL="636831" indent="-318416" lvl="1">
              <a:lnSpc>
                <a:spcPts val="3982"/>
              </a:lnSpc>
              <a:buFont typeface="Arial"/>
              <a:buChar char="•"/>
            </a:pPr>
            <a:r>
              <a:rPr lang="en-US" sz="2949" spc="176">
                <a:solidFill>
                  <a:srgbClr val="000000"/>
                </a:solidFill>
                <a:latin typeface="DM Sans"/>
                <a:ea typeface="DM Sans"/>
                <a:cs typeface="DM Sans"/>
                <a:sym typeface="DM Sans"/>
              </a:rPr>
              <a:t>Sleep quality has a significant causal effect on postpartum depression, with poor sleep quality increasing the likelihood of depression by approximately 17.4%.</a:t>
            </a:r>
          </a:p>
          <a:p>
            <a:pPr algn="l">
              <a:lnSpc>
                <a:spcPts val="3303"/>
              </a:lnSpc>
            </a:pPr>
          </a:p>
          <a:p>
            <a:pPr algn="l" marL="636831" indent="-318416" lvl="1">
              <a:lnSpc>
                <a:spcPts val="3982"/>
              </a:lnSpc>
              <a:buFont typeface="Arial"/>
              <a:buChar char="•"/>
            </a:pPr>
            <a:r>
              <a:rPr lang="en-US" sz="2949" spc="176">
                <a:solidFill>
                  <a:srgbClr val="000000"/>
                </a:solidFill>
                <a:latin typeface="DM Sans"/>
                <a:ea typeface="DM Sans"/>
                <a:cs typeface="DM Sans"/>
                <a:sym typeface="DM Sans"/>
              </a:rPr>
              <a:t>Symptoms such as feelings of guilt, overeating or loss of appetite, and suicide attempts interact in complex ways, with some symptoms responding to changes in others and potentially worsening the overall condition</a:t>
            </a:r>
          </a:p>
        </p:txBody>
      </p:sp>
      <p:sp>
        <p:nvSpPr>
          <p:cNvPr name="Freeform 10" id="10"/>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15715883" y="8640488"/>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13" id="13"/>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14" id="14"/>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15" id="15"/>
          <p:cNvSpPr/>
          <p:nvPr/>
        </p:nvSpPr>
        <p:spPr>
          <a:xfrm flipH="false" flipV="false" rot="0">
            <a:off x="11296686" y="9409112"/>
            <a:ext cx="4076270" cy="2863579"/>
          </a:xfrm>
          <a:custGeom>
            <a:avLst/>
            <a:gdLst/>
            <a:ahLst/>
            <a:cxnLst/>
            <a:rect r="r" b="b" t="t" l="l"/>
            <a:pathLst>
              <a:path h="2863579" w="4076270">
                <a:moveTo>
                  <a:pt x="0" y="0"/>
                </a:moveTo>
                <a:lnTo>
                  <a:pt x="4076269" y="0"/>
                </a:lnTo>
                <a:lnTo>
                  <a:pt x="4076269" y="2863580"/>
                </a:lnTo>
                <a:lnTo>
                  <a:pt x="0" y="2863580"/>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6" id="16"/>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7" id="17"/>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8" id="18"/>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9" id="19"/>
          <p:cNvSpPr/>
          <p:nvPr/>
        </p:nvSpPr>
        <p:spPr>
          <a:xfrm flipH="false" flipV="false" rot="0">
            <a:off x="17093957" y="0"/>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TextBox 20" id="20"/>
          <p:cNvSpPr txBox="true"/>
          <p:nvPr/>
        </p:nvSpPr>
        <p:spPr>
          <a:xfrm rot="0">
            <a:off x="835223" y="1620459"/>
            <a:ext cx="14112522" cy="2139315"/>
          </a:xfrm>
          <a:prstGeom prst="rect">
            <a:avLst/>
          </a:prstGeom>
        </p:spPr>
        <p:txBody>
          <a:bodyPr anchor="t" rtlCol="false" tIns="0" lIns="0" bIns="0" rIns="0">
            <a:spAutoFit/>
          </a:bodyPr>
          <a:lstStyle/>
          <a:p>
            <a:pPr algn="l">
              <a:lnSpc>
                <a:spcPts val="5669"/>
              </a:lnSpc>
            </a:pPr>
            <a:r>
              <a:rPr lang="en-US" sz="4199" spc="251">
                <a:solidFill>
                  <a:srgbClr val="2B2A2A"/>
                </a:solidFill>
                <a:latin typeface="Archivo Black"/>
                <a:ea typeface="Archivo Black"/>
                <a:cs typeface="Archivo Black"/>
                <a:sym typeface="Archivo Black"/>
              </a:rPr>
              <a:t>Previous Research on Algorithm Combining Bayesian Network Model with Causal Reasoning</a:t>
            </a:r>
          </a:p>
        </p:txBody>
      </p:sp>
      <p:grpSp>
        <p:nvGrpSpPr>
          <p:cNvPr name="Group 21" id="21"/>
          <p:cNvGrpSpPr/>
          <p:nvPr/>
        </p:nvGrpSpPr>
        <p:grpSpPr>
          <a:xfrm rot="0">
            <a:off x="15325407" y="1806495"/>
            <a:ext cx="1933893" cy="1129069"/>
            <a:chOff x="0" y="0"/>
            <a:chExt cx="2578524" cy="1505425"/>
          </a:xfrm>
        </p:grpSpPr>
        <p:sp>
          <p:nvSpPr>
            <p:cNvPr name="TextBox 22" id="22"/>
            <p:cNvSpPr txBox="true"/>
            <p:nvPr/>
          </p:nvSpPr>
          <p:spPr>
            <a:xfrm rot="0">
              <a:off x="0" y="-47625"/>
              <a:ext cx="2578524" cy="525145"/>
            </a:xfrm>
            <a:prstGeom prst="rect">
              <a:avLst/>
            </a:prstGeom>
          </p:spPr>
          <p:txBody>
            <a:bodyPr anchor="t" rtlCol="false" tIns="0" lIns="0" bIns="0" rIns="0">
              <a:spAutoFit/>
            </a:bodyPr>
            <a:lstStyle/>
            <a:p>
              <a:pPr algn="l">
                <a:lnSpc>
                  <a:spcPts val="3359"/>
                </a:lnSpc>
                <a:spcBef>
                  <a:spcPct val="0"/>
                </a:spcBef>
              </a:pPr>
              <a:r>
                <a:rPr lang="en-US" sz="2399" u="sng">
                  <a:solidFill>
                    <a:srgbClr val="000000"/>
                  </a:solidFill>
                  <a:latin typeface="DM Sans"/>
                  <a:ea typeface="DM Sans"/>
                  <a:cs typeface="DM Sans"/>
                  <a:sym typeface="DM Sans"/>
                </a:rPr>
                <a:t>Article Link</a:t>
              </a:r>
            </a:p>
          </p:txBody>
        </p:sp>
        <p:sp>
          <p:nvSpPr>
            <p:cNvPr name="Freeform 23" id="23"/>
            <p:cNvSpPr/>
            <p:nvPr/>
          </p:nvSpPr>
          <p:spPr>
            <a:xfrm flipH="false" flipV="false" rot="0">
              <a:off x="776729" y="487814"/>
              <a:ext cx="1025066" cy="1017611"/>
            </a:xfrm>
            <a:custGeom>
              <a:avLst/>
              <a:gdLst/>
              <a:ahLst/>
              <a:cxnLst/>
              <a:rect r="r" b="b" t="t" l="l"/>
              <a:pathLst>
                <a:path h="1017611" w="1025066">
                  <a:moveTo>
                    <a:pt x="0" y="0"/>
                  </a:moveTo>
                  <a:lnTo>
                    <a:pt x="1025066" y="0"/>
                  </a:lnTo>
                  <a:lnTo>
                    <a:pt x="1025066" y="1017611"/>
                  </a:lnTo>
                  <a:lnTo>
                    <a:pt x="0" y="1017611"/>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118338"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722969" y="4152100"/>
            <a:ext cx="10910396" cy="1323584"/>
          </a:xfrm>
          <a:prstGeom prst="rect">
            <a:avLst/>
          </a:prstGeom>
        </p:spPr>
        <p:txBody>
          <a:bodyPr anchor="t" rtlCol="false" tIns="0" lIns="0" bIns="0" rIns="0">
            <a:spAutoFit/>
          </a:bodyPr>
          <a:lstStyle/>
          <a:p>
            <a:pPr algn="ctr">
              <a:lnSpc>
                <a:spcPts val="9482"/>
              </a:lnSpc>
            </a:pPr>
            <a:r>
              <a:rPr lang="en-US" sz="10899">
                <a:solidFill>
                  <a:srgbClr val="2B2A2A"/>
                </a:solidFill>
                <a:latin typeface="Archivo Black"/>
                <a:ea typeface="Archivo Black"/>
                <a:cs typeface="Archivo Black"/>
                <a:sym typeface="Archivo Black"/>
              </a:rPr>
              <a:t>THANK YOU</a:t>
            </a:r>
          </a:p>
        </p:txBody>
      </p:sp>
      <p:sp>
        <p:nvSpPr>
          <p:cNvPr name="TextBox 16" id="16"/>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11</a:t>
            </a:r>
          </a:p>
        </p:txBody>
      </p:sp>
      <p:sp>
        <p:nvSpPr>
          <p:cNvPr name="TextBox 17" id="17"/>
          <p:cNvSpPr txBox="true"/>
          <p:nvPr/>
        </p:nvSpPr>
        <p:spPr>
          <a:xfrm rot="0">
            <a:off x="3688802" y="6012026"/>
            <a:ext cx="10910396" cy="1835151"/>
          </a:xfrm>
          <a:prstGeom prst="rect">
            <a:avLst/>
          </a:prstGeom>
        </p:spPr>
        <p:txBody>
          <a:bodyPr anchor="t" rtlCol="false" tIns="0" lIns="0" bIns="0" rIns="0">
            <a:spAutoFit/>
          </a:bodyPr>
          <a:lstStyle/>
          <a:p>
            <a:pPr algn="ctr">
              <a:lnSpc>
                <a:spcPts val="4899"/>
              </a:lnSpc>
            </a:pPr>
            <a:r>
              <a:rPr lang="en-US" sz="3499" b="true">
                <a:solidFill>
                  <a:srgbClr val="000000"/>
                </a:solidFill>
                <a:latin typeface="DM Sans Bold"/>
                <a:ea typeface="DM Sans Bold"/>
                <a:cs typeface="DM Sans Bold"/>
                <a:sym typeface="DM Sans Bold"/>
              </a:rPr>
              <a:t>152120211072 Resul EVLEKSİZ</a:t>
            </a:r>
          </a:p>
          <a:p>
            <a:pPr algn="ctr">
              <a:lnSpc>
                <a:spcPts val="4899"/>
              </a:lnSpc>
            </a:pPr>
            <a:r>
              <a:rPr lang="en-US" sz="3499" b="true">
                <a:solidFill>
                  <a:srgbClr val="000000"/>
                </a:solidFill>
                <a:latin typeface="DM Sans Bold"/>
                <a:ea typeface="DM Sans Bold"/>
                <a:cs typeface="DM Sans Bold"/>
                <a:sym typeface="DM Sans Bold"/>
              </a:rPr>
              <a:t>152120221051 Elif Suna GEGİN</a:t>
            </a:r>
          </a:p>
          <a:p>
            <a:pPr algn="ctr">
              <a:lnSpc>
                <a:spcPts val="4899"/>
              </a:lnSpc>
              <a:spcBef>
                <a:spcPct val="0"/>
              </a:spcBef>
            </a:pPr>
            <a:r>
              <a:rPr lang="en-US" b="true" sz="3499">
                <a:solidFill>
                  <a:srgbClr val="000000"/>
                </a:solidFill>
                <a:latin typeface="DM Sans Bold"/>
                <a:ea typeface="DM Sans Bold"/>
                <a:cs typeface="DM Sans Bold"/>
                <a:sym typeface="DM Sans Bold"/>
              </a:rPr>
              <a:t>152120221094 Kadriye HARMANCI </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5353489"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701313"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9144000" y="9409112"/>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5003948" y="-1890601"/>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5282649">
            <a:off x="16004285" y="265374"/>
            <a:ext cx="4017207" cy="1370872"/>
          </a:xfrm>
          <a:custGeom>
            <a:avLst/>
            <a:gdLst/>
            <a:ahLst/>
            <a:cxnLst/>
            <a:rect r="r" b="b" t="t" l="l"/>
            <a:pathLst>
              <a:path h="1370872" w="4017207">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grpSp>
        <p:nvGrpSpPr>
          <p:cNvPr name="Group 7" id="7"/>
          <p:cNvGrpSpPr/>
          <p:nvPr/>
        </p:nvGrpSpPr>
        <p:grpSpPr>
          <a:xfrm rot="0">
            <a:off x="444297" y="3372668"/>
            <a:ext cx="12944234" cy="5515844"/>
            <a:chOff x="0" y="0"/>
            <a:chExt cx="3409181" cy="1452733"/>
          </a:xfrm>
        </p:grpSpPr>
        <p:sp>
          <p:nvSpPr>
            <p:cNvPr name="Freeform 8" id="8"/>
            <p:cNvSpPr/>
            <p:nvPr/>
          </p:nvSpPr>
          <p:spPr>
            <a:xfrm flipH="false" flipV="false" rot="0">
              <a:off x="0" y="0"/>
              <a:ext cx="3409181" cy="1452733"/>
            </a:xfrm>
            <a:custGeom>
              <a:avLst/>
              <a:gdLst/>
              <a:ahLst/>
              <a:cxnLst/>
              <a:rect r="r" b="b" t="t" l="l"/>
              <a:pathLst>
                <a:path h="1452733" w="3409181">
                  <a:moveTo>
                    <a:pt x="30503" y="0"/>
                  </a:moveTo>
                  <a:lnTo>
                    <a:pt x="3378678" y="0"/>
                  </a:lnTo>
                  <a:cubicBezTo>
                    <a:pt x="3386768" y="0"/>
                    <a:pt x="3394527" y="3214"/>
                    <a:pt x="3400247" y="8934"/>
                  </a:cubicBezTo>
                  <a:cubicBezTo>
                    <a:pt x="3405967" y="14655"/>
                    <a:pt x="3409181" y="22413"/>
                    <a:pt x="3409181" y="30503"/>
                  </a:cubicBezTo>
                  <a:lnTo>
                    <a:pt x="3409181" y="1422230"/>
                  </a:lnTo>
                  <a:cubicBezTo>
                    <a:pt x="3409181" y="1439076"/>
                    <a:pt x="3395525" y="1452733"/>
                    <a:pt x="3378678" y="1452733"/>
                  </a:cubicBezTo>
                  <a:lnTo>
                    <a:pt x="30503" y="1452733"/>
                  </a:lnTo>
                  <a:cubicBezTo>
                    <a:pt x="13657" y="1452733"/>
                    <a:pt x="0" y="1439076"/>
                    <a:pt x="0" y="1422230"/>
                  </a:cubicBezTo>
                  <a:lnTo>
                    <a:pt x="0" y="30503"/>
                  </a:lnTo>
                  <a:cubicBezTo>
                    <a:pt x="0" y="13657"/>
                    <a:pt x="13657" y="0"/>
                    <a:pt x="30503" y="0"/>
                  </a:cubicBezTo>
                  <a:close/>
                </a:path>
              </a:pathLst>
            </a:custGeom>
            <a:solidFill>
              <a:srgbClr val="DDD1D1">
                <a:alpha val="29804"/>
              </a:srgbClr>
            </a:solidFill>
          </p:spPr>
        </p:sp>
        <p:sp>
          <p:nvSpPr>
            <p:cNvPr name="TextBox 9" id="9"/>
            <p:cNvSpPr txBox="true"/>
            <p:nvPr/>
          </p:nvSpPr>
          <p:spPr>
            <a:xfrm>
              <a:off x="0" y="-47625"/>
              <a:ext cx="3409181" cy="1500358"/>
            </a:xfrm>
            <a:prstGeom prst="rect">
              <a:avLst/>
            </a:prstGeom>
          </p:spPr>
          <p:txBody>
            <a:bodyPr anchor="ctr" rtlCol="false" tIns="50800" lIns="50800" bIns="50800" rIns="50800"/>
            <a:lstStyle/>
            <a:p>
              <a:pPr algn="ctr">
                <a:lnSpc>
                  <a:spcPts val="2800"/>
                </a:lnSpc>
              </a:pPr>
            </a:p>
          </p:txBody>
        </p:sp>
      </p:grpSp>
      <p:sp>
        <p:nvSpPr>
          <p:cNvPr name="Freeform 10" id="10"/>
          <p:cNvSpPr/>
          <p:nvPr/>
        </p:nvSpPr>
        <p:spPr>
          <a:xfrm flipH="false" flipV="false" rot="0">
            <a:off x="838600" y="9559925"/>
            <a:ext cx="2892762" cy="2919301"/>
          </a:xfrm>
          <a:custGeom>
            <a:avLst/>
            <a:gdLst/>
            <a:ahLst/>
            <a:cxnLst/>
            <a:rect r="r" b="b" t="t" l="l"/>
            <a:pathLst>
              <a:path h="2919301" w="2892762">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11" id="11"/>
          <p:cNvSpPr/>
          <p:nvPr/>
        </p:nvSpPr>
        <p:spPr>
          <a:xfrm flipH="false" flipV="false" rot="0">
            <a:off x="10938557" y="-1534296"/>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12" id="12"/>
          <p:cNvSpPr/>
          <p:nvPr/>
        </p:nvSpPr>
        <p:spPr>
          <a:xfrm flipH="false" flipV="false" rot="0">
            <a:off x="13220270" y="1193627"/>
            <a:ext cx="5731128" cy="9155794"/>
          </a:xfrm>
          <a:custGeom>
            <a:avLst/>
            <a:gdLst/>
            <a:ahLst/>
            <a:cxnLst/>
            <a:rect r="r" b="b" t="t" l="l"/>
            <a:pathLst>
              <a:path h="9155794" w="5731128">
                <a:moveTo>
                  <a:pt x="0" y="0"/>
                </a:moveTo>
                <a:lnTo>
                  <a:pt x="5731128" y="0"/>
                </a:lnTo>
                <a:lnTo>
                  <a:pt x="5731128" y="9155794"/>
                </a:lnTo>
                <a:lnTo>
                  <a:pt x="0" y="9155794"/>
                </a:lnTo>
                <a:lnTo>
                  <a:pt x="0" y="0"/>
                </a:lnTo>
                <a:close/>
              </a:path>
            </a:pathLst>
          </a:custGeom>
          <a:blipFill>
            <a:blip r:embed="rId12"/>
            <a:stretch>
              <a:fillRect l="0" t="-6545" r="0" b="0"/>
            </a:stretch>
          </a:blipFill>
        </p:spPr>
      </p:sp>
      <p:sp>
        <p:nvSpPr>
          <p:cNvPr name="TextBox 13" id="13"/>
          <p:cNvSpPr txBox="true"/>
          <p:nvPr/>
        </p:nvSpPr>
        <p:spPr>
          <a:xfrm rot="0">
            <a:off x="616876" y="4429594"/>
            <a:ext cx="12603394" cy="5474818"/>
          </a:xfrm>
          <a:prstGeom prst="rect">
            <a:avLst/>
          </a:prstGeom>
        </p:spPr>
        <p:txBody>
          <a:bodyPr anchor="t" rtlCol="false" tIns="0" lIns="0" bIns="0" rIns="0">
            <a:spAutoFit/>
          </a:bodyPr>
          <a:lstStyle/>
          <a:p>
            <a:pPr algn="l" marL="768167" indent="-384084" lvl="1">
              <a:lnSpc>
                <a:spcPts val="4803"/>
              </a:lnSpc>
              <a:buFont typeface="Arial"/>
              <a:buChar char="•"/>
            </a:pPr>
            <a:r>
              <a:rPr lang="en-US" b="true" sz="3557" spc="213">
                <a:solidFill>
                  <a:srgbClr val="000000"/>
                </a:solidFill>
                <a:latin typeface="DM Sans Bold"/>
                <a:ea typeface="DM Sans Bold"/>
                <a:cs typeface="DM Sans Bold"/>
                <a:sym typeface="DM Sans Bold"/>
              </a:rPr>
              <a:t>We aim to identify individuals potentially experiencing postpartum depression using categorical features.</a:t>
            </a:r>
          </a:p>
          <a:p>
            <a:pPr algn="l" marL="768167" indent="-384084" lvl="1">
              <a:lnSpc>
                <a:spcPts val="4803"/>
              </a:lnSpc>
              <a:buFont typeface="Arial"/>
              <a:buChar char="•"/>
            </a:pPr>
            <a:r>
              <a:rPr lang="en-US" b="true" sz="3557" spc="213">
                <a:solidFill>
                  <a:srgbClr val="000000"/>
                </a:solidFill>
                <a:latin typeface="DM Sans Bold"/>
                <a:ea typeface="DM Sans Bold"/>
                <a:cs typeface="DM Sans Bold"/>
                <a:sym typeface="DM Sans Bold"/>
              </a:rPr>
              <a:t>Our primary target variable is “Feeling anxious,” a common early symptom.</a:t>
            </a:r>
          </a:p>
          <a:p>
            <a:pPr algn="l" marL="768167" indent="-384084" lvl="1">
              <a:lnSpc>
                <a:spcPts val="4803"/>
              </a:lnSpc>
              <a:buFont typeface="Arial"/>
              <a:buChar char="•"/>
            </a:pPr>
            <a:r>
              <a:rPr lang="en-US" b="true" sz="3557" spc="213">
                <a:solidFill>
                  <a:srgbClr val="000000"/>
                </a:solidFill>
                <a:latin typeface="DM Sans Bold"/>
                <a:ea typeface="DM Sans Bold"/>
                <a:cs typeface="DM Sans Bold"/>
                <a:sym typeface="DM Sans Bold"/>
              </a:rPr>
              <a:t>Dataset includes emotional and behavioral indicators collected via survey.</a:t>
            </a:r>
          </a:p>
          <a:p>
            <a:pPr algn="l">
              <a:lnSpc>
                <a:spcPts val="4803"/>
              </a:lnSpc>
            </a:pPr>
          </a:p>
          <a:p>
            <a:pPr algn="l" marL="0" indent="0" lvl="0">
              <a:lnSpc>
                <a:spcPts val="4938"/>
              </a:lnSpc>
              <a:spcBef>
                <a:spcPct val="0"/>
              </a:spcBef>
            </a:pPr>
          </a:p>
        </p:txBody>
      </p:sp>
      <p:sp>
        <p:nvSpPr>
          <p:cNvPr name="TextBox 14" id="14"/>
          <p:cNvSpPr txBox="true"/>
          <p:nvPr/>
        </p:nvSpPr>
        <p:spPr>
          <a:xfrm rot="0">
            <a:off x="275675" y="1569256"/>
            <a:ext cx="13281478" cy="1333005"/>
          </a:xfrm>
          <a:prstGeom prst="rect">
            <a:avLst/>
          </a:prstGeom>
        </p:spPr>
        <p:txBody>
          <a:bodyPr anchor="t" rtlCol="false" tIns="0" lIns="0" bIns="0" rIns="0">
            <a:spAutoFit/>
          </a:bodyPr>
          <a:lstStyle/>
          <a:p>
            <a:pPr algn="l">
              <a:lnSpc>
                <a:spcPts val="5044"/>
              </a:lnSpc>
            </a:pPr>
            <a:r>
              <a:rPr lang="en-US" sz="5200">
                <a:solidFill>
                  <a:srgbClr val="2B2A2A"/>
                </a:solidFill>
                <a:latin typeface="Archivo Black"/>
                <a:ea typeface="Archivo Black"/>
                <a:cs typeface="Archivo Black"/>
                <a:sym typeface="Archivo Black"/>
              </a:rPr>
              <a:t>Postpartum Depression Detection Using Ensemble Machine Learning</a:t>
            </a:r>
          </a:p>
        </p:txBody>
      </p:sp>
      <p:sp>
        <p:nvSpPr>
          <p:cNvPr name="TextBox 15" id="15"/>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2</a:t>
            </a:r>
          </a:p>
        </p:txBody>
      </p:sp>
      <p:sp>
        <p:nvSpPr>
          <p:cNvPr name="TextBox 16" id="16"/>
          <p:cNvSpPr txBox="true"/>
          <p:nvPr/>
        </p:nvSpPr>
        <p:spPr>
          <a:xfrm rot="0">
            <a:off x="609236" y="3418039"/>
            <a:ext cx="1669494" cy="563881"/>
          </a:xfrm>
          <a:prstGeom prst="rect">
            <a:avLst/>
          </a:prstGeom>
        </p:spPr>
        <p:txBody>
          <a:bodyPr anchor="t" rtlCol="false" tIns="0" lIns="0" bIns="0" rIns="0">
            <a:spAutoFit/>
          </a:bodyPr>
          <a:lstStyle/>
          <a:p>
            <a:pPr algn="ctr">
              <a:lnSpc>
                <a:spcPts val="4619"/>
              </a:lnSpc>
              <a:spcBef>
                <a:spcPct val="0"/>
              </a:spcBef>
            </a:pPr>
            <a:r>
              <a:rPr lang="en-US" sz="3299">
                <a:solidFill>
                  <a:srgbClr val="000000"/>
                </a:solidFill>
                <a:latin typeface="DM Sans"/>
                <a:ea typeface="DM Sans"/>
                <a:cs typeface="DM Sans"/>
                <a:sym typeface="DM Sans"/>
              </a:rPr>
              <a:t>Content: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11340256" y="1028700"/>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331269" y="2011922"/>
            <a:ext cx="5956731" cy="6527925"/>
          </a:xfrm>
          <a:custGeom>
            <a:avLst/>
            <a:gdLst/>
            <a:ahLst/>
            <a:cxnLst/>
            <a:rect r="r" b="b" t="t" l="l"/>
            <a:pathLst>
              <a:path h="6527925" w="5956731">
                <a:moveTo>
                  <a:pt x="0" y="0"/>
                </a:moveTo>
                <a:lnTo>
                  <a:pt x="5956731" y="0"/>
                </a:lnTo>
                <a:lnTo>
                  <a:pt x="5956731" y="6527925"/>
                </a:lnTo>
                <a:lnTo>
                  <a:pt x="0" y="65279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3</a:t>
            </a:r>
          </a:p>
        </p:txBody>
      </p:sp>
      <p:sp>
        <p:nvSpPr>
          <p:cNvPr name="TextBox 5" id="5"/>
          <p:cNvSpPr txBox="true"/>
          <p:nvPr/>
        </p:nvSpPr>
        <p:spPr>
          <a:xfrm rot="0">
            <a:off x="518235" y="675330"/>
            <a:ext cx="10822021" cy="906132"/>
          </a:xfrm>
          <a:prstGeom prst="rect">
            <a:avLst/>
          </a:prstGeom>
        </p:spPr>
        <p:txBody>
          <a:bodyPr anchor="t" rtlCol="false" tIns="0" lIns="0" bIns="0" rIns="0">
            <a:spAutoFit/>
          </a:bodyPr>
          <a:lstStyle/>
          <a:p>
            <a:pPr algn="ctr">
              <a:lnSpc>
                <a:spcPts val="7280"/>
              </a:lnSpc>
            </a:pPr>
            <a:r>
              <a:rPr lang="en-US" sz="5200" b="true">
                <a:solidFill>
                  <a:srgbClr val="000000"/>
                </a:solidFill>
                <a:latin typeface="Arimo Bold"/>
                <a:ea typeface="Arimo Bold"/>
                <a:cs typeface="Arimo Bold"/>
                <a:sym typeface="Arimo Bold"/>
              </a:rPr>
              <a:t>Datas</a:t>
            </a:r>
            <a:r>
              <a:rPr lang="en-US" b="true" sz="5200">
                <a:solidFill>
                  <a:srgbClr val="000000"/>
                </a:solidFill>
                <a:latin typeface="Arimo Bold"/>
                <a:ea typeface="Arimo Bold"/>
                <a:cs typeface="Arimo Bold"/>
                <a:sym typeface="Arimo Bold"/>
              </a:rPr>
              <a:t>et Summary</a:t>
            </a:r>
          </a:p>
        </p:txBody>
      </p:sp>
      <p:sp>
        <p:nvSpPr>
          <p:cNvPr name="TextBox 6" id="6"/>
          <p:cNvSpPr txBox="true"/>
          <p:nvPr/>
        </p:nvSpPr>
        <p:spPr>
          <a:xfrm rot="0">
            <a:off x="0" y="1751173"/>
            <a:ext cx="10819863" cy="3590925"/>
          </a:xfrm>
          <a:prstGeom prst="rect">
            <a:avLst/>
          </a:prstGeom>
        </p:spPr>
        <p:txBody>
          <a:bodyPr anchor="t" rtlCol="false" tIns="0" lIns="0" bIns="0" rIns="0">
            <a:spAutoFit/>
          </a:bodyPr>
          <a:lstStyle/>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Total records: 1503</a:t>
            </a:r>
          </a:p>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Features: Emotional distress indicators (e.g., bonding issues, suicidal thoughts, appetite loss)</a:t>
            </a:r>
          </a:p>
          <a:p>
            <a:pPr algn="l">
              <a:lnSpc>
                <a:spcPts val="4725"/>
              </a:lnSpc>
            </a:pPr>
          </a:p>
          <a:p>
            <a:pPr algn="l" marL="0" indent="0" lvl="0">
              <a:lnSpc>
                <a:spcPts val="4725"/>
              </a:lnSpc>
              <a:spcBef>
                <a:spcPct val="0"/>
              </a:spcBef>
            </a:pPr>
          </a:p>
        </p:txBody>
      </p:sp>
      <p:sp>
        <p:nvSpPr>
          <p:cNvPr name="TextBox 7" id="7"/>
          <p:cNvSpPr txBox="true"/>
          <p:nvPr/>
        </p:nvSpPr>
        <p:spPr>
          <a:xfrm rot="0">
            <a:off x="3337205" y="5029200"/>
            <a:ext cx="4916924" cy="906145"/>
          </a:xfrm>
          <a:prstGeom prst="rect">
            <a:avLst/>
          </a:prstGeom>
        </p:spPr>
        <p:txBody>
          <a:bodyPr anchor="t" rtlCol="false" tIns="0" lIns="0" bIns="0" rIns="0">
            <a:spAutoFit/>
          </a:bodyPr>
          <a:lstStyle/>
          <a:p>
            <a:pPr algn="ctr">
              <a:lnSpc>
                <a:spcPts val="7279"/>
              </a:lnSpc>
            </a:pPr>
            <a:r>
              <a:rPr lang="en-US" sz="5199" b="true">
                <a:solidFill>
                  <a:srgbClr val="000000"/>
                </a:solidFill>
                <a:latin typeface="Arimo Bold"/>
                <a:ea typeface="Arimo Bold"/>
                <a:cs typeface="Arimo Bold"/>
                <a:sym typeface="Arimo Bold"/>
              </a:rPr>
              <a:t>Our Hypothesis</a:t>
            </a:r>
          </a:p>
        </p:txBody>
      </p:sp>
      <p:sp>
        <p:nvSpPr>
          <p:cNvPr name="TextBox 8" id="8"/>
          <p:cNvSpPr txBox="true"/>
          <p:nvPr/>
        </p:nvSpPr>
        <p:spPr>
          <a:xfrm rot="0">
            <a:off x="518235" y="6097270"/>
            <a:ext cx="11813034" cy="3073401"/>
          </a:xfrm>
          <a:prstGeom prst="rect">
            <a:avLst/>
          </a:prstGeom>
        </p:spPr>
        <p:txBody>
          <a:bodyPr anchor="t" rtlCol="false" tIns="0" lIns="0" bIns="0" rIns="0">
            <a:spAutoFit/>
          </a:bodyPr>
          <a:lstStyle/>
          <a:p>
            <a:pPr algn="l">
              <a:lnSpc>
                <a:spcPts val="4899"/>
              </a:lnSpc>
              <a:spcBef>
                <a:spcPct val="0"/>
              </a:spcBef>
            </a:pPr>
            <a:r>
              <a:rPr lang="en-US" b="true" sz="3499">
                <a:solidFill>
                  <a:srgbClr val="000000"/>
                </a:solidFill>
                <a:latin typeface="DM Sans Bold"/>
                <a:ea typeface="DM Sans Bold"/>
                <a:cs typeface="DM Sans Bold"/>
                <a:sym typeface="DM Sans Bold"/>
              </a:rPr>
              <a:t>“</a:t>
            </a:r>
            <a:r>
              <a:rPr lang="en-US" b="true" sz="3499">
                <a:solidFill>
                  <a:srgbClr val="000000"/>
                </a:solidFill>
                <a:latin typeface="DM Sans Bold"/>
                <a:ea typeface="DM Sans Bold"/>
                <a:cs typeface="DM Sans Bold"/>
                <a:sym typeface="DM Sans Bold"/>
              </a:rPr>
              <a:t>Participants who report symptoms such as insomnia (trouble sleeping), loss of appetite, and difficulty bonding with the baby are more likely to feel anxious, which may be associated with an increased risk of Postpartum Depression (PPD).”</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449974" y="9155160"/>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35889" y="-1844581"/>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1849665" y="-4576599"/>
            <a:ext cx="9051806" cy="8229600"/>
          </a:xfrm>
          <a:custGeom>
            <a:avLst/>
            <a:gdLst/>
            <a:ahLst/>
            <a:cxnLst/>
            <a:rect r="r" b="b" t="t" l="l"/>
            <a:pathLst>
              <a:path h="8229600" w="9051806">
                <a:moveTo>
                  <a:pt x="0" y="0"/>
                </a:moveTo>
                <a:lnTo>
                  <a:pt x="9051806" y="0"/>
                </a:lnTo>
                <a:lnTo>
                  <a:pt x="9051806" y="8229600"/>
                </a:lnTo>
                <a:lnTo>
                  <a:pt x="0" y="8229600"/>
                </a:lnTo>
                <a:lnTo>
                  <a:pt x="0" y="0"/>
                </a:lnTo>
                <a:close/>
              </a:path>
            </a:pathLst>
          </a:custGeom>
          <a:blipFill>
            <a:blip r:embed="rId10"/>
            <a:stretch>
              <a:fillRect l="0" t="0" r="0" b="0"/>
            </a:stretch>
          </a:blipFill>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9829800" y="9019773"/>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3483937"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634004"/>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07487" y="-81970"/>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960298" y="7138440"/>
            <a:ext cx="3459029" cy="3553186"/>
          </a:xfrm>
          <a:custGeom>
            <a:avLst/>
            <a:gdLst/>
            <a:ahLst/>
            <a:cxnLst/>
            <a:rect r="r" b="b" t="t" l="l"/>
            <a:pathLst>
              <a:path h="3553186" w="3459029">
                <a:moveTo>
                  <a:pt x="0" y="0"/>
                </a:moveTo>
                <a:lnTo>
                  <a:pt x="3459029" y="0"/>
                </a:lnTo>
                <a:lnTo>
                  <a:pt x="3459029" y="3553186"/>
                </a:lnTo>
                <a:lnTo>
                  <a:pt x="0" y="3553186"/>
                </a:lnTo>
                <a:lnTo>
                  <a:pt x="0" y="0"/>
                </a:lnTo>
                <a:close/>
              </a:path>
            </a:pathLst>
          </a:custGeom>
          <a:blipFill>
            <a:blip r:embed="rId29"/>
            <a:stretch>
              <a:fillRect l="0" t="0" r="0" b="0"/>
            </a:stretch>
          </a:blipFill>
        </p:spPr>
      </p:sp>
      <p:sp>
        <p:nvSpPr>
          <p:cNvPr name="TextBox 17" id="17"/>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4</a:t>
            </a:r>
          </a:p>
        </p:txBody>
      </p:sp>
      <p:sp>
        <p:nvSpPr>
          <p:cNvPr name="TextBox 18" id="18"/>
          <p:cNvSpPr txBox="true"/>
          <p:nvPr/>
        </p:nvSpPr>
        <p:spPr>
          <a:xfrm rot="0">
            <a:off x="1414085" y="914400"/>
            <a:ext cx="4403288" cy="906145"/>
          </a:xfrm>
          <a:prstGeom prst="rect">
            <a:avLst/>
          </a:prstGeom>
        </p:spPr>
        <p:txBody>
          <a:bodyPr anchor="t" rtlCol="false" tIns="0" lIns="0" bIns="0" rIns="0">
            <a:spAutoFit/>
          </a:bodyPr>
          <a:lstStyle/>
          <a:p>
            <a:pPr algn="ctr">
              <a:lnSpc>
                <a:spcPts val="7280"/>
              </a:lnSpc>
            </a:pPr>
            <a:r>
              <a:rPr lang="en-US" sz="5200" b="true">
                <a:solidFill>
                  <a:srgbClr val="000000"/>
                </a:solidFill>
                <a:latin typeface="Arimo Bold"/>
                <a:ea typeface="Arimo Bold"/>
                <a:cs typeface="Arimo Bold"/>
                <a:sym typeface="Arimo Bold"/>
              </a:rPr>
              <a:t>Data Cleaning</a:t>
            </a:r>
          </a:p>
        </p:txBody>
      </p:sp>
      <p:sp>
        <p:nvSpPr>
          <p:cNvPr name="TextBox 19" id="19"/>
          <p:cNvSpPr txBox="true"/>
          <p:nvPr/>
        </p:nvSpPr>
        <p:spPr>
          <a:xfrm rot="0">
            <a:off x="437733" y="2271166"/>
            <a:ext cx="16821567" cy="4791075"/>
          </a:xfrm>
          <a:prstGeom prst="rect">
            <a:avLst/>
          </a:prstGeom>
        </p:spPr>
        <p:txBody>
          <a:bodyPr anchor="t" rtlCol="false" tIns="0" lIns="0" bIns="0" rIns="0">
            <a:spAutoFit/>
          </a:bodyPr>
          <a:lstStyle/>
          <a:p>
            <a:pPr algn="l" marL="755651" indent="-377825" lvl="1">
              <a:lnSpc>
                <a:spcPts val="4725"/>
              </a:lnSpc>
              <a:spcBef>
                <a:spcPct val="0"/>
              </a:spcBef>
              <a:buFont typeface="Arial"/>
              <a:buChar char="•"/>
            </a:pPr>
            <a:r>
              <a:rPr lang="en-US" b="true" sz="3500" spc="210">
                <a:solidFill>
                  <a:srgbClr val="000000"/>
                </a:solidFill>
                <a:latin typeface="DM Sans Bold"/>
                <a:ea typeface="DM Sans Bold"/>
                <a:cs typeface="DM Sans Bold"/>
                <a:sym typeface="DM Sans Bold"/>
              </a:rPr>
              <a:t>Normalized all Yes/No answers to lowercase and stripped whitesp</a:t>
            </a:r>
            <a:r>
              <a:rPr lang="en-US" b="true" sz="3500" spc="210">
                <a:solidFill>
                  <a:srgbClr val="000000"/>
                </a:solidFill>
                <a:latin typeface="DM Sans Bold"/>
                <a:ea typeface="DM Sans Bold"/>
                <a:cs typeface="DM Sans Bold"/>
                <a:sym typeface="DM Sans Bold"/>
              </a:rPr>
              <a:t>ace.</a:t>
            </a:r>
          </a:p>
          <a:p>
            <a:pPr algn="l" marL="755651" indent="-377825" lvl="1">
              <a:lnSpc>
                <a:spcPts val="4725"/>
              </a:lnSpc>
              <a:spcBef>
                <a:spcPct val="0"/>
              </a:spcBef>
              <a:buFont typeface="Arial"/>
              <a:buChar char="•"/>
            </a:pPr>
            <a:r>
              <a:rPr lang="en-US" b="true" sz="3500" spc="210">
                <a:solidFill>
                  <a:srgbClr val="000000"/>
                </a:solidFill>
                <a:latin typeface="DM Sans Bold"/>
                <a:ea typeface="DM Sans Bold"/>
                <a:cs typeface="DM Sans Bold"/>
                <a:sym typeface="DM Sans Bold"/>
              </a:rPr>
              <a:t>Converted target to binary.</a:t>
            </a:r>
          </a:p>
          <a:p>
            <a:pPr algn="l" marL="755651" indent="-377825" lvl="1">
              <a:lnSpc>
                <a:spcPts val="4725"/>
              </a:lnSpc>
              <a:spcBef>
                <a:spcPct val="0"/>
              </a:spcBef>
              <a:buFont typeface="Arial"/>
              <a:buChar char="•"/>
            </a:pPr>
            <a:r>
              <a:rPr lang="en-US" b="true" sz="3500" spc="210">
                <a:solidFill>
                  <a:srgbClr val="000000"/>
                </a:solidFill>
                <a:latin typeface="DM Sans Bold"/>
                <a:ea typeface="DM Sans Bold"/>
                <a:cs typeface="DM Sans Bold"/>
                <a:sym typeface="DM Sans Bold"/>
              </a:rPr>
              <a:t>Checked for missing/NaN values and handled them appropriately (e.g., filtering out rows if necessary).</a:t>
            </a:r>
          </a:p>
          <a:p>
            <a:pPr algn="l" marL="755651" indent="-377825" lvl="1">
              <a:lnSpc>
                <a:spcPts val="4725"/>
              </a:lnSpc>
              <a:spcBef>
                <a:spcPct val="0"/>
              </a:spcBef>
              <a:buFont typeface="Arial"/>
              <a:buChar char="•"/>
            </a:pPr>
            <a:r>
              <a:rPr lang="en-US" b="true" sz="3500" spc="210">
                <a:solidFill>
                  <a:srgbClr val="000000"/>
                </a:solidFill>
                <a:latin typeface="DM Sans Bold"/>
                <a:ea typeface="DM Sans Bold"/>
                <a:cs typeface="DM Sans Bold"/>
                <a:sym typeface="DM Sans Bold"/>
              </a:rPr>
              <a:t>Within the total 1503 rows in our dataset, we grouped as 1202 rows to train 301 rows to test. </a:t>
            </a:r>
          </a:p>
          <a:p>
            <a:pPr algn="l">
              <a:lnSpc>
                <a:spcPts val="4725"/>
              </a:lnSpc>
              <a:spcBef>
                <a:spcPct val="0"/>
              </a:spcBef>
            </a:pPr>
          </a:p>
        </p:txBody>
      </p:sp>
      <p:sp>
        <p:nvSpPr>
          <p:cNvPr name="TextBox 20" id="20"/>
          <p:cNvSpPr txBox="true"/>
          <p:nvPr/>
        </p:nvSpPr>
        <p:spPr>
          <a:xfrm rot="0">
            <a:off x="2041186" y="6696075"/>
            <a:ext cx="14340230" cy="3590925"/>
          </a:xfrm>
          <a:prstGeom prst="rect">
            <a:avLst/>
          </a:prstGeom>
        </p:spPr>
        <p:txBody>
          <a:bodyPr anchor="t" rtlCol="false" tIns="0" lIns="0" bIns="0" rIns="0">
            <a:spAutoFit/>
          </a:bodyPr>
          <a:lstStyle/>
          <a:p>
            <a:pPr algn="l">
              <a:lnSpc>
                <a:spcPts val="4725"/>
              </a:lnSpc>
            </a:pPr>
          </a:p>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We decided to select the “Feeling Anxious” column as target column. </a:t>
            </a:r>
          </a:p>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We used “Simple Imputing” to fill the NULL values in the dataset.</a:t>
            </a:r>
          </a:p>
          <a:p>
            <a:pPr algn="ctr">
              <a:lnSpc>
                <a:spcPts val="4725"/>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27782" y="2066925"/>
            <a:ext cx="17632437" cy="7191375"/>
          </a:xfrm>
          <a:prstGeom prst="rect">
            <a:avLst/>
          </a:prstGeom>
        </p:spPr>
        <p:txBody>
          <a:bodyPr anchor="t" rtlCol="false" tIns="0" lIns="0" bIns="0" rIns="0">
            <a:spAutoFit/>
          </a:bodyPr>
          <a:lstStyle/>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All categorical variables were label </a:t>
            </a:r>
            <a:r>
              <a:rPr lang="en-US" b="true" sz="3500" spc="210">
                <a:solidFill>
                  <a:srgbClr val="000000"/>
                </a:solidFill>
                <a:latin typeface="DM Sans Bold"/>
                <a:ea typeface="DM Sans Bold"/>
                <a:cs typeface="DM Sans Bold"/>
                <a:sym typeface="DM Sans Bold"/>
              </a:rPr>
              <a:t>encoded to prepare for ML algorithms.</a:t>
            </a:r>
          </a:p>
          <a:p>
            <a:pPr algn="l">
              <a:lnSpc>
                <a:spcPts val="4725"/>
              </a:lnSpc>
            </a:pPr>
          </a:p>
          <a:p>
            <a:pPr algn="l" marL="755651" indent="-377825" lvl="1">
              <a:lnSpc>
                <a:spcPts val="4725"/>
              </a:lnSpc>
              <a:buFont typeface="Arial"/>
              <a:buChar char="•"/>
            </a:pPr>
            <a:r>
              <a:rPr lang="en-US" b="true" sz="3500" spc="210">
                <a:solidFill>
                  <a:srgbClr val="000000"/>
                </a:solidFill>
                <a:latin typeface="DM Sans Bold"/>
                <a:ea typeface="DM Sans Bold"/>
                <a:cs typeface="DM Sans Bold"/>
                <a:sym typeface="DM Sans Bold"/>
              </a:rPr>
              <a:t>We initially considered several survey-based features. While we had planned to limit the model input to a few key indicators — such like "</a:t>
            </a:r>
            <a:r>
              <a:rPr lang="en-US" b="true" sz="3500" i="true" spc="210">
                <a:solidFill>
                  <a:srgbClr val="000000"/>
                </a:solidFill>
                <a:latin typeface="DM Sans Bold Italics"/>
                <a:ea typeface="DM Sans Bold Italics"/>
                <a:cs typeface="DM Sans Bold Italics"/>
                <a:sym typeface="DM Sans Bold Italics"/>
              </a:rPr>
              <a:t>Felt down ,L</a:t>
            </a:r>
            <a:r>
              <a:rPr lang="en-US" b="true" sz="3500" i="true" spc="210">
                <a:solidFill>
                  <a:srgbClr val="000000"/>
                </a:solidFill>
                <a:latin typeface="DM Sans Bold Italics"/>
                <a:ea typeface="DM Sans Bold Italics"/>
                <a:cs typeface="DM Sans Bold Italics"/>
                <a:sym typeface="DM Sans Bold Italics"/>
              </a:rPr>
              <a:t>ittle interest, Sleep problems</a:t>
            </a:r>
            <a:r>
              <a:rPr lang="en-US" b="true" sz="3500" spc="210">
                <a:solidFill>
                  <a:srgbClr val="000000"/>
                </a:solidFill>
                <a:latin typeface="DM Sans Bold"/>
                <a:ea typeface="DM Sans Bold"/>
                <a:cs typeface="DM Sans Bold"/>
                <a:sym typeface="DM Sans Bold"/>
              </a:rPr>
              <a:t>, </a:t>
            </a:r>
            <a:r>
              <a:rPr lang="en-US" b="true" sz="3500" spc="210">
                <a:solidFill>
                  <a:srgbClr val="000000"/>
                </a:solidFill>
                <a:latin typeface="DM Sans Bold"/>
                <a:ea typeface="DM Sans Bold"/>
                <a:cs typeface="DM Sans Bold"/>
                <a:sym typeface="DM Sans Bold"/>
              </a:rPr>
              <a:t>a</a:t>
            </a:r>
            <a:r>
              <a:rPr lang="en-US" b="true" sz="3500" spc="210">
                <a:solidFill>
                  <a:srgbClr val="000000"/>
                </a:solidFill>
                <a:latin typeface="DM Sans Bold"/>
                <a:ea typeface="DM Sans Bold"/>
                <a:cs typeface="DM Sans Bold"/>
                <a:sym typeface="DM Sans Bold"/>
              </a:rPr>
              <a:t>n</a:t>
            </a:r>
            <a:r>
              <a:rPr lang="en-US" b="true" sz="3500" spc="210">
                <a:solidFill>
                  <a:srgbClr val="000000"/>
                </a:solidFill>
                <a:latin typeface="DM Sans Bold"/>
                <a:ea typeface="DM Sans Bold"/>
                <a:cs typeface="DM Sans Bold"/>
                <a:sym typeface="DM Sans Bold"/>
              </a:rPr>
              <a:t>d </a:t>
            </a:r>
            <a:r>
              <a:rPr lang="en-US" b="true" sz="3500" i="true" spc="210">
                <a:solidFill>
                  <a:srgbClr val="000000"/>
                </a:solidFill>
                <a:latin typeface="DM Sans Bold Italics"/>
                <a:ea typeface="DM Sans Bold Italics"/>
                <a:cs typeface="DM Sans Bold Italics"/>
                <a:sym typeface="DM Sans Bold Italics"/>
              </a:rPr>
              <a:t>Lack of energy</a:t>
            </a:r>
            <a:r>
              <a:rPr lang="en-US" b="true" sz="3500" spc="210">
                <a:solidFill>
                  <a:srgbClr val="000000"/>
                </a:solidFill>
                <a:latin typeface="DM Sans Bold"/>
                <a:ea typeface="DM Sans Bold"/>
                <a:cs typeface="DM Sans Bold"/>
                <a:sym typeface="DM Sans Bold"/>
              </a:rPr>
              <a:t>".</a:t>
            </a:r>
          </a:p>
          <a:p>
            <a:pPr algn="l">
              <a:lnSpc>
                <a:spcPts val="4725"/>
              </a:lnSpc>
            </a:pPr>
          </a:p>
          <a:p>
            <a:pPr algn="l" marL="755651" indent="-377825" lvl="1">
              <a:lnSpc>
                <a:spcPts val="4725"/>
              </a:lnSpc>
              <a:buFont typeface="Arial"/>
              <a:buChar char="•"/>
            </a:pPr>
            <a:r>
              <a:rPr lang="en-US" b="true" sz="3500" i="true" spc="210">
                <a:solidFill>
                  <a:srgbClr val="000000"/>
                </a:solidFill>
                <a:latin typeface="DM Sans Bold Italics"/>
                <a:ea typeface="DM Sans Bold Italics"/>
                <a:cs typeface="DM Sans Bold Italics"/>
                <a:sym typeface="DM Sans Bold Italics"/>
              </a:rPr>
              <a:t> However, since most additional features were either redundant or highly sparse, they did not significantly affect the model. In future work, a stricter feature selection process could be applied.</a:t>
            </a:r>
          </a:p>
          <a:p>
            <a:pPr algn="l">
              <a:lnSpc>
                <a:spcPts val="4725"/>
              </a:lnSpc>
              <a:spcBef>
                <a:spcPct val="0"/>
              </a:spcBef>
            </a:pPr>
          </a:p>
          <a:p>
            <a:pPr algn="l">
              <a:lnSpc>
                <a:spcPts val="4725"/>
              </a:lnSpc>
              <a:spcBef>
                <a:spcPct val="0"/>
              </a:spcBef>
            </a:pPr>
          </a:p>
        </p:txBody>
      </p:sp>
      <p:sp>
        <p:nvSpPr>
          <p:cNvPr name="Freeform 16" id="16"/>
          <p:cNvSpPr/>
          <p:nvPr/>
        </p:nvSpPr>
        <p:spPr>
          <a:xfrm flipH="false" flipV="false" rot="0">
            <a:off x="-1642220" y="6781770"/>
            <a:ext cx="4441263" cy="4114800"/>
          </a:xfrm>
          <a:custGeom>
            <a:avLst/>
            <a:gdLst/>
            <a:ahLst/>
            <a:cxnLst/>
            <a:rect r="r" b="b" t="t" l="l"/>
            <a:pathLst>
              <a:path h="4114800" w="4441263">
                <a:moveTo>
                  <a:pt x="0" y="0"/>
                </a:moveTo>
                <a:lnTo>
                  <a:pt x="4441264" y="0"/>
                </a:lnTo>
                <a:lnTo>
                  <a:pt x="4441264" y="4114800"/>
                </a:lnTo>
                <a:lnTo>
                  <a:pt x="0" y="4114800"/>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7" id="17"/>
          <p:cNvSpPr/>
          <p:nvPr/>
        </p:nvSpPr>
        <p:spPr>
          <a:xfrm flipH="false" flipV="false" rot="-5772487">
            <a:off x="15107248" y="6781770"/>
            <a:ext cx="4441263" cy="4114800"/>
          </a:xfrm>
          <a:custGeom>
            <a:avLst/>
            <a:gdLst/>
            <a:ahLst/>
            <a:cxnLst/>
            <a:rect r="r" b="b" t="t" l="l"/>
            <a:pathLst>
              <a:path h="4114800" w="4441263">
                <a:moveTo>
                  <a:pt x="0" y="0"/>
                </a:moveTo>
                <a:lnTo>
                  <a:pt x="4441264" y="0"/>
                </a:lnTo>
                <a:lnTo>
                  <a:pt x="4441264" y="4114800"/>
                </a:lnTo>
                <a:lnTo>
                  <a:pt x="0" y="4114800"/>
                </a:lnTo>
                <a:lnTo>
                  <a:pt x="0" y="0"/>
                </a:lnTo>
                <a:close/>
              </a:path>
            </a:pathLst>
          </a:custGeom>
          <a:blipFill>
            <a:blip r:embed="rId28">
              <a:extLst>
                <a:ext uri="{96DAC541-7B7A-43D3-8B79-37D633B846F1}">
                  <asvg:svgBlip xmlns:asvg="http://schemas.microsoft.com/office/drawing/2016/SVG/main" r:embed="rId29"/>
                </a:ext>
              </a:extLst>
            </a:blip>
            <a:stretch>
              <a:fillRect l="0" t="0" r="0" b="0"/>
            </a:stretch>
          </a:blipFill>
        </p:spPr>
      </p:sp>
      <p:sp>
        <p:nvSpPr>
          <p:cNvPr name="Freeform 18" id="18"/>
          <p:cNvSpPr/>
          <p:nvPr/>
        </p:nvSpPr>
        <p:spPr>
          <a:xfrm flipH="false" flipV="false" rot="-2219935">
            <a:off x="-2986712" y="-1467106"/>
            <a:ext cx="7315200" cy="3679660"/>
          </a:xfrm>
          <a:custGeom>
            <a:avLst/>
            <a:gdLst/>
            <a:ahLst/>
            <a:cxnLst/>
            <a:rect r="r" b="b" t="t" l="l"/>
            <a:pathLst>
              <a:path h="3679660" w="7315200">
                <a:moveTo>
                  <a:pt x="0" y="0"/>
                </a:moveTo>
                <a:lnTo>
                  <a:pt x="7315200" y="0"/>
                </a:lnTo>
                <a:lnTo>
                  <a:pt x="7315200" y="3679660"/>
                </a:lnTo>
                <a:lnTo>
                  <a:pt x="0" y="3679660"/>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19" id="19"/>
          <p:cNvSpPr txBox="true"/>
          <p:nvPr/>
        </p:nvSpPr>
        <p:spPr>
          <a:xfrm rot="0">
            <a:off x="17259300" y="9220200"/>
            <a:ext cx="152400" cy="190500"/>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Abril Fatface"/>
                <a:ea typeface="Abril Fatface"/>
                <a:cs typeface="Abril Fatface"/>
                <a:sym typeface="Abril Fatface"/>
              </a:rPr>
              <a:t>5</a:t>
            </a:r>
          </a:p>
        </p:txBody>
      </p:sp>
      <p:sp>
        <p:nvSpPr>
          <p:cNvPr name="TextBox 20" id="20"/>
          <p:cNvSpPr txBox="true"/>
          <p:nvPr/>
        </p:nvSpPr>
        <p:spPr>
          <a:xfrm rot="0">
            <a:off x="1186821" y="914400"/>
            <a:ext cx="12034971" cy="906132"/>
          </a:xfrm>
          <a:prstGeom prst="rect">
            <a:avLst/>
          </a:prstGeom>
        </p:spPr>
        <p:txBody>
          <a:bodyPr anchor="t" rtlCol="false" tIns="0" lIns="0" bIns="0" rIns="0">
            <a:spAutoFit/>
          </a:bodyPr>
          <a:lstStyle/>
          <a:p>
            <a:pPr algn="ctr">
              <a:lnSpc>
                <a:spcPts val="7280"/>
              </a:lnSpc>
            </a:pPr>
            <a:r>
              <a:rPr lang="en-US" sz="5200" b="true">
                <a:solidFill>
                  <a:srgbClr val="000000"/>
                </a:solidFill>
                <a:latin typeface="Arimo Bold"/>
                <a:ea typeface="Arimo Bold"/>
                <a:cs typeface="Arimo Bold"/>
                <a:sym typeface="Arimo Bold"/>
              </a:rPr>
              <a:t>Feature Selection and Training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449974" y="9155160"/>
            <a:ext cx="4899948" cy="3344214"/>
          </a:xfrm>
          <a:custGeom>
            <a:avLst/>
            <a:gdLst/>
            <a:ahLst/>
            <a:cxnLst/>
            <a:rect r="r" b="b" t="t" l="l"/>
            <a:pathLst>
              <a:path h="3344214" w="4899948">
                <a:moveTo>
                  <a:pt x="0" y="0"/>
                </a:moveTo>
                <a:lnTo>
                  <a:pt x="4899948" y="0"/>
                </a:lnTo>
                <a:lnTo>
                  <a:pt x="4899948"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1035889" y="-1844581"/>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9829800" y="9019773"/>
            <a:ext cx="4076270" cy="2863579"/>
          </a:xfrm>
          <a:custGeom>
            <a:avLst/>
            <a:gdLst/>
            <a:ahLst/>
            <a:cxnLst/>
            <a:rect r="r" b="b" t="t" l="l"/>
            <a:pathLst>
              <a:path h="2863579" w="4076270">
                <a:moveTo>
                  <a:pt x="0" y="0"/>
                </a:moveTo>
                <a:lnTo>
                  <a:pt x="4076270" y="0"/>
                </a:lnTo>
                <a:lnTo>
                  <a:pt x="4076270" y="2863580"/>
                </a:lnTo>
                <a:lnTo>
                  <a:pt x="0" y="2863580"/>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3483937"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634004"/>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07487" y="-81970"/>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0">
            <a:off x="14753001" y="172203"/>
            <a:ext cx="3459029" cy="3553186"/>
          </a:xfrm>
          <a:custGeom>
            <a:avLst/>
            <a:gdLst/>
            <a:ahLst/>
            <a:cxnLst/>
            <a:rect r="r" b="b" t="t" l="l"/>
            <a:pathLst>
              <a:path h="3553186" w="3459029">
                <a:moveTo>
                  <a:pt x="0" y="0"/>
                </a:moveTo>
                <a:lnTo>
                  <a:pt x="3459029" y="0"/>
                </a:lnTo>
                <a:lnTo>
                  <a:pt x="3459029" y="3553186"/>
                </a:lnTo>
                <a:lnTo>
                  <a:pt x="0" y="3553186"/>
                </a:lnTo>
                <a:lnTo>
                  <a:pt x="0" y="0"/>
                </a:lnTo>
                <a:close/>
              </a:path>
            </a:pathLst>
          </a:custGeom>
          <a:blipFill>
            <a:blip r:embed="rId28"/>
            <a:stretch>
              <a:fillRect l="0" t="0" r="0" b="0"/>
            </a:stretch>
          </a:blipFill>
        </p:spPr>
      </p:sp>
      <p:sp>
        <p:nvSpPr>
          <p:cNvPr name="Freeform 16" id="16"/>
          <p:cNvSpPr/>
          <p:nvPr/>
        </p:nvSpPr>
        <p:spPr>
          <a:xfrm flipH="false" flipV="false" rot="0">
            <a:off x="-590941" y="172203"/>
            <a:ext cx="11389140" cy="10519424"/>
          </a:xfrm>
          <a:custGeom>
            <a:avLst/>
            <a:gdLst/>
            <a:ahLst/>
            <a:cxnLst/>
            <a:rect r="r" b="b" t="t" l="l"/>
            <a:pathLst>
              <a:path h="10519424" w="11389140">
                <a:moveTo>
                  <a:pt x="0" y="0"/>
                </a:moveTo>
                <a:lnTo>
                  <a:pt x="11389140" y="0"/>
                </a:lnTo>
                <a:lnTo>
                  <a:pt x="11389140" y="10519423"/>
                </a:lnTo>
                <a:lnTo>
                  <a:pt x="0" y="10519423"/>
                </a:lnTo>
                <a:lnTo>
                  <a:pt x="0" y="0"/>
                </a:lnTo>
                <a:close/>
              </a:path>
            </a:pathLst>
          </a:custGeom>
          <a:blipFill>
            <a:blip r:embed="rId29"/>
            <a:stretch>
              <a:fillRect l="0" t="0" r="0" b="0"/>
            </a:stretch>
          </a:blipFill>
        </p:spPr>
      </p:sp>
      <p:sp>
        <p:nvSpPr>
          <p:cNvPr name="Freeform 17" id="17"/>
          <p:cNvSpPr/>
          <p:nvPr/>
        </p:nvSpPr>
        <p:spPr>
          <a:xfrm flipH="false" flipV="false" rot="-10800000">
            <a:off x="9829800" y="5837883"/>
            <a:ext cx="8802084" cy="4673107"/>
          </a:xfrm>
          <a:custGeom>
            <a:avLst/>
            <a:gdLst/>
            <a:ahLst/>
            <a:cxnLst/>
            <a:rect r="r" b="b" t="t" l="l"/>
            <a:pathLst>
              <a:path h="4673107" w="8802084">
                <a:moveTo>
                  <a:pt x="0" y="0"/>
                </a:moveTo>
                <a:lnTo>
                  <a:pt x="8802084" y="0"/>
                </a:lnTo>
                <a:lnTo>
                  <a:pt x="8802084" y="4673107"/>
                </a:lnTo>
                <a:lnTo>
                  <a:pt x="0" y="4673107"/>
                </a:lnTo>
                <a:lnTo>
                  <a:pt x="0" y="0"/>
                </a:lnTo>
                <a:close/>
              </a:path>
            </a:pathLst>
          </a:custGeom>
          <a:blipFill>
            <a:blip r:embed="rId30">
              <a:extLst>
                <a:ext uri="{96DAC541-7B7A-43D3-8B79-37D633B846F1}">
                  <asvg:svgBlip xmlns:asvg="http://schemas.microsoft.com/office/drawing/2016/SVG/main" r:embed="rId31"/>
                </a:ext>
              </a:extLst>
            </a:blip>
            <a:stretch>
              <a:fillRect l="0" t="0" r="0" b="0"/>
            </a:stretch>
          </a:blipFill>
        </p:spPr>
      </p:sp>
      <p:sp>
        <p:nvSpPr>
          <p:cNvPr name="TextBox 18" id="18"/>
          <p:cNvSpPr txBox="true"/>
          <p:nvPr/>
        </p:nvSpPr>
        <p:spPr>
          <a:xfrm rot="0">
            <a:off x="17259300" y="9210675"/>
            <a:ext cx="152400" cy="200025"/>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DM Sans"/>
                <a:ea typeface="DM Sans"/>
                <a:cs typeface="DM Sans"/>
                <a:sym typeface="DM Sans"/>
              </a:rPr>
              <a:t>6</a:t>
            </a:r>
          </a:p>
        </p:txBody>
      </p:sp>
      <p:sp>
        <p:nvSpPr>
          <p:cNvPr name="TextBox 19" id="19"/>
          <p:cNvSpPr txBox="true"/>
          <p:nvPr/>
        </p:nvSpPr>
        <p:spPr>
          <a:xfrm rot="0">
            <a:off x="338230" y="822325"/>
            <a:ext cx="14414771" cy="49403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000000"/>
                </a:solidFill>
                <a:latin typeface="DM Sans Bold"/>
                <a:ea typeface="DM Sans Bold"/>
                <a:cs typeface="DM Sans Bold"/>
                <a:sym typeface="DM Sans Bold"/>
              </a:rPr>
              <a:t>To prevent overfitting and improve model generalization, we applied </a:t>
            </a:r>
            <a:r>
              <a:rPr lang="en-US" b="true" sz="3500" i="true">
                <a:solidFill>
                  <a:srgbClr val="000000"/>
                </a:solidFill>
                <a:latin typeface="DM Sans Bold Italics"/>
                <a:ea typeface="DM Sans Bold Italics"/>
                <a:cs typeface="DM Sans Bold Italics"/>
                <a:sym typeface="DM Sans Bold Italics"/>
              </a:rPr>
              <a:t>SMOTE (Synthetic Minority Over-sampling Technique</a:t>
            </a:r>
            <a:r>
              <a:rPr lang="en-US" b="true" sz="3500">
                <a:solidFill>
                  <a:srgbClr val="000000"/>
                </a:solidFill>
                <a:latin typeface="DM Sans Bold"/>
                <a:ea typeface="DM Sans Bold"/>
                <a:cs typeface="DM Sans Bold"/>
                <a:sym typeface="DM Sans Bold"/>
              </a:rPr>
              <a:t>).</a:t>
            </a:r>
          </a:p>
          <a:p>
            <a:pPr algn="l">
              <a:lnSpc>
                <a:spcPts val="4900"/>
              </a:lnSpc>
            </a:pPr>
          </a:p>
          <a:p>
            <a:pPr algn="l" marL="755651" indent="-377825" lvl="1">
              <a:lnSpc>
                <a:spcPts val="4900"/>
              </a:lnSpc>
              <a:buFont typeface="Arial"/>
              <a:buChar char="•"/>
            </a:pPr>
            <a:r>
              <a:rPr lang="en-US" b="true" sz="3500">
                <a:solidFill>
                  <a:srgbClr val="000000"/>
                </a:solidFill>
                <a:latin typeface="DM Sans Bold"/>
                <a:ea typeface="DM Sans Bold"/>
                <a:cs typeface="DM Sans Bold"/>
                <a:sym typeface="DM Sans Bold"/>
              </a:rPr>
              <a:t> This helped b</a:t>
            </a:r>
            <a:r>
              <a:rPr lang="en-US" b="true" sz="3500">
                <a:solidFill>
                  <a:srgbClr val="000000"/>
                </a:solidFill>
                <a:latin typeface="DM Sans Bold"/>
                <a:ea typeface="DM Sans Bold"/>
                <a:cs typeface="DM Sans Bold"/>
                <a:sym typeface="DM Sans Bold"/>
              </a:rPr>
              <a:t>alance the number of "yes" and "no" samples in the target variable, ensuring fairer model training.</a:t>
            </a:r>
          </a:p>
          <a:p>
            <a:pPr algn="l">
              <a:lnSpc>
                <a:spcPts val="4900"/>
              </a:lnSpc>
            </a:pPr>
          </a:p>
          <a:p>
            <a:pPr algn="l" marL="755651" indent="-377825" lvl="1">
              <a:lnSpc>
                <a:spcPts val="4900"/>
              </a:lnSpc>
              <a:buFont typeface="Arial"/>
              <a:buChar char="•"/>
            </a:pPr>
            <a:r>
              <a:rPr lang="en-US" b="true" sz="3500">
                <a:solidFill>
                  <a:srgbClr val="000000"/>
                </a:solidFill>
                <a:latin typeface="DM Sans Bold"/>
                <a:ea typeface="DM Sans Bold"/>
                <a:cs typeface="DM Sans Bold"/>
                <a:sym typeface="DM Sans Bold"/>
              </a:rPr>
              <a:t>SMOTE was applied to rebalance the dataset, improving minority class representation and model generalizability.</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Freeform 15" id="15"/>
          <p:cNvSpPr/>
          <p:nvPr/>
        </p:nvSpPr>
        <p:spPr>
          <a:xfrm flipH="false" flipV="false" rot="1709522">
            <a:off x="14845587" y="6884494"/>
            <a:ext cx="1748790" cy="8229600"/>
          </a:xfrm>
          <a:custGeom>
            <a:avLst/>
            <a:gdLst/>
            <a:ahLst/>
            <a:cxnLst/>
            <a:rect r="r" b="b" t="t" l="l"/>
            <a:pathLst>
              <a:path h="8229600" w="1748790">
                <a:moveTo>
                  <a:pt x="0" y="0"/>
                </a:moveTo>
                <a:lnTo>
                  <a:pt x="1748790" y="0"/>
                </a:lnTo>
                <a:lnTo>
                  <a:pt x="1748790" y="8229600"/>
                </a:lnTo>
                <a:lnTo>
                  <a:pt x="0" y="8229600"/>
                </a:lnTo>
                <a:lnTo>
                  <a:pt x="0" y="0"/>
                </a:lnTo>
                <a:close/>
              </a:path>
            </a:pathLst>
          </a:custGeom>
          <a:blipFill>
            <a:blip r:embed="rId28"/>
            <a:stretch>
              <a:fillRect l="0" t="0" r="0" b="0"/>
            </a:stretch>
          </a:blipFill>
        </p:spPr>
      </p:sp>
      <p:sp>
        <p:nvSpPr>
          <p:cNvPr name="TextBox 16" id="16"/>
          <p:cNvSpPr txBox="true"/>
          <p:nvPr/>
        </p:nvSpPr>
        <p:spPr>
          <a:xfrm rot="0">
            <a:off x="279150" y="1890595"/>
            <a:ext cx="17374234" cy="7416626"/>
          </a:xfrm>
          <a:prstGeom prst="rect">
            <a:avLst/>
          </a:prstGeom>
        </p:spPr>
        <p:txBody>
          <a:bodyPr anchor="t" rtlCol="false" tIns="0" lIns="0" bIns="0" rIns="0">
            <a:spAutoFit/>
          </a:bodyPr>
          <a:lstStyle/>
          <a:p>
            <a:pPr algn="l" marL="757131" indent="-378565" lvl="1">
              <a:lnSpc>
                <a:spcPts val="4909"/>
              </a:lnSpc>
              <a:buFont typeface="Arial"/>
              <a:buChar char="•"/>
            </a:pPr>
            <a:r>
              <a:rPr lang="en-US" b="true" sz="3506">
                <a:solidFill>
                  <a:srgbClr val="000000"/>
                </a:solidFill>
                <a:latin typeface="DM Sans Bold"/>
                <a:ea typeface="DM Sans Bold"/>
                <a:cs typeface="DM Sans Bold"/>
                <a:sym typeface="DM Sans Bold"/>
              </a:rPr>
              <a:t>We trained multiple classifiers: Logistic Regression, Decision Tree, Random Forest, CatBoost, LightGBM  and Stacking Classifier.</a:t>
            </a:r>
          </a:p>
          <a:p>
            <a:pPr algn="l">
              <a:lnSpc>
                <a:spcPts val="4909"/>
              </a:lnSpc>
            </a:pPr>
          </a:p>
          <a:p>
            <a:pPr algn="l" marL="757131" indent="-378565" lvl="1">
              <a:lnSpc>
                <a:spcPts val="4909"/>
              </a:lnSpc>
              <a:buFont typeface="Arial"/>
              <a:buChar char="•"/>
            </a:pPr>
            <a:r>
              <a:rPr lang="en-US" b="true" sz="3506">
                <a:solidFill>
                  <a:srgbClr val="000000"/>
                </a:solidFill>
                <a:latin typeface="DM Sans Bold"/>
                <a:ea typeface="DM Sans Bold"/>
                <a:cs typeface="DM Sans Bold"/>
                <a:sym typeface="DM Sans Bold"/>
              </a:rPr>
              <a:t>We c</a:t>
            </a:r>
            <a:r>
              <a:rPr lang="en-US" b="true" sz="3506">
                <a:solidFill>
                  <a:srgbClr val="000000"/>
                </a:solidFill>
                <a:latin typeface="DM Sans Bold"/>
                <a:ea typeface="DM Sans Bold"/>
                <a:cs typeface="DM Sans Bold"/>
                <a:sym typeface="DM Sans Bold"/>
              </a:rPr>
              <a:t>ombined the best-performing base models with Logistic Regression as the meta-classifier.</a:t>
            </a:r>
          </a:p>
          <a:p>
            <a:pPr algn="l">
              <a:lnSpc>
                <a:spcPts val="4909"/>
              </a:lnSpc>
            </a:pPr>
          </a:p>
          <a:p>
            <a:pPr algn="l" marL="757131" indent="-378565" lvl="1">
              <a:lnSpc>
                <a:spcPts val="4909"/>
              </a:lnSpc>
              <a:buFont typeface="Arial"/>
              <a:buChar char="•"/>
            </a:pPr>
            <a:r>
              <a:rPr lang="en-US" b="true" sz="3506">
                <a:solidFill>
                  <a:srgbClr val="000000"/>
                </a:solidFill>
                <a:latin typeface="DM Sans Bold"/>
                <a:ea typeface="DM Sans Bold"/>
                <a:cs typeface="DM Sans Bold"/>
                <a:sym typeface="DM Sans Bold"/>
              </a:rPr>
              <a:t>Among all models, Stacking Classifier performed the best, achieving the highest accuracy, precision, recall, and F1-score.</a:t>
            </a:r>
          </a:p>
          <a:p>
            <a:pPr algn="l">
              <a:lnSpc>
                <a:spcPts val="4909"/>
              </a:lnSpc>
            </a:pPr>
          </a:p>
          <a:p>
            <a:pPr algn="l">
              <a:lnSpc>
                <a:spcPts val="4909"/>
              </a:lnSpc>
              <a:spcBef>
                <a:spcPct val="0"/>
              </a:spcBef>
            </a:pPr>
          </a:p>
          <a:p>
            <a:pPr algn="ctr">
              <a:lnSpc>
                <a:spcPts val="4909"/>
              </a:lnSpc>
              <a:spcBef>
                <a:spcPct val="0"/>
              </a:spcBef>
            </a:pPr>
          </a:p>
          <a:p>
            <a:pPr algn="ctr">
              <a:lnSpc>
                <a:spcPts val="4909"/>
              </a:lnSpc>
              <a:spcBef>
                <a:spcPct val="0"/>
              </a:spcBef>
            </a:pPr>
          </a:p>
        </p:txBody>
      </p:sp>
      <p:sp>
        <p:nvSpPr>
          <p:cNvPr name="TextBox 17" id="17"/>
          <p:cNvSpPr txBox="true"/>
          <p:nvPr/>
        </p:nvSpPr>
        <p:spPr>
          <a:xfrm rot="0">
            <a:off x="873275" y="429021"/>
            <a:ext cx="13341930" cy="918845"/>
          </a:xfrm>
          <a:prstGeom prst="rect">
            <a:avLst/>
          </a:prstGeom>
        </p:spPr>
        <p:txBody>
          <a:bodyPr anchor="t" rtlCol="false" tIns="0" lIns="0" bIns="0" rIns="0">
            <a:spAutoFit/>
          </a:bodyPr>
          <a:lstStyle/>
          <a:p>
            <a:pPr algn="l">
              <a:lnSpc>
                <a:spcPts val="6789"/>
              </a:lnSpc>
            </a:pPr>
            <a:r>
              <a:rPr lang="en-US" sz="6999">
                <a:solidFill>
                  <a:srgbClr val="2B2A2A"/>
                </a:solidFill>
                <a:latin typeface="Archivo Black"/>
                <a:ea typeface="Archivo Black"/>
                <a:cs typeface="Archivo Black"/>
                <a:sym typeface="Archivo Black"/>
              </a:rPr>
              <a:t> Outcomes of Our Project</a:t>
            </a:r>
          </a:p>
        </p:txBody>
      </p:sp>
      <p:sp>
        <p:nvSpPr>
          <p:cNvPr name="TextBox 18" id="18"/>
          <p:cNvSpPr txBox="true"/>
          <p:nvPr/>
        </p:nvSpPr>
        <p:spPr>
          <a:xfrm rot="0">
            <a:off x="17259300" y="9220200"/>
            <a:ext cx="152400" cy="190500"/>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Abril Fatface"/>
                <a:ea typeface="Abril Fatface"/>
                <a:cs typeface="Abril Fatface"/>
                <a:sym typeface="Abril Fatface"/>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3904264" y="4465923"/>
            <a:ext cx="8717797" cy="8229600"/>
          </a:xfrm>
          <a:custGeom>
            <a:avLst/>
            <a:gdLst/>
            <a:ahLst/>
            <a:cxnLst/>
            <a:rect r="r" b="b" t="t" l="l"/>
            <a:pathLst>
              <a:path h="8229600" w="8717797">
                <a:moveTo>
                  <a:pt x="0" y="0"/>
                </a:moveTo>
                <a:lnTo>
                  <a:pt x="8717796" y="0"/>
                </a:lnTo>
                <a:lnTo>
                  <a:pt x="8717796" y="8229600"/>
                </a:lnTo>
                <a:lnTo>
                  <a:pt x="0" y="8229600"/>
                </a:lnTo>
                <a:lnTo>
                  <a:pt x="0" y="0"/>
                </a:lnTo>
                <a:close/>
              </a:path>
            </a:pathLst>
          </a:custGeom>
          <a:blipFill>
            <a:blip r:embed="rId2"/>
            <a:stretch>
              <a:fillRect l="0" t="0" r="0" b="0"/>
            </a:stretch>
          </a:blipFill>
        </p:spPr>
      </p:sp>
      <p:sp>
        <p:nvSpPr>
          <p:cNvPr name="Freeform 3" id="3"/>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873275" y="429021"/>
            <a:ext cx="13341930" cy="918845"/>
          </a:xfrm>
          <a:prstGeom prst="rect">
            <a:avLst/>
          </a:prstGeom>
        </p:spPr>
        <p:txBody>
          <a:bodyPr anchor="t" rtlCol="false" tIns="0" lIns="0" bIns="0" rIns="0">
            <a:spAutoFit/>
          </a:bodyPr>
          <a:lstStyle/>
          <a:p>
            <a:pPr algn="l">
              <a:lnSpc>
                <a:spcPts val="6789"/>
              </a:lnSpc>
            </a:pPr>
            <a:r>
              <a:rPr lang="en-US" sz="6999">
                <a:solidFill>
                  <a:srgbClr val="2B2A2A"/>
                </a:solidFill>
                <a:latin typeface="Archivo Black"/>
                <a:ea typeface="Archivo Black"/>
                <a:cs typeface="Archivo Black"/>
                <a:sym typeface="Archivo Black"/>
              </a:rPr>
              <a:t> Outcomes of Our Project</a:t>
            </a:r>
          </a:p>
        </p:txBody>
      </p:sp>
      <p:sp>
        <p:nvSpPr>
          <p:cNvPr name="TextBox 17" id="17"/>
          <p:cNvSpPr txBox="true"/>
          <p:nvPr/>
        </p:nvSpPr>
        <p:spPr>
          <a:xfrm rot="0">
            <a:off x="17259300" y="9220200"/>
            <a:ext cx="152400" cy="190500"/>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Abril Fatface"/>
                <a:ea typeface="Abril Fatface"/>
                <a:cs typeface="Abril Fatface"/>
                <a:sym typeface="Abril Fatface"/>
              </a:rPr>
              <a:t>8</a:t>
            </a:r>
          </a:p>
        </p:txBody>
      </p:sp>
      <p:sp>
        <p:nvSpPr>
          <p:cNvPr name="TextBox 18" id="18"/>
          <p:cNvSpPr txBox="true"/>
          <p:nvPr/>
        </p:nvSpPr>
        <p:spPr>
          <a:xfrm rot="0">
            <a:off x="1028700" y="2002297"/>
            <a:ext cx="15669322" cy="2463626"/>
          </a:xfrm>
          <a:prstGeom prst="rect">
            <a:avLst/>
          </a:prstGeom>
        </p:spPr>
        <p:txBody>
          <a:bodyPr anchor="t" rtlCol="false" tIns="0" lIns="0" bIns="0" rIns="0">
            <a:spAutoFit/>
          </a:bodyPr>
          <a:lstStyle/>
          <a:p>
            <a:pPr algn="ctr">
              <a:lnSpc>
                <a:spcPts val="4909"/>
              </a:lnSpc>
            </a:pPr>
          </a:p>
          <a:p>
            <a:pPr algn="ctr">
              <a:lnSpc>
                <a:spcPts val="4909"/>
              </a:lnSpc>
            </a:pPr>
            <a:r>
              <a:rPr lang="en-US" b="true" sz="3506">
                <a:solidFill>
                  <a:srgbClr val="000000"/>
                </a:solidFill>
                <a:latin typeface="DM Sans Bold"/>
                <a:ea typeface="DM Sans Bold"/>
                <a:cs typeface="DM Sans Bold"/>
                <a:sym typeface="DM Sans Bold"/>
              </a:rPr>
              <a:t>This result demonstrates the advantage of ensemble learning, especially when dealing with imbalanced health datasets.</a:t>
            </a:r>
          </a:p>
          <a:p>
            <a:pPr algn="ctr">
              <a:lnSpc>
                <a:spcPts val="4909"/>
              </a:lnSpc>
            </a:pPr>
          </a:p>
        </p:txBody>
      </p:sp>
      <p:sp>
        <p:nvSpPr>
          <p:cNvPr name="Freeform 19" id="19"/>
          <p:cNvSpPr/>
          <p:nvPr/>
        </p:nvSpPr>
        <p:spPr>
          <a:xfrm flipH="false" flipV="false" rot="0">
            <a:off x="234363" y="3811884"/>
            <a:ext cx="17819274" cy="6070490"/>
          </a:xfrm>
          <a:custGeom>
            <a:avLst/>
            <a:gdLst/>
            <a:ahLst/>
            <a:cxnLst/>
            <a:rect r="r" b="b" t="t" l="l"/>
            <a:pathLst>
              <a:path h="6070490" w="17819274">
                <a:moveTo>
                  <a:pt x="0" y="0"/>
                </a:moveTo>
                <a:lnTo>
                  <a:pt x="17819274" y="0"/>
                </a:lnTo>
                <a:lnTo>
                  <a:pt x="17819274" y="6070490"/>
                </a:lnTo>
                <a:lnTo>
                  <a:pt x="0" y="6070490"/>
                </a:lnTo>
                <a:lnTo>
                  <a:pt x="0" y="0"/>
                </a:lnTo>
                <a:close/>
              </a:path>
            </a:pathLst>
          </a:custGeom>
          <a:blipFill>
            <a:blip r:embed="rId29"/>
            <a:stretch>
              <a:fillRect l="0" t="-5038" r="0" b="-5038"/>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1F1F1"/>
        </a:solidFill>
      </p:bgPr>
    </p:bg>
    <p:spTree>
      <p:nvGrpSpPr>
        <p:cNvPr id="1" name=""/>
        <p:cNvGrpSpPr/>
        <p:nvPr/>
      </p:nvGrpSpPr>
      <p:grpSpPr>
        <a:xfrm>
          <a:off x="0" y="0"/>
          <a:ext cx="0" cy="0"/>
          <a:chOff x="0" y="0"/>
          <a:chExt cx="0" cy="0"/>
        </a:xfrm>
      </p:grpSpPr>
      <p:sp>
        <p:nvSpPr>
          <p:cNvPr name="Freeform 2" id="2"/>
          <p:cNvSpPr/>
          <p:nvPr/>
        </p:nvSpPr>
        <p:spPr>
          <a:xfrm flipH="false" flipV="false" rot="0">
            <a:off x="-2329398" y="901798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847044" y="9882374"/>
            <a:ext cx="3296956" cy="809253"/>
          </a:xfrm>
          <a:custGeom>
            <a:avLst/>
            <a:gdLst/>
            <a:ahLst/>
            <a:cxnLst/>
            <a:rect r="r" b="b" t="t" l="l"/>
            <a:pathLst>
              <a:path h="809253" w="3296956">
                <a:moveTo>
                  <a:pt x="0" y="0"/>
                </a:moveTo>
                <a:lnTo>
                  <a:pt x="3296956" y="0"/>
                </a:lnTo>
                <a:lnTo>
                  <a:pt x="3296956" y="809252"/>
                </a:lnTo>
                <a:lnTo>
                  <a:pt x="0" y="8092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4494772" y="9017983"/>
            <a:ext cx="4427843" cy="3481392"/>
          </a:xfrm>
          <a:custGeom>
            <a:avLst/>
            <a:gdLst/>
            <a:ahLst/>
            <a:cxnLst/>
            <a:rect r="r" b="b" t="t" l="l"/>
            <a:pathLst>
              <a:path h="3481392" w="4427843">
                <a:moveTo>
                  <a:pt x="0" y="0"/>
                </a:moveTo>
                <a:lnTo>
                  <a:pt x="4427843" y="0"/>
                </a:lnTo>
                <a:lnTo>
                  <a:pt x="4427843" y="3481391"/>
                </a:lnTo>
                <a:lnTo>
                  <a:pt x="0" y="348139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a:ln cap="sq">
            <a:noFill/>
            <a:prstDash val="solid"/>
            <a:miter/>
          </a:ln>
        </p:spPr>
      </p:sp>
      <p:sp>
        <p:nvSpPr>
          <p:cNvPr name="Freeform 5" id="5"/>
          <p:cNvSpPr/>
          <p:nvPr/>
        </p:nvSpPr>
        <p:spPr>
          <a:xfrm flipH="false" flipV="false" rot="0">
            <a:off x="-763398" y="-1534296"/>
            <a:ext cx="4899948" cy="3068592"/>
          </a:xfrm>
          <a:custGeom>
            <a:avLst/>
            <a:gdLst/>
            <a:ahLst/>
            <a:cxnLst/>
            <a:rect r="r" b="b" t="t" l="l"/>
            <a:pathLst>
              <a:path h="3068592" w="4899948">
                <a:moveTo>
                  <a:pt x="0" y="0"/>
                </a:moveTo>
                <a:lnTo>
                  <a:pt x="4899947" y="0"/>
                </a:lnTo>
                <a:lnTo>
                  <a:pt x="4899947" y="3068592"/>
                </a:lnTo>
                <a:lnTo>
                  <a:pt x="0" y="306859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a:ln cap="sq">
            <a:noFill/>
            <a:prstDash val="solid"/>
            <a:miter/>
          </a:ln>
        </p:spPr>
      </p:sp>
      <p:sp>
        <p:nvSpPr>
          <p:cNvPr name="Freeform 6" id="6"/>
          <p:cNvSpPr/>
          <p:nvPr/>
        </p:nvSpPr>
        <p:spPr>
          <a:xfrm flipH="false" flipV="false" rot="0">
            <a:off x="12801533" y="-3053980"/>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a:ln cap="sq">
            <a:noFill/>
            <a:prstDash val="solid"/>
            <a:miter/>
          </a:ln>
        </p:spPr>
      </p:sp>
      <p:sp>
        <p:nvSpPr>
          <p:cNvPr name="Freeform 7" id="7"/>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a:ln cap="sq">
            <a:noFill/>
            <a:prstDash val="solid"/>
            <a:miter/>
          </a:ln>
        </p:spPr>
      </p:sp>
      <p:sp>
        <p:nvSpPr>
          <p:cNvPr name="Freeform 8" id="8"/>
          <p:cNvSpPr/>
          <p:nvPr/>
        </p:nvSpPr>
        <p:spPr>
          <a:xfrm flipH="false" flipV="false" rot="0">
            <a:off x="7495522" y="-3297794"/>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a:ln cap="sq">
            <a:noFill/>
            <a:prstDash val="solid"/>
            <a:miter/>
          </a:ln>
        </p:spPr>
      </p:sp>
      <p:sp>
        <p:nvSpPr>
          <p:cNvPr name="Freeform 9" id="9"/>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a:ln cap="sq">
            <a:noFill/>
            <a:prstDash val="solid"/>
            <a:miter/>
          </a:ln>
        </p:spPr>
      </p:sp>
      <p:sp>
        <p:nvSpPr>
          <p:cNvPr name="Freeform 10" id="10"/>
          <p:cNvSpPr/>
          <p:nvPr/>
        </p:nvSpPr>
        <p:spPr>
          <a:xfrm flipH="false" flipV="false" rot="0">
            <a:off x="4861154" y="-2102294"/>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a:ln cap="sq">
            <a:noFill/>
            <a:prstDash val="solid"/>
            <a:miter/>
          </a:ln>
        </p:spPr>
      </p:sp>
      <p:sp>
        <p:nvSpPr>
          <p:cNvPr name="Freeform 11" id="11"/>
          <p:cNvSpPr/>
          <p:nvPr/>
        </p:nvSpPr>
        <p:spPr>
          <a:xfrm flipH="false" flipV="false" rot="0">
            <a:off x="17494810" y="2371030"/>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a:ln cap="sq">
            <a:noFill/>
            <a:prstDash val="solid"/>
            <a:miter/>
          </a:ln>
        </p:spPr>
      </p:sp>
      <p:sp>
        <p:nvSpPr>
          <p:cNvPr name="Freeform 12" id="12"/>
          <p:cNvSpPr/>
          <p:nvPr/>
        </p:nvSpPr>
        <p:spPr>
          <a:xfrm flipH="false" flipV="false" rot="0">
            <a:off x="2570549" y="949682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a:ln cap="sq">
            <a:noFill/>
            <a:prstDash val="solid"/>
            <a:miter/>
          </a:ln>
        </p:spPr>
      </p:sp>
      <p:sp>
        <p:nvSpPr>
          <p:cNvPr name="Freeform 13" id="13"/>
          <p:cNvSpPr/>
          <p:nvPr/>
        </p:nvSpPr>
        <p:spPr>
          <a:xfrm flipH="false" flipV="false" rot="-5282649">
            <a:off x="16596506" y="6970869"/>
            <a:ext cx="3382987" cy="1154444"/>
          </a:xfrm>
          <a:custGeom>
            <a:avLst/>
            <a:gdLst/>
            <a:ahLst/>
            <a:cxnLst/>
            <a:rect r="r" b="b" t="t" l="l"/>
            <a:pathLst>
              <a:path h="1154444" w="3382987">
                <a:moveTo>
                  <a:pt x="0" y="0"/>
                </a:moveTo>
                <a:lnTo>
                  <a:pt x="3382988" y="0"/>
                </a:lnTo>
                <a:lnTo>
                  <a:pt x="3382988" y="1154445"/>
                </a:lnTo>
                <a:lnTo>
                  <a:pt x="0" y="1154445"/>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a:ln cap="sq">
            <a:noFill/>
            <a:prstDash val="solid"/>
            <a:miter/>
          </a:ln>
        </p:spPr>
      </p:sp>
      <p:sp>
        <p:nvSpPr>
          <p:cNvPr name="Freeform 14" id="14"/>
          <p:cNvSpPr/>
          <p:nvPr/>
        </p:nvSpPr>
        <p:spPr>
          <a:xfrm flipH="false" flipV="false" rot="0">
            <a:off x="17259300" y="-971659"/>
            <a:ext cx="3104522" cy="3342688"/>
          </a:xfrm>
          <a:custGeom>
            <a:avLst/>
            <a:gdLst/>
            <a:ahLst/>
            <a:cxnLst/>
            <a:rect r="r" b="b" t="t" l="l"/>
            <a:pathLst>
              <a:path h="3342688" w="3104522">
                <a:moveTo>
                  <a:pt x="0" y="0"/>
                </a:moveTo>
                <a:lnTo>
                  <a:pt x="3104522" y="0"/>
                </a:lnTo>
                <a:lnTo>
                  <a:pt x="3104522" y="3342689"/>
                </a:lnTo>
                <a:lnTo>
                  <a:pt x="0" y="3342689"/>
                </a:lnTo>
                <a:lnTo>
                  <a:pt x="0" y="0"/>
                </a:lnTo>
                <a:close/>
              </a:path>
            </a:pathLst>
          </a:custGeom>
          <a:blipFill>
            <a:blip r:embed="rId26">
              <a:extLst>
                <a:ext uri="{96DAC541-7B7A-43D3-8B79-37D633B846F1}">
                  <asvg:svgBlip xmlns:asvg="http://schemas.microsoft.com/office/drawing/2016/SVG/main" r:embed="rId27"/>
                </a:ext>
              </a:extLst>
            </a:blip>
            <a:stretch>
              <a:fillRect l="0" t="0" r="0" b="0"/>
            </a:stretch>
          </a:blipFill>
          <a:ln cap="sq">
            <a:noFill/>
            <a:prstDash val="solid"/>
            <a:miter/>
          </a:ln>
        </p:spPr>
      </p:sp>
      <p:sp>
        <p:nvSpPr>
          <p:cNvPr name="TextBox 15" id="15"/>
          <p:cNvSpPr txBox="true"/>
          <p:nvPr/>
        </p:nvSpPr>
        <p:spPr>
          <a:xfrm rot="0">
            <a:off x="380884" y="1005612"/>
            <a:ext cx="13341930" cy="918845"/>
          </a:xfrm>
          <a:prstGeom prst="rect">
            <a:avLst/>
          </a:prstGeom>
        </p:spPr>
        <p:txBody>
          <a:bodyPr anchor="t" rtlCol="false" tIns="0" lIns="0" bIns="0" rIns="0">
            <a:spAutoFit/>
          </a:bodyPr>
          <a:lstStyle/>
          <a:p>
            <a:pPr algn="l">
              <a:lnSpc>
                <a:spcPts val="6789"/>
              </a:lnSpc>
            </a:pPr>
            <a:r>
              <a:rPr lang="en-US" sz="6999">
                <a:solidFill>
                  <a:srgbClr val="2B2A2A"/>
                </a:solidFill>
                <a:latin typeface="Archivo Black"/>
                <a:ea typeface="Archivo Black"/>
                <a:cs typeface="Archivo Black"/>
                <a:sym typeface="Archivo Black"/>
              </a:rPr>
              <a:t> Outcomes of Our Project</a:t>
            </a:r>
          </a:p>
        </p:txBody>
      </p:sp>
      <p:sp>
        <p:nvSpPr>
          <p:cNvPr name="TextBox 16" id="16"/>
          <p:cNvSpPr txBox="true"/>
          <p:nvPr/>
        </p:nvSpPr>
        <p:spPr>
          <a:xfrm rot="0">
            <a:off x="17259300" y="9220200"/>
            <a:ext cx="152400" cy="190500"/>
          </a:xfrm>
          <a:prstGeom prst="rect">
            <a:avLst/>
          </a:prstGeom>
        </p:spPr>
        <p:txBody>
          <a:bodyPr anchor="t" rtlCol="false" tIns="0" lIns="0" bIns="0" rIns="0" wrap="none">
            <a:spAutoFit/>
          </a:bodyPr>
          <a:lstStyle/>
          <a:p>
            <a:pPr algn="ctr">
              <a:lnSpc>
                <a:spcPts val="2800"/>
              </a:lnSpc>
              <a:spcBef>
                <a:spcPct val="0"/>
              </a:spcBef>
            </a:pPr>
            <a:r>
              <a:rPr lang="en-US" sz="2000">
                <a:solidFill>
                  <a:srgbClr val="000000"/>
                </a:solidFill>
                <a:latin typeface="Abril Fatface"/>
                <a:ea typeface="Abril Fatface"/>
                <a:cs typeface="Abril Fatface"/>
                <a:sym typeface="Abril Fatface"/>
              </a:rPr>
              <a:t>9</a:t>
            </a:r>
          </a:p>
        </p:txBody>
      </p:sp>
      <p:sp>
        <p:nvSpPr>
          <p:cNvPr name="TextBox 17" id="17"/>
          <p:cNvSpPr txBox="true"/>
          <p:nvPr/>
        </p:nvSpPr>
        <p:spPr>
          <a:xfrm rot="0">
            <a:off x="787284" y="2000657"/>
            <a:ext cx="7530547" cy="4522367"/>
          </a:xfrm>
          <a:prstGeom prst="rect">
            <a:avLst/>
          </a:prstGeom>
        </p:spPr>
        <p:txBody>
          <a:bodyPr anchor="t" rtlCol="false" tIns="0" lIns="0" bIns="0" rIns="0">
            <a:spAutoFit/>
          </a:bodyPr>
          <a:lstStyle/>
          <a:p>
            <a:pPr algn="l">
              <a:lnSpc>
                <a:spcPts val="3232"/>
              </a:lnSpc>
            </a:pPr>
          </a:p>
          <a:p>
            <a:pPr algn="l">
              <a:lnSpc>
                <a:spcPts val="3232"/>
              </a:lnSpc>
            </a:pPr>
            <a:r>
              <a:rPr lang="en-US" sz="2993">
                <a:solidFill>
                  <a:srgbClr val="000000"/>
                </a:solidFill>
                <a:latin typeface="DM Sans"/>
                <a:ea typeface="DM Sans"/>
                <a:cs typeface="DM Sans"/>
                <a:sym typeface="DM Sans"/>
              </a:rPr>
              <a:t>The correlation matrix shows positive correlations between “feeling anxious” and:</a:t>
            </a:r>
          </a:p>
          <a:p>
            <a:pPr algn="l">
              <a:lnSpc>
                <a:spcPts val="3232"/>
              </a:lnSpc>
            </a:pPr>
          </a:p>
          <a:p>
            <a:pPr algn="l" marL="646244" indent="-323122" lvl="1">
              <a:lnSpc>
                <a:spcPts val="3232"/>
              </a:lnSpc>
              <a:buFont typeface="Arial"/>
              <a:buChar char="•"/>
            </a:pPr>
            <a:r>
              <a:rPr lang="en-US" b="true" sz="2993">
                <a:solidFill>
                  <a:srgbClr val="000000"/>
                </a:solidFill>
                <a:latin typeface="DM Sans Bold"/>
                <a:ea typeface="DM Sans Bold"/>
                <a:cs typeface="DM Sans Bold"/>
                <a:sym typeface="DM Sans Bold"/>
              </a:rPr>
              <a:t>Irritability towards baby &amp; partner (0.31),</a:t>
            </a:r>
          </a:p>
          <a:p>
            <a:pPr algn="l">
              <a:lnSpc>
                <a:spcPts val="3232"/>
              </a:lnSpc>
            </a:pPr>
          </a:p>
          <a:p>
            <a:pPr algn="l" marL="646244" indent="-323122" lvl="1">
              <a:lnSpc>
                <a:spcPts val="3232"/>
              </a:lnSpc>
              <a:buFont typeface="Arial"/>
              <a:buChar char="•"/>
            </a:pPr>
            <a:r>
              <a:rPr lang="en-US" b="true" sz="2993">
                <a:solidFill>
                  <a:srgbClr val="000000"/>
                </a:solidFill>
                <a:latin typeface="DM Sans Bold"/>
                <a:ea typeface="DM Sans Bold"/>
                <a:cs typeface="DM Sans Bold"/>
                <a:sym typeface="DM Sans Bold"/>
              </a:rPr>
              <a:t>Bonding problems with baby (0.23),</a:t>
            </a:r>
          </a:p>
          <a:p>
            <a:pPr algn="l">
              <a:lnSpc>
                <a:spcPts val="3232"/>
              </a:lnSpc>
            </a:pPr>
          </a:p>
          <a:p>
            <a:pPr algn="l" marL="646244" indent="-323122" lvl="1">
              <a:lnSpc>
                <a:spcPts val="3232"/>
              </a:lnSpc>
              <a:buFont typeface="Arial"/>
              <a:buChar char="•"/>
            </a:pPr>
            <a:r>
              <a:rPr lang="en-US" b="true" sz="2993">
                <a:solidFill>
                  <a:srgbClr val="000000"/>
                </a:solidFill>
                <a:latin typeface="DM Sans Bold"/>
                <a:ea typeface="DM Sans Bold"/>
                <a:cs typeface="DM Sans Bold"/>
                <a:sym typeface="DM Sans Bold"/>
              </a:rPr>
              <a:t>Appetite problems (negative, -0.18), suggesting inverse patterns.</a:t>
            </a:r>
          </a:p>
        </p:txBody>
      </p:sp>
      <p:sp>
        <p:nvSpPr>
          <p:cNvPr name="TextBox 18" id="18"/>
          <p:cNvSpPr txBox="true"/>
          <p:nvPr/>
        </p:nvSpPr>
        <p:spPr>
          <a:xfrm rot="0">
            <a:off x="787284" y="7378414"/>
            <a:ext cx="15946436" cy="1581893"/>
          </a:xfrm>
          <a:prstGeom prst="rect">
            <a:avLst/>
          </a:prstGeom>
        </p:spPr>
        <p:txBody>
          <a:bodyPr anchor="t" rtlCol="false" tIns="0" lIns="0" bIns="0" rIns="0">
            <a:spAutoFit/>
          </a:bodyPr>
          <a:lstStyle/>
          <a:p>
            <a:pPr algn="l">
              <a:lnSpc>
                <a:spcPts val="4219"/>
              </a:lnSpc>
              <a:spcBef>
                <a:spcPct val="0"/>
              </a:spcBef>
            </a:pPr>
            <a:r>
              <a:rPr lang="en-US" sz="3013">
                <a:solidFill>
                  <a:srgbClr val="000000"/>
                </a:solidFill>
                <a:latin typeface="DM Sans"/>
                <a:ea typeface="DM Sans"/>
                <a:cs typeface="DM Sans"/>
                <a:sym typeface="DM Sans"/>
              </a:rPr>
              <a:t>The data supports our hypothesis. Symptoms like irritability, appetite loss, and bonding difficulties are important predictors of anxiety, which is known to correlate with Postpartum Depression.</a:t>
            </a:r>
          </a:p>
        </p:txBody>
      </p:sp>
      <p:sp>
        <p:nvSpPr>
          <p:cNvPr name="TextBox 19" id="19"/>
          <p:cNvSpPr txBox="true"/>
          <p:nvPr/>
        </p:nvSpPr>
        <p:spPr>
          <a:xfrm rot="0">
            <a:off x="8881855" y="2399605"/>
            <a:ext cx="8455691" cy="3293555"/>
          </a:xfrm>
          <a:prstGeom prst="rect">
            <a:avLst/>
          </a:prstGeom>
        </p:spPr>
        <p:txBody>
          <a:bodyPr anchor="t" rtlCol="false" tIns="0" lIns="0" bIns="0" rIns="0">
            <a:spAutoFit/>
          </a:bodyPr>
          <a:lstStyle/>
          <a:p>
            <a:pPr algn="l">
              <a:lnSpc>
                <a:spcPts val="3226"/>
              </a:lnSpc>
            </a:pPr>
            <a:r>
              <a:rPr lang="en-US" sz="2987">
                <a:solidFill>
                  <a:srgbClr val="000000"/>
                </a:solidFill>
                <a:latin typeface="DM Sans"/>
                <a:ea typeface="DM Sans"/>
                <a:cs typeface="DM Sans"/>
                <a:sym typeface="DM Sans"/>
              </a:rPr>
              <a:t>I</a:t>
            </a:r>
            <a:r>
              <a:rPr lang="en-US" sz="2987">
                <a:solidFill>
                  <a:srgbClr val="000000"/>
                </a:solidFill>
                <a:latin typeface="DM Sans"/>
                <a:ea typeface="DM Sans"/>
                <a:cs typeface="DM Sans"/>
                <a:sym typeface="DM Sans"/>
              </a:rPr>
              <a:t>n the Random Forest feature importance plot:</a:t>
            </a:r>
          </a:p>
          <a:p>
            <a:pPr algn="l">
              <a:lnSpc>
                <a:spcPts val="3226"/>
              </a:lnSpc>
            </a:pPr>
          </a:p>
          <a:p>
            <a:pPr algn="l" marL="645010" indent="-322505" lvl="1">
              <a:lnSpc>
                <a:spcPts val="3226"/>
              </a:lnSpc>
              <a:buFont typeface="Arial"/>
              <a:buChar char="•"/>
            </a:pPr>
            <a:r>
              <a:rPr lang="en-US" b="true" sz="2987">
                <a:solidFill>
                  <a:srgbClr val="000000"/>
                </a:solidFill>
                <a:latin typeface="DM Sans Bold"/>
                <a:ea typeface="DM Sans Bold"/>
                <a:cs typeface="DM Sans Bold"/>
                <a:sym typeface="DM Sans Bold"/>
              </a:rPr>
              <a:t>Irritability towards baby &amp; partner and appetite-related issues have the highest importance scores in predicting anxiety.</a:t>
            </a:r>
          </a:p>
          <a:p>
            <a:pPr algn="l">
              <a:lnSpc>
                <a:spcPts val="3226"/>
              </a:lnSpc>
            </a:pPr>
          </a:p>
          <a:p>
            <a:pPr algn="l" marL="645010" indent="-322505" lvl="1">
              <a:lnSpc>
                <a:spcPts val="3226"/>
              </a:lnSpc>
              <a:buFont typeface="Arial"/>
              <a:buChar char="•"/>
            </a:pPr>
            <a:r>
              <a:rPr lang="en-US" b="true" sz="2987">
                <a:solidFill>
                  <a:srgbClr val="000000"/>
                </a:solidFill>
                <a:latin typeface="DM Sans Bold"/>
                <a:ea typeface="DM Sans Bold"/>
                <a:cs typeface="DM Sans Bold"/>
                <a:sym typeface="DM Sans Bold"/>
              </a:rPr>
              <a:t>Bonding problems also contribute meaningfully.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DAGnRBlLNVE</dc:identifier>
  <dcterms:modified xsi:type="dcterms:W3CDTF">2011-08-01T06:04:30Z</dcterms:modified>
  <cp:revision>1</cp:revision>
  <dc:title>PPD kopya</dc:title>
</cp:coreProperties>
</file>