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6" r:id="rId3"/>
    <p:sldId id="277" r:id="rId4"/>
    <p:sldId id="258" r:id="rId5"/>
    <p:sldId id="275" r:id="rId6"/>
    <p:sldId id="260" r:id="rId7"/>
    <p:sldId id="281" r:id="rId8"/>
    <p:sldId id="261" r:id="rId9"/>
    <p:sldId id="268" r:id="rId10"/>
    <p:sldId id="280" r:id="rId11"/>
    <p:sldId id="278" r:id="rId12"/>
    <p:sldId id="279" r:id="rId13"/>
    <p:sldId id="262" r:id="rId14"/>
    <p:sldId id="263" r:id="rId15"/>
    <p:sldId id="269" r:id="rId16"/>
    <p:sldId id="264" r:id="rId17"/>
    <p:sldId id="270" r:id="rId18"/>
    <p:sldId id="271" r:id="rId19"/>
    <p:sldId id="265" r:id="rId20"/>
    <p:sldId id="282" r:id="rId21"/>
    <p:sldId id="283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>
        <p:scale>
          <a:sx n="75" d="100"/>
          <a:sy n="75" d="100"/>
        </p:scale>
        <p:origin x="4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7FF99-50E9-474C-8531-1E01C3DF4387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CA63B-45B7-4150-A821-0F017E025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23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8BA4-D4AC-403C-8AFC-6F2B13AC9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3E053-B0BB-42D5-B0D2-644A35FB6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09E6-15A8-49E9-9842-C6F2A969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BA3C-0470-487C-9248-3F79BB998626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033F6-8AB0-4161-B074-3728F34F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0E67F-9E52-4840-999E-2B2C732F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0B57-3C3F-40E9-B255-F7DD6A8A8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28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17A4-676E-4FCF-A57C-CFF45A6A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94277-0B46-4EBC-9A3E-A42E29FF9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688D6-8F03-4391-B341-4CCB1A98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BA3C-0470-487C-9248-3F79BB998626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6AB5D-8B63-4BD9-9E03-4D9B973C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FE8A0-D6B5-42A8-B451-860AC99A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0B57-3C3F-40E9-B255-F7DD6A8A8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89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7FDB8-BF40-4A5B-AB36-DB594D82C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5FD92-59B6-4462-A8E2-4F93C1A9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5A2B4-9B45-4214-933A-FEBD9DC9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BA3C-0470-487C-9248-3F79BB998626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B0D50-18FB-40B5-8140-FD52E46C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A1F30-DED8-4110-BFBF-AA03ACEF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0B57-3C3F-40E9-B255-F7DD6A8A8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90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34E6-618A-4FFB-942F-E676465D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1FBC-FAC4-4CB0-932E-F0CAC2EA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6F5D4-95D5-437E-806E-3D7F64FB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BA3C-0470-487C-9248-3F79BB998626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A779E-4A74-4D98-9D79-E6CC1277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EAC86-F331-42E2-B6C0-B34527FB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0B57-3C3F-40E9-B255-F7DD6A8A8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58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8C78-2C7C-48D6-A8C7-5220FCDD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1C2A6-2758-440F-9207-22105DC1C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11D70-40F0-4CAE-A31C-5AA148C0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BA3C-0470-487C-9248-3F79BB998626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BAF5-95F5-4204-B68B-F39ECBC2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78666-4FF1-4D0E-BEB9-9F4DCCD0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0B57-3C3F-40E9-B255-F7DD6A8A8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37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0C27-D315-4D3B-8178-4D99A86E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D46C-BBC0-41E8-9CC7-D6CD20965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82ADC-4AE3-4823-846D-5848F886C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260C7-11ED-4612-B7FE-C33CC0DA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BA3C-0470-487C-9248-3F79BB998626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5160C-BEC8-4FA2-93A5-C6138F0B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3E2C-2E56-4858-9E1A-EF6979CF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0B57-3C3F-40E9-B255-F7DD6A8A8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26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E8F7-46DD-4299-BFE3-B1DBD5F2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7C6DF-4182-4CD7-9D14-9327137F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CEEFC-A8DE-46D2-B04B-16884B3AC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7CA54-0903-4D5D-9C11-BB7F4ABD2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65963-8F01-4D93-BA3E-E786BC42C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C9D1E-6DB4-4E7F-A0F6-B164405F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BA3C-0470-487C-9248-3F79BB998626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51A16-80C1-4A11-B5FC-3A14331E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D1AF2-BF12-4F78-90AA-E46F5932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0B57-3C3F-40E9-B255-F7DD6A8A8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23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7636-A588-4721-8C29-A6C60995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05337-0974-4421-A6CB-5812D7DF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BA3C-0470-487C-9248-3F79BB998626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E21C1-51E5-4704-8DD0-F83A8536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98F48-A066-4AAD-B7B5-DC11CF42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0B57-3C3F-40E9-B255-F7DD6A8A8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68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CEE73-C8FB-4A11-949C-08702D653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BA3C-0470-487C-9248-3F79BB998626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50BAE-8865-4DCE-BEED-0011F843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A15DB-277F-4D80-AAB7-0A527316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0B57-3C3F-40E9-B255-F7DD6A8A8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11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A1D1-6296-4CAD-A2CD-DADCC844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63397-073C-4A9C-A7AB-334C585C9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86529-9D4C-41C3-A357-E8A249CE8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37FB5-4017-4245-BB79-4240FD4A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BA3C-0470-487C-9248-3F79BB998626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D5A25-3D0E-4C1A-9970-042FA1F0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66BC0-2F3C-497E-8F10-B9C0292E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0B57-3C3F-40E9-B255-F7DD6A8A8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45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A38E-3221-4EEF-96C0-767AE4A1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65562-CBEA-4FCF-821E-4A474E615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34AD9-EB30-4C44-A5A0-1E3936B98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8C868-8EB4-4990-9ED4-228B0233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BA3C-0470-487C-9248-3F79BB998626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3C057-DCA9-4B9D-8DB4-D08DE23C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095BD-E45C-4B32-A827-BC123623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0B57-3C3F-40E9-B255-F7DD6A8A8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86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0F6DD-02B9-4F20-9B15-0785D260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13B6B-A02C-44CF-978B-A84938A7A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AFB6B-9692-430C-83C5-7998AC15B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5BA3C-0470-487C-9248-3F79BB998626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003EF-E11E-4F63-BADF-708E22CBE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CECCE-FEEA-42C6-9255-8A99D7E5D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0B57-3C3F-40E9-B255-F7DD6A8A8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10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9A56-9C6C-4426-9ABF-AE21A66FE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16-QAM-OFDM Transmitter and Receiver Simulation in MATLAB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F5046-2443-4B7D-AE44-AF5F288EE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 – Akshay Modak </a:t>
            </a:r>
          </a:p>
          <a:p>
            <a:r>
              <a:rPr lang="en-IN" dirty="0"/>
              <a:t>Reg no – 180907722 </a:t>
            </a:r>
          </a:p>
          <a:p>
            <a:r>
              <a:rPr lang="en-IN" dirty="0"/>
              <a:t>Roll no- 55 </a:t>
            </a:r>
          </a:p>
        </p:txBody>
      </p:sp>
    </p:spTree>
    <p:extLst>
      <p:ext uri="{BB962C8B-B14F-4D97-AF65-F5344CB8AC3E}">
        <p14:creationId xmlns:p14="http://schemas.microsoft.com/office/powerpoint/2010/main" val="238679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7DB7-5321-4D29-9C97-CDDA1820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Channel Estimation and Equalization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0E50A-544C-4F9B-BADC-6DE7E1341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Channel equalization is the process by which we invert the effects of a channel. </a:t>
            </a:r>
          </a:p>
          <a:p>
            <a:endParaRPr lang="en-IN" dirty="0"/>
          </a:p>
          <a:p>
            <a:r>
              <a:rPr lang="en-IN" dirty="0"/>
              <a:t>To do this we first need to know what the channel is.</a:t>
            </a:r>
          </a:p>
          <a:p>
            <a:endParaRPr lang="en-IN" dirty="0"/>
          </a:p>
          <a:p>
            <a:r>
              <a:rPr lang="en-IN" dirty="0"/>
              <a:t>This is why we need to estimate the channel.</a:t>
            </a:r>
          </a:p>
        </p:txBody>
      </p:sp>
    </p:spTree>
    <p:extLst>
      <p:ext uri="{BB962C8B-B14F-4D97-AF65-F5344CB8AC3E}">
        <p14:creationId xmlns:p14="http://schemas.microsoft.com/office/powerpoint/2010/main" val="1884217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0570-A2F6-4334-B690-9C7B6E4C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Channel Estimation and Equalization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7CE0E6-46ED-489D-9416-98200652FF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To estimate the channel we send a pilot symbol which is already known at the receiver.</a:t>
                </a:r>
              </a:p>
              <a:p>
                <a:r>
                  <a:rPr lang="en-IN" dirty="0"/>
                  <a:t>The receiver then uses the expected data and the received data to estimate the channel.</a:t>
                </a:r>
              </a:p>
              <a:p>
                <a:r>
                  <a:rPr lang="en-IN" dirty="0"/>
                  <a:t>Least squares estimation is used for this process which has the following expression,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𝑒𝑠𝑡𝑖𝑚𝑎𝑡𝑒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r>
                  <a:rPr lang="en-IN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𝑠𝑡𝑖𝑚𝑎𝑡𝑒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IN" dirty="0"/>
                  <a:t> is the channel estimate,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are the received and expected symbols respectively in the frequency domain. 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7CE0E6-46ED-489D-9416-98200652F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 b="-37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361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C46C-2907-49A7-A9F2-6CEA1186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Channel estimation and equalization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695D5-FE8C-4608-8557-C99296277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Now to equalize we simply divide the received symbol that is in the frequency domain by the  corresponding channel estimate.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𝑒𝑠𝑡𝑖𝑚𝑎𝑡𝑒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𝑞𝑢𝑎𝑙𝑖𝑧𝑒𝑑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695D5-FE8C-4608-8557-C99296277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553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CCBF-1481-472C-9A55-0BFE0EA8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 Estimation Of Received 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FE9F1-91D1-4F09-B543-86B8D9D917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In maximum likelihood estimation Euclidian distance is used to find the most probable symbol that was transmitted.</a:t>
                </a:r>
              </a:p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More precisely,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  <m:acc>
                      <m:accPr>
                        <m:chr m:val="̂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found by minimizing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‾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‾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where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are the in-phase and quadrature components of the received symbol.</a:t>
                </a: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FE9F1-91D1-4F09-B543-86B8D9D91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r="-8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78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DBB3-0362-47B5-8164-2C469597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Transmitter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A323-6FD6-49E4-9D18-B9D4E6135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%TRANSMITTER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%transmit pilot</a:t>
            </a:r>
          </a:p>
          <a:p>
            <a:pPr marL="0" indent="0">
              <a:buNone/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 = randi([0 , 15] , 64 , 1)';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q =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qammod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 , 16);</a:t>
            </a:r>
          </a:p>
          <a:p>
            <a:pPr marL="0" indent="0">
              <a:buNone/>
            </a:pP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tx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ifft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(q , 64);</a:t>
            </a:r>
          </a:p>
          <a:p>
            <a:pPr marL="0" indent="0">
              <a:buNone/>
            </a:pP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cp_length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16;</a:t>
            </a:r>
          </a:p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tx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tx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 , end-cp_length+1:end)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tx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 </a:t>
            </a:r>
            <a:r>
              <a:rPr lang="en-US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8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cyc</a:t>
            </a:r>
            <a:r>
              <a:rPr lang="en-US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. prefix </a:t>
            </a:r>
            <a:r>
              <a:rPr lang="en-I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%transmit data</a:t>
            </a:r>
          </a:p>
          <a:p>
            <a:pPr marL="0" indent="0">
              <a:buNone/>
            </a:pP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x_signal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([0 , 15] , 64 , 1)';</a:t>
            </a:r>
          </a:p>
          <a:p>
            <a:pPr marL="0" indent="0">
              <a:buNone/>
            </a:pP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q_signal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qammod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x_signal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, 16);</a:t>
            </a:r>
          </a:p>
          <a:p>
            <a:pPr marL="0" indent="0">
              <a:buNone/>
            </a:pP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tx_signal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ifft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q_signal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, 64);</a:t>
            </a:r>
          </a:p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tx_signal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tx_signal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 , end-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cp_length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+ 1 : end)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tx_signal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 </a:t>
            </a:r>
            <a:r>
              <a:rPr lang="en-US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8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cyc</a:t>
            </a:r>
            <a:r>
              <a:rPr lang="en-US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. prefix</a:t>
            </a:r>
          </a:p>
        </p:txBody>
      </p:sp>
    </p:spTree>
    <p:extLst>
      <p:ext uri="{BB962C8B-B14F-4D97-AF65-F5344CB8AC3E}">
        <p14:creationId xmlns:p14="http://schemas.microsoft.com/office/powerpoint/2010/main" val="3800732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7B8DC6-EE3A-44BA-9399-01D57CDE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A27B06-7AE1-4A05-B4FF-B5124DC17770}"/>
              </a:ext>
            </a:extLst>
          </p:cNvPr>
          <p:cNvSpPr txBox="1"/>
          <p:nvPr/>
        </p:nvSpPr>
        <p:spPr>
          <a:xfrm>
            <a:off x="4909930" y="5429250"/>
            <a:ext cx="23721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/>
              <a:t>example of a transmitted signal</a:t>
            </a:r>
          </a:p>
        </p:txBody>
      </p:sp>
    </p:spTree>
    <p:extLst>
      <p:ext uri="{BB962C8B-B14F-4D97-AF65-F5344CB8AC3E}">
        <p14:creationId xmlns:p14="http://schemas.microsoft.com/office/powerpoint/2010/main" val="797810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31B9-8A78-4594-9C1B-2704FCCD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05FEC-8B0C-43C3-AF36-95C617377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%CHANNEL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3-tap channel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 = [1 , 0 , 0 , sqrt(10^(-17/10)) , sqrt(10^(-21 / 10))]; </a:t>
            </a:r>
            <a:r>
              <a:rPr lang="en-US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power delay profile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 , length(h)) + 1i*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 , length(h)); </a:t>
            </a:r>
            <a:r>
              <a:rPr lang="en-US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random complex numbers with </a:t>
            </a:r>
            <a:r>
              <a:rPr lang="en-US" sz="18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rayleigh</a:t>
            </a:r>
            <a:r>
              <a:rPr lang="en-US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distributed amplitude</a:t>
            </a: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 = h .* r; </a:t>
            </a:r>
            <a:r>
              <a:rPr lang="pt-BR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impulse response of channel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convolve with transmitted signal</a:t>
            </a:r>
          </a:p>
          <a:p>
            <a:pPr marL="0" indent="0">
              <a:buNone/>
            </a:pP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tx_ray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conv(h ,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tx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tx_signal_ray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conv(h ,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tx_signal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%add </a:t>
            </a:r>
            <a:r>
              <a:rPr lang="en-IN" sz="18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awgn</a:t>
            </a:r>
            <a:endParaRPr lang="en-IN" sz="1800" b="0" i="0" u="none" strike="noStrike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snr = 30;</a:t>
            </a:r>
          </a:p>
          <a:p>
            <a:pPr marL="0" indent="0">
              <a:buNone/>
            </a:pP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tx_noisy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awgn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tx_ray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, snr);</a:t>
            </a:r>
          </a:p>
          <a:p>
            <a:pPr marL="0" indent="0">
              <a:buNone/>
            </a:pP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tx_signal_noisy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awgn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tx_signal_ray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, snr);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652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741DFE-7A96-4BDE-90DB-E3DE15A515FF}"/>
              </a:ext>
            </a:extLst>
          </p:cNvPr>
          <p:cNvSpPr txBox="1"/>
          <p:nvPr/>
        </p:nvSpPr>
        <p:spPr>
          <a:xfrm>
            <a:off x="4929809" y="4628723"/>
            <a:ext cx="233238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/>
              <a:t>transmitted signal with noise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04E05-4848-4545-9D30-BA5432D84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71767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3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C7EB109-65D8-4D06-BE50-4ABE3DE1A894}"/>
              </a:ext>
            </a:extLst>
          </p:cNvPr>
          <p:cNvSpPr txBox="1"/>
          <p:nvPr/>
        </p:nvSpPr>
        <p:spPr>
          <a:xfrm>
            <a:off x="3790122" y="5145985"/>
            <a:ext cx="4479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This better shows what noise does to the  transmitted symbols.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54906-9C2D-4AB9-A402-F0D05F42F998}"/>
              </a:ext>
            </a:extLst>
          </p:cNvPr>
          <p:cNvSpPr txBox="1"/>
          <p:nvPr/>
        </p:nvSpPr>
        <p:spPr>
          <a:xfrm>
            <a:off x="3307246" y="4423887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20 dB SNR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2745F-CAF9-4A03-B171-8C5913BFE340}"/>
              </a:ext>
            </a:extLst>
          </p:cNvPr>
          <p:cNvSpPr txBox="1"/>
          <p:nvPr/>
        </p:nvSpPr>
        <p:spPr>
          <a:xfrm>
            <a:off x="7254737" y="4440452"/>
            <a:ext cx="168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30 dB SNR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311499-9845-44C6-9791-36A5C96D3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54107"/>
            <a:ext cx="4000500" cy="4000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C7C2B8-A09B-4A74-8CE7-D23A71EAB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239" y="554107"/>
            <a:ext cx="4000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87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F002-FC52-4580-96B2-440F8579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Receiver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02AF-3969-4DB9-AB2D-A7BF84247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%for pilot symbol</a:t>
            </a:r>
          </a:p>
          <a:p>
            <a:pPr marL="0" indent="0">
              <a:buNone/>
            </a:pP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rx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tx_noisy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 : 80);</a:t>
            </a:r>
          </a:p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rx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rx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cp_length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+ 1 : end);</a:t>
            </a:r>
          </a:p>
          <a:p>
            <a:pPr marL="0" indent="0">
              <a:buNone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q_r = fft(rx , 64);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%for data symbol</a:t>
            </a:r>
          </a:p>
          <a:p>
            <a:pPr marL="0" indent="0">
              <a:buNone/>
            </a:pP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rx_signal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tx_signal_noisy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 : 80);</a:t>
            </a:r>
          </a:p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rx_signal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rx_signal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cp_length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+ 1 : end);</a:t>
            </a:r>
          </a:p>
          <a:p>
            <a:pPr marL="0" indent="0">
              <a:buNone/>
            </a:pP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q_r_signal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fft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rx_signal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, 64);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%channel estimation</a:t>
            </a:r>
          </a:p>
          <a:p>
            <a:pPr marL="0" indent="0">
              <a:buNone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H_est = q_r ./ q;</a:t>
            </a:r>
          </a:p>
          <a:p>
            <a:pPr marL="0" indent="0">
              <a:buNone/>
            </a:pPr>
            <a:endParaRPr lang="pt-BR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channel equalization</a:t>
            </a:r>
          </a:p>
          <a:p>
            <a:pPr marL="0" indent="0">
              <a:buNone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q_r_signal = q_r_signal ./ H_est;</a:t>
            </a:r>
          </a:p>
          <a:p>
            <a:endParaRPr lang="en-IN" sz="1200" b="0" i="0" u="none" strike="noStrike" baseline="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791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364B-A7C3-47A7-9E9C-3833A270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0C6D-6C9D-4D91-B52E-5742CD168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understand the working of different parts in an OFDM system.</a:t>
            </a:r>
          </a:p>
          <a:p>
            <a:r>
              <a:rPr lang="en-IN" dirty="0"/>
              <a:t>To simulate a simple transmitter and receiver that uses OFDM with 16-QAM as the modulation scheme over a wireless channel.</a:t>
            </a:r>
          </a:p>
        </p:txBody>
      </p:sp>
    </p:spTree>
    <p:extLst>
      <p:ext uri="{BB962C8B-B14F-4D97-AF65-F5344CB8AC3E}">
        <p14:creationId xmlns:p14="http://schemas.microsoft.com/office/powerpoint/2010/main" val="2900331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A284E4-9F84-4DE4-AF35-B0C005C87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6E31EF-3FFC-41F5-AC1F-F871432B8D34}"/>
              </a:ext>
            </a:extLst>
          </p:cNvPr>
          <p:cNvSpPr txBox="1"/>
          <p:nvPr/>
        </p:nvSpPr>
        <p:spPr>
          <a:xfrm>
            <a:off x="5022574" y="5539409"/>
            <a:ext cx="222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Actual and Estimated frequency response</a:t>
            </a:r>
          </a:p>
        </p:txBody>
      </p:sp>
    </p:spTree>
    <p:extLst>
      <p:ext uri="{BB962C8B-B14F-4D97-AF65-F5344CB8AC3E}">
        <p14:creationId xmlns:p14="http://schemas.microsoft.com/office/powerpoint/2010/main" val="406964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8504F7-5036-4E2E-BF92-C9AE1CA4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964924"/>
            <a:ext cx="40005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C4C80-8AD8-4927-8C2A-06D95ED06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272" y="964924"/>
            <a:ext cx="4000500" cy="4000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C98A1D-1C1F-4DAC-860F-031B6CA55C2D}"/>
              </a:ext>
            </a:extLst>
          </p:cNvPr>
          <p:cNvSpPr txBox="1"/>
          <p:nvPr/>
        </p:nvSpPr>
        <p:spPr>
          <a:xfrm>
            <a:off x="4108174" y="5168348"/>
            <a:ext cx="271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Effect of equalization</a:t>
            </a:r>
          </a:p>
        </p:txBody>
      </p:sp>
    </p:spTree>
    <p:extLst>
      <p:ext uri="{BB962C8B-B14F-4D97-AF65-F5344CB8AC3E}">
        <p14:creationId xmlns:p14="http://schemas.microsoft.com/office/powerpoint/2010/main" val="821237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F002-FC52-4580-96B2-440F8579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Receiver Implementation(contd.)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02AF-3969-4DB9-AB2D-A7BF84247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%ML estimation</a:t>
            </a:r>
          </a:p>
          <a:p>
            <a:pPr marL="0" indent="0">
              <a:buNone/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points = (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qammod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((0 : 15) , 16)); </a:t>
            </a:r>
            <a:r>
              <a:rPr lang="fr-FR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16-QAM points</a:t>
            </a:r>
          </a:p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mindist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inf; </a:t>
            </a:r>
            <a:r>
              <a:rPr lang="en-US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initially distance is infinity</a:t>
            </a:r>
          </a:p>
          <a:p>
            <a:pPr marL="0" indent="0">
              <a:buNone/>
            </a:pP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minpt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q_r_signal_estimate = (zeros(1 , 64));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k = 1 : length(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q_r_signal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mindist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inf;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m = 1 : length(points)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norm(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q_r_signal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(k) - points(m)) &lt;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mindist</a:t>
            </a:r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mindist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norm(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q_r_signal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(k) - points(m));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minpt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points(m);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I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I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q_r_signal_estimate(k) = minpt;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rx_data = qamdemod(q_r_signal_estimate , 16);</a:t>
            </a:r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524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8FCD90-2B62-4396-A7F5-EBCEFC68A38F}"/>
              </a:ext>
            </a:extLst>
          </p:cNvPr>
          <p:cNvSpPr txBox="1"/>
          <p:nvPr/>
        </p:nvSpPr>
        <p:spPr>
          <a:xfrm>
            <a:off x="4784035" y="5711687"/>
            <a:ext cx="28227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dirty="0"/>
              <a:t>Comparison of transmitted and received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F2766D-C54F-457C-BB47-9E2B91F6C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49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1467-0752-4822-AC32-3BDEEBB8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OFDM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9CBEB-11BA-4191-A215-63EE019F7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Multi-carrier modulation scheme that allows us to send data parallelly over multiple frequency channels.</a:t>
            </a:r>
          </a:p>
          <a:p>
            <a:r>
              <a:rPr lang="en-IN" dirty="0"/>
              <a:t>Widely used in modern communication systems such as,</a:t>
            </a:r>
          </a:p>
          <a:p>
            <a:pPr marL="457200" lvl="1" indent="0">
              <a:buNone/>
            </a:pPr>
            <a:r>
              <a:rPr lang="en-IN" dirty="0"/>
              <a:t>4G-LTE</a:t>
            </a:r>
          </a:p>
          <a:p>
            <a:pPr marL="457200" lvl="1" indent="0">
              <a:buNone/>
            </a:pPr>
            <a:r>
              <a:rPr lang="en-IN" dirty="0"/>
              <a:t>5G</a:t>
            </a:r>
          </a:p>
          <a:p>
            <a:pPr marL="457200" lvl="1" indent="0">
              <a:buNone/>
            </a:pPr>
            <a:r>
              <a:rPr lang="en-IN" dirty="0" err="1"/>
              <a:t>WiMax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351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680B-FEDF-43AD-8EF9-1BAF95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Simplified Block Diagram for an OFDM system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5C7E01-DF20-406C-8F87-B7E67C9D5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1958181"/>
            <a:ext cx="10344150" cy="4086225"/>
          </a:xfrm>
        </p:spPr>
      </p:pic>
    </p:spTree>
    <p:extLst>
      <p:ext uri="{BB962C8B-B14F-4D97-AF65-F5344CB8AC3E}">
        <p14:creationId xmlns:p14="http://schemas.microsoft.com/office/powerpoint/2010/main" val="3049349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D252-9C25-4451-A6EF-90B10E17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16-QAM Symbol Mapping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CA8B1-EB14-4008-AB0F-BAFD8B8F0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Each 16-QAM symbol is 4-bits in length.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The symbols are mapped as shown in the constellation diagram.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Notice that the bit-pattern for a point differs by only one bit from the adjacent point.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This ensures that if an error occurs and a symbol is mapped to any of the adjacent symbols then there is an error in only one bit.</a:t>
            </a:r>
          </a:p>
          <a:p>
            <a:endParaRPr lang="en-IN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798B80C-BD25-4D8A-A8D2-569B3C7338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11" t="-9702" r="-8450" b="-12353"/>
          <a:stretch/>
        </p:blipFill>
        <p:spPr>
          <a:xfrm>
            <a:off x="5183188" y="145774"/>
            <a:ext cx="6172200" cy="671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87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B932-8FCB-4C56-839C-25202478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OFDM and The IFFT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E27684B-2D03-4609-889C-7C215367F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12096"/>
          </a:xfrm>
        </p:spPr>
        <p:txBody>
          <a:bodyPr>
            <a:normAutofit fontScale="85000" lnSpcReduction="20000"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Using OFDM ensures that the bandwidth is used as efficiently as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We can see that OFDM uses about half the bandwidth of FDM.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The computation to produce the orthogonal sinusoids can be done using the IFFT.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main advantage of OFDM is that it can increase the data received per unit time without increasing the symbol rate which prevents inter symbol interference(ISI) 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D772E083-8FAA-47EE-996A-3979A2E939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1" r="1343"/>
          <a:stretch/>
        </p:blipFill>
        <p:spPr>
          <a:xfrm>
            <a:off x="4904547" y="2424462"/>
            <a:ext cx="6970643" cy="3077463"/>
          </a:xfrm>
        </p:spPr>
      </p:pic>
    </p:spTree>
    <p:extLst>
      <p:ext uri="{BB962C8B-B14F-4D97-AF65-F5344CB8AC3E}">
        <p14:creationId xmlns:p14="http://schemas.microsoft.com/office/powerpoint/2010/main" val="290009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B762-2A0C-4509-9202-CAA4BE0C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OFDM and the IFFT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7CFDC1-9D9A-43B4-AA4A-B8BD032CAB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IN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=∑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=∑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=∑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f>
                                  <m:f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IN" sz="2000" dirty="0"/>
              </a:p>
              <a:p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Here s(t) is the </a:t>
                </a:r>
                <a:r>
                  <a:rPr lang="en-US" sz="2400" dirty="0"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composite carrier formed by summing N orthogonal subcarriers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Now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IN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 then the 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instance of the composite waveform will be given by,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=∑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f>
                                  <m:f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den>
                                </m:f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=∑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f>
                                  <m:f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IN" sz="2400" dirty="0"/>
              </a:p>
              <a:p>
                <a:r>
                  <a:rPr lang="en-IN" sz="24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This is the same as the IDFT. This fact is what makes the computation for OFDM very efficient as DFT and IDFT can be done very quickly with dedicated hardware.</a:t>
                </a:r>
                <a:endParaRPr lang="en-IN" sz="24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7CFDC1-9D9A-43B4-AA4A-B8BD032CAB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r="-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493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9429-046E-446B-AA4F-4B29CA6F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Cyclic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BBE7-2CB8-4666-8E5E-52CCFAAE00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It is possible for the OFDM symbols to interfere which is why we need a guard band between consecutive OFDM symbols.</a:t>
            </a:r>
          </a:p>
          <a:p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A cyclic prefix is one of the ways of providing a guard band for OFDM.</a:t>
            </a:r>
          </a:p>
          <a:p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After taking the IFFT the last few outputs are prepended to the signal before transmission.</a:t>
            </a:r>
          </a:p>
          <a:p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The length of the cyclic prefix depends on the how much ISI is expected.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FB5952-0CA9-4AD6-B5DC-AF81186DA1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142" y="2796208"/>
            <a:ext cx="6036005" cy="1879133"/>
          </a:xfrm>
        </p:spPr>
      </p:pic>
    </p:spTree>
    <p:extLst>
      <p:ext uri="{BB962C8B-B14F-4D97-AF65-F5344CB8AC3E}">
        <p14:creationId xmlns:p14="http://schemas.microsoft.com/office/powerpoint/2010/main" val="1950025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F5E0F-8FED-44DE-84D9-3D0C77F1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Cyclic Prefix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923664C-4DF1-4739-9252-2B2F3D28D4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 can see From the equation that as The length of the OFDM symbol increases the loss in efficiency becomes smaller.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implies as the number of subcarriers increases the loss in throughput due to the cyclic prefix decreases.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CF80EBAF-C30D-490C-BEA7-ABA4661507F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𝐿𝑜𝑠𝑠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 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 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𝑒𝑓𝑓𝑖𝑐𝑖𝑒𝑛𝑐𝑦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 </m:t>
                            </m:r>
                          </m:e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𝐶𝑦𝑐𝑙𝑖𝑐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 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𝑝𝑟𝑒𝑓𝑖𝑥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 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𝑙𝑒𝑛𝑔𝑡h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𝑡𝑜𝑡𝑎𝑙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 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𝑂𝐹𝐷𝑀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 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𝑠𝑦𝑚𝑏𝑜𝑙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 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𝑙𝑒𝑛𝑔𝑡h</m:t>
                                </m:r>
                              </m:den>
                            </m:f>
                          </m:e>
                        </m:mr>
                        <m:mr>
                          <m:e/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𝐿𝑐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 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 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𝐿𝑐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IN" sz="2000" dirty="0"/>
              </a:p>
              <a:p>
                <a:endParaRPr lang="en-IN" sz="2400" i="1" dirty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effectLst/>
                  </a:rPr>
                  <a:t>                            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N" sz="27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limLow>
                            <m:limLowPr>
                              <m:ctrlPr>
                                <a:rPr lang="en-IN" sz="27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nor/>
                                </m:rPr>
                                <a:rPr lang="en-US" sz="2700">
                                  <a:effectLst/>
                                  <a:latin typeface="Cambria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7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2700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  <m:f>
                            <m:fPr>
                              <m:ctrlPr>
                                <a:rPr lang="en-IN" sz="27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7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𝐿𝑐</m:t>
                              </m:r>
                            </m:num>
                            <m:den>
                              <m:r>
                                <a:rPr lang="en-US" sz="27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27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 </m:t>
                              </m:r>
                              <m:r>
                                <a:rPr lang="en-US" sz="2700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7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 </m:t>
                              </m:r>
                              <m:r>
                                <a:rPr lang="en-US" sz="27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𝐿𝑐</m:t>
                              </m:r>
                            </m:den>
                          </m:f>
                          <m:r>
                            <a:rPr lang="en-US" sz="27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sz="27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endParaRPr lang="en-IN" sz="2700" dirty="0"/>
              </a:p>
            </p:txBody>
          </p:sp>
        </mc:Choice>
        <mc:Fallback xmlns="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CF80EBAF-C30D-490C-BEA7-ABA466150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404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1212</Words>
  <Application>Microsoft Office PowerPoint</Application>
  <PresentationFormat>Widescreen</PresentationFormat>
  <Paragraphs>134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Cambria Math</vt:lpstr>
      <vt:lpstr>Courier New</vt:lpstr>
      <vt:lpstr>Office Theme</vt:lpstr>
      <vt:lpstr>16-QAM-OFDM Transmitter and Receiver Simulation in MATLAB</vt:lpstr>
      <vt:lpstr>Objectives</vt:lpstr>
      <vt:lpstr>OFDM</vt:lpstr>
      <vt:lpstr>Simplified Block Diagram for an OFDM system</vt:lpstr>
      <vt:lpstr>16-QAM Symbol Mapping</vt:lpstr>
      <vt:lpstr>OFDM and The IFFT</vt:lpstr>
      <vt:lpstr>OFDM and the IFFT</vt:lpstr>
      <vt:lpstr>Cyclic Prefix</vt:lpstr>
      <vt:lpstr>Cyclic Prefix</vt:lpstr>
      <vt:lpstr>Channel Estimation and Equalization</vt:lpstr>
      <vt:lpstr>Channel Estimation and Equalization</vt:lpstr>
      <vt:lpstr>Channel estimation and equalization</vt:lpstr>
      <vt:lpstr>ML Estimation Of Received Symbols</vt:lpstr>
      <vt:lpstr>Transmitter Implementation</vt:lpstr>
      <vt:lpstr>PowerPoint Presentation</vt:lpstr>
      <vt:lpstr>Channel</vt:lpstr>
      <vt:lpstr>PowerPoint Presentation</vt:lpstr>
      <vt:lpstr>PowerPoint Presentation</vt:lpstr>
      <vt:lpstr>Receiver Implementation</vt:lpstr>
      <vt:lpstr>PowerPoint Presentation</vt:lpstr>
      <vt:lpstr>PowerPoint Presentation</vt:lpstr>
      <vt:lpstr>Receiver Implementation(contd.)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16-QAM-OFDM Transmitter and Receiver Simulation in MATLAB</dc:title>
  <dc:creator>akshay modak</dc:creator>
  <cp:lastModifiedBy>akshay modak</cp:lastModifiedBy>
  <cp:revision>50</cp:revision>
  <dcterms:created xsi:type="dcterms:W3CDTF">2021-05-28T02:49:28Z</dcterms:created>
  <dcterms:modified xsi:type="dcterms:W3CDTF">2021-06-05T18:04:26Z</dcterms:modified>
</cp:coreProperties>
</file>