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4_2A5A701.xml" ContentType="application/vnd.ms-powerpoint.comment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F_4C75BA28.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1" r:id="rId2"/>
    <p:sldId id="292" r:id="rId3"/>
    <p:sldId id="274" r:id="rId4"/>
    <p:sldId id="276" r:id="rId5"/>
    <p:sldId id="258" r:id="rId6"/>
    <p:sldId id="277" r:id="rId7"/>
    <p:sldId id="279" r:id="rId8"/>
    <p:sldId id="280" r:id="rId9"/>
    <p:sldId id="271" r:id="rId10"/>
    <p:sldId id="273" r:id="rId11"/>
    <p:sldId id="259" r:id="rId12"/>
    <p:sldId id="288" r:id="rId13"/>
    <p:sldId id="281" r:id="rId14"/>
    <p:sldId id="282" r:id="rId15"/>
    <p:sldId id="294" r:id="rId16"/>
    <p:sldId id="293" r:id="rId17"/>
    <p:sldId id="260" r:id="rId18"/>
    <p:sldId id="285" r:id="rId19"/>
    <p:sldId id="286" r:id="rId20"/>
    <p:sldId id="287" r:id="rId21"/>
    <p:sldId id="266" r:id="rId22"/>
    <p:sldId id="26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887B05-3D30-D784-0DB0-92F325903D34}" name="TSUBOSAKA Ryo(壷坂 嶺)" initials="嶺壷" userId="S::ryo.tsubosaka@avantcorp.com::a339455f-810c-41f5-8e1c-e8f6e26163a3" providerId="AD"/>
  <p188:author id="{7BA28A79-BF91-0C75-D772-819B4F3684C3}" name="TAMURA Hitomi(田村 瞳)" initials="T瞳" userId="S::hitomi.tamura@avantcorp.com::85a8b339-e0b2-426b-afe2-cb1c2adbf3d8" providerId="AD"/>
  <p188:author id="{02A08AA0-0B6D-B404-CBA6-C551082231BC}" name="HIRAMOTO Ikumu(平本 育夢)" initials="育平" userId="S::ikumu.hiramoto@avantcorp.com::758ebead-4030-415d-8f72-a96ba190c0d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3DFC5-224E-448A-9546-E9A777F95329}" v="2391" dt="2025-07-30T06:01:23.060"/>
    <p1510:client id="{020D0C80-87B5-415B-C837-9BCABB9B9B42}" v="14" dt="2025-07-30T05:54:55.886"/>
    <p1510:client id="{105B8F7A-29B7-488C-BC3B-AD9B386DDEFA}" v="673" dt="2025-07-30T03:28:10.611"/>
    <p1510:client id="{27FB6729-4A43-0A5E-4A9C-E3837CC2D5B3}" v="394" dt="2025-07-30T03:41:27.217"/>
    <p1510:client id="{29929BF9-6511-C962-FB15-5C3A40E98544}" v="1212" dt="2025-07-30T06:55:02.346"/>
    <p1510:client id="{29CEB3EF-D68B-FF82-1B8D-2E0FF7DF126C}" v="1" dt="2025-07-30T06:16:27.897"/>
    <p1510:client id="{50735675-2F79-D84A-CFFB-0EFC8ABBD112}" v="19" dt="2025-07-30T05:14:54.017"/>
    <p1510:client id="{63581BB4-F205-6B63-D6BB-3F6CEEDFF377}" v="28" dt="2025-07-31T00:08:20.021"/>
    <p1510:client id="{67778B64-E52F-05C5-D21F-12B527838172}" v="12" dt="2025-07-31T02:26:51.932"/>
    <p1510:client id="{68F2A95F-26BD-619B-52FA-0948E200F81B}" v="7" dt="2025-07-30T06:07:03.105"/>
    <p1510:client id="{8A91DAE3-ACB6-283D-894C-B89749722659}" v="709" dt="2025-07-30T05:17:46.301"/>
    <p1510:client id="{A87143E5-F2C9-5B8C-CE65-C3BE18B89DEE}" v="1" dt="2025-07-30T06:50:03.849"/>
    <p1510:client id="{AE2D8DE0-9406-4F53-0C4A-01081517125A}" v="130" dt="2025-07-30T09:06:17.207"/>
    <p1510:client id="{C4F47320-A257-6BFC-A1A9-B77AA69218D7}" v="2" dt="2025-07-31T02:45:25.284"/>
    <p1510:client id="{F5537D62-B8C8-5E0E-5139-5110E24D6305}" v="96" dt="2025-07-30T05:40:01.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32" y="5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comments/modernComment_10F_4C75BA28.xml><?xml version="1.0" encoding="utf-8"?>
<p188:cmLst xmlns:a="http://schemas.openxmlformats.org/drawingml/2006/main" xmlns:r="http://schemas.openxmlformats.org/officeDocument/2006/relationships" xmlns:p188="http://schemas.microsoft.com/office/powerpoint/2018/8/main">
  <p188:cm id="{65688F37-A6AD-4EF2-8DF1-2C0F78B49233}" authorId="{7BA28A79-BF91-0C75-D772-819B4F3684C3}" created="2025-07-30T05:38:12.003">
    <ac:deMkLst xmlns:ac="http://schemas.microsoft.com/office/drawing/2013/main/command">
      <pc:docMk xmlns:pc="http://schemas.microsoft.com/office/powerpoint/2013/main/command"/>
      <pc:sldMk xmlns:pc="http://schemas.microsoft.com/office/powerpoint/2013/main/command" cId="1282783784" sldId="271"/>
      <ac:picMk id="4" creationId="{60F70878-A17E-3509-2298-202CF40FB565}"/>
    </ac:deMkLst>
    <p188:txBody>
      <a:bodyPr/>
      <a:lstStyle/>
      <a:p>
        <a:r>
          <a:rPr lang="en-US"/>
          <a:t>データベースのテーブルはこんな感じです</a:t>
        </a:r>
      </a:p>
    </p188:txBody>
  </p188:cm>
</p188:cmLst>
</file>

<file path=ppt/comments/modernComment_114_2A5A701.xml><?xml version="1.0" encoding="utf-8"?>
<p188:cmLst xmlns:a="http://schemas.openxmlformats.org/drawingml/2006/main" xmlns:r="http://schemas.openxmlformats.org/officeDocument/2006/relationships" xmlns:p188="http://schemas.microsoft.com/office/powerpoint/2018/8/main">
  <p188:cm id="{D2E5E643-548A-488F-AA1C-961D72EFFEF5}" authorId="{6E887B05-3D30-D784-0DB0-92F325903D34}" created="2025-07-30T03:09:14.048">
    <ac:deMkLst xmlns:ac="http://schemas.microsoft.com/office/drawing/2013/main/command">
      <pc:docMk xmlns:pc="http://schemas.microsoft.com/office/powerpoint/2013/main/command"/>
      <pc:sldMk xmlns:pc="http://schemas.microsoft.com/office/powerpoint/2013/main/command" cId="44410625" sldId="276"/>
      <ac:spMk id="3" creationId="{DD0E0794-1356-216B-434B-03595913D12B}"/>
    </ac:deMkLst>
    <p188:replyLst>
      <p188:reply id="{AD420ED5-96F8-4E99-95B6-DDC9446CD87D}" authorId="{7BA28A79-BF91-0C75-D772-819B4F3684C3}" created="2025-07-30T05:17:58.754">
        <p188:txBody>
          <a:bodyPr/>
          <a:lstStyle/>
          <a:p>
            <a:r>
              <a:rPr lang="en-US"/>
              <a:t>平本さんが寂しいそうなので、自分で作り直してもらいます</a:t>
            </a:r>
          </a:p>
        </p188:txBody>
        <p188:extLst>
          <p:ext xmlns:p="http://schemas.openxmlformats.org/presentationml/2006/main" uri="{57CB4572-C831-44C2-8A1C-0ADB6CCDFE69}">
            <p223:reactions xmlns:p223="http://schemas.microsoft.com/office/powerpoint/2022/03/main">
              <p223:rxn type="👍">
                <p223:instance time="2025-07-31T02:45:04.471" authorId="{6E887B05-3D30-D784-0DB0-92F325903D34}"/>
              </p223:rxn>
            </p223:reactions>
          </p:ext>
        </p188:extLst>
      </p188:reply>
    </p188:replyLst>
    <p188:txBody>
      <a:bodyPr/>
      <a:lstStyle/>
      <a:p>
        <a:r>
          <a:rPr lang="ja-JP" altLang="en-US"/>
          <a:t>メンバー紹介は、「リリース手順書.md」の「３．リリース体制」より引用
＊連絡先（４列目）はいらないかなぁと思って書いていませんが、場合によっては追加してください
☆あと、平本さんいません☆</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98513-3DE0-4EA9-B41C-54EC285178E3}" type="doc">
      <dgm:prSet loTypeId="urn:microsoft.com/office/officeart/2005/8/layout/chevron1" loCatId="process" qsTypeId="urn:microsoft.com/office/officeart/2005/8/quickstyle/simple1" qsCatId="simple" csTypeId="urn:microsoft.com/office/officeart/2005/8/colors/accent1_2" csCatId="accent1" phldr="0"/>
      <dgm:spPr/>
    </dgm:pt>
    <dgm:pt modelId="{054AD0BB-0D6D-457F-895D-164526DF4487}" type="pres">
      <dgm:prSet presAssocID="{CA198513-3DE0-4EA9-B41C-54EC285178E3}" presName="Name0" presStyleCnt="0">
        <dgm:presLayoutVars>
          <dgm:dir/>
          <dgm:animLvl val="lvl"/>
          <dgm:resizeHandles val="exact"/>
        </dgm:presLayoutVars>
      </dgm:prSet>
      <dgm:spPr/>
    </dgm:pt>
  </dgm:ptLst>
  <dgm:cxnLst>
    <dgm:cxn modelId="{3EF8BFF5-30BB-4CBA-A407-CA39E60ACF76}" type="presOf" srcId="{CA198513-3DE0-4EA9-B41C-54EC285178E3}" destId="{054AD0BB-0D6D-457F-895D-164526DF448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E6F52-4BE6-4CB8-B64A-1B32FFA48A32}" type="doc">
      <dgm:prSet loTypeId="urn:microsoft.com/office/officeart/2005/8/layout/hProcess9" loCatId="process" qsTypeId="urn:microsoft.com/office/officeart/2005/8/quickstyle/simple1" qsCatId="simple" csTypeId="urn:microsoft.com/office/officeart/2005/8/colors/accent1_2" csCatId="accent1" phldr="1"/>
      <dgm:spPr/>
    </dgm:pt>
    <dgm:pt modelId="{A501F495-20F0-4066-AAD4-3595B4F9D461}">
      <dgm:prSet phldrT="[テキスト]"/>
      <dgm:spPr>
        <a:solidFill>
          <a:schemeClr val="bg1">
            <a:lumMod val="85000"/>
          </a:schemeClr>
        </a:solidFill>
        <a:ln>
          <a:solidFill>
            <a:schemeClr val="tx1"/>
          </a:solidFill>
        </a:ln>
      </dgm:spPr>
      <dgm:t>
        <a:bodyPr/>
        <a:lstStyle/>
        <a:p>
          <a:r>
            <a:rPr kumimoji="1" lang="ja-JP" altLang="en-US">
              <a:solidFill>
                <a:schemeClr val="tx1"/>
              </a:solidFill>
            </a:rPr>
            <a:t>商品一覧</a:t>
          </a:r>
        </a:p>
      </dgm:t>
    </dgm:pt>
    <dgm:pt modelId="{A03722E9-C2EA-4849-A301-B005970B4A1E}" type="parTrans" cxnId="{42FC6D49-1B9E-4B3F-9984-0E5A27DBD6AD}">
      <dgm:prSet/>
      <dgm:spPr/>
      <dgm:t>
        <a:bodyPr/>
        <a:lstStyle/>
        <a:p>
          <a:endParaRPr kumimoji="1" lang="ja-JP" altLang="en-US"/>
        </a:p>
      </dgm:t>
    </dgm:pt>
    <dgm:pt modelId="{40691BC3-8EDF-433D-9FF1-E765064F6CA9}" type="sibTrans" cxnId="{42FC6D49-1B9E-4B3F-9984-0E5A27DBD6AD}">
      <dgm:prSet/>
      <dgm:spPr/>
      <dgm:t>
        <a:bodyPr/>
        <a:lstStyle/>
        <a:p>
          <a:endParaRPr kumimoji="1" lang="ja-JP" altLang="en-US"/>
        </a:p>
      </dgm:t>
    </dgm:pt>
    <dgm:pt modelId="{EB86FC52-8361-46F5-A829-4C3103953ED3}">
      <dgm:prSet phldrT="[テキスト]"/>
      <dgm:spPr>
        <a:solidFill>
          <a:schemeClr val="bg1">
            <a:lumMod val="85000"/>
          </a:schemeClr>
        </a:solidFill>
        <a:ln>
          <a:solidFill>
            <a:schemeClr val="tx1"/>
          </a:solidFill>
        </a:ln>
      </dgm:spPr>
      <dgm:t>
        <a:bodyPr/>
        <a:lstStyle/>
        <a:p>
          <a:r>
            <a:rPr kumimoji="1" lang="ja-JP" altLang="en-US">
              <a:solidFill>
                <a:schemeClr val="tx1"/>
              </a:solidFill>
            </a:rPr>
            <a:t>カート</a:t>
          </a:r>
          <a:endParaRPr kumimoji="1" lang="en-US" altLang="ja-JP">
            <a:solidFill>
              <a:schemeClr val="tx1"/>
            </a:solidFill>
          </a:endParaRPr>
        </a:p>
      </dgm:t>
    </dgm:pt>
    <dgm:pt modelId="{FE47D683-3E28-4DBC-AD6D-348E1B5F92A5}" type="parTrans" cxnId="{960E2643-2006-49AC-8470-9A8D652F6F30}">
      <dgm:prSet/>
      <dgm:spPr/>
      <dgm:t>
        <a:bodyPr/>
        <a:lstStyle/>
        <a:p>
          <a:endParaRPr kumimoji="1" lang="ja-JP" altLang="en-US"/>
        </a:p>
      </dgm:t>
    </dgm:pt>
    <dgm:pt modelId="{E1F8CB21-64A1-4FCA-A6B1-7EFF0D9C5064}" type="sibTrans" cxnId="{960E2643-2006-49AC-8470-9A8D652F6F30}">
      <dgm:prSet/>
      <dgm:spPr/>
      <dgm:t>
        <a:bodyPr/>
        <a:lstStyle/>
        <a:p>
          <a:endParaRPr kumimoji="1" lang="ja-JP" altLang="en-US"/>
        </a:p>
      </dgm:t>
    </dgm:pt>
    <dgm:pt modelId="{932680D1-B0C4-4DA3-8516-922269935C3C}">
      <dgm:prSet/>
      <dgm:spPr>
        <a:solidFill>
          <a:schemeClr val="bg1">
            <a:lumMod val="85000"/>
          </a:schemeClr>
        </a:solidFill>
        <a:ln>
          <a:solidFill>
            <a:schemeClr val="tx1"/>
          </a:solidFill>
        </a:ln>
      </dgm:spPr>
      <dgm:t>
        <a:bodyPr/>
        <a:lstStyle/>
        <a:p>
          <a:r>
            <a:rPr kumimoji="1" lang="ja-JP" altLang="en-US">
              <a:solidFill>
                <a:schemeClr val="tx1"/>
              </a:solidFill>
            </a:rPr>
            <a:t>注文フォーム</a:t>
          </a:r>
        </a:p>
      </dgm:t>
    </dgm:pt>
    <dgm:pt modelId="{07A8EE37-AB74-40DB-9E87-B4EE4C7A239D}" type="parTrans" cxnId="{CDE94B4C-AC92-4ACC-8689-355622E53EA0}">
      <dgm:prSet/>
      <dgm:spPr/>
      <dgm:t>
        <a:bodyPr/>
        <a:lstStyle/>
        <a:p>
          <a:endParaRPr kumimoji="1" lang="ja-JP" altLang="en-US"/>
        </a:p>
      </dgm:t>
    </dgm:pt>
    <dgm:pt modelId="{FCDBA679-83AC-4A27-914C-6BB890B4522E}" type="sibTrans" cxnId="{CDE94B4C-AC92-4ACC-8689-355622E53EA0}">
      <dgm:prSet/>
      <dgm:spPr/>
      <dgm:t>
        <a:bodyPr/>
        <a:lstStyle/>
        <a:p>
          <a:endParaRPr kumimoji="1" lang="ja-JP" altLang="en-US"/>
        </a:p>
      </dgm:t>
    </dgm:pt>
    <dgm:pt modelId="{833D015F-FF7D-48F9-8C1A-F186FFC9CE6B}">
      <dgm:prSet/>
      <dgm:spPr>
        <a:solidFill>
          <a:schemeClr val="bg1">
            <a:lumMod val="85000"/>
          </a:schemeClr>
        </a:solidFill>
        <a:ln>
          <a:solidFill>
            <a:schemeClr val="tx1"/>
          </a:solidFill>
        </a:ln>
      </dgm:spPr>
      <dgm:t>
        <a:bodyPr/>
        <a:lstStyle/>
        <a:p>
          <a:r>
            <a:rPr kumimoji="1" lang="ja-JP" altLang="en-US">
              <a:solidFill>
                <a:schemeClr val="tx1"/>
              </a:solidFill>
            </a:rPr>
            <a:t>注文完了</a:t>
          </a:r>
        </a:p>
      </dgm:t>
    </dgm:pt>
    <dgm:pt modelId="{1EB2FEF3-B53A-41CD-97FA-05586D000ABE}" type="parTrans" cxnId="{47113F9D-4693-4AC3-A656-982F9D36D4B7}">
      <dgm:prSet/>
      <dgm:spPr/>
      <dgm:t>
        <a:bodyPr/>
        <a:lstStyle/>
        <a:p>
          <a:endParaRPr kumimoji="1" lang="ja-JP" altLang="en-US"/>
        </a:p>
      </dgm:t>
    </dgm:pt>
    <dgm:pt modelId="{3D939144-CBBD-4015-BD52-ED1DD4651759}" type="sibTrans" cxnId="{47113F9D-4693-4AC3-A656-982F9D36D4B7}">
      <dgm:prSet/>
      <dgm:spPr/>
      <dgm:t>
        <a:bodyPr/>
        <a:lstStyle/>
        <a:p>
          <a:endParaRPr kumimoji="1" lang="ja-JP" altLang="en-US"/>
        </a:p>
      </dgm:t>
    </dgm:pt>
    <dgm:pt modelId="{A79054D3-9F43-4AC0-B839-DE5AE92510F5}">
      <dgm:prSet/>
      <dgm:spPr>
        <a:solidFill>
          <a:schemeClr val="bg1">
            <a:lumMod val="85000"/>
          </a:schemeClr>
        </a:solidFill>
        <a:ln>
          <a:solidFill>
            <a:schemeClr val="tx1"/>
          </a:solidFill>
        </a:ln>
      </dgm:spPr>
      <dgm:t>
        <a:bodyPr/>
        <a:lstStyle/>
        <a:p>
          <a:r>
            <a:rPr kumimoji="1" lang="ja-JP" altLang="en-US">
              <a:solidFill>
                <a:schemeClr val="tx1"/>
              </a:solidFill>
            </a:rPr>
            <a:t>商品詳細　</a:t>
          </a:r>
          <a:endParaRPr lang="ja-JP" altLang="en-US">
            <a:solidFill>
              <a:schemeClr val="tx1"/>
            </a:solidFill>
          </a:endParaRPr>
        </a:p>
      </dgm:t>
    </dgm:pt>
    <dgm:pt modelId="{973D06A2-C295-49F1-B7F6-11EBF8BF86E1}" type="parTrans" cxnId="{2964020F-0714-4348-A178-C6377F77D4E1}">
      <dgm:prSet/>
      <dgm:spPr/>
      <dgm:t>
        <a:bodyPr/>
        <a:lstStyle/>
        <a:p>
          <a:endParaRPr kumimoji="1" lang="ja-JP" altLang="en-US"/>
        </a:p>
      </dgm:t>
    </dgm:pt>
    <dgm:pt modelId="{641FC26B-8B1F-4F33-B1F1-46527B82CA47}" type="sibTrans" cxnId="{2964020F-0714-4348-A178-C6377F77D4E1}">
      <dgm:prSet/>
      <dgm:spPr/>
      <dgm:t>
        <a:bodyPr/>
        <a:lstStyle/>
        <a:p>
          <a:endParaRPr kumimoji="1" lang="ja-JP" altLang="en-US"/>
        </a:p>
      </dgm:t>
    </dgm:pt>
    <dgm:pt modelId="{27A417A9-BA14-40B0-A8CC-DCB902EF7F12}" type="pres">
      <dgm:prSet presAssocID="{FCEE6F52-4BE6-4CB8-B64A-1B32FFA48A32}" presName="CompostProcess" presStyleCnt="0">
        <dgm:presLayoutVars>
          <dgm:dir/>
          <dgm:resizeHandles val="exact"/>
        </dgm:presLayoutVars>
      </dgm:prSet>
      <dgm:spPr/>
    </dgm:pt>
    <dgm:pt modelId="{70A60AD0-C759-47E7-A6C6-B4CF24935E3B}" type="pres">
      <dgm:prSet presAssocID="{FCEE6F52-4BE6-4CB8-B64A-1B32FFA48A32}" presName="arrow" presStyleLbl="bgShp" presStyleIdx="0" presStyleCnt="1" custLinFactNeighborX="0" custLinFactNeighborY="7776"/>
      <dgm:spPr/>
    </dgm:pt>
    <dgm:pt modelId="{04C8C768-6540-41D5-9855-78648AD57150}" type="pres">
      <dgm:prSet presAssocID="{FCEE6F52-4BE6-4CB8-B64A-1B32FFA48A32}" presName="linearProcess" presStyleCnt="0"/>
      <dgm:spPr/>
    </dgm:pt>
    <dgm:pt modelId="{5459DB39-76A3-4D18-BFCC-0C36B68DB721}" type="pres">
      <dgm:prSet presAssocID="{A501F495-20F0-4066-AAD4-3595B4F9D461}" presName="textNode" presStyleLbl="node1" presStyleIdx="0" presStyleCnt="5">
        <dgm:presLayoutVars>
          <dgm:bulletEnabled val="1"/>
        </dgm:presLayoutVars>
      </dgm:prSet>
      <dgm:spPr/>
    </dgm:pt>
    <dgm:pt modelId="{BF3A2540-2653-43AF-9EB7-7DD905C55DA1}" type="pres">
      <dgm:prSet presAssocID="{40691BC3-8EDF-433D-9FF1-E765064F6CA9}" presName="sibTrans" presStyleCnt="0"/>
      <dgm:spPr/>
    </dgm:pt>
    <dgm:pt modelId="{4A2AB38F-D994-49EF-87C5-18A51F677778}" type="pres">
      <dgm:prSet presAssocID="{A79054D3-9F43-4AC0-B839-DE5AE92510F5}" presName="textNode" presStyleLbl="node1" presStyleIdx="1" presStyleCnt="5">
        <dgm:presLayoutVars>
          <dgm:bulletEnabled val="1"/>
        </dgm:presLayoutVars>
      </dgm:prSet>
      <dgm:spPr/>
    </dgm:pt>
    <dgm:pt modelId="{B02320D5-541F-465F-A3E1-C89391F22CF8}" type="pres">
      <dgm:prSet presAssocID="{641FC26B-8B1F-4F33-B1F1-46527B82CA47}" presName="sibTrans" presStyleCnt="0"/>
      <dgm:spPr/>
    </dgm:pt>
    <dgm:pt modelId="{D8D86654-6506-48A9-9FE3-A89CA8618159}" type="pres">
      <dgm:prSet presAssocID="{EB86FC52-8361-46F5-A829-4C3103953ED3}" presName="textNode" presStyleLbl="node1" presStyleIdx="2" presStyleCnt="5">
        <dgm:presLayoutVars>
          <dgm:bulletEnabled val="1"/>
        </dgm:presLayoutVars>
      </dgm:prSet>
      <dgm:spPr/>
    </dgm:pt>
    <dgm:pt modelId="{F6532CEB-5032-4E4F-A4AC-ACB47674C339}" type="pres">
      <dgm:prSet presAssocID="{E1F8CB21-64A1-4FCA-A6B1-7EFF0D9C5064}" presName="sibTrans" presStyleCnt="0"/>
      <dgm:spPr/>
    </dgm:pt>
    <dgm:pt modelId="{268364D2-3607-4C71-ACDF-C7096E9DEC48}" type="pres">
      <dgm:prSet presAssocID="{932680D1-B0C4-4DA3-8516-922269935C3C}" presName="textNode" presStyleLbl="node1" presStyleIdx="3" presStyleCnt="5">
        <dgm:presLayoutVars>
          <dgm:bulletEnabled val="1"/>
        </dgm:presLayoutVars>
      </dgm:prSet>
      <dgm:spPr/>
    </dgm:pt>
    <dgm:pt modelId="{F64CD945-BC15-44BC-BDA2-A2CDEAA8AE9D}" type="pres">
      <dgm:prSet presAssocID="{FCDBA679-83AC-4A27-914C-6BB890B4522E}" presName="sibTrans" presStyleCnt="0"/>
      <dgm:spPr/>
    </dgm:pt>
    <dgm:pt modelId="{B7C95736-2638-4E9A-8B98-13312AE27EC0}" type="pres">
      <dgm:prSet presAssocID="{833D015F-FF7D-48F9-8C1A-F186FFC9CE6B}" presName="textNode" presStyleLbl="node1" presStyleIdx="4" presStyleCnt="5">
        <dgm:presLayoutVars>
          <dgm:bulletEnabled val="1"/>
        </dgm:presLayoutVars>
      </dgm:prSet>
      <dgm:spPr/>
    </dgm:pt>
  </dgm:ptLst>
  <dgm:cxnLst>
    <dgm:cxn modelId="{2964020F-0714-4348-A178-C6377F77D4E1}" srcId="{FCEE6F52-4BE6-4CB8-B64A-1B32FFA48A32}" destId="{A79054D3-9F43-4AC0-B839-DE5AE92510F5}" srcOrd="1" destOrd="0" parTransId="{973D06A2-C295-49F1-B7F6-11EBF8BF86E1}" sibTransId="{641FC26B-8B1F-4F33-B1F1-46527B82CA47}"/>
    <dgm:cxn modelId="{960E2643-2006-49AC-8470-9A8D652F6F30}" srcId="{FCEE6F52-4BE6-4CB8-B64A-1B32FFA48A32}" destId="{EB86FC52-8361-46F5-A829-4C3103953ED3}" srcOrd="2" destOrd="0" parTransId="{FE47D683-3E28-4DBC-AD6D-348E1B5F92A5}" sibTransId="{E1F8CB21-64A1-4FCA-A6B1-7EFF0D9C5064}"/>
    <dgm:cxn modelId="{1BE19865-822B-4808-9047-C61A87F0834A}" type="presOf" srcId="{A79054D3-9F43-4AC0-B839-DE5AE92510F5}" destId="{4A2AB38F-D994-49EF-87C5-18A51F677778}" srcOrd="0" destOrd="0" presId="urn:microsoft.com/office/officeart/2005/8/layout/hProcess9"/>
    <dgm:cxn modelId="{42FC6D49-1B9E-4B3F-9984-0E5A27DBD6AD}" srcId="{FCEE6F52-4BE6-4CB8-B64A-1B32FFA48A32}" destId="{A501F495-20F0-4066-AAD4-3595B4F9D461}" srcOrd="0" destOrd="0" parTransId="{A03722E9-C2EA-4849-A301-B005970B4A1E}" sibTransId="{40691BC3-8EDF-433D-9FF1-E765064F6CA9}"/>
    <dgm:cxn modelId="{CDE94B4C-AC92-4ACC-8689-355622E53EA0}" srcId="{FCEE6F52-4BE6-4CB8-B64A-1B32FFA48A32}" destId="{932680D1-B0C4-4DA3-8516-922269935C3C}" srcOrd="3" destOrd="0" parTransId="{07A8EE37-AB74-40DB-9E87-B4EE4C7A239D}" sibTransId="{FCDBA679-83AC-4A27-914C-6BB890B4522E}"/>
    <dgm:cxn modelId="{1E5B9D50-8DC4-4944-94EA-B8F8E49EFDB5}" type="presOf" srcId="{FCEE6F52-4BE6-4CB8-B64A-1B32FFA48A32}" destId="{27A417A9-BA14-40B0-A8CC-DCB902EF7F12}" srcOrd="0" destOrd="0" presId="urn:microsoft.com/office/officeart/2005/8/layout/hProcess9"/>
    <dgm:cxn modelId="{6B370E58-56D4-4FA4-976C-F0C903D91E88}" type="presOf" srcId="{A501F495-20F0-4066-AAD4-3595B4F9D461}" destId="{5459DB39-76A3-4D18-BFCC-0C36B68DB721}" srcOrd="0" destOrd="0" presId="urn:microsoft.com/office/officeart/2005/8/layout/hProcess9"/>
    <dgm:cxn modelId="{5995C49C-AFBE-4F83-B66C-B9B29B387F37}" type="presOf" srcId="{932680D1-B0C4-4DA3-8516-922269935C3C}" destId="{268364D2-3607-4C71-ACDF-C7096E9DEC48}" srcOrd="0" destOrd="0" presId="urn:microsoft.com/office/officeart/2005/8/layout/hProcess9"/>
    <dgm:cxn modelId="{47113F9D-4693-4AC3-A656-982F9D36D4B7}" srcId="{FCEE6F52-4BE6-4CB8-B64A-1B32FFA48A32}" destId="{833D015F-FF7D-48F9-8C1A-F186FFC9CE6B}" srcOrd="4" destOrd="0" parTransId="{1EB2FEF3-B53A-41CD-97FA-05586D000ABE}" sibTransId="{3D939144-CBBD-4015-BD52-ED1DD4651759}"/>
    <dgm:cxn modelId="{31DFC3AE-0EFF-4855-9392-0F53220DA1A8}" type="presOf" srcId="{833D015F-FF7D-48F9-8C1A-F186FFC9CE6B}" destId="{B7C95736-2638-4E9A-8B98-13312AE27EC0}" srcOrd="0" destOrd="0" presId="urn:microsoft.com/office/officeart/2005/8/layout/hProcess9"/>
    <dgm:cxn modelId="{B26CDDDE-F40D-44CD-B8CA-19D1991F8D64}" type="presOf" srcId="{EB86FC52-8361-46F5-A829-4C3103953ED3}" destId="{D8D86654-6506-48A9-9FE3-A89CA8618159}" srcOrd="0" destOrd="0" presId="urn:microsoft.com/office/officeart/2005/8/layout/hProcess9"/>
    <dgm:cxn modelId="{F1F40D42-2026-4119-B09C-ABB54F8AF40F}" type="presParOf" srcId="{27A417A9-BA14-40B0-A8CC-DCB902EF7F12}" destId="{70A60AD0-C759-47E7-A6C6-B4CF24935E3B}" srcOrd="0" destOrd="0" presId="urn:microsoft.com/office/officeart/2005/8/layout/hProcess9"/>
    <dgm:cxn modelId="{8F0AB756-14C5-4CFC-BED9-92278C9BE505}" type="presParOf" srcId="{27A417A9-BA14-40B0-A8CC-DCB902EF7F12}" destId="{04C8C768-6540-41D5-9855-78648AD57150}" srcOrd="1" destOrd="0" presId="urn:microsoft.com/office/officeart/2005/8/layout/hProcess9"/>
    <dgm:cxn modelId="{30C8D256-C7E2-4BD2-8A52-410EDBDAC29A}" type="presParOf" srcId="{04C8C768-6540-41D5-9855-78648AD57150}" destId="{5459DB39-76A3-4D18-BFCC-0C36B68DB721}" srcOrd="0" destOrd="0" presId="urn:microsoft.com/office/officeart/2005/8/layout/hProcess9"/>
    <dgm:cxn modelId="{F0F6DE6E-2BDA-485B-ADDB-DB9F13D5BEE0}" type="presParOf" srcId="{04C8C768-6540-41D5-9855-78648AD57150}" destId="{BF3A2540-2653-43AF-9EB7-7DD905C55DA1}" srcOrd="1" destOrd="0" presId="urn:microsoft.com/office/officeart/2005/8/layout/hProcess9"/>
    <dgm:cxn modelId="{C9C09FC9-47E2-40F2-8867-85BE84A5903E}" type="presParOf" srcId="{04C8C768-6540-41D5-9855-78648AD57150}" destId="{4A2AB38F-D994-49EF-87C5-18A51F677778}" srcOrd="2" destOrd="0" presId="urn:microsoft.com/office/officeart/2005/8/layout/hProcess9"/>
    <dgm:cxn modelId="{418ADDC9-8571-479E-838F-C52EA91D2E93}" type="presParOf" srcId="{04C8C768-6540-41D5-9855-78648AD57150}" destId="{B02320D5-541F-465F-A3E1-C89391F22CF8}" srcOrd="3" destOrd="0" presId="urn:microsoft.com/office/officeart/2005/8/layout/hProcess9"/>
    <dgm:cxn modelId="{357F834B-3E83-4D56-B389-972DAC78C02F}" type="presParOf" srcId="{04C8C768-6540-41D5-9855-78648AD57150}" destId="{D8D86654-6506-48A9-9FE3-A89CA8618159}" srcOrd="4" destOrd="0" presId="urn:microsoft.com/office/officeart/2005/8/layout/hProcess9"/>
    <dgm:cxn modelId="{AEA2589E-8384-4AD6-972C-D3006EE8C4D1}" type="presParOf" srcId="{04C8C768-6540-41D5-9855-78648AD57150}" destId="{F6532CEB-5032-4E4F-A4AC-ACB47674C339}" srcOrd="5" destOrd="0" presId="urn:microsoft.com/office/officeart/2005/8/layout/hProcess9"/>
    <dgm:cxn modelId="{306F6470-E3FE-4D78-A2AC-3C8F587AAFEA}" type="presParOf" srcId="{04C8C768-6540-41D5-9855-78648AD57150}" destId="{268364D2-3607-4C71-ACDF-C7096E9DEC48}" srcOrd="6" destOrd="0" presId="urn:microsoft.com/office/officeart/2005/8/layout/hProcess9"/>
    <dgm:cxn modelId="{A7EC9E4F-CCB7-4721-BC76-C08FC5A3CB57}" type="presParOf" srcId="{04C8C768-6540-41D5-9855-78648AD57150}" destId="{F64CD945-BC15-44BC-BDA2-A2CDEAA8AE9D}" srcOrd="7" destOrd="0" presId="urn:microsoft.com/office/officeart/2005/8/layout/hProcess9"/>
    <dgm:cxn modelId="{A6D3DC04-50A5-4901-9814-E9C301667D9C}" type="presParOf" srcId="{04C8C768-6540-41D5-9855-78648AD57150}" destId="{B7C95736-2638-4E9A-8B98-13312AE27EC0}"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0AD0-C759-47E7-A6C6-B4CF24935E3B}">
      <dsp:nvSpPr>
        <dsp:cNvPr id="0" name=""/>
        <dsp:cNvSpPr/>
      </dsp:nvSpPr>
      <dsp:spPr>
        <a:xfrm>
          <a:off x="841113" y="0"/>
          <a:ext cx="9532619" cy="49754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9DB39-76A3-4D18-BFCC-0C36B68DB721}">
      <dsp:nvSpPr>
        <dsp:cNvPr id="0" name=""/>
        <dsp:cNvSpPr/>
      </dsp:nvSpPr>
      <dsp:spPr>
        <a:xfrm>
          <a:off x="2947" y="1492623"/>
          <a:ext cx="2077072"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商品一覧</a:t>
          </a:r>
        </a:p>
      </dsp:txBody>
      <dsp:txXfrm>
        <a:off x="100099" y="1589775"/>
        <a:ext cx="1882768" cy="1795860"/>
      </dsp:txXfrm>
    </dsp:sp>
    <dsp:sp modelId="{4A2AB38F-D994-49EF-87C5-18A51F677778}">
      <dsp:nvSpPr>
        <dsp:cNvPr id="0" name=""/>
        <dsp:cNvSpPr/>
      </dsp:nvSpPr>
      <dsp:spPr>
        <a:xfrm>
          <a:off x="2285917" y="1492623"/>
          <a:ext cx="2077072"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商品詳細　</a:t>
          </a:r>
          <a:endParaRPr lang="ja-JP" altLang="en-US" sz="3200" kern="1200">
            <a:solidFill>
              <a:schemeClr val="tx1"/>
            </a:solidFill>
          </a:endParaRPr>
        </a:p>
      </dsp:txBody>
      <dsp:txXfrm>
        <a:off x="2383069" y="1589775"/>
        <a:ext cx="1882768" cy="1795860"/>
      </dsp:txXfrm>
    </dsp:sp>
    <dsp:sp modelId="{D8D86654-6506-48A9-9FE3-A89CA8618159}">
      <dsp:nvSpPr>
        <dsp:cNvPr id="0" name=""/>
        <dsp:cNvSpPr/>
      </dsp:nvSpPr>
      <dsp:spPr>
        <a:xfrm>
          <a:off x="4568886" y="1492623"/>
          <a:ext cx="2077072"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カート</a:t>
          </a:r>
          <a:endParaRPr kumimoji="1" lang="en-US" altLang="ja-JP" sz="3200" kern="1200">
            <a:solidFill>
              <a:schemeClr val="tx1"/>
            </a:solidFill>
          </a:endParaRPr>
        </a:p>
      </dsp:txBody>
      <dsp:txXfrm>
        <a:off x="4666038" y="1589775"/>
        <a:ext cx="1882768" cy="1795860"/>
      </dsp:txXfrm>
    </dsp:sp>
    <dsp:sp modelId="{268364D2-3607-4C71-ACDF-C7096E9DEC48}">
      <dsp:nvSpPr>
        <dsp:cNvPr id="0" name=""/>
        <dsp:cNvSpPr/>
      </dsp:nvSpPr>
      <dsp:spPr>
        <a:xfrm>
          <a:off x="6851856" y="1492623"/>
          <a:ext cx="2077072"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注文フォーム</a:t>
          </a:r>
        </a:p>
      </dsp:txBody>
      <dsp:txXfrm>
        <a:off x="6949008" y="1589775"/>
        <a:ext cx="1882768" cy="1795860"/>
      </dsp:txXfrm>
    </dsp:sp>
    <dsp:sp modelId="{B7C95736-2638-4E9A-8B98-13312AE27EC0}">
      <dsp:nvSpPr>
        <dsp:cNvPr id="0" name=""/>
        <dsp:cNvSpPr/>
      </dsp:nvSpPr>
      <dsp:spPr>
        <a:xfrm>
          <a:off x="9134826" y="1492623"/>
          <a:ext cx="2077072"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注文完了</a:t>
          </a:r>
        </a:p>
      </dsp:txBody>
      <dsp:txXfrm>
        <a:off x="9231978" y="1589775"/>
        <a:ext cx="1882768" cy="17958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16A4B-85AA-4E85-BF1C-340720D011EC}" type="datetimeFigureOut">
              <a:t>2025/7/31</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2AA03-8856-4187-A994-8F633B6CB75F}" type="slidenum">
              <a:t>‹#›</a:t>
            </a:fld>
            <a:endParaRPr kumimoji="1" lang="en-US"/>
          </a:p>
        </p:txBody>
      </p:sp>
    </p:spTree>
    <p:extLst>
      <p:ext uri="{BB962C8B-B14F-4D97-AF65-F5344CB8AC3E}">
        <p14:creationId xmlns:p14="http://schemas.microsoft.com/office/powerpoint/2010/main" val="2347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a:t>
            </a:r>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7</a:t>
            </a:fld>
            <a:endParaRPr kumimoji="1" lang="ja-JP" altLang="en-US"/>
          </a:p>
        </p:txBody>
      </p:sp>
    </p:spTree>
    <p:extLst>
      <p:ext uri="{BB962C8B-B14F-4D97-AF65-F5344CB8AC3E}">
        <p14:creationId xmlns:p14="http://schemas.microsoft.com/office/powerpoint/2010/main" val="270753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22</a:t>
            </a:fld>
            <a:endParaRPr kumimoji="1" lang="ja-JP" altLang="en-US"/>
          </a:p>
        </p:txBody>
      </p:sp>
    </p:spTree>
    <p:extLst>
      <p:ext uri="{BB962C8B-B14F-4D97-AF65-F5344CB8AC3E}">
        <p14:creationId xmlns:p14="http://schemas.microsoft.com/office/powerpoint/2010/main" val="1708115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10</a:t>
            </a:fld>
            <a:endParaRPr kumimoji="1" lang="ja-JP" altLang="en-US"/>
          </a:p>
        </p:txBody>
      </p:sp>
    </p:spTree>
    <p:extLst>
      <p:ext uri="{BB962C8B-B14F-4D97-AF65-F5344CB8AC3E}">
        <p14:creationId xmlns:p14="http://schemas.microsoft.com/office/powerpoint/2010/main" val="1585855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基本的には例をそのまま使用し、変更した点について書いていく。</a:t>
            </a:r>
          </a:p>
          <a:p>
            <a:r>
              <a:rPr lang="en-US" altLang="ja-JP">
                <a:ea typeface="游ゴシック"/>
              </a:rPr>
              <a:t>ProductRepositoryTest：DBから返ってくる段階で条件検索を行っているので、そこのテストも実行するようにした。</a:t>
            </a:r>
            <a:endParaRPr lang="en-US" altLang="ja-JP">
              <a:ea typeface="游ゴシック"/>
              <a:cs typeface="Calibri"/>
            </a:endParaRPr>
          </a:p>
          <a:p>
            <a:r>
              <a:rPr lang="en-US" altLang="ja-JP" err="1">
                <a:ea typeface="游ゴシック"/>
                <a:cs typeface="Calibri"/>
              </a:rPr>
              <a:t>ProductServiceTest:検索機能を複数準備したので、複合テストをするのに苦労した</a:t>
            </a:r>
            <a:r>
              <a:rPr lang="en-US" altLang="ja-JP">
                <a:ea typeface="游ゴシック"/>
                <a:cs typeface="Calibri"/>
              </a:rPr>
              <a:t>。</a:t>
            </a:r>
          </a:p>
          <a:p>
            <a:endParaRPr lang="en-US" altLang="ja-JP">
              <a:ea typeface="游ゴシック"/>
              <a:cs typeface="Calibri"/>
            </a:endParaRPr>
          </a:p>
          <a:p>
            <a:endParaRPr lang="en-US" altLang="ja-JP">
              <a:ea typeface="游ゴシック"/>
              <a:cs typeface="Calibri"/>
            </a:endParaRPr>
          </a:p>
        </p:txBody>
      </p:sp>
      <p:sp>
        <p:nvSpPr>
          <p:cNvPr id="4" name="Slide Number Placeholder 3"/>
          <p:cNvSpPr>
            <a:spLocks noGrp="1"/>
          </p:cNvSpPr>
          <p:nvPr>
            <p:ph type="sldNum" sz="quarter" idx="5"/>
          </p:nvPr>
        </p:nvSpPr>
        <p:spPr/>
        <p:txBody>
          <a:bodyPr/>
          <a:lstStyle/>
          <a:p>
            <a:fld id="{9FB2AA03-8856-4187-A994-8F633B6CB75F}" type="slidenum">
              <a:t>11</a:t>
            </a:fld>
            <a:endParaRPr kumimoji="1" lang="en-US"/>
          </a:p>
        </p:txBody>
      </p:sp>
    </p:spTree>
    <p:extLst>
      <p:ext uri="{BB962C8B-B14F-4D97-AF65-F5344CB8AC3E}">
        <p14:creationId xmlns:p14="http://schemas.microsoft.com/office/powerpoint/2010/main" val="3941293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CategoryService</a:t>
            </a:r>
            <a:r>
              <a:rPr lang="ja-JP" altLang="en-US">
                <a:ea typeface="游ゴシック"/>
              </a:rPr>
              <a:t>は画面でプルダウンを表示するときにCategory名どこから持ってきているかを定義している。</a:t>
            </a:r>
          </a:p>
          <a:p>
            <a:r>
              <a:rPr lang="ja-JP" altLang="en-US">
                <a:ea typeface="游ゴシック"/>
                <a:cs typeface="Calibri"/>
              </a:rPr>
              <a:t>データベースからすべての商品を持ってきているから、商品を大量に追加したときのカテゴリーの設定がいらない。手数が少なくていい（ほかのチームと違ったとき）</a:t>
            </a:r>
          </a:p>
        </p:txBody>
      </p:sp>
      <p:sp>
        <p:nvSpPr>
          <p:cNvPr id="4" name="Slide Number Placeholder 3"/>
          <p:cNvSpPr>
            <a:spLocks noGrp="1"/>
          </p:cNvSpPr>
          <p:nvPr>
            <p:ph type="sldNum" sz="quarter" idx="5"/>
          </p:nvPr>
        </p:nvSpPr>
        <p:spPr/>
        <p:txBody>
          <a:bodyPr/>
          <a:lstStyle/>
          <a:p>
            <a:fld id="{9FB2AA03-8856-4187-A994-8F633B6CB75F}" type="slidenum">
              <a:t>12</a:t>
            </a:fld>
            <a:endParaRPr kumimoji="1" lang="en-US"/>
          </a:p>
        </p:txBody>
      </p:sp>
    </p:spTree>
    <p:extLst>
      <p:ext uri="{BB962C8B-B14F-4D97-AF65-F5344CB8AC3E}">
        <p14:creationId xmlns:p14="http://schemas.microsoft.com/office/powerpoint/2010/main" val="2159970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単体テストと同様に変更点のみ書いていく。</a:t>
            </a:r>
          </a:p>
          <a:p>
            <a:endParaRPr lang="ja-JP" altLang="en-US">
              <a:ea typeface="游ゴシック"/>
              <a:cs typeface="Calibri"/>
            </a:endParaRPr>
          </a:p>
        </p:txBody>
      </p:sp>
      <p:sp>
        <p:nvSpPr>
          <p:cNvPr id="4" name="Slide Number Placeholder 3"/>
          <p:cNvSpPr>
            <a:spLocks noGrp="1"/>
          </p:cNvSpPr>
          <p:nvPr>
            <p:ph type="sldNum" sz="quarter" idx="5"/>
          </p:nvPr>
        </p:nvSpPr>
        <p:spPr/>
        <p:txBody>
          <a:bodyPr/>
          <a:lstStyle/>
          <a:p>
            <a:fld id="{9FB2AA03-8856-4187-A994-8F633B6CB75F}" type="slidenum">
              <a:rPr lang="en-US"/>
              <a:t>13</a:t>
            </a:fld>
            <a:endParaRPr kumimoji="1" lang="en-US"/>
          </a:p>
        </p:txBody>
      </p:sp>
    </p:spTree>
    <p:extLst>
      <p:ext uri="{BB962C8B-B14F-4D97-AF65-F5344CB8AC3E}">
        <p14:creationId xmlns:p14="http://schemas.microsoft.com/office/powerpoint/2010/main" val="3537271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游ゴシック"/>
              </a:rPr>
              <a:t>商品一覧の表示に関する機能である、キーワード検索、カテゴリ検索、並び替えをすべて、</a:t>
            </a:r>
            <a:r>
              <a:rPr lang="en-US" altLang="ja-JP" err="1">
                <a:ea typeface="游ゴシック"/>
              </a:rPr>
              <a:t>ProductController</a:t>
            </a:r>
            <a:r>
              <a:rPr lang="ja-JP" altLang="en-US">
                <a:ea typeface="游ゴシック"/>
              </a:rPr>
              <a:t>の</a:t>
            </a:r>
            <a:r>
              <a:rPr lang="en-US" altLang="ja-JP" err="1">
                <a:ea typeface="游ゴシック"/>
              </a:rPr>
              <a:t>getFilteredAndSortedProducts</a:t>
            </a:r>
            <a:r>
              <a:rPr lang="ja-JP" altLang="en-US">
                <a:ea typeface="游ゴシック"/>
              </a:rPr>
              <a:t>メソッドに接続させた。これによりコードがまとまり、可読性を上げることができた。その際、</a:t>
            </a:r>
            <a:r>
              <a:rPr lang="en-US" altLang="ja-JP">
                <a:ea typeface="游ゴシック"/>
              </a:rPr>
              <a:t>@RequestParam</a:t>
            </a:r>
            <a:r>
              <a:rPr lang="ja-JP" altLang="en-US">
                <a:ea typeface="游ゴシック"/>
              </a:rPr>
              <a:t>アノテーションを用い、</a:t>
            </a:r>
            <a:r>
              <a:rPr lang="en-US" altLang="ja-JP">
                <a:ea typeface="游ゴシック"/>
              </a:rPr>
              <a:t>(required</a:t>
            </a:r>
            <a:r>
              <a:rPr lang="ja-JP" altLang="en-US">
                <a:ea typeface="游ゴシック"/>
              </a:rPr>
              <a:t> </a:t>
            </a:r>
            <a:r>
              <a:rPr lang="en-US" altLang="ja-JP">
                <a:ea typeface="游ゴシック"/>
              </a:rPr>
              <a:t>=</a:t>
            </a:r>
            <a:r>
              <a:rPr lang="ja-JP" altLang="en-US">
                <a:ea typeface="游ゴシック"/>
              </a:rPr>
              <a:t> </a:t>
            </a:r>
            <a:r>
              <a:rPr lang="en-US" altLang="ja-JP">
                <a:ea typeface="游ゴシック"/>
              </a:rPr>
              <a:t>false)</a:t>
            </a:r>
            <a:r>
              <a:rPr lang="ja-JP" altLang="en-US">
                <a:ea typeface="游ゴシック"/>
              </a:rPr>
              <a:t> とすることで、様々な組み合わせ条件のリクエストを一つのメソッドで実行できるようにしている。</a:t>
            </a:r>
            <a:r>
              <a:rPr lang="en-US" altLang="ja-JP" sz="1200" err="1">
                <a:ea typeface="游ゴシック"/>
              </a:rPr>
              <a:t>ProductServise</a:t>
            </a:r>
            <a:r>
              <a:rPr lang="ja-JP" altLang="en-US" sz="1200">
                <a:ea typeface="游ゴシック"/>
              </a:rPr>
              <a:t>で、</a:t>
            </a:r>
            <a:r>
              <a:rPr lang="ja-JP" altLang="en-US"/>
              <a:t>キーワード、カテゴリ選択、並び替え順選択の有無により仕分けを行い、各組合せのパターンに対応する商品リストを取得した。。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p>
          <a:p>
            <a:endParaRPr lang="en-US">
              <a:ea typeface="游ゴシック"/>
            </a:endParaRPr>
          </a:p>
        </p:txBody>
      </p:sp>
      <p:sp>
        <p:nvSpPr>
          <p:cNvPr id="4" name="Slide Number Placeholder 3"/>
          <p:cNvSpPr>
            <a:spLocks noGrp="1"/>
          </p:cNvSpPr>
          <p:nvPr>
            <p:ph type="sldNum" sz="quarter" idx="5"/>
          </p:nvPr>
        </p:nvSpPr>
        <p:spPr/>
        <p:txBody>
          <a:bodyPr/>
          <a:lstStyle/>
          <a:p>
            <a:fld id="{9FB2AA03-8856-4187-A994-8F633B6CB75F}" type="slidenum">
              <a:rPr lang="en-US"/>
              <a:t>15</a:t>
            </a:fld>
            <a:endParaRPr kumimoji="1" lang="en-US"/>
          </a:p>
        </p:txBody>
      </p:sp>
    </p:spTree>
    <p:extLst>
      <p:ext uri="{BB962C8B-B14F-4D97-AF65-F5344CB8AC3E}">
        <p14:creationId xmlns:p14="http://schemas.microsoft.com/office/powerpoint/2010/main" val="3627498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17</a:t>
            </a:fld>
            <a:endParaRPr kumimoji="1" lang="ja-JP" altLang="en-US"/>
          </a:p>
        </p:txBody>
      </p:sp>
    </p:spTree>
    <p:extLst>
      <p:ext uri="{BB962C8B-B14F-4D97-AF65-F5344CB8AC3E}">
        <p14:creationId xmlns:p14="http://schemas.microsoft.com/office/powerpoint/2010/main" val="4391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どのような方法で実装するかをあまり考えないまま設計書を作成。いざ実装段階になると、設計書と違う方法で進めた方がいいのではという部分が結構出てきた。</a:t>
            </a:r>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18</a:t>
            </a:fld>
            <a:endParaRPr kumimoji="1" lang="ja-JP" altLang="en-US"/>
          </a:p>
        </p:txBody>
      </p:sp>
    </p:spTree>
    <p:extLst>
      <p:ext uri="{BB962C8B-B14F-4D97-AF65-F5344CB8AC3E}">
        <p14:creationId xmlns:p14="http://schemas.microsoft.com/office/powerpoint/2010/main" val="1923803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B2AA03-8856-4187-A994-8F633B6CB75F}" type="slidenum">
              <a:rPr lang="en-US" altLang="ja-JP" smtClean="0"/>
              <a:t>19</a:t>
            </a:fld>
            <a:endParaRPr kumimoji="1" lang="ja-JP" altLang="en-US"/>
          </a:p>
        </p:txBody>
      </p:sp>
    </p:spTree>
    <p:extLst>
      <p:ext uri="{BB962C8B-B14F-4D97-AF65-F5344CB8AC3E}">
        <p14:creationId xmlns:p14="http://schemas.microsoft.com/office/powerpoint/2010/main" val="436311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31FDE-2F27-F9DD-8F1D-4FD534D93F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EF8F54-14C8-1A0C-C8E9-036E07C6F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1C44FE-4828-E1AE-9874-CFF487E91384}"/>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5E815D6D-3D8F-A803-BDCD-71BC72026C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E10B67-BE43-1FD5-F074-9304F380EA2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3837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7D055-472A-9C98-E5A6-9D120D1B26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46AA52-E9BA-84AB-628B-B205C4BA2B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5925C-5841-78B1-12A0-4AC06338DE41}"/>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0EA9D0E4-F126-9F99-1192-F9A69F4A7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6BC3B8-D4FD-E024-FD08-CE62B2EF68CB}"/>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27889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699B0A-24A9-A7FA-1B7D-D300F0CBDF8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16CC44-F59B-5846-FA55-2C72F7F946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10F36A-0B9F-15DF-DDAE-C088F5AD4DD2}"/>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F32416B1-3E12-CD02-86D4-153D0CA281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C22971-7134-F5E5-E1BC-A92B9EEABF55}"/>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09266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03A38-20E9-4B3E-750A-1A5428BC63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F9ADB4-B2D8-1AA9-944E-D14DF3DEC9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B4C17-E4C0-665E-C48F-23776ABE81EC}"/>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3EA68985-9D4D-64BE-B5AF-D8E20E95E9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93EC9C-DE6C-29A8-962D-2340F7A888EC}"/>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99653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17689-6DBB-82DF-7BC7-B4DDEA0C51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C66D82-802C-5D96-B35D-87D7DAAF7F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E1B0BF-B726-F17F-EED2-9DC6D9FB5CC9}"/>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A315316D-78AD-CD04-38A6-33DEAE1130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2BC05C-BFBC-A826-5A46-9FB7C1800A5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27596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85484-8E92-3A2C-DE14-D6974479CE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3126CA-A946-3FAC-C0BA-28BEB509DE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79177-9BE0-7E5E-0C89-386FE4E702E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66267E-47EB-3FEF-BFA6-939EDFAE2526}"/>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8B7E4CDF-80E5-E6A0-7259-CD871FB931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F34374-3A92-22E1-13E6-EF7FA6E6425B}"/>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19922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9D577-3C92-9DBC-951C-A9A6C12381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6F57C8-8654-C6B3-CF3E-3B74F0F76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E9DCCF-88AF-5350-2081-72E44E719A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5A5F01-F71A-6B35-52F4-64EC972B7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18275C-4B04-7B27-6CBD-242F5D1012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1761D3-881D-A4E7-20EE-5991BCD0E666}"/>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8" name="フッター プレースホルダー 7">
            <a:extLst>
              <a:ext uri="{FF2B5EF4-FFF2-40B4-BE49-F238E27FC236}">
                <a16:creationId xmlns:a16="http://schemas.microsoft.com/office/drawing/2014/main" id="{F7986DDD-466F-7590-A42F-95A4618ECF0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8EA4274-5EF6-D2FC-BBBA-36F33B735DD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408658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E5FEF-CFE4-B7AE-53DB-1C212D8ABA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AD2319-5B73-B652-D33E-84ADD75E7D2F}"/>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4" name="フッター プレースホルダー 3">
            <a:extLst>
              <a:ext uri="{FF2B5EF4-FFF2-40B4-BE49-F238E27FC236}">
                <a16:creationId xmlns:a16="http://schemas.microsoft.com/office/drawing/2014/main" id="{F0121B4B-DA2E-0A7E-D1AF-8D31C5184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0DA778-6478-7526-02BD-7E0B2A581822}"/>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1578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6C2A7A-ADE3-6BEE-A291-607AC066BD9B}"/>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3" name="フッター プレースホルダー 2">
            <a:extLst>
              <a:ext uri="{FF2B5EF4-FFF2-40B4-BE49-F238E27FC236}">
                <a16:creationId xmlns:a16="http://schemas.microsoft.com/office/drawing/2014/main" id="{66509CE3-1B5B-CD64-AB5A-11E5CD5255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E24CF1-6CBD-34DB-D8A2-ADAE1E6CD285}"/>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260291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E2E72-D435-6AF7-CFFA-17577C4B83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DA963B-9D99-601E-585E-8823403F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29933CB-7B80-908D-0A48-DECAD7BD4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D34F1D-7A22-9F33-34D1-D56E742BFB95}"/>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018EEC87-52F9-9292-8189-B87079BDC8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11A43A-1A12-C5A2-3C68-D967AE8F3393}"/>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51858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6F968-09B9-7464-43AA-767D77B70A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B11CBEC-2517-9FFF-34B2-BC8FB8AE7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15FCFA-1CD5-32CB-F832-CF435C693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1D906E-CEE8-FAF7-1FE1-BE88D48150E7}"/>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7EF8C1A4-2991-42BC-4214-B3F2451CD1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AF6197-1670-5A5A-381F-DDCC94286A77}"/>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095572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D5EB83-E6E6-E076-591D-7DB8C535A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9789F-2406-7327-448B-039CC10E8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70A29E-4130-C35A-4DCC-C4383F580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21298CF8-24AC-8A53-17CB-C85D8D108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14BE9D-2065-48BB-DF44-1FDFD31E0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69181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8/10/relationships/comments" Target="../comments/modernComment_114_2A5A70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F_4C75BA2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3D7D-8AFF-BB3B-1A0A-5D728B568211}"/>
              </a:ext>
            </a:extLst>
          </p:cNvPr>
          <p:cNvSpPr>
            <a:spLocks noGrp="1"/>
          </p:cNvSpPr>
          <p:nvPr>
            <p:ph type="ctrTitle"/>
          </p:nvPr>
        </p:nvSpPr>
        <p:spPr>
          <a:xfrm>
            <a:off x="1524000" y="768541"/>
            <a:ext cx="9144000" cy="2387600"/>
          </a:xfrm>
        </p:spPr>
        <p:txBody>
          <a:bodyPr>
            <a:normAutofit fontScale="90000"/>
          </a:bodyPr>
          <a:lstStyle/>
          <a:p>
            <a:r>
              <a:rPr lang="ja-JP" altLang="en-US">
                <a:ea typeface="游ゴシック Light"/>
              </a:rPr>
              <a:t>シンプル雑貨ECサイト開発</a:t>
            </a:r>
            <a:br>
              <a:rPr lang="ja-JP" altLang="en-US">
                <a:ea typeface="游ゴシック Light"/>
              </a:rPr>
            </a:br>
            <a:r>
              <a:rPr lang="ja-JP" altLang="en-US">
                <a:ea typeface="游ゴシック Light"/>
              </a:rPr>
              <a:t>振り返り</a:t>
            </a:r>
            <a:endParaRPr lang="en-US">
              <a:ea typeface="游ゴシック Light"/>
            </a:endParaRPr>
          </a:p>
        </p:txBody>
      </p:sp>
      <p:sp>
        <p:nvSpPr>
          <p:cNvPr id="3" name="Subtitle 2">
            <a:extLst>
              <a:ext uri="{FF2B5EF4-FFF2-40B4-BE49-F238E27FC236}">
                <a16:creationId xmlns:a16="http://schemas.microsoft.com/office/drawing/2014/main" id="{62FBDE7A-D8D7-572F-4B80-5D55E723C01B}"/>
              </a:ext>
            </a:extLst>
          </p:cNvPr>
          <p:cNvSpPr>
            <a:spLocks noGrp="1"/>
          </p:cNvSpPr>
          <p:nvPr>
            <p:ph type="subTitle" idx="1"/>
          </p:nvPr>
        </p:nvSpPr>
        <p:spPr>
          <a:xfrm>
            <a:off x="1258824" y="4459669"/>
            <a:ext cx="9144000" cy="1655762"/>
          </a:xfrm>
        </p:spPr>
        <p:txBody>
          <a:bodyPr vert="horz" lIns="91440" tIns="45720" rIns="91440" bIns="45720" rtlCol="0" anchor="t">
            <a:normAutofit/>
          </a:bodyPr>
          <a:lstStyle/>
          <a:p>
            <a:r>
              <a:rPr lang="en-US">
                <a:ea typeface="游ゴシック"/>
              </a:rPr>
              <a:t>G</a:t>
            </a:r>
            <a:r>
              <a:rPr lang="ja-JP" altLang="en-US">
                <a:ea typeface="游ゴシック"/>
              </a:rPr>
              <a:t>チーム</a:t>
            </a:r>
            <a:r>
              <a:rPr lang="en-US">
                <a:ea typeface="游ゴシック"/>
              </a:rPr>
              <a:t>：jobs</a:t>
            </a:r>
            <a:endParaRPr kumimoji="1" lang="en-US"/>
          </a:p>
        </p:txBody>
      </p:sp>
      <p:cxnSp>
        <p:nvCxnSpPr>
          <p:cNvPr id="11" name="直線コネクタ 10">
            <a:extLst>
              <a:ext uri="{FF2B5EF4-FFF2-40B4-BE49-F238E27FC236}">
                <a16:creationId xmlns:a16="http://schemas.microsoft.com/office/drawing/2014/main" id="{0545CF35-355F-8D8A-69D9-E397F832A483}"/>
              </a:ext>
            </a:extLst>
          </p:cNvPr>
          <p:cNvCxnSpPr>
            <a:cxnSpLocks/>
          </p:cNvCxnSpPr>
          <p:nvPr/>
        </p:nvCxnSpPr>
        <p:spPr>
          <a:xfrm>
            <a:off x="696000" y="377647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781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B0D14-A2E3-94E9-3423-3D5D9A0AD9D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D91E50-096D-42C6-2696-0E2027CEFE8C}"/>
              </a:ext>
            </a:extLst>
          </p:cNvPr>
          <p:cNvSpPr>
            <a:spLocks noGrp="1"/>
          </p:cNvSpPr>
          <p:nvPr>
            <p:ph type="title"/>
          </p:nvPr>
        </p:nvSpPr>
        <p:spPr>
          <a:xfrm>
            <a:off x="838200" y="170174"/>
            <a:ext cx="10515600" cy="1325563"/>
          </a:xfrm>
        </p:spPr>
        <p:txBody>
          <a:bodyPr>
            <a:normAutofit/>
          </a:bodyPr>
          <a:lstStyle/>
          <a:p>
            <a:r>
              <a:rPr lang="ja-JP" sz="4000">
                <a:solidFill>
                  <a:srgbClr val="000000"/>
                </a:solidFill>
                <a:latin typeface="游ゴシック Light"/>
                <a:ea typeface="+mj-lt"/>
                <a:cs typeface="Open Sans"/>
              </a:rPr>
              <a:t>API設計のポイント</a:t>
            </a:r>
            <a:endParaRPr lang="en-US"/>
          </a:p>
        </p:txBody>
      </p:sp>
      <p:sp>
        <p:nvSpPr>
          <p:cNvPr id="4" name="テキスト ボックス 3">
            <a:extLst>
              <a:ext uri="{FF2B5EF4-FFF2-40B4-BE49-F238E27FC236}">
                <a16:creationId xmlns:a16="http://schemas.microsoft.com/office/drawing/2014/main" id="{AA69FEC2-F4D6-ECE8-6C28-5130349239F5}"/>
              </a:ext>
            </a:extLst>
          </p:cNvPr>
          <p:cNvSpPr txBox="1"/>
          <p:nvPr/>
        </p:nvSpPr>
        <p:spPr>
          <a:xfrm>
            <a:off x="838200" y="1356670"/>
            <a:ext cx="10990459" cy="2369880"/>
          </a:xfrm>
          <a:prstGeom prst="rect">
            <a:avLst/>
          </a:prstGeom>
          <a:noFill/>
        </p:spPr>
        <p:txBody>
          <a:bodyPr wrap="square" lIns="91440" tIns="45720" rIns="91440" bIns="45720" rtlCol="0" anchor="t">
            <a:spAutoFit/>
          </a:bodyPr>
          <a:lstStyle/>
          <a:p>
            <a:r>
              <a:rPr lang="ja-JP" altLang="en-US" sz="2800" b="1">
                <a:ea typeface="游ゴシック"/>
              </a:rPr>
              <a:t>&lt;商品表示機能&gt;</a:t>
            </a:r>
            <a:endParaRPr lang="en-US" altLang="ja-JP" b="1">
              <a:ea typeface="游ゴシック" panose="020B0400000000000000" pitchFamily="34" charset="-128"/>
            </a:endParaRPr>
          </a:p>
          <a:p>
            <a:r>
              <a:rPr lang="ja-JP" altLang="en-US" sz="2400">
                <a:ea typeface="游ゴシック"/>
              </a:rPr>
              <a:t>・キーワード検索、カテゴリー検索、並び順指定により商品一覧を表示する。</a:t>
            </a:r>
            <a:endParaRPr lang="en-US" altLang="ja-JP">
              <a:ea typeface="游ゴシック" panose="020B0400000000000000" pitchFamily="34" charset="-128"/>
            </a:endParaRPr>
          </a:p>
          <a:p>
            <a:r>
              <a:rPr lang="ja-JP" altLang="en-US" sz="2400">
                <a:ea typeface="游ゴシック"/>
              </a:rPr>
              <a:t>それらのエンドポイントを</a:t>
            </a:r>
            <a:r>
              <a:rPr lang="ja-JP" sz="2400">
                <a:solidFill>
                  <a:schemeClr val="accent2"/>
                </a:solidFill>
                <a:ea typeface="游ゴシック"/>
              </a:rPr>
              <a:t> </a:t>
            </a:r>
            <a:r>
              <a:rPr lang="ja-JP" sz="2400" b="1">
                <a:solidFill>
                  <a:schemeClr val="accent2"/>
                </a:solidFill>
                <a:ea typeface="游ゴシック"/>
              </a:rPr>
              <a:t>/api/products</a:t>
            </a:r>
            <a:r>
              <a:rPr lang="ja-JP" sz="2400">
                <a:ea typeface="游ゴシック"/>
              </a:rPr>
              <a:t>で統一。</a:t>
            </a:r>
            <a:endParaRPr lang="en-US" altLang="ja-JP">
              <a:ea typeface="游ゴシック"/>
            </a:endParaRPr>
          </a:p>
          <a:p>
            <a:r>
              <a:rPr lang="ja-JP" sz="2400">
                <a:ea typeface="游ゴシック"/>
              </a:rPr>
              <a:t>keyword、category、sort といったクエリパラメータをバックエンドに渡す。</a:t>
            </a:r>
          </a:p>
          <a:p>
            <a:r>
              <a:rPr lang="ja-JP" altLang="en-US" sz="2400">
                <a:ea typeface="游ゴシック"/>
              </a:rPr>
              <a:t>・商品詳細を表示する。</a:t>
            </a:r>
          </a:p>
          <a:p>
            <a:r>
              <a:rPr lang="ja-JP" sz="2400" b="1">
                <a:solidFill>
                  <a:schemeClr val="accent2"/>
                </a:solidFill>
                <a:ea typeface="游ゴシック"/>
              </a:rPr>
              <a:t>/api/products/{id}</a:t>
            </a:r>
            <a:endParaRPr lang="ja-JP">
              <a:solidFill>
                <a:schemeClr val="accent2"/>
              </a:solidFill>
            </a:endParaRPr>
          </a:p>
        </p:txBody>
      </p:sp>
      <p:sp>
        <p:nvSpPr>
          <p:cNvPr id="5" name="テキスト ボックス 3">
            <a:extLst>
              <a:ext uri="{FF2B5EF4-FFF2-40B4-BE49-F238E27FC236}">
                <a16:creationId xmlns:a16="http://schemas.microsoft.com/office/drawing/2014/main" id="{3D436E39-883F-2AAC-3369-0D616FE02A59}"/>
              </a:ext>
            </a:extLst>
          </p:cNvPr>
          <p:cNvSpPr txBox="1"/>
          <p:nvPr/>
        </p:nvSpPr>
        <p:spPr>
          <a:xfrm>
            <a:off x="838200" y="3929801"/>
            <a:ext cx="10341293" cy="1261884"/>
          </a:xfrm>
          <a:prstGeom prst="rect">
            <a:avLst/>
          </a:prstGeom>
          <a:noFill/>
        </p:spPr>
        <p:txBody>
          <a:bodyPr wrap="none" lIns="91440" tIns="45720" rIns="91440" bIns="45720" rtlCol="0" anchor="t">
            <a:spAutoFit/>
          </a:bodyPr>
          <a:lstStyle/>
          <a:p>
            <a:r>
              <a:rPr lang="ja-JP" altLang="en-US" sz="2800" b="1">
                <a:ea typeface="游ゴシック"/>
              </a:rPr>
              <a:t>&lt;カテゴリ表示機能&gt;</a:t>
            </a:r>
          </a:p>
          <a:p>
            <a:r>
              <a:rPr lang="ja-JP" altLang="en-US" sz="2400">
                <a:ea typeface="游ゴシック"/>
              </a:rPr>
              <a:t>カテゴリ検索時に用いるプルダウンに重複なしのカテゴリ名を表示する。</a:t>
            </a:r>
          </a:p>
          <a:p>
            <a:r>
              <a:rPr lang="ja-JP" altLang="en-US" sz="2400" b="1">
                <a:solidFill>
                  <a:schemeClr val="accent2"/>
                </a:solidFill>
                <a:ea typeface="游ゴシック"/>
              </a:rPr>
              <a:t>/api/categories</a:t>
            </a:r>
            <a:endParaRPr lang="ja-JP" b="1">
              <a:solidFill>
                <a:schemeClr val="accent2"/>
              </a:solidFill>
            </a:endParaRPr>
          </a:p>
        </p:txBody>
      </p:sp>
      <p:sp>
        <p:nvSpPr>
          <p:cNvPr id="6" name="テキスト ボックス 3">
            <a:extLst>
              <a:ext uri="{FF2B5EF4-FFF2-40B4-BE49-F238E27FC236}">
                <a16:creationId xmlns:a16="http://schemas.microsoft.com/office/drawing/2014/main" id="{E8B3ED31-D888-B2F7-96F2-2CA92F51C03F}"/>
              </a:ext>
            </a:extLst>
          </p:cNvPr>
          <p:cNvSpPr txBox="1"/>
          <p:nvPr/>
        </p:nvSpPr>
        <p:spPr>
          <a:xfrm>
            <a:off x="838200" y="5531107"/>
            <a:ext cx="8198078" cy="892552"/>
          </a:xfrm>
          <a:prstGeom prst="rect">
            <a:avLst/>
          </a:prstGeom>
          <a:noFill/>
        </p:spPr>
        <p:txBody>
          <a:bodyPr wrap="none" lIns="91440" tIns="45720" rIns="91440" bIns="45720" rtlCol="0" anchor="t">
            <a:spAutoFit/>
          </a:bodyPr>
          <a:lstStyle/>
          <a:p>
            <a:r>
              <a:rPr lang="ja-JP" altLang="en-US" sz="2800" b="1">
                <a:ea typeface="游ゴシック"/>
              </a:rPr>
              <a:t>&lt;カート機能、注文機能&gt;</a:t>
            </a:r>
          </a:p>
          <a:p>
            <a:r>
              <a:rPr lang="ja-JP" altLang="en-US" sz="2400">
                <a:ea typeface="游ゴシック"/>
              </a:rPr>
              <a:t>サンプルコードのまま変更せず。</a:t>
            </a:r>
            <a:r>
              <a:rPr lang="ja-JP" altLang="en-US" sz="2400" b="1">
                <a:solidFill>
                  <a:schemeClr val="accent2"/>
                </a:solidFill>
                <a:ea typeface="游ゴシック"/>
              </a:rPr>
              <a:t>/api/cart</a:t>
            </a:r>
            <a:r>
              <a:rPr lang="ja-JP" altLang="en-US" sz="2400">
                <a:ea typeface="游ゴシック"/>
              </a:rPr>
              <a:t>、</a:t>
            </a:r>
            <a:r>
              <a:rPr lang="ja-JP" sz="2400" b="1">
                <a:solidFill>
                  <a:schemeClr val="accent2"/>
                </a:solidFill>
                <a:ea typeface="游ゴシック"/>
              </a:rPr>
              <a:t> /api/orders</a:t>
            </a:r>
          </a:p>
        </p:txBody>
      </p:sp>
      <p:cxnSp>
        <p:nvCxnSpPr>
          <p:cNvPr id="3" name="直線コネクタ 2">
            <a:extLst>
              <a:ext uri="{FF2B5EF4-FFF2-40B4-BE49-F238E27FC236}">
                <a16:creationId xmlns:a16="http://schemas.microsoft.com/office/drawing/2014/main" id="{1300B04B-63B0-5004-84FF-117D97A13FF9}"/>
              </a:ext>
            </a:extLst>
          </p:cNvPr>
          <p:cNvCxnSpPr>
            <a:cxnSpLocks/>
          </p:cNvCxnSpPr>
          <p:nvPr/>
        </p:nvCxnSpPr>
        <p:spPr>
          <a:xfrm>
            <a:off x="696000" y="119902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231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8BD5D-1666-4693-4F2B-335C4FEF545E}"/>
              </a:ext>
            </a:extLst>
          </p:cNvPr>
          <p:cNvSpPr>
            <a:spLocks noGrp="1"/>
          </p:cNvSpPr>
          <p:nvPr>
            <p:ph type="title"/>
          </p:nvPr>
        </p:nvSpPr>
        <p:spPr>
          <a:xfrm>
            <a:off x="838200" y="288036"/>
            <a:ext cx="10515600" cy="1325563"/>
          </a:xfrm>
        </p:spPr>
        <p:txBody>
          <a:bodyPr>
            <a:normAutofit/>
          </a:bodyPr>
          <a:lstStyle/>
          <a:p>
            <a:r>
              <a:rPr lang="ja-JP" altLang="en-US" sz="4000">
                <a:ea typeface="游ゴシック Light"/>
              </a:rPr>
              <a:t>テスト・</a:t>
            </a:r>
            <a:r>
              <a:rPr kumimoji="1" lang="ja-JP" altLang="en-US" sz="4000">
                <a:ea typeface="游ゴシック Light"/>
              </a:rPr>
              <a:t>品質確保の取り組み</a:t>
            </a:r>
            <a:endParaRPr lang="ja-JP" altLang="en-US" sz="4000">
              <a:ea typeface="游ゴシック Light"/>
            </a:endParaRPr>
          </a:p>
        </p:txBody>
      </p:sp>
      <p:sp>
        <p:nvSpPr>
          <p:cNvPr id="4" name="TextBox 3">
            <a:extLst>
              <a:ext uri="{FF2B5EF4-FFF2-40B4-BE49-F238E27FC236}">
                <a16:creationId xmlns:a16="http://schemas.microsoft.com/office/drawing/2014/main" id="{3E520491-87A5-A8BE-44AC-29157C8FB94A}"/>
              </a:ext>
            </a:extLst>
          </p:cNvPr>
          <p:cNvSpPr txBox="1"/>
          <p:nvPr/>
        </p:nvSpPr>
        <p:spPr>
          <a:xfrm>
            <a:off x="780143" y="2086428"/>
            <a:ext cx="10595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游ゴシック"/>
            </a:endParaRPr>
          </a:p>
        </p:txBody>
      </p:sp>
      <p:sp>
        <p:nvSpPr>
          <p:cNvPr id="5" name="TextBox 4">
            <a:extLst>
              <a:ext uri="{FF2B5EF4-FFF2-40B4-BE49-F238E27FC236}">
                <a16:creationId xmlns:a16="http://schemas.microsoft.com/office/drawing/2014/main" id="{90DB0550-00CE-4AE5-CCFA-8EAEAC190640}"/>
              </a:ext>
            </a:extLst>
          </p:cNvPr>
          <p:cNvSpPr txBox="1"/>
          <p:nvPr/>
        </p:nvSpPr>
        <p:spPr>
          <a:xfrm>
            <a:off x="838200" y="2256440"/>
            <a:ext cx="107976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游ゴシック"/>
              </a:rPr>
              <a:t>・</a:t>
            </a:r>
            <a:r>
              <a:rPr lang="en-US" sz="2400" err="1">
                <a:ea typeface="游ゴシック"/>
              </a:rPr>
              <a:t>ProductRepositoryTest</a:t>
            </a:r>
            <a:r>
              <a:rPr lang="en-US" sz="2400">
                <a:ea typeface="游ゴシック"/>
              </a:rPr>
              <a:t>:</a:t>
            </a:r>
            <a:endParaRPr lang="en-US" altLang="ja-JP" sz="2400">
              <a:ea typeface="游ゴシック"/>
            </a:endParaRPr>
          </a:p>
          <a:p>
            <a:pPr algn="l"/>
            <a:r>
              <a:rPr lang="ja-JP" altLang="en-US" sz="2400">
                <a:ea typeface="游ゴシック"/>
              </a:rPr>
              <a:t>キーワード検索、カテゴリ検索、キーワード＋カテゴリ検索を追加したので、それぞれがDBから条件に合う結果が返ってくるかのテストを行った</a:t>
            </a:r>
            <a:endParaRPr lang="en-US" altLang="ja-JP" sz="2400">
              <a:ea typeface="游ゴシック"/>
            </a:endParaRPr>
          </a:p>
          <a:p>
            <a:endParaRPr lang="ja-JP" altLang="en-US" sz="2400">
              <a:ea typeface="游ゴシック"/>
            </a:endParaRPr>
          </a:p>
          <a:p>
            <a:r>
              <a:rPr lang="ja-JP" altLang="en-US" sz="2400">
                <a:ea typeface="游ゴシック"/>
              </a:rPr>
              <a:t>・ProductServiceTest:</a:t>
            </a:r>
          </a:p>
          <a:p>
            <a:r>
              <a:rPr lang="ja-JP" sz="2400">
                <a:ea typeface="游ゴシック"/>
              </a:rPr>
              <a:t>キーワード検索、カテゴリ検索、キーワード＋カテゴリ検索</a:t>
            </a:r>
            <a:r>
              <a:rPr lang="ja-JP" altLang="en-US" sz="2400">
                <a:ea typeface="游ゴシック"/>
              </a:rPr>
              <a:t>、ソート機能のテストを追加し、複合のパターンもテストした。</a:t>
            </a:r>
          </a:p>
          <a:p>
            <a:endParaRPr lang="ja-JP" altLang="en-US" sz="2400">
              <a:ea typeface="游ゴシック"/>
            </a:endParaRPr>
          </a:p>
          <a:p>
            <a:r>
              <a:rPr lang="ja-JP" altLang="en-US" sz="2400">
                <a:ea typeface="游ゴシック"/>
              </a:rPr>
              <a:t>・ProductControllerTest:</a:t>
            </a:r>
          </a:p>
          <a:p>
            <a:r>
              <a:rPr lang="ja-JP" altLang="en-US" sz="2400">
                <a:ea typeface="游ゴシック"/>
              </a:rPr>
              <a:t>フロントエンドからキーワード、カテゴリ、ソートの入力が送られてきて、ProductServiceに正常に送られるかのテストを行った。</a:t>
            </a:r>
          </a:p>
          <a:p>
            <a:endParaRPr lang="ja-JP" altLang="en-US" sz="2400">
              <a:ea typeface="游ゴシック"/>
            </a:endParaRPr>
          </a:p>
        </p:txBody>
      </p:sp>
      <p:sp>
        <p:nvSpPr>
          <p:cNvPr id="6" name="TextBox 5">
            <a:extLst>
              <a:ext uri="{FF2B5EF4-FFF2-40B4-BE49-F238E27FC236}">
                <a16:creationId xmlns:a16="http://schemas.microsoft.com/office/drawing/2014/main" id="{AFEE528F-BF21-F6FB-26C3-0A5C15CCFDE1}"/>
              </a:ext>
            </a:extLst>
          </p:cNvPr>
          <p:cNvSpPr txBox="1"/>
          <p:nvPr/>
        </p:nvSpPr>
        <p:spPr>
          <a:xfrm>
            <a:off x="940815" y="1565637"/>
            <a:ext cx="45014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latin typeface="+mn-ea"/>
              </a:rPr>
              <a:t>単体テスト</a:t>
            </a:r>
            <a:endParaRPr lang="en-US" sz="3200">
              <a:latin typeface="+mn-ea"/>
            </a:endParaRPr>
          </a:p>
        </p:txBody>
      </p:sp>
      <p:cxnSp>
        <p:nvCxnSpPr>
          <p:cNvPr id="3" name="直線コネクタ 2">
            <a:extLst>
              <a:ext uri="{FF2B5EF4-FFF2-40B4-BE49-F238E27FC236}">
                <a16:creationId xmlns:a16="http://schemas.microsoft.com/office/drawing/2014/main" id="{D7205464-0C50-DA7A-5477-3C2077BC7AEC}"/>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826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514F8-FE40-B2EB-B296-F399777C13BB}"/>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C6C7EAE-EDCE-70B3-CACC-A9378A4957A6}"/>
              </a:ext>
            </a:extLst>
          </p:cNvPr>
          <p:cNvSpPr>
            <a:spLocks noGrp="1"/>
          </p:cNvSpPr>
          <p:nvPr>
            <p:ph idx="1"/>
          </p:nvPr>
        </p:nvSpPr>
        <p:spPr>
          <a:xfrm>
            <a:off x="838200" y="2282375"/>
            <a:ext cx="10515600" cy="4351338"/>
          </a:xfrm>
        </p:spPr>
        <p:txBody>
          <a:bodyPr vert="horz" lIns="91440" tIns="45720" rIns="91440" bIns="45720" rtlCol="0" anchor="t">
            <a:normAutofit/>
          </a:bodyPr>
          <a:lstStyle/>
          <a:p>
            <a:pPr marL="0" indent="0">
              <a:buNone/>
            </a:pPr>
            <a:br>
              <a:rPr lang="ja-JP" altLang="en-US"/>
            </a:br>
            <a:endParaRPr lang="ja-JP" altLang="en-US">
              <a:ea typeface="游ゴシック"/>
            </a:endParaRPr>
          </a:p>
          <a:p>
            <a:endParaRPr kumimoji="1" lang="ja-JP" altLang="en-US"/>
          </a:p>
        </p:txBody>
      </p:sp>
      <p:sp>
        <p:nvSpPr>
          <p:cNvPr id="5" name="TextBox 4">
            <a:extLst>
              <a:ext uri="{FF2B5EF4-FFF2-40B4-BE49-F238E27FC236}">
                <a16:creationId xmlns:a16="http://schemas.microsoft.com/office/drawing/2014/main" id="{392FFD27-6E64-2A18-48F8-111B9435BE46}"/>
              </a:ext>
            </a:extLst>
          </p:cNvPr>
          <p:cNvSpPr txBox="1"/>
          <p:nvPr/>
        </p:nvSpPr>
        <p:spPr>
          <a:xfrm>
            <a:off x="839496" y="2229007"/>
            <a:ext cx="107108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游ゴシック"/>
              </a:rPr>
              <a:t>・</a:t>
            </a:r>
            <a:r>
              <a:rPr lang="en-US" sz="2400" err="1">
                <a:ea typeface="游ゴシック"/>
              </a:rPr>
              <a:t>CategoryServiceTest</a:t>
            </a:r>
            <a:r>
              <a:rPr lang="en-US" sz="2400">
                <a:ea typeface="游ゴシック"/>
              </a:rPr>
              <a:t>:</a:t>
            </a:r>
          </a:p>
          <a:p>
            <a:r>
              <a:rPr lang="ja-JP" altLang="en-US" sz="2400">
                <a:ea typeface="游ゴシック"/>
              </a:rPr>
              <a:t>ProductRepositoryからすべての商品を持ってきて、カテゴリをアルファベット順に並べ替えて返されるテスト。プルダウンの機能に使用。</a:t>
            </a:r>
          </a:p>
          <a:p>
            <a:endParaRPr lang="ja-JP" altLang="en-US" sz="2400">
              <a:ea typeface="游ゴシック"/>
            </a:endParaRPr>
          </a:p>
          <a:p>
            <a:r>
              <a:rPr lang="ja-JP" altLang="en-US" sz="2400">
                <a:ea typeface="游ゴシック"/>
              </a:rPr>
              <a:t>・CategoryControllerTest:</a:t>
            </a:r>
          </a:p>
          <a:p>
            <a:r>
              <a:rPr lang="ja-JP" altLang="en-US" sz="2400">
                <a:ea typeface="游ゴシック"/>
              </a:rPr>
              <a:t>フロントエンドから</a:t>
            </a:r>
            <a:r>
              <a:rPr lang="ja-JP" sz="2400">
                <a:ea typeface="游ゴシック"/>
              </a:rPr>
              <a:t>getAllCategories</a:t>
            </a:r>
            <a:r>
              <a:rPr lang="ja-JP" altLang="en-US" sz="2400">
                <a:latin typeface="Arial"/>
                <a:ea typeface="游ゴシック"/>
                <a:cs typeface="Arial"/>
              </a:rPr>
              <a:t>を受け取り、</a:t>
            </a:r>
            <a:r>
              <a:rPr lang="ja-JP" altLang="en-US" sz="2400">
                <a:latin typeface="游ゴシック"/>
                <a:ea typeface="游ゴシック"/>
                <a:cs typeface="Arial"/>
              </a:rPr>
              <a:t>CategoryService</a:t>
            </a:r>
            <a:r>
              <a:rPr lang="ja-JP" altLang="en-US" sz="2400">
                <a:latin typeface="Arial"/>
                <a:ea typeface="游ゴシック"/>
                <a:cs typeface="Arial"/>
              </a:rPr>
              <a:t>に送る</a:t>
            </a:r>
            <a:endParaRPr lang="ja-JP" altLang="en-US" sz="2400">
              <a:ea typeface="游ゴシック"/>
            </a:endParaRPr>
          </a:p>
          <a:p>
            <a:endParaRPr lang="ja-JP" altLang="en-US" sz="2400">
              <a:ea typeface="游ゴシック"/>
            </a:endParaRPr>
          </a:p>
        </p:txBody>
      </p:sp>
      <p:sp>
        <p:nvSpPr>
          <p:cNvPr id="8" name="タイトル 1">
            <a:extLst>
              <a:ext uri="{FF2B5EF4-FFF2-40B4-BE49-F238E27FC236}">
                <a16:creationId xmlns:a16="http://schemas.microsoft.com/office/drawing/2014/main" id="{7E002D1E-AD87-6915-F61F-2DDDAC7EFD0F}"/>
              </a:ext>
            </a:extLst>
          </p:cNvPr>
          <p:cNvSpPr>
            <a:spLocks noGrp="1"/>
          </p:cNvSpPr>
          <p:nvPr>
            <p:ph type="title"/>
          </p:nvPr>
        </p:nvSpPr>
        <p:spPr>
          <a:xfrm>
            <a:off x="838200" y="288036"/>
            <a:ext cx="10515600" cy="1325563"/>
          </a:xfrm>
        </p:spPr>
        <p:txBody>
          <a:bodyPr>
            <a:normAutofit/>
          </a:bodyPr>
          <a:lstStyle/>
          <a:p>
            <a:r>
              <a:rPr lang="ja-JP" altLang="en-US" sz="4000">
                <a:ea typeface="游ゴシック Light"/>
              </a:rPr>
              <a:t>テスト・</a:t>
            </a:r>
            <a:r>
              <a:rPr kumimoji="1" lang="ja-JP" altLang="en-US" sz="4000">
                <a:ea typeface="游ゴシック Light"/>
              </a:rPr>
              <a:t>品質確保の取り組み</a:t>
            </a:r>
            <a:endParaRPr lang="ja-JP" altLang="en-US" sz="4000">
              <a:ea typeface="游ゴシック Light"/>
            </a:endParaRPr>
          </a:p>
        </p:txBody>
      </p:sp>
      <p:sp>
        <p:nvSpPr>
          <p:cNvPr id="9" name="TextBox 5">
            <a:extLst>
              <a:ext uri="{FF2B5EF4-FFF2-40B4-BE49-F238E27FC236}">
                <a16:creationId xmlns:a16="http://schemas.microsoft.com/office/drawing/2014/main" id="{3D6B6CD6-91C1-4A92-B27E-CE910DAC9A28}"/>
              </a:ext>
            </a:extLst>
          </p:cNvPr>
          <p:cNvSpPr txBox="1"/>
          <p:nvPr/>
        </p:nvSpPr>
        <p:spPr>
          <a:xfrm>
            <a:off x="940815" y="1565637"/>
            <a:ext cx="45014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latin typeface="+mn-ea"/>
              </a:rPr>
              <a:t>単体テスト</a:t>
            </a:r>
            <a:endParaRPr lang="en-US" sz="3200">
              <a:latin typeface="+mn-ea"/>
            </a:endParaRPr>
          </a:p>
        </p:txBody>
      </p:sp>
      <p:cxnSp>
        <p:nvCxnSpPr>
          <p:cNvPr id="10" name="直線コネクタ 9">
            <a:extLst>
              <a:ext uri="{FF2B5EF4-FFF2-40B4-BE49-F238E27FC236}">
                <a16:creationId xmlns:a16="http://schemas.microsoft.com/office/drawing/2014/main" id="{5462F899-1DAB-649C-A47D-1A3EB8929403}"/>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459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41146-BC7B-0685-2DB0-8B93107F63DE}"/>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472DBFE-6F30-8D18-4477-5282438A462D}"/>
              </a:ext>
            </a:extLst>
          </p:cNvPr>
          <p:cNvSpPr>
            <a:spLocks noGrp="1"/>
          </p:cNvSpPr>
          <p:nvPr>
            <p:ph idx="1"/>
          </p:nvPr>
        </p:nvSpPr>
        <p:spPr>
          <a:xfrm>
            <a:off x="838200" y="2282375"/>
            <a:ext cx="10515600" cy="4351338"/>
          </a:xfrm>
        </p:spPr>
        <p:txBody>
          <a:bodyPr vert="horz" lIns="91440" tIns="45720" rIns="91440" bIns="45720" rtlCol="0" anchor="t">
            <a:normAutofit/>
          </a:bodyPr>
          <a:lstStyle/>
          <a:p>
            <a:pPr marL="0" indent="0">
              <a:buNone/>
            </a:pPr>
            <a:br>
              <a:rPr lang="ja-JP" altLang="en-US"/>
            </a:br>
            <a:endParaRPr lang="ja-JP" altLang="en-US">
              <a:ea typeface="游ゴシック"/>
            </a:endParaRPr>
          </a:p>
          <a:p>
            <a:endParaRPr kumimoji="1" lang="ja-JP" altLang="en-US"/>
          </a:p>
        </p:txBody>
      </p:sp>
      <p:sp>
        <p:nvSpPr>
          <p:cNvPr id="5" name="TextBox 4">
            <a:extLst>
              <a:ext uri="{FF2B5EF4-FFF2-40B4-BE49-F238E27FC236}">
                <a16:creationId xmlns:a16="http://schemas.microsoft.com/office/drawing/2014/main" id="{C49560DC-B973-8D4A-D1B4-4BC2713090A8}"/>
              </a:ext>
            </a:extLst>
          </p:cNvPr>
          <p:cNvSpPr txBox="1"/>
          <p:nvPr/>
        </p:nvSpPr>
        <p:spPr>
          <a:xfrm>
            <a:off x="838200" y="2459504"/>
            <a:ext cx="10541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游ゴシック"/>
              </a:rPr>
              <a:t>・</a:t>
            </a:r>
            <a:r>
              <a:rPr lang="ja-JP" altLang="en-US" sz="2400">
                <a:ea typeface="游ゴシック"/>
              </a:rPr>
              <a:t>キーワード検索、カテゴリ検索、キーワード＋カテゴリ検索、ソート検索のテストを追加。</a:t>
            </a:r>
          </a:p>
          <a:p>
            <a:endParaRPr lang="ja-JP" altLang="en-US" sz="2400">
              <a:ea typeface="游ゴシック"/>
            </a:endParaRPr>
          </a:p>
          <a:p>
            <a:r>
              <a:rPr lang="ja-JP" altLang="en-US" sz="2400">
                <a:ea typeface="游ゴシック"/>
              </a:rPr>
              <a:t>・カテゴリ名取得機能を追加。カテゴリ名の取得とカテゴリ検索の機能を別にしたのでテストを追加。</a:t>
            </a:r>
          </a:p>
        </p:txBody>
      </p:sp>
      <p:sp>
        <p:nvSpPr>
          <p:cNvPr id="8" name="タイトル 1">
            <a:extLst>
              <a:ext uri="{FF2B5EF4-FFF2-40B4-BE49-F238E27FC236}">
                <a16:creationId xmlns:a16="http://schemas.microsoft.com/office/drawing/2014/main" id="{17F84BFF-AC6E-9836-DE38-7ABD2C66DBA1}"/>
              </a:ext>
            </a:extLst>
          </p:cNvPr>
          <p:cNvSpPr>
            <a:spLocks noGrp="1"/>
          </p:cNvSpPr>
          <p:nvPr>
            <p:ph type="title"/>
          </p:nvPr>
        </p:nvSpPr>
        <p:spPr>
          <a:xfrm>
            <a:off x="838200" y="288036"/>
            <a:ext cx="10515600" cy="1325563"/>
          </a:xfrm>
        </p:spPr>
        <p:txBody>
          <a:bodyPr>
            <a:normAutofit/>
          </a:bodyPr>
          <a:lstStyle/>
          <a:p>
            <a:r>
              <a:rPr lang="ja-JP" altLang="en-US" sz="4000">
                <a:ea typeface="游ゴシック Light"/>
              </a:rPr>
              <a:t>テスト・</a:t>
            </a:r>
            <a:r>
              <a:rPr kumimoji="1" lang="ja-JP" altLang="en-US" sz="4000">
                <a:ea typeface="游ゴシック Light"/>
              </a:rPr>
              <a:t>品質確保の取り組み</a:t>
            </a:r>
            <a:endParaRPr lang="ja-JP" altLang="en-US" sz="4000">
              <a:ea typeface="游ゴシック Light"/>
            </a:endParaRPr>
          </a:p>
        </p:txBody>
      </p:sp>
      <p:sp>
        <p:nvSpPr>
          <p:cNvPr id="9" name="TextBox 5">
            <a:extLst>
              <a:ext uri="{FF2B5EF4-FFF2-40B4-BE49-F238E27FC236}">
                <a16:creationId xmlns:a16="http://schemas.microsoft.com/office/drawing/2014/main" id="{E918CE3F-03D4-B590-C04A-BFADB8F32945}"/>
              </a:ext>
            </a:extLst>
          </p:cNvPr>
          <p:cNvSpPr txBox="1"/>
          <p:nvPr/>
        </p:nvSpPr>
        <p:spPr>
          <a:xfrm>
            <a:off x="838200" y="1687171"/>
            <a:ext cx="45014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latin typeface="+mn-ea"/>
              </a:rPr>
              <a:t>結合テスト</a:t>
            </a:r>
            <a:endParaRPr lang="en-US" sz="3200">
              <a:latin typeface="+mn-ea"/>
            </a:endParaRPr>
          </a:p>
        </p:txBody>
      </p:sp>
      <p:cxnSp>
        <p:nvCxnSpPr>
          <p:cNvPr id="10" name="直線コネクタ 9">
            <a:extLst>
              <a:ext uri="{FF2B5EF4-FFF2-40B4-BE49-F238E27FC236}">
                <a16:creationId xmlns:a16="http://schemas.microsoft.com/office/drawing/2014/main" id="{160A6BFA-58DF-1EE5-6105-135A1A10AC73}"/>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320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32D5C-230A-9113-F551-11259A59EC54}"/>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4C7DC7E-F23D-8ED5-A044-068C3184A79E}"/>
              </a:ext>
            </a:extLst>
          </p:cNvPr>
          <p:cNvSpPr>
            <a:spLocks noGrp="1"/>
          </p:cNvSpPr>
          <p:nvPr>
            <p:ph idx="1"/>
          </p:nvPr>
        </p:nvSpPr>
        <p:spPr>
          <a:xfrm>
            <a:off x="838200" y="2282375"/>
            <a:ext cx="10515600" cy="4351338"/>
          </a:xfrm>
        </p:spPr>
        <p:txBody>
          <a:bodyPr vert="horz" lIns="91440" tIns="45720" rIns="91440" bIns="45720" rtlCol="0" anchor="t">
            <a:normAutofit/>
          </a:bodyPr>
          <a:lstStyle/>
          <a:p>
            <a:pPr>
              <a:lnSpc>
                <a:spcPct val="150000"/>
              </a:lnSpc>
            </a:pPr>
            <a:r>
              <a:rPr lang="ja-JP" altLang="en-US" sz="2400">
                <a:ea typeface="游ゴシック"/>
              </a:rPr>
              <a:t>商品表示機能、カート機能、注文機能、シナリオテスト、その他</a:t>
            </a:r>
            <a:r>
              <a:rPr lang="en-US" altLang="ja-JP" sz="2400">
                <a:ea typeface="游ゴシック"/>
              </a:rPr>
              <a:t>(</a:t>
            </a:r>
            <a:r>
              <a:rPr lang="ja-JP" altLang="en-US" sz="2400">
                <a:ea typeface="游ゴシック"/>
              </a:rPr>
              <a:t>非機能観点</a:t>
            </a:r>
            <a:r>
              <a:rPr lang="en-US" altLang="ja-JP" sz="2400">
                <a:ea typeface="游ゴシック"/>
              </a:rPr>
              <a:t>)</a:t>
            </a:r>
            <a:r>
              <a:rPr lang="ja-JP" altLang="en-US" sz="2400">
                <a:ea typeface="游ゴシック"/>
              </a:rPr>
              <a:t>に分けてテストを実施</a:t>
            </a:r>
            <a:endParaRPr lang="en-US" altLang="ja-JP" sz="2400">
              <a:ea typeface="游ゴシック"/>
            </a:endParaRPr>
          </a:p>
          <a:p>
            <a:pPr>
              <a:lnSpc>
                <a:spcPct val="150000"/>
              </a:lnSpc>
            </a:pPr>
            <a:r>
              <a:rPr lang="ja-JP" altLang="en-US" sz="2400">
                <a:ea typeface="游ゴシック"/>
              </a:rPr>
              <a:t>ブラウザで実際に操作をして、商品の表示や注文などに問題がないか確認</a:t>
            </a:r>
            <a:endParaRPr lang="en-US" altLang="ja-JP" sz="2400">
              <a:ea typeface="游ゴシック"/>
            </a:endParaRPr>
          </a:p>
          <a:p>
            <a:pPr>
              <a:lnSpc>
                <a:spcPct val="150000"/>
              </a:lnSpc>
            </a:pPr>
            <a:r>
              <a:rPr lang="ja-JP" altLang="en-US" sz="2400"/>
              <a:t>テストごとに操作前画面、操作画面、操作後画面をキャプチャで取り、エビデンスを格納</a:t>
            </a:r>
            <a:endParaRPr lang="ja-JP" altLang="en-US" sz="2400">
              <a:ea typeface="游ゴシック"/>
            </a:endParaRPr>
          </a:p>
        </p:txBody>
      </p:sp>
      <p:sp>
        <p:nvSpPr>
          <p:cNvPr id="7" name="タイトル 1">
            <a:extLst>
              <a:ext uri="{FF2B5EF4-FFF2-40B4-BE49-F238E27FC236}">
                <a16:creationId xmlns:a16="http://schemas.microsoft.com/office/drawing/2014/main" id="{A61A4945-A9BE-CD91-FA54-7E69FA90792A}"/>
              </a:ext>
            </a:extLst>
          </p:cNvPr>
          <p:cNvSpPr>
            <a:spLocks noGrp="1"/>
          </p:cNvSpPr>
          <p:nvPr>
            <p:ph type="title"/>
          </p:nvPr>
        </p:nvSpPr>
        <p:spPr>
          <a:xfrm>
            <a:off x="838200" y="288036"/>
            <a:ext cx="10515600" cy="1325563"/>
          </a:xfrm>
        </p:spPr>
        <p:txBody>
          <a:bodyPr>
            <a:normAutofit/>
          </a:bodyPr>
          <a:lstStyle/>
          <a:p>
            <a:r>
              <a:rPr lang="ja-JP" altLang="en-US" sz="4000">
                <a:ea typeface="游ゴシック Light"/>
              </a:rPr>
              <a:t>テスト・</a:t>
            </a:r>
            <a:r>
              <a:rPr kumimoji="1" lang="ja-JP" altLang="en-US" sz="4000">
                <a:ea typeface="游ゴシック Light"/>
              </a:rPr>
              <a:t>品質確保の取り組み</a:t>
            </a:r>
            <a:endParaRPr lang="ja-JP" altLang="en-US" sz="4000">
              <a:ea typeface="游ゴシック Light"/>
            </a:endParaRPr>
          </a:p>
        </p:txBody>
      </p:sp>
      <p:sp>
        <p:nvSpPr>
          <p:cNvPr id="8" name="TextBox 5">
            <a:extLst>
              <a:ext uri="{FF2B5EF4-FFF2-40B4-BE49-F238E27FC236}">
                <a16:creationId xmlns:a16="http://schemas.microsoft.com/office/drawing/2014/main" id="{A488C9A1-1F2E-A853-409B-554E5686DE68}"/>
              </a:ext>
            </a:extLst>
          </p:cNvPr>
          <p:cNvSpPr txBox="1"/>
          <p:nvPr/>
        </p:nvSpPr>
        <p:spPr>
          <a:xfrm>
            <a:off x="940815" y="1565637"/>
            <a:ext cx="45014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latin typeface="+mn-ea"/>
              </a:rPr>
              <a:t>総合テスト</a:t>
            </a:r>
            <a:endParaRPr lang="en-US" sz="3200">
              <a:latin typeface="+mn-ea"/>
            </a:endParaRPr>
          </a:p>
        </p:txBody>
      </p:sp>
      <p:cxnSp>
        <p:nvCxnSpPr>
          <p:cNvPr id="9" name="直線コネクタ 8">
            <a:extLst>
              <a:ext uri="{FF2B5EF4-FFF2-40B4-BE49-F238E27FC236}">
                <a16:creationId xmlns:a16="http://schemas.microsoft.com/office/drawing/2014/main" id="{DEDC621F-9C7A-2582-0500-817A946395D0}"/>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83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5C735-86E8-E3F4-C9EB-C4C55E702E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40BC09-DA3B-3BEC-C723-1D636D02BE5E}"/>
              </a:ext>
            </a:extLst>
          </p:cNvPr>
          <p:cNvSpPr>
            <a:spLocks noGrp="1"/>
          </p:cNvSpPr>
          <p:nvPr>
            <p:ph type="title"/>
          </p:nvPr>
        </p:nvSpPr>
        <p:spPr>
          <a:xfrm>
            <a:off x="838200" y="170174"/>
            <a:ext cx="10515600" cy="1325563"/>
          </a:xfrm>
        </p:spPr>
        <p:txBody>
          <a:bodyPr>
            <a:normAutofit/>
          </a:bodyPr>
          <a:lstStyle/>
          <a:p>
            <a:r>
              <a:rPr lang="ja-JP" sz="4000">
                <a:solidFill>
                  <a:srgbClr val="000000"/>
                </a:solidFill>
                <a:latin typeface="游ゴシック Light"/>
                <a:ea typeface="游ゴシック Light"/>
                <a:cs typeface="Open Sans"/>
              </a:rPr>
              <a:t>ソースコードのポイント</a:t>
            </a:r>
            <a:r>
              <a:rPr lang="en-US" altLang="ja-JP" sz="4000">
                <a:solidFill>
                  <a:srgbClr val="000000"/>
                </a:solidFill>
                <a:latin typeface="游ゴシック Light"/>
                <a:ea typeface="游ゴシック Light"/>
                <a:cs typeface="Open Sans"/>
              </a:rPr>
              <a:t>(</a:t>
            </a:r>
            <a:r>
              <a:rPr lang="ja-JP" altLang="en-US" sz="4000">
                <a:solidFill>
                  <a:srgbClr val="000000"/>
                </a:solidFill>
                <a:latin typeface="游ゴシック Light"/>
                <a:ea typeface="游ゴシック Light"/>
                <a:cs typeface="Open Sans"/>
              </a:rPr>
              <a:t>商品表示機能）</a:t>
            </a:r>
            <a:endParaRPr lang="en-US" altLang="ja-JP"/>
          </a:p>
        </p:txBody>
      </p:sp>
      <p:sp>
        <p:nvSpPr>
          <p:cNvPr id="7" name="Rectangle 6">
            <a:extLst>
              <a:ext uri="{FF2B5EF4-FFF2-40B4-BE49-F238E27FC236}">
                <a16:creationId xmlns:a16="http://schemas.microsoft.com/office/drawing/2014/main" id="{EE164E74-7AC4-7227-C387-618A195001EE}"/>
              </a:ext>
            </a:extLst>
          </p:cNvPr>
          <p:cNvSpPr/>
          <p:nvPr/>
        </p:nvSpPr>
        <p:spPr>
          <a:xfrm>
            <a:off x="838200" y="1965164"/>
            <a:ext cx="2234656" cy="14791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8488-34EC-7148-FC8E-57EDC2658287}"/>
              </a:ext>
            </a:extLst>
          </p:cNvPr>
          <p:cNvSpPr txBox="1"/>
          <p:nvPr/>
        </p:nvSpPr>
        <p:spPr>
          <a:xfrm>
            <a:off x="895594" y="159619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游ゴシック"/>
              </a:rPr>
              <a:t>Front end</a:t>
            </a:r>
          </a:p>
        </p:txBody>
      </p:sp>
      <p:sp>
        <p:nvSpPr>
          <p:cNvPr id="9" name="TextBox 8">
            <a:extLst>
              <a:ext uri="{FF2B5EF4-FFF2-40B4-BE49-F238E27FC236}">
                <a16:creationId xmlns:a16="http://schemas.microsoft.com/office/drawing/2014/main" id="{1E17DF8D-E074-B580-5004-2B74EE7B7AA4}"/>
              </a:ext>
            </a:extLst>
          </p:cNvPr>
          <p:cNvSpPr txBox="1"/>
          <p:nvPr/>
        </p:nvSpPr>
        <p:spPr>
          <a:xfrm>
            <a:off x="895594" y="2192543"/>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游ゴシック"/>
              </a:rPr>
              <a:t>キーワード検索</a:t>
            </a:r>
          </a:p>
          <a:p>
            <a:r>
              <a:rPr lang="ja-JP" altLang="en-US" sz="2000">
                <a:ea typeface="游ゴシック"/>
              </a:rPr>
              <a:t>カテゴリ検索</a:t>
            </a:r>
          </a:p>
          <a:p>
            <a:r>
              <a:rPr lang="ja-JP" altLang="en-US" sz="2000">
                <a:ea typeface="游ゴシック"/>
              </a:rPr>
              <a:t>並び替え表示</a:t>
            </a:r>
          </a:p>
        </p:txBody>
      </p:sp>
      <p:cxnSp>
        <p:nvCxnSpPr>
          <p:cNvPr id="10" name="Straight Arrow Connector 9">
            <a:extLst>
              <a:ext uri="{FF2B5EF4-FFF2-40B4-BE49-F238E27FC236}">
                <a16:creationId xmlns:a16="http://schemas.microsoft.com/office/drawing/2014/main" id="{5902FFC5-4782-C6EA-EF7C-D966946DC6A0}"/>
              </a:ext>
            </a:extLst>
          </p:cNvPr>
          <p:cNvCxnSpPr>
            <a:cxnSpLocks/>
          </p:cNvCxnSpPr>
          <p:nvPr/>
        </p:nvCxnSpPr>
        <p:spPr>
          <a:xfrm flipV="1">
            <a:off x="2845979" y="2341838"/>
            <a:ext cx="1228111" cy="2343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 name="Rectangle 6">
            <a:extLst>
              <a:ext uri="{FF2B5EF4-FFF2-40B4-BE49-F238E27FC236}">
                <a16:creationId xmlns:a16="http://schemas.microsoft.com/office/drawing/2014/main" id="{23C0944C-D41D-22A5-A04A-536798183F4C}"/>
              </a:ext>
            </a:extLst>
          </p:cNvPr>
          <p:cNvSpPr/>
          <p:nvPr/>
        </p:nvSpPr>
        <p:spPr>
          <a:xfrm>
            <a:off x="3856616" y="1960790"/>
            <a:ext cx="7136857" cy="14791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9">
            <a:extLst>
              <a:ext uri="{FF2B5EF4-FFF2-40B4-BE49-F238E27FC236}">
                <a16:creationId xmlns:a16="http://schemas.microsoft.com/office/drawing/2014/main" id="{A279754F-2A3A-B5C9-135A-AE0FFA49B903}"/>
              </a:ext>
            </a:extLst>
          </p:cNvPr>
          <p:cNvCxnSpPr>
            <a:cxnSpLocks/>
          </p:cNvCxnSpPr>
          <p:nvPr/>
        </p:nvCxnSpPr>
        <p:spPr>
          <a:xfrm flipV="1">
            <a:off x="2836722" y="2449449"/>
            <a:ext cx="1275468" cy="28262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9">
            <a:extLst>
              <a:ext uri="{FF2B5EF4-FFF2-40B4-BE49-F238E27FC236}">
                <a16:creationId xmlns:a16="http://schemas.microsoft.com/office/drawing/2014/main" id="{4F79F482-E9F8-EC3D-0C33-AB85C8CCCB38}"/>
              </a:ext>
            </a:extLst>
          </p:cNvPr>
          <p:cNvCxnSpPr>
            <a:cxnSpLocks/>
          </p:cNvCxnSpPr>
          <p:nvPr/>
        </p:nvCxnSpPr>
        <p:spPr>
          <a:xfrm flipV="1">
            <a:off x="2836722" y="2478109"/>
            <a:ext cx="1461734" cy="543038"/>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E114EC4F-7D6A-B188-B7F9-9BDC289A3358}"/>
              </a:ext>
            </a:extLst>
          </p:cNvPr>
          <p:cNvSpPr txBox="1"/>
          <p:nvPr/>
        </p:nvSpPr>
        <p:spPr>
          <a:xfrm>
            <a:off x="3745784" y="1636701"/>
            <a:ext cx="6096000" cy="400110"/>
          </a:xfrm>
          <a:prstGeom prst="rect">
            <a:avLst/>
          </a:prstGeom>
          <a:noFill/>
        </p:spPr>
        <p:txBody>
          <a:bodyPr wrap="square">
            <a:spAutoFit/>
          </a:bodyPr>
          <a:lstStyle/>
          <a:p>
            <a:r>
              <a:rPr lang="en-US" altLang="ja-JP" sz="2000" err="1">
                <a:ea typeface="游ゴシック"/>
              </a:rPr>
              <a:t>ProductController</a:t>
            </a:r>
            <a:endParaRPr lang="ja-JP" altLang="en-US" sz="2000"/>
          </a:p>
        </p:txBody>
      </p:sp>
      <p:sp>
        <p:nvSpPr>
          <p:cNvPr id="19" name="テキスト ボックス 18">
            <a:extLst>
              <a:ext uri="{FF2B5EF4-FFF2-40B4-BE49-F238E27FC236}">
                <a16:creationId xmlns:a16="http://schemas.microsoft.com/office/drawing/2014/main" id="{64B1D71F-EEAB-D460-9206-E2AEF59F0C87}"/>
              </a:ext>
            </a:extLst>
          </p:cNvPr>
          <p:cNvSpPr txBox="1"/>
          <p:nvPr/>
        </p:nvSpPr>
        <p:spPr>
          <a:xfrm>
            <a:off x="4291913" y="2059299"/>
            <a:ext cx="6701560" cy="1292662"/>
          </a:xfrm>
          <a:prstGeom prst="rect">
            <a:avLst/>
          </a:prstGeom>
          <a:noFill/>
        </p:spPr>
        <p:txBody>
          <a:bodyPr wrap="square">
            <a:spAutoFit/>
          </a:bodyPr>
          <a:lstStyle/>
          <a:p>
            <a:r>
              <a:rPr lang="en-US" altLang="ja-JP" sz="1600">
                <a:ea typeface="游ゴシック"/>
              </a:rPr>
              <a:t>&lt;</a:t>
            </a:r>
            <a:r>
              <a:rPr lang="ja-JP" altLang="en-US" sz="1600">
                <a:ea typeface="游ゴシック"/>
              </a:rPr>
              <a:t>メソッド</a:t>
            </a:r>
            <a:r>
              <a:rPr lang="en-US" altLang="ja-JP" sz="1600">
                <a:ea typeface="游ゴシック"/>
              </a:rPr>
              <a:t>&gt;</a:t>
            </a:r>
          </a:p>
          <a:p>
            <a:r>
              <a:rPr lang="en-US" altLang="ja-JP" sz="1800" err="1">
                <a:ea typeface="游ゴシック"/>
              </a:rPr>
              <a:t>getFilteredAndSortedProducts</a:t>
            </a:r>
            <a:endParaRPr lang="en-US" altLang="ja-JP" sz="1800">
              <a:ea typeface="游ゴシック"/>
            </a:endParaRPr>
          </a:p>
          <a:p>
            <a:r>
              <a:rPr lang="en-US" altLang="ja-JP" sz="1600" b="1">
                <a:solidFill>
                  <a:schemeClr val="accent2"/>
                </a:solidFill>
              </a:rPr>
              <a:t>(@RequestParam(required = false) </a:t>
            </a:r>
            <a:r>
              <a:rPr lang="en-US" altLang="ja-JP" sz="1400"/>
              <a:t>String keyword,  // </a:t>
            </a:r>
            <a:r>
              <a:rPr lang="ja-JP" altLang="en-US" sz="1400"/>
              <a:t>キーワード検索</a:t>
            </a:r>
          </a:p>
          <a:p>
            <a:r>
              <a:rPr lang="en-US" altLang="ja-JP" sz="1400"/>
              <a:t>@RequestParam(required = false) String category, // </a:t>
            </a:r>
            <a:r>
              <a:rPr lang="ja-JP" altLang="en-US" sz="1400"/>
              <a:t>カテゴリー検索</a:t>
            </a:r>
          </a:p>
          <a:p>
            <a:r>
              <a:rPr lang="en-US" altLang="ja-JP" sz="1400"/>
              <a:t>@RequestParam(required = false, </a:t>
            </a:r>
            <a:r>
              <a:rPr lang="en-US" altLang="ja-JP" sz="1400" err="1"/>
              <a:t>defaultValue</a:t>
            </a:r>
            <a:r>
              <a:rPr lang="en-US" altLang="ja-JP" sz="1400"/>
              <a:t> = "new") String sort) // sort</a:t>
            </a:r>
            <a:endParaRPr lang="ja-JP" altLang="en-US" sz="1400"/>
          </a:p>
        </p:txBody>
      </p:sp>
      <p:cxnSp>
        <p:nvCxnSpPr>
          <p:cNvPr id="20" name="Straight Arrow Connector 9">
            <a:extLst>
              <a:ext uri="{FF2B5EF4-FFF2-40B4-BE49-F238E27FC236}">
                <a16:creationId xmlns:a16="http://schemas.microsoft.com/office/drawing/2014/main" id="{FDDD8D96-3342-EFCE-F5FC-185E08E418CF}"/>
              </a:ext>
            </a:extLst>
          </p:cNvPr>
          <p:cNvCxnSpPr>
            <a:cxnSpLocks/>
          </p:cNvCxnSpPr>
          <p:nvPr/>
        </p:nvCxnSpPr>
        <p:spPr>
          <a:xfrm>
            <a:off x="7134049" y="3429000"/>
            <a:ext cx="0" cy="368300"/>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6">
            <a:extLst>
              <a:ext uri="{FF2B5EF4-FFF2-40B4-BE49-F238E27FC236}">
                <a16:creationId xmlns:a16="http://schemas.microsoft.com/office/drawing/2014/main" id="{3FFA059D-E7E1-5591-A4AA-41B9FC6AFF25}"/>
              </a:ext>
            </a:extLst>
          </p:cNvPr>
          <p:cNvSpPr/>
          <p:nvPr/>
        </p:nvSpPr>
        <p:spPr>
          <a:xfrm>
            <a:off x="3802862" y="4095231"/>
            <a:ext cx="7136857" cy="15707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テキスト ボックス 23">
            <a:extLst>
              <a:ext uri="{FF2B5EF4-FFF2-40B4-BE49-F238E27FC236}">
                <a16:creationId xmlns:a16="http://schemas.microsoft.com/office/drawing/2014/main" id="{D8CCEF02-E1A3-6564-2A3A-7A5AD1484507}"/>
              </a:ext>
            </a:extLst>
          </p:cNvPr>
          <p:cNvSpPr txBox="1"/>
          <p:nvPr/>
        </p:nvSpPr>
        <p:spPr>
          <a:xfrm>
            <a:off x="3750511" y="3695121"/>
            <a:ext cx="6096000" cy="400110"/>
          </a:xfrm>
          <a:prstGeom prst="rect">
            <a:avLst/>
          </a:prstGeom>
          <a:noFill/>
        </p:spPr>
        <p:txBody>
          <a:bodyPr wrap="square" lIns="91440" tIns="45720" rIns="91440" bIns="45720" anchor="t">
            <a:spAutoFit/>
          </a:bodyPr>
          <a:lstStyle/>
          <a:p>
            <a:r>
              <a:rPr lang="en-US" altLang="ja-JP" sz="2000" err="1">
                <a:ea typeface="游ゴシック"/>
              </a:rPr>
              <a:t>ProductService</a:t>
            </a:r>
            <a:endParaRPr lang="ja-JP" altLang="en-US" sz="2000"/>
          </a:p>
        </p:txBody>
      </p:sp>
      <p:sp>
        <p:nvSpPr>
          <p:cNvPr id="26" name="テキスト ボックス 25">
            <a:extLst>
              <a:ext uri="{FF2B5EF4-FFF2-40B4-BE49-F238E27FC236}">
                <a16:creationId xmlns:a16="http://schemas.microsoft.com/office/drawing/2014/main" id="{F17CCA54-6BB5-E4F2-2B08-D01028CF96ED}"/>
              </a:ext>
            </a:extLst>
          </p:cNvPr>
          <p:cNvSpPr txBox="1"/>
          <p:nvPr/>
        </p:nvSpPr>
        <p:spPr>
          <a:xfrm>
            <a:off x="3981448" y="4188641"/>
            <a:ext cx="6779683" cy="1477328"/>
          </a:xfrm>
          <a:prstGeom prst="rect">
            <a:avLst/>
          </a:prstGeom>
          <a:noFill/>
        </p:spPr>
        <p:txBody>
          <a:bodyPr wrap="square">
            <a:spAutoFit/>
          </a:bodyPr>
          <a:lstStyle/>
          <a:p>
            <a:r>
              <a:rPr lang="en-US" altLang="ja-JP">
                <a:ea typeface="游ゴシック"/>
              </a:rPr>
              <a:t>&lt;</a:t>
            </a:r>
            <a:r>
              <a:rPr lang="ja-JP" altLang="en-US">
                <a:ea typeface="游ゴシック"/>
              </a:rPr>
              <a:t>メソッド</a:t>
            </a:r>
            <a:r>
              <a:rPr lang="en-US" altLang="ja-JP">
                <a:ea typeface="游ゴシック"/>
              </a:rPr>
              <a:t>&gt;</a:t>
            </a:r>
            <a:endParaRPr lang="en-US" altLang="ja-JP"/>
          </a:p>
          <a:p>
            <a:r>
              <a:rPr lang="en-US" altLang="ja-JP" err="1"/>
              <a:t>getFilteredAndSortedProducts</a:t>
            </a:r>
            <a:r>
              <a:rPr lang="en-US" altLang="ja-JP"/>
              <a:t>(String keyword, String category, String sort)</a:t>
            </a:r>
          </a:p>
          <a:p>
            <a:r>
              <a:rPr lang="ja-JP" altLang="en-US"/>
              <a:t>キーワード、カテゴリ選択、並び替え順選択の有無により</a:t>
            </a:r>
            <a:r>
              <a:rPr lang="en-US" altLang="ja-JP"/>
              <a:t>If</a:t>
            </a:r>
            <a:r>
              <a:rPr lang="ja-JP" altLang="en-US"/>
              <a:t>分で仕分け。</a:t>
            </a:r>
          </a:p>
        </p:txBody>
      </p:sp>
      <p:cxnSp>
        <p:nvCxnSpPr>
          <p:cNvPr id="27" name="Straight Arrow Connector 9">
            <a:extLst>
              <a:ext uri="{FF2B5EF4-FFF2-40B4-BE49-F238E27FC236}">
                <a16:creationId xmlns:a16="http://schemas.microsoft.com/office/drawing/2014/main" id="{6F2CF755-CB43-0052-A61D-282F9F21F99B}"/>
              </a:ext>
            </a:extLst>
          </p:cNvPr>
          <p:cNvCxnSpPr>
            <a:cxnSpLocks/>
          </p:cNvCxnSpPr>
          <p:nvPr/>
        </p:nvCxnSpPr>
        <p:spPr>
          <a:xfrm>
            <a:off x="7134049" y="5665969"/>
            <a:ext cx="0" cy="37053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FB36C9CA-BF0F-9992-2C89-251290026907}"/>
              </a:ext>
            </a:extLst>
          </p:cNvPr>
          <p:cNvSpPr txBox="1"/>
          <p:nvPr/>
        </p:nvSpPr>
        <p:spPr>
          <a:xfrm>
            <a:off x="6272792" y="6029131"/>
            <a:ext cx="6096000" cy="400110"/>
          </a:xfrm>
          <a:prstGeom prst="rect">
            <a:avLst/>
          </a:prstGeom>
          <a:noFill/>
        </p:spPr>
        <p:txBody>
          <a:bodyPr wrap="square" lIns="91440" tIns="45720" rIns="91440" bIns="45720" anchor="t">
            <a:spAutoFit/>
          </a:bodyPr>
          <a:lstStyle/>
          <a:p>
            <a:r>
              <a:rPr lang="en-US" altLang="ja-JP" sz="2000" err="1">
                <a:ea typeface="游ゴシック"/>
              </a:rPr>
              <a:t>ProductRepository</a:t>
            </a:r>
            <a:endParaRPr lang="ja-JP" altLang="en-US" sz="2000" err="1"/>
          </a:p>
        </p:txBody>
      </p:sp>
      <p:cxnSp>
        <p:nvCxnSpPr>
          <p:cNvPr id="3" name="Straight Arrow Connector 9">
            <a:extLst>
              <a:ext uri="{FF2B5EF4-FFF2-40B4-BE49-F238E27FC236}">
                <a16:creationId xmlns:a16="http://schemas.microsoft.com/office/drawing/2014/main" id="{C4D53383-2FC7-A278-F2EB-203D159E050B}"/>
              </a:ext>
            </a:extLst>
          </p:cNvPr>
          <p:cNvCxnSpPr>
            <a:cxnSpLocks/>
          </p:cNvCxnSpPr>
          <p:nvPr/>
        </p:nvCxnSpPr>
        <p:spPr>
          <a:xfrm flipV="1">
            <a:off x="7531613" y="5658595"/>
            <a:ext cx="0" cy="37053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9">
            <a:extLst>
              <a:ext uri="{FF2B5EF4-FFF2-40B4-BE49-F238E27FC236}">
                <a16:creationId xmlns:a16="http://schemas.microsoft.com/office/drawing/2014/main" id="{ECD780D1-1B6E-DF20-9C3B-504219DD54F5}"/>
              </a:ext>
            </a:extLst>
          </p:cNvPr>
          <p:cNvCxnSpPr>
            <a:cxnSpLocks/>
          </p:cNvCxnSpPr>
          <p:nvPr/>
        </p:nvCxnSpPr>
        <p:spPr>
          <a:xfrm flipV="1">
            <a:off x="7531613" y="3429000"/>
            <a:ext cx="0" cy="365804"/>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9">
            <a:extLst>
              <a:ext uri="{FF2B5EF4-FFF2-40B4-BE49-F238E27FC236}">
                <a16:creationId xmlns:a16="http://schemas.microsoft.com/office/drawing/2014/main" id="{9C145DFE-0FBA-3B26-8881-93E2C7AE1B74}"/>
              </a:ext>
            </a:extLst>
          </p:cNvPr>
          <p:cNvCxnSpPr>
            <a:cxnSpLocks/>
          </p:cNvCxnSpPr>
          <p:nvPr/>
        </p:nvCxnSpPr>
        <p:spPr>
          <a:xfrm flipH="1">
            <a:off x="2921756" y="3292608"/>
            <a:ext cx="938695" cy="2901"/>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B57BBB8-9FE2-2DEA-03D0-1EB5E92AB16C}"/>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23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29937-9247-0931-AB8B-35A4D59E42C1}"/>
              </a:ext>
            </a:extLst>
          </p:cNvPr>
          <p:cNvSpPr>
            <a:spLocks noGrp="1"/>
          </p:cNvSpPr>
          <p:nvPr>
            <p:ph type="title"/>
          </p:nvPr>
        </p:nvSpPr>
        <p:spPr>
          <a:xfrm>
            <a:off x="838200" y="2552513"/>
            <a:ext cx="10515600" cy="1325563"/>
          </a:xfrm>
        </p:spPr>
        <p:txBody>
          <a:bodyPr/>
          <a:lstStyle/>
          <a:p>
            <a:pPr algn="ctr"/>
            <a:r>
              <a:rPr lang="ja-JP" altLang="en-US">
                <a:ea typeface="游ゴシック Light"/>
              </a:rPr>
              <a:t>成果物の画面紹介デモ</a:t>
            </a:r>
            <a:endParaRPr kumimoji="1" lang="ja-JP" altLang="en-US">
              <a:ea typeface="游ゴシック Light"/>
            </a:endParaRPr>
          </a:p>
        </p:txBody>
      </p:sp>
      <p:cxnSp>
        <p:nvCxnSpPr>
          <p:cNvPr id="3" name="直線コネクタ 2">
            <a:extLst>
              <a:ext uri="{FF2B5EF4-FFF2-40B4-BE49-F238E27FC236}">
                <a16:creationId xmlns:a16="http://schemas.microsoft.com/office/drawing/2014/main" id="{0543E284-F373-4E62-24AA-189F49B23243}"/>
              </a:ext>
            </a:extLst>
          </p:cNvPr>
          <p:cNvCxnSpPr>
            <a:cxnSpLocks/>
          </p:cNvCxnSpPr>
          <p:nvPr/>
        </p:nvCxnSpPr>
        <p:spPr>
          <a:xfrm>
            <a:off x="696000" y="3878076"/>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0131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61E34-5C2E-5AA5-AC61-529E716791EA}"/>
              </a:ext>
            </a:extLst>
          </p:cNvPr>
          <p:cNvSpPr>
            <a:spLocks noGrp="1"/>
          </p:cNvSpPr>
          <p:nvPr>
            <p:ph type="title"/>
          </p:nvPr>
        </p:nvSpPr>
        <p:spPr>
          <a:xfrm>
            <a:off x="838200" y="213314"/>
            <a:ext cx="4605216" cy="1335332"/>
          </a:xfrm>
        </p:spPr>
        <p:txBody>
          <a:bodyPr/>
          <a:lstStyle/>
          <a:p>
            <a:r>
              <a:rPr kumimoji="1" lang="ja-JP" altLang="en-US"/>
              <a:t>ふりかえり結果</a:t>
            </a:r>
          </a:p>
        </p:txBody>
      </p:sp>
      <p:sp>
        <p:nvSpPr>
          <p:cNvPr id="3" name="TextBox 2">
            <a:extLst>
              <a:ext uri="{FF2B5EF4-FFF2-40B4-BE49-F238E27FC236}">
                <a16:creationId xmlns:a16="http://schemas.microsoft.com/office/drawing/2014/main" id="{7EF801D1-DF37-48E7-6CDF-D0E637084BA8}"/>
              </a:ext>
            </a:extLst>
          </p:cNvPr>
          <p:cNvSpPr txBox="1"/>
          <p:nvPr/>
        </p:nvSpPr>
        <p:spPr>
          <a:xfrm>
            <a:off x="499543" y="2408251"/>
            <a:ext cx="10854257"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400">
                <a:ea typeface="+mn-lt"/>
                <a:cs typeface="+mn-lt"/>
              </a:rPr>
              <a:t>それぞれの作業の進捗状況をチャットで報告し合い、全体の進捗を把握しやすくした</a:t>
            </a:r>
            <a:r>
              <a:rPr lang="en-US" sz="2400">
                <a:ea typeface="+mn-lt"/>
                <a:cs typeface="+mn-lt"/>
              </a:rPr>
              <a:t>。</a:t>
            </a:r>
          </a:p>
          <a:p>
            <a:pPr marL="285750" indent="-285750">
              <a:buFont typeface="Arial"/>
              <a:buChar char="•"/>
            </a:pPr>
            <a:endParaRPr lang="en-US" sz="1000">
              <a:ea typeface="游ゴシック" panose="02110004020202020204"/>
            </a:endParaRPr>
          </a:p>
          <a:p>
            <a:pPr marL="285750" indent="-285750">
              <a:buFont typeface="Arial"/>
              <a:buChar char="•"/>
            </a:pPr>
            <a:r>
              <a:rPr lang="en-US" altLang="ja-JP" sz="2400">
                <a:ea typeface="+mn-lt"/>
                <a:cs typeface="+mn-lt"/>
              </a:rPr>
              <a:t> </a:t>
            </a:r>
            <a:r>
              <a:rPr lang="ja-JP" altLang="en-US" sz="2400">
                <a:ea typeface="+mn-lt"/>
                <a:cs typeface="+mn-lt"/>
              </a:rPr>
              <a:t>タスクを細分化し、二人一組や三人一組のペアプログラミング形式で協力して作業を進めたことで、効率的に開発が進んだ。メンターに積極的に質問し、問題の早期発見・迅速な改善につなげた</a:t>
            </a:r>
            <a:r>
              <a:rPr lang="en-US" sz="2400">
                <a:ea typeface="+mn-lt"/>
                <a:cs typeface="+mn-lt"/>
              </a:rPr>
              <a:t>。</a:t>
            </a:r>
          </a:p>
          <a:p>
            <a:pPr marL="285750" indent="-285750">
              <a:buFont typeface="Arial"/>
              <a:buChar char="•"/>
            </a:pPr>
            <a:endParaRPr lang="en-US" sz="1000">
              <a:ea typeface="游ゴシック" panose="02110004020202020204"/>
            </a:endParaRPr>
          </a:p>
          <a:p>
            <a:pPr marL="285750" indent="-285750">
              <a:buFont typeface="Arial"/>
              <a:buChar char="•"/>
            </a:pPr>
            <a:r>
              <a:rPr lang="ja-JP" altLang="en-US" sz="2400">
                <a:ea typeface="+mn-lt"/>
                <a:cs typeface="+mn-lt"/>
              </a:rPr>
              <a:t>他チームがやっていなかったソート機能を実装したことで、自分たちで調べながら学ぶ良い機会となった</a:t>
            </a:r>
            <a:r>
              <a:rPr lang="en-US" sz="2400">
                <a:ea typeface="+mn-lt"/>
                <a:cs typeface="+mn-lt"/>
              </a:rPr>
              <a:t>。</a:t>
            </a:r>
          </a:p>
          <a:p>
            <a:pPr marL="285750" indent="-285750">
              <a:buFont typeface="Arial"/>
              <a:buChar char="•"/>
            </a:pPr>
            <a:endParaRPr lang="en-US" sz="1000">
              <a:ea typeface="游ゴシック" panose="02110004020202020204"/>
            </a:endParaRPr>
          </a:p>
          <a:p>
            <a:pPr marL="285750" indent="-285750">
              <a:buFont typeface="Arial"/>
              <a:buChar char="•"/>
            </a:pPr>
            <a:r>
              <a:rPr lang="ja-JP" altLang="en-US" sz="2400">
                <a:ea typeface="+mn-lt"/>
                <a:cs typeface="+mn-lt"/>
              </a:rPr>
              <a:t>機能を詰め込みすぎなかったことで、後半も余裕を持ち丁寧に作業できた</a:t>
            </a:r>
            <a:r>
              <a:rPr lang="en-US" sz="2400">
                <a:ea typeface="+mn-lt"/>
                <a:cs typeface="+mn-lt"/>
              </a:rPr>
              <a:t>。</a:t>
            </a:r>
            <a:endParaRPr lang="en-US" sz="2400">
              <a:ea typeface="游ゴシック" panose="02110004020202020204"/>
            </a:endParaRPr>
          </a:p>
        </p:txBody>
      </p:sp>
      <p:cxnSp>
        <p:nvCxnSpPr>
          <p:cNvPr id="4" name="直線コネクタ 3">
            <a:extLst>
              <a:ext uri="{FF2B5EF4-FFF2-40B4-BE49-F238E27FC236}">
                <a16:creationId xmlns:a16="http://schemas.microsoft.com/office/drawing/2014/main" id="{FA15B667-1BAE-5649-6290-78D3768E649F}"/>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7717EA2D-2912-E714-8C81-FB096D74DA58}"/>
              </a:ext>
            </a:extLst>
          </p:cNvPr>
          <p:cNvSpPr txBox="1"/>
          <p:nvPr/>
        </p:nvSpPr>
        <p:spPr>
          <a:xfrm>
            <a:off x="838200" y="1512604"/>
            <a:ext cx="4038285" cy="584775"/>
          </a:xfrm>
          <a:prstGeom prst="rect">
            <a:avLst/>
          </a:prstGeom>
          <a:noFill/>
        </p:spPr>
        <p:txBody>
          <a:bodyPr wrap="none" rtlCol="0">
            <a:spAutoFit/>
          </a:bodyPr>
          <a:lstStyle/>
          <a:p>
            <a:r>
              <a:rPr kumimoji="1" lang="en-US" altLang="ja-JP" sz="3200"/>
              <a:t>Kee</a:t>
            </a:r>
            <a:r>
              <a:rPr lang="en-US" altLang="ja-JP" sz="3200"/>
              <a:t>p</a:t>
            </a:r>
            <a:r>
              <a:rPr lang="ja-JP" altLang="en-US" sz="3200"/>
              <a:t>（良かった点）</a:t>
            </a:r>
            <a:endParaRPr kumimoji="1" lang="ja-JP" altLang="en-US" sz="3200"/>
          </a:p>
        </p:txBody>
      </p:sp>
    </p:spTree>
    <p:extLst>
      <p:ext uri="{BB962C8B-B14F-4D97-AF65-F5344CB8AC3E}">
        <p14:creationId xmlns:p14="http://schemas.microsoft.com/office/powerpoint/2010/main" val="115903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3">
            <a:extLst>
              <a:ext uri="{FF2B5EF4-FFF2-40B4-BE49-F238E27FC236}">
                <a16:creationId xmlns:a16="http://schemas.microsoft.com/office/drawing/2014/main" id="{6260448F-43D1-2753-2F53-6EB84FBFF081}"/>
              </a:ext>
            </a:extLst>
          </p:cNvPr>
          <p:cNvSpPr txBox="1"/>
          <p:nvPr/>
        </p:nvSpPr>
        <p:spPr>
          <a:xfrm>
            <a:off x="633166" y="1804991"/>
            <a:ext cx="10925667" cy="477053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sz="2400">
              <a:ea typeface="游ゴシック"/>
            </a:endParaRPr>
          </a:p>
          <a:p>
            <a:pPr marL="285750" indent="-285750">
              <a:buFont typeface="Arial"/>
              <a:buChar char="•"/>
            </a:pPr>
            <a:r>
              <a:rPr lang="ja-JP" altLang="en-US" sz="2400">
                <a:ea typeface="+mn-lt"/>
                <a:cs typeface="+mn-lt"/>
              </a:rPr>
              <a:t>リーダー不在によって何も進まない時間が発生。明確なリーダーシップを持つ人がいなかった</a:t>
            </a:r>
            <a:r>
              <a:rPr lang="en-US" sz="2400">
                <a:ea typeface="+mn-lt"/>
                <a:cs typeface="+mn-lt"/>
              </a:rPr>
              <a:t>。</a:t>
            </a:r>
          </a:p>
          <a:p>
            <a:pPr marL="285750" indent="-285750">
              <a:buFont typeface="Arial"/>
              <a:buChar char="•"/>
            </a:pPr>
            <a:endParaRPr lang="en-US" altLang="ja-JP" sz="1000">
              <a:ea typeface="+mn-lt"/>
              <a:cs typeface="+mn-lt"/>
            </a:endParaRPr>
          </a:p>
          <a:p>
            <a:pPr marL="285750" indent="-285750">
              <a:buFont typeface="Arial"/>
              <a:buChar char="•"/>
            </a:pPr>
            <a:r>
              <a:rPr lang="ja-JP" altLang="en-US" sz="2400">
                <a:ea typeface="+mn-lt"/>
                <a:cs typeface="+mn-lt"/>
              </a:rPr>
              <a:t>工程によって知識・理解が不足しているメンバーが多く、一部の理解者に負荷が集中。チーム全体のバランスや効率に影響した</a:t>
            </a:r>
            <a:r>
              <a:rPr lang="en-US" sz="2400">
                <a:ea typeface="+mn-lt"/>
                <a:cs typeface="+mn-lt"/>
              </a:rPr>
              <a:t>。</a:t>
            </a:r>
          </a:p>
          <a:p>
            <a:pPr marL="285750" indent="-285750">
              <a:buFont typeface="Arial"/>
              <a:buChar char="•"/>
            </a:pPr>
            <a:endParaRPr lang="en-US" sz="1000">
              <a:ea typeface="+mn-lt"/>
              <a:cs typeface="+mn-lt"/>
            </a:endParaRPr>
          </a:p>
          <a:p>
            <a:pPr marL="285750" indent="-285750">
              <a:buFont typeface="Arial"/>
              <a:buChar char="•"/>
            </a:pPr>
            <a:r>
              <a:rPr lang="ja-JP" altLang="en-US" sz="2400">
                <a:ea typeface="+mn-lt"/>
                <a:cs typeface="+mn-lt"/>
              </a:rPr>
              <a:t>ブランチや</a:t>
            </a:r>
            <a:r>
              <a:rPr lang="en-US" sz="2400">
                <a:ea typeface="+mn-lt"/>
                <a:cs typeface="+mn-lt"/>
              </a:rPr>
              <a:t>GitHub</a:t>
            </a:r>
            <a:r>
              <a:rPr lang="ja-JP" altLang="en-US" sz="2400">
                <a:ea typeface="+mn-lt"/>
                <a:cs typeface="+mn-lt"/>
              </a:rPr>
              <a:t>の使い方に慣れておらず、毎回コンフリクト</a:t>
            </a:r>
          </a:p>
          <a:p>
            <a:pPr marL="285750" indent="-285750">
              <a:buFont typeface="Arial"/>
              <a:buChar char="•"/>
            </a:pPr>
            <a:endParaRPr lang="en-US" sz="1000">
              <a:ea typeface="+mn-lt"/>
              <a:cs typeface="+mn-lt"/>
            </a:endParaRPr>
          </a:p>
          <a:p>
            <a:pPr marL="285750" indent="-285750">
              <a:buFont typeface="Arial"/>
              <a:buChar char="•"/>
            </a:pPr>
            <a:r>
              <a:rPr lang="ja-JP" altLang="en-US" sz="2400">
                <a:ea typeface="+mn-lt"/>
                <a:cs typeface="+mn-lt"/>
              </a:rPr>
              <a:t>設計段階で実装に関する理解が不足していたため、実用的な設計書を作成できなかった</a:t>
            </a:r>
            <a:r>
              <a:rPr lang="en-US" sz="2400">
                <a:ea typeface="+mn-lt"/>
                <a:cs typeface="+mn-lt"/>
              </a:rPr>
              <a:t>。</a:t>
            </a:r>
          </a:p>
          <a:p>
            <a:pPr marL="285750" indent="-285750">
              <a:buFont typeface="Arial"/>
              <a:buChar char="•"/>
            </a:pPr>
            <a:endParaRPr lang="en-US" sz="1000">
              <a:ea typeface="+mn-lt"/>
              <a:cs typeface="+mn-lt"/>
            </a:endParaRPr>
          </a:p>
          <a:p>
            <a:pPr marL="285750" indent="-285750">
              <a:buFont typeface="Arial"/>
              <a:buChar char="•"/>
            </a:pPr>
            <a:r>
              <a:rPr lang="ja-JP" altLang="en-US" sz="2400">
                <a:ea typeface="+mn-lt"/>
                <a:cs typeface="+mn-lt"/>
              </a:rPr>
              <a:t>最初は</a:t>
            </a:r>
            <a:r>
              <a:rPr lang="en-US" sz="2400">
                <a:ea typeface="+mn-lt"/>
                <a:cs typeface="+mn-lt"/>
              </a:rPr>
              <a:t>AI</a:t>
            </a:r>
            <a:r>
              <a:rPr lang="ja-JP" altLang="en-US" sz="2400">
                <a:ea typeface="+mn-lt"/>
                <a:cs typeface="+mn-lt"/>
              </a:rPr>
              <a:t>に頼り、各工程の作業内容や目的の理解・共有が不十分なまま進めた</a:t>
            </a:r>
            <a:r>
              <a:rPr lang="en-US" sz="2400">
                <a:ea typeface="+mn-lt"/>
                <a:cs typeface="+mn-lt"/>
              </a:rPr>
              <a:t>。</a:t>
            </a:r>
            <a:endParaRPr lang="en-US" sz="2400">
              <a:ea typeface="游ゴシック"/>
            </a:endParaRPr>
          </a:p>
          <a:p>
            <a:pPr algn="l"/>
            <a:endParaRPr lang="en-US" sz="2400">
              <a:ea typeface="游ゴシック"/>
            </a:endParaRPr>
          </a:p>
        </p:txBody>
      </p:sp>
      <p:sp>
        <p:nvSpPr>
          <p:cNvPr id="2" name="タイトル 1">
            <a:extLst>
              <a:ext uri="{FF2B5EF4-FFF2-40B4-BE49-F238E27FC236}">
                <a16:creationId xmlns:a16="http://schemas.microsoft.com/office/drawing/2014/main" id="{2901A0C8-5288-F9FE-5CD6-A615A7959471}"/>
              </a:ext>
            </a:extLst>
          </p:cNvPr>
          <p:cNvSpPr>
            <a:spLocks noGrp="1"/>
          </p:cNvSpPr>
          <p:nvPr>
            <p:ph type="title"/>
          </p:nvPr>
        </p:nvSpPr>
        <p:spPr>
          <a:xfrm>
            <a:off x="838200" y="213314"/>
            <a:ext cx="4605216" cy="1335332"/>
          </a:xfrm>
        </p:spPr>
        <p:txBody>
          <a:bodyPr/>
          <a:lstStyle/>
          <a:p>
            <a:r>
              <a:rPr kumimoji="1" lang="ja-JP" altLang="en-US"/>
              <a:t>ふりかえり結果</a:t>
            </a:r>
          </a:p>
        </p:txBody>
      </p:sp>
      <p:cxnSp>
        <p:nvCxnSpPr>
          <p:cNvPr id="3" name="直線コネクタ 2">
            <a:extLst>
              <a:ext uri="{FF2B5EF4-FFF2-40B4-BE49-F238E27FC236}">
                <a16:creationId xmlns:a16="http://schemas.microsoft.com/office/drawing/2014/main" id="{CD780593-D438-B808-B5A1-36816328821D}"/>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A634E3A2-F950-2020-55AC-AA1D7FAAC118}"/>
              </a:ext>
            </a:extLst>
          </p:cNvPr>
          <p:cNvSpPr txBox="1"/>
          <p:nvPr/>
        </p:nvSpPr>
        <p:spPr>
          <a:xfrm>
            <a:off x="838200" y="1512604"/>
            <a:ext cx="3405099" cy="584775"/>
          </a:xfrm>
          <a:prstGeom prst="rect">
            <a:avLst/>
          </a:prstGeom>
          <a:noFill/>
        </p:spPr>
        <p:txBody>
          <a:bodyPr wrap="none" rtlCol="0">
            <a:spAutoFit/>
          </a:bodyPr>
          <a:lstStyle/>
          <a:p>
            <a:r>
              <a:rPr lang="en-US" altLang="ja-JP" sz="3200"/>
              <a:t>Problem</a:t>
            </a:r>
            <a:r>
              <a:rPr lang="ja-JP" altLang="en-US" sz="3200"/>
              <a:t>（課題）</a:t>
            </a:r>
            <a:endParaRPr kumimoji="1" lang="ja-JP" altLang="en-US" sz="3200"/>
          </a:p>
        </p:txBody>
      </p:sp>
    </p:spTree>
    <p:extLst>
      <p:ext uri="{BB962C8B-B14F-4D97-AF65-F5344CB8AC3E}">
        <p14:creationId xmlns:p14="http://schemas.microsoft.com/office/powerpoint/2010/main" val="192202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DA752F-397A-0EE1-33D2-2AE5C02BADC8}"/>
              </a:ext>
            </a:extLst>
          </p:cNvPr>
          <p:cNvSpPr txBox="1"/>
          <p:nvPr/>
        </p:nvSpPr>
        <p:spPr>
          <a:xfrm>
            <a:off x="531405" y="2097379"/>
            <a:ext cx="10740002" cy="350865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sz="2400">
              <a:ea typeface="游ゴシック"/>
            </a:endParaRPr>
          </a:p>
          <a:p>
            <a:pPr marL="285750" indent="-285750">
              <a:buFont typeface="Arial"/>
              <a:buChar char="•"/>
            </a:pPr>
            <a:r>
              <a:rPr lang="ja-JP" altLang="en-US" sz="2400">
                <a:ea typeface="+mn-lt"/>
                <a:cs typeface="+mn-lt"/>
              </a:rPr>
              <a:t>講義中に疑問を解消し、メンバーと確認して理解レベルを揃える。結果として負荷分散と効率化を図る</a:t>
            </a:r>
            <a:r>
              <a:rPr lang="en-US" sz="2400">
                <a:ea typeface="+mn-lt"/>
                <a:cs typeface="+mn-lt"/>
              </a:rPr>
              <a:t>。</a:t>
            </a:r>
          </a:p>
          <a:p>
            <a:pPr marL="285750" indent="-285750">
              <a:buFont typeface="Arial"/>
              <a:buChar char="•"/>
            </a:pPr>
            <a:endParaRPr lang="en-US" altLang="ja-JP" sz="1000">
              <a:ea typeface="+mn-lt"/>
              <a:cs typeface="+mn-lt"/>
            </a:endParaRPr>
          </a:p>
          <a:p>
            <a:pPr marL="285750" indent="-285750">
              <a:buFont typeface="Arial"/>
              <a:buChar char="•"/>
            </a:pPr>
            <a:r>
              <a:rPr lang="ja-JP" altLang="en-US" sz="2400">
                <a:ea typeface="+mn-lt"/>
                <a:cs typeface="+mn-lt"/>
              </a:rPr>
              <a:t>最初から役割分担やリーダーを決めて、よりスムーズに進行できるようにする</a:t>
            </a:r>
            <a:r>
              <a:rPr lang="en-US" sz="2400">
                <a:ea typeface="+mn-lt"/>
                <a:cs typeface="+mn-lt"/>
              </a:rPr>
              <a:t>。</a:t>
            </a:r>
          </a:p>
          <a:p>
            <a:pPr marL="285750" indent="-285750">
              <a:buFont typeface="Arial"/>
              <a:buChar char="•"/>
            </a:pPr>
            <a:endParaRPr lang="en-US" altLang="ja-JP" sz="1000">
              <a:ea typeface="+mn-lt"/>
              <a:cs typeface="+mn-lt"/>
            </a:endParaRPr>
          </a:p>
          <a:p>
            <a:pPr marL="285750" indent="-285750">
              <a:buFont typeface="Arial"/>
              <a:buChar char="•"/>
            </a:pPr>
            <a:r>
              <a:rPr lang="ja-JP" altLang="en-US" sz="2400">
                <a:ea typeface="+mn-lt"/>
                <a:cs typeface="+mn-lt"/>
              </a:rPr>
              <a:t>設計書作成時点で実装方法を見据えた内容にする</a:t>
            </a:r>
            <a:r>
              <a:rPr lang="en-US" sz="2400">
                <a:ea typeface="+mn-lt"/>
                <a:cs typeface="+mn-lt"/>
              </a:rPr>
              <a:t>。</a:t>
            </a:r>
          </a:p>
          <a:p>
            <a:pPr marL="285750" indent="-285750">
              <a:buFont typeface="Arial"/>
              <a:buChar char="•"/>
            </a:pPr>
            <a:endParaRPr lang="en-US" altLang="ja-JP" sz="1000">
              <a:ea typeface="+mn-lt"/>
              <a:cs typeface="+mn-lt"/>
            </a:endParaRPr>
          </a:p>
          <a:p>
            <a:pPr marL="285750" indent="-285750">
              <a:buFont typeface="Arial"/>
              <a:buChar char="•"/>
            </a:pPr>
            <a:r>
              <a:rPr lang="ja-JP" altLang="en-US" sz="2400">
                <a:ea typeface="+mn-lt"/>
                <a:cs typeface="+mn-lt"/>
              </a:rPr>
              <a:t>作業前に課題内容をチームで話し合い、進め方を明確にする</a:t>
            </a:r>
            <a:r>
              <a:rPr lang="en-US" sz="2400">
                <a:ea typeface="+mn-lt"/>
                <a:cs typeface="+mn-lt"/>
              </a:rPr>
              <a:t>。</a:t>
            </a:r>
            <a:endParaRPr lang="en-US" sz="2400">
              <a:ea typeface="游ゴシック"/>
            </a:endParaRPr>
          </a:p>
          <a:p>
            <a:r>
              <a:rPr lang="en-US" sz="2400">
                <a:ea typeface="+mn-lt"/>
                <a:cs typeface="+mn-lt"/>
              </a:rPr>
              <a:t>  </a:t>
            </a:r>
            <a:endParaRPr lang="en-US" sz="2400">
              <a:ea typeface="游ゴシック"/>
            </a:endParaRPr>
          </a:p>
        </p:txBody>
      </p:sp>
      <p:sp>
        <p:nvSpPr>
          <p:cNvPr id="2" name="タイトル 1">
            <a:extLst>
              <a:ext uri="{FF2B5EF4-FFF2-40B4-BE49-F238E27FC236}">
                <a16:creationId xmlns:a16="http://schemas.microsoft.com/office/drawing/2014/main" id="{5637F4AB-D438-E654-3EB4-D2226DEACD81}"/>
              </a:ext>
            </a:extLst>
          </p:cNvPr>
          <p:cNvSpPr>
            <a:spLocks noGrp="1"/>
          </p:cNvSpPr>
          <p:nvPr>
            <p:ph type="title"/>
          </p:nvPr>
        </p:nvSpPr>
        <p:spPr>
          <a:xfrm>
            <a:off x="838200" y="213314"/>
            <a:ext cx="4605216" cy="1335332"/>
          </a:xfrm>
        </p:spPr>
        <p:txBody>
          <a:bodyPr/>
          <a:lstStyle/>
          <a:p>
            <a:r>
              <a:rPr kumimoji="1" lang="ja-JP" altLang="en-US"/>
              <a:t>ふりかえり結果</a:t>
            </a:r>
          </a:p>
        </p:txBody>
      </p:sp>
      <p:cxnSp>
        <p:nvCxnSpPr>
          <p:cNvPr id="3" name="直線コネクタ 2">
            <a:extLst>
              <a:ext uri="{FF2B5EF4-FFF2-40B4-BE49-F238E27FC236}">
                <a16:creationId xmlns:a16="http://schemas.microsoft.com/office/drawing/2014/main" id="{A30362D6-A086-9065-C046-35862FCDAB63}"/>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テキスト ボックス 5">
            <a:extLst>
              <a:ext uri="{FF2B5EF4-FFF2-40B4-BE49-F238E27FC236}">
                <a16:creationId xmlns:a16="http://schemas.microsoft.com/office/drawing/2014/main" id="{E56FB6A5-E8E7-76D4-73AA-BE14D2E9EDCB}"/>
              </a:ext>
            </a:extLst>
          </p:cNvPr>
          <p:cNvSpPr txBox="1"/>
          <p:nvPr/>
        </p:nvSpPr>
        <p:spPr>
          <a:xfrm>
            <a:off x="838200" y="1512604"/>
            <a:ext cx="4076757" cy="584775"/>
          </a:xfrm>
          <a:prstGeom prst="rect">
            <a:avLst/>
          </a:prstGeom>
          <a:noFill/>
        </p:spPr>
        <p:txBody>
          <a:bodyPr wrap="none" rtlCol="0">
            <a:spAutoFit/>
          </a:bodyPr>
          <a:lstStyle/>
          <a:p>
            <a:r>
              <a:rPr lang="en-US" altLang="ja-JP" sz="3200"/>
              <a:t>Try</a:t>
            </a:r>
            <a:r>
              <a:rPr lang="ja-JP" altLang="en-US" sz="3200"/>
              <a:t>（次回への改善）</a:t>
            </a:r>
            <a:endParaRPr kumimoji="1" lang="ja-JP" altLang="en-US" sz="3200"/>
          </a:p>
        </p:txBody>
      </p:sp>
    </p:spTree>
    <p:extLst>
      <p:ext uri="{BB962C8B-B14F-4D97-AF65-F5344CB8AC3E}">
        <p14:creationId xmlns:p14="http://schemas.microsoft.com/office/powerpoint/2010/main" val="71648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36E-34C5-7553-0E3F-95A49A8A2FA8}"/>
              </a:ext>
            </a:extLst>
          </p:cNvPr>
          <p:cNvSpPr>
            <a:spLocks noGrp="1"/>
          </p:cNvSpPr>
          <p:nvPr>
            <p:ph type="title"/>
          </p:nvPr>
        </p:nvSpPr>
        <p:spPr/>
        <p:txBody>
          <a:bodyPr>
            <a:normAutofit/>
          </a:bodyPr>
          <a:lstStyle/>
          <a:p>
            <a:r>
              <a:rPr lang="ja-JP" altLang="en-US" sz="4000">
                <a:ea typeface="游ゴシック Light"/>
              </a:rPr>
              <a:t>目次</a:t>
            </a:r>
            <a:endParaRPr kumimoji="1" lang="en-US" sz="4000"/>
          </a:p>
        </p:txBody>
      </p:sp>
      <p:sp>
        <p:nvSpPr>
          <p:cNvPr id="3" name="Content Placeholder 2">
            <a:extLst>
              <a:ext uri="{FF2B5EF4-FFF2-40B4-BE49-F238E27FC236}">
                <a16:creationId xmlns:a16="http://schemas.microsoft.com/office/drawing/2014/main" id="{8F2A7196-30C2-1D2D-502D-0138FF5C3D83}"/>
              </a:ext>
            </a:extLst>
          </p:cNvPr>
          <p:cNvSpPr>
            <a:spLocks noGrp="1"/>
          </p:cNvSpPr>
          <p:nvPr>
            <p:ph idx="1"/>
          </p:nvPr>
        </p:nvSpPr>
        <p:spPr/>
        <p:txBody>
          <a:bodyPr vert="horz" lIns="91440" tIns="45720" rIns="91440" bIns="45720" rtlCol="0" anchor="t">
            <a:normAutofit lnSpcReduction="10000"/>
          </a:bodyPr>
          <a:lstStyle/>
          <a:p>
            <a:pPr marL="0" indent="0">
              <a:lnSpc>
                <a:spcPct val="150000"/>
              </a:lnSpc>
              <a:buNone/>
            </a:pPr>
            <a:r>
              <a:rPr lang="en-US">
                <a:ea typeface="游ゴシック" panose="02110004020202020204"/>
              </a:rPr>
              <a:t>1.</a:t>
            </a:r>
            <a:r>
              <a:rPr lang="ja-JP" altLang="en-US">
                <a:ea typeface="游ゴシック" panose="02110004020202020204"/>
              </a:rPr>
              <a:t>プロジェクト概要</a:t>
            </a:r>
          </a:p>
          <a:p>
            <a:pPr marL="0" indent="0">
              <a:lnSpc>
                <a:spcPct val="150000"/>
              </a:lnSpc>
              <a:buNone/>
            </a:pPr>
            <a:r>
              <a:rPr lang="ja-JP" altLang="en-US">
                <a:ea typeface="游ゴシック" panose="02110004020202020204"/>
              </a:rPr>
              <a:t>2.開発したシステムの特徴</a:t>
            </a:r>
          </a:p>
          <a:p>
            <a:pPr marL="0" indent="0">
              <a:lnSpc>
                <a:spcPct val="150000"/>
              </a:lnSpc>
              <a:buNone/>
            </a:pPr>
            <a:r>
              <a:rPr lang="ja-JP" altLang="en-US">
                <a:ea typeface="游ゴシック" panose="02110004020202020204"/>
              </a:rPr>
              <a:t>3.テスト・品質確保の取り組み</a:t>
            </a:r>
          </a:p>
          <a:p>
            <a:pPr marL="0" indent="0">
              <a:lnSpc>
                <a:spcPct val="150000"/>
              </a:lnSpc>
              <a:buNone/>
            </a:pPr>
            <a:r>
              <a:rPr lang="ja-JP" altLang="en-US">
                <a:ea typeface="游ゴシック" panose="02110004020202020204"/>
              </a:rPr>
              <a:t>4.ふりかえり結果</a:t>
            </a:r>
          </a:p>
          <a:p>
            <a:pPr marL="0" indent="0">
              <a:lnSpc>
                <a:spcPct val="150000"/>
              </a:lnSpc>
              <a:buNone/>
            </a:pPr>
            <a:r>
              <a:rPr lang="ja-JP" altLang="en-US">
                <a:ea typeface="游ゴシック" panose="02110004020202020204"/>
              </a:rPr>
              <a:t>5.画面紹介デモ</a:t>
            </a:r>
          </a:p>
          <a:p>
            <a:pPr marL="0" indent="0">
              <a:lnSpc>
                <a:spcPct val="150000"/>
              </a:lnSpc>
              <a:buNone/>
            </a:pPr>
            <a:r>
              <a:rPr lang="ja-JP" altLang="en-US">
                <a:ea typeface="游ゴシック" panose="02110004020202020204"/>
              </a:rPr>
              <a:t>6.今後の展望・改善提案</a:t>
            </a:r>
          </a:p>
        </p:txBody>
      </p:sp>
      <p:cxnSp>
        <p:nvCxnSpPr>
          <p:cNvPr id="4" name="直線コネクタ 3">
            <a:extLst>
              <a:ext uri="{FF2B5EF4-FFF2-40B4-BE49-F238E27FC236}">
                <a16:creationId xmlns:a16="http://schemas.microsoft.com/office/drawing/2014/main" id="{B22889EF-8DEC-15C1-B606-C35CDC18DC84}"/>
              </a:ext>
            </a:extLst>
          </p:cNvPr>
          <p:cNvCxnSpPr>
            <a:cxnSpLocks/>
          </p:cNvCxnSpPr>
          <p:nvPr/>
        </p:nvCxnSpPr>
        <p:spPr>
          <a:xfrm>
            <a:off x="553800" y="1554480"/>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461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A76A10-40E9-AE10-9048-3F47719515E8}"/>
              </a:ext>
            </a:extLst>
          </p:cNvPr>
          <p:cNvSpPr txBox="1"/>
          <p:nvPr/>
        </p:nvSpPr>
        <p:spPr>
          <a:xfrm>
            <a:off x="735545" y="2084346"/>
            <a:ext cx="1072090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ü"/>
            </a:pPr>
            <a:r>
              <a:rPr lang="ja-JP" altLang="en-US" sz="2800" b="1">
                <a:solidFill>
                  <a:srgbClr val="333333"/>
                </a:solidFill>
                <a:latin typeface="Open Sans"/>
                <a:ea typeface="游ゴシック"/>
                <a:cs typeface="Open Sans"/>
              </a:rPr>
              <a:t>特に印象に残った困難だった点</a:t>
            </a:r>
            <a:endParaRPr lang="en-US" altLang="ja-JP" sz="2800" b="1">
              <a:solidFill>
                <a:srgbClr val="333333"/>
              </a:solidFill>
              <a:latin typeface="Open Sans"/>
              <a:ea typeface="游ゴシック"/>
              <a:cs typeface="Open Sans"/>
            </a:endParaRPr>
          </a:p>
          <a:p>
            <a:pPr marL="342900" indent="-342900">
              <a:buFont typeface="Wingdings"/>
              <a:buChar char="ü"/>
            </a:pPr>
            <a:endParaRPr lang="en-US" sz="1000" b="1">
              <a:ea typeface="游ゴシック"/>
            </a:endParaRPr>
          </a:p>
          <a:p>
            <a:r>
              <a:rPr lang="ja-JP" altLang="en-US" sz="2400">
                <a:solidFill>
                  <a:srgbClr val="333333"/>
                </a:solidFill>
                <a:latin typeface="Open Sans"/>
                <a:ea typeface="游ゴシック"/>
                <a:cs typeface="Open Sans"/>
              </a:rPr>
              <a:t>　</a:t>
            </a:r>
            <a:r>
              <a:rPr lang="ja-JP" sz="2400">
                <a:solidFill>
                  <a:srgbClr val="000000"/>
                </a:solidFill>
                <a:latin typeface="游ゴシック"/>
                <a:ea typeface="游ゴシック"/>
                <a:cs typeface="Open Sans"/>
              </a:rPr>
              <a:t>テストに関する知識・理解が不足しているメンバーが多く</a:t>
            </a:r>
            <a:r>
              <a:rPr lang="ja-JP" altLang="en-US" sz="2400">
                <a:solidFill>
                  <a:srgbClr val="000000"/>
                </a:solidFill>
                <a:latin typeface="游ゴシック"/>
                <a:ea typeface="游ゴシック"/>
                <a:cs typeface="Open Sans"/>
              </a:rPr>
              <a:t>、テストコードの作成やテストの実施にかなり苦労した</a:t>
            </a:r>
          </a:p>
          <a:p>
            <a:pPr marL="285750" indent="-285750">
              <a:buFont typeface="Wingdings"/>
              <a:buChar char="ü"/>
            </a:pPr>
            <a:endParaRPr lang="ja-JP" altLang="en-US" sz="2400">
              <a:solidFill>
                <a:srgbClr val="333333"/>
              </a:solidFill>
              <a:latin typeface="Open Sans"/>
              <a:ea typeface="游ゴシック"/>
              <a:cs typeface="Open Sans"/>
            </a:endParaRPr>
          </a:p>
          <a:p>
            <a:pPr marL="342900" indent="-342900">
              <a:buFont typeface="Wingdings"/>
              <a:buChar char="ü"/>
            </a:pPr>
            <a:r>
              <a:rPr lang="ja-JP" sz="2800" b="1">
                <a:solidFill>
                  <a:srgbClr val="333333"/>
                </a:solidFill>
                <a:latin typeface="Open Sans"/>
                <a:ea typeface="游ゴシック"/>
                <a:cs typeface="Open Sans"/>
              </a:rPr>
              <a:t>チームビルディングやプロジェクト管理で工夫した点</a:t>
            </a:r>
            <a:endParaRPr lang="en-US" altLang="ja-JP" sz="2800" b="1">
              <a:solidFill>
                <a:srgbClr val="333333"/>
              </a:solidFill>
              <a:latin typeface="Open Sans"/>
              <a:ea typeface="游ゴシック"/>
              <a:cs typeface="Open Sans"/>
            </a:endParaRPr>
          </a:p>
          <a:p>
            <a:pPr marL="342900" indent="-342900">
              <a:buFont typeface="Wingdings"/>
              <a:buChar char="ü"/>
            </a:pPr>
            <a:endParaRPr lang="ja-JP" altLang="en-US" sz="1000" b="1">
              <a:solidFill>
                <a:srgbClr val="333333"/>
              </a:solidFill>
              <a:latin typeface="Open Sans"/>
              <a:ea typeface="游ゴシック"/>
              <a:cs typeface="Open Sans"/>
            </a:endParaRPr>
          </a:p>
          <a:p>
            <a:r>
              <a:rPr lang="ja-JP" altLang="en-US" sz="2400">
                <a:solidFill>
                  <a:srgbClr val="333333"/>
                </a:solidFill>
                <a:latin typeface="Open Sans"/>
                <a:ea typeface="游ゴシック"/>
                <a:cs typeface="Open Sans"/>
              </a:rPr>
              <a:t>　リモートワークの日は通話をしながら作業したりチャットでこまめに進捗状況を共有したりして、全体の進捗を全員が把握できるようにした</a:t>
            </a:r>
          </a:p>
        </p:txBody>
      </p:sp>
      <p:sp>
        <p:nvSpPr>
          <p:cNvPr id="2" name="タイトル 1">
            <a:extLst>
              <a:ext uri="{FF2B5EF4-FFF2-40B4-BE49-F238E27FC236}">
                <a16:creationId xmlns:a16="http://schemas.microsoft.com/office/drawing/2014/main" id="{83A646F2-1EE3-2EF4-80AC-A92B2910C375}"/>
              </a:ext>
            </a:extLst>
          </p:cNvPr>
          <p:cNvSpPr>
            <a:spLocks noGrp="1"/>
          </p:cNvSpPr>
          <p:nvPr>
            <p:ph type="title"/>
          </p:nvPr>
        </p:nvSpPr>
        <p:spPr>
          <a:xfrm>
            <a:off x="838200" y="213314"/>
            <a:ext cx="4605216" cy="1335332"/>
          </a:xfrm>
        </p:spPr>
        <p:txBody>
          <a:bodyPr/>
          <a:lstStyle/>
          <a:p>
            <a:r>
              <a:rPr kumimoji="1" lang="ja-JP" altLang="en-US"/>
              <a:t>ふりかえり結果</a:t>
            </a:r>
          </a:p>
        </p:txBody>
      </p:sp>
      <p:cxnSp>
        <p:nvCxnSpPr>
          <p:cNvPr id="4" name="直線コネクタ 3">
            <a:extLst>
              <a:ext uri="{FF2B5EF4-FFF2-40B4-BE49-F238E27FC236}">
                <a16:creationId xmlns:a16="http://schemas.microsoft.com/office/drawing/2014/main" id="{713F565C-F13D-FFC2-4665-737CB4F509FF}"/>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36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FC6A2-A32D-A310-D2F9-82C86109A98F}"/>
              </a:ext>
            </a:extLst>
          </p:cNvPr>
          <p:cNvSpPr>
            <a:spLocks noGrp="1"/>
          </p:cNvSpPr>
          <p:nvPr>
            <p:ph type="title"/>
          </p:nvPr>
        </p:nvSpPr>
        <p:spPr>
          <a:xfrm>
            <a:off x="838200" y="170174"/>
            <a:ext cx="10515600" cy="1325563"/>
          </a:xfrm>
        </p:spPr>
        <p:txBody>
          <a:bodyPr>
            <a:normAutofit/>
          </a:bodyPr>
          <a:lstStyle/>
          <a:p>
            <a:r>
              <a:rPr lang="ja-JP" altLang="en-US" sz="4000"/>
              <a:t>今後の展望</a:t>
            </a:r>
            <a:endParaRPr kumimoji="1" lang="ja-JP" altLang="en-US" sz="4000"/>
          </a:p>
        </p:txBody>
      </p:sp>
      <p:sp>
        <p:nvSpPr>
          <p:cNvPr id="3" name="コンテンツ プレースホルダー 2">
            <a:extLst>
              <a:ext uri="{FF2B5EF4-FFF2-40B4-BE49-F238E27FC236}">
                <a16:creationId xmlns:a16="http://schemas.microsoft.com/office/drawing/2014/main" id="{27D72426-1B88-D796-FD26-DE8CB3061AD0}"/>
              </a:ext>
            </a:extLst>
          </p:cNvPr>
          <p:cNvSpPr>
            <a:spLocks noGrp="1"/>
          </p:cNvSpPr>
          <p:nvPr>
            <p:ph idx="1"/>
          </p:nvPr>
        </p:nvSpPr>
        <p:spPr>
          <a:xfrm>
            <a:off x="838200" y="2282375"/>
            <a:ext cx="10515600" cy="4351338"/>
          </a:xfrm>
        </p:spPr>
        <p:txBody>
          <a:bodyPr/>
          <a:lstStyle/>
          <a:p>
            <a:r>
              <a:rPr lang="ja-JP" altLang="en-US" sz="2400"/>
              <a:t>管理者機能</a:t>
            </a:r>
            <a:endParaRPr lang="en-US" altLang="ja-JP" sz="2400"/>
          </a:p>
          <a:p>
            <a:pPr marL="0" indent="0">
              <a:buNone/>
            </a:pPr>
            <a:r>
              <a:rPr lang="ja-JP" altLang="en-US" sz="2400"/>
              <a:t>　</a:t>
            </a:r>
            <a:r>
              <a:rPr lang="en-US" altLang="ja-JP" sz="2400"/>
              <a:t>---</a:t>
            </a:r>
            <a:r>
              <a:rPr lang="ja-JP" altLang="en-US" sz="2400"/>
              <a:t>管理者ログイン、商品新規登録・編集機能、注文管理機能</a:t>
            </a:r>
            <a:endParaRPr lang="en-US" altLang="ja-JP" sz="2400"/>
          </a:p>
          <a:p>
            <a:pPr marL="0" indent="0">
              <a:buNone/>
            </a:pPr>
            <a:endParaRPr lang="en-US" altLang="ja-JP" sz="1050"/>
          </a:p>
          <a:p>
            <a:r>
              <a:rPr lang="ja-JP" altLang="en-US" sz="2400"/>
              <a:t>会員登録機能</a:t>
            </a:r>
            <a:br>
              <a:rPr lang="ja-JP" altLang="en-US"/>
            </a:br>
            <a:r>
              <a:rPr lang="en-US" altLang="ja-JP"/>
              <a:t>---</a:t>
            </a:r>
            <a:r>
              <a:rPr lang="ja-JP" altLang="en-US" sz="2400"/>
              <a:t>会員登録、ログイン、お気に入り機能、注文完了メール送信機能</a:t>
            </a:r>
            <a:endParaRPr lang="en-US" altLang="ja-JP" sz="2400"/>
          </a:p>
          <a:p>
            <a:endParaRPr lang="ja-JP" altLang="en-US" sz="1050"/>
          </a:p>
          <a:p>
            <a:r>
              <a:rPr kumimoji="1" lang="ja-JP" altLang="en-US" sz="2400"/>
              <a:t>トップページ</a:t>
            </a:r>
            <a:endParaRPr kumimoji="1" lang="en-US" altLang="ja-JP" sz="2400"/>
          </a:p>
          <a:p>
            <a:endParaRPr kumimoji="1" lang="en-US" altLang="ja-JP" sz="1050"/>
          </a:p>
          <a:p>
            <a:r>
              <a:rPr lang="ja-JP" altLang="en-US" sz="2400"/>
              <a:t>送料計算機能</a:t>
            </a:r>
            <a:endParaRPr lang="en-US" altLang="ja-JP" sz="2400"/>
          </a:p>
          <a:p>
            <a:endParaRPr kumimoji="1" lang="ja-JP" altLang="en-US"/>
          </a:p>
        </p:txBody>
      </p:sp>
      <p:sp>
        <p:nvSpPr>
          <p:cNvPr id="4" name="テキスト ボックス 3">
            <a:extLst>
              <a:ext uri="{FF2B5EF4-FFF2-40B4-BE49-F238E27FC236}">
                <a16:creationId xmlns:a16="http://schemas.microsoft.com/office/drawing/2014/main" id="{5744FF88-0C16-FC80-3551-6A4836A06AE9}"/>
              </a:ext>
            </a:extLst>
          </p:cNvPr>
          <p:cNvSpPr txBox="1"/>
          <p:nvPr/>
        </p:nvSpPr>
        <p:spPr>
          <a:xfrm>
            <a:off x="838200" y="1400846"/>
            <a:ext cx="7160935" cy="584775"/>
          </a:xfrm>
          <a:prstGeom prst="rect">
            <a:avLst/>
          </a:prstGeom>
          <a:noFill/>
        </p:spPr>
        <p:txBody>
          <a:bodyPr wrap="none" rtlCol="0">
            <a:spAutoFit/>
          </a:bodyPr>
          <a:lstStyle/>
          <a:p>
            <a:r>
              <a:rPr lang="ja-JP" altLang="en-US" sz="3200"/>
              <a:t>もし追加開発するなら実装したい機能</a:t>
            </a:r>
            <a:endParaRPr kumimoji="1" lang="ja-JP" altLang="en-US" sz="3200"/>
          </a:p>
        </p:txBody>
      </p:sp>
      <p:cxnSp>
        <p:nvCxnSpPr>
          <p:cNvPr id="5" name="直線コネクタ 4">
            <a:extLst>
              <a:ext uri="{FF2B5EF4-FFF2-40B4-BE49-F238E27FC236}">
                <a16:creationId xmlns:a16="http://schemas.microsoft.com/office/drawing/2014/main" id="{45612645-DE91-09E0-A418-32FDE34A5BB3}"/>
              </a:ext>
            </a:extLst>
          </p:cNvPr>
          <p:cNvCxnSpPr>
            <a:cxnSpLocks/>
          </p:cNvCxnSpPr>
          <p:nvPr/>
        </p:nvCxnSpPr>
        <p:spPr>
          <a:xfrm>
            <a:off x="696000" y="1279251"/>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670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6AF7-00DE-FA21-276E-D2EB9292FF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EEB3D6-CA81-E4A7-409A-7DEFBFDAF78E}"/>
              </a:ext>
            </a:extLst>
          </p:cNvPr>
          <p:cNvSpPr>
            <a:spLocks noGrp="1"/>
          </p:cNvSpPr>
          <p:nvPr>
            <p:ph type="title"/>
          </p:nvPr>
        </p:nvSpPr>
        <p:spPr>
          <a:xfrm>
            <a:off x="838200" y="170174"/>
            <a:ext cx="10515600" cy="1325563"/>
          </a:xfrm>
        </p:spPr>
        <p:txBody>
          <a:bodyPr>
            <a:normAutofit/>
          </a:bodyPr>
          <a:lstStyle/>
          <a:p>
            <a:r>
              <a:rPr lang="ja-JP" altLang="en-US" sz="4000"/>
              <a:t>改善提案</a:t>
            </a:r>
            <a:endParaRPr kumimoji="1" lang="ja-JP" altLang="en-US" sz="4000"/>
          </a:p>
        </p:txBody>
      </p:sp>
      <p:sp>
        <p:nvSpPr>
          <p:cNvPr id="3" name="コンテンツ プレースホルダー 2">
            <a:extLst>
              <a:ext uri="{FF2B5EF4-FFF2-40B4-BE49-F238E27FC236}">
                <a16:creationId xmlns:a16="http://schemas.microsoft.com/office/drawing/2014/main" id="{D6398483-E3F8-673A-4C64-4A073176B4AE}"/>
              </a:ext>
            </a:extLst>
          </p:cNvPr>
          <p:cNvSpPr>
            <a:spLocks noGrp="1"/>
          </p:cNvSpPr>
          <p:nvPr>
            <p:ph idx="1"/>
          </p:nvPr>
        </p:nvSpPr>
        <p:spPr>
          <a:xfrm>
            <a:off x="838200" y="2282375"/>
            <a:ext cx="10515600" cy="1495995"/>
          </a:xfrm>
        </p:spPr>
        <p:txBody>
          <a:bodyPr>
            <a:normAutofit/>
          </a:bodyPr>
          <a:lstStyle/>
          <a:p>
            <a:r>
              <a:rPr lang="ja-JP" altLang="en-US" sz="2400"/>
              <a:t>コンフリクトが発生</a:t>
            </a:r>
            <a:endParaRPr lang="en-US" altLang="ja-JP" sz="2400"/>
          </a:p>
          <a:p>
            <a:r>
              <a:rPr lang="ja-JP" altLang="en-US" sz="2400"/>
              <a:t>リーダー不在によるタイムロス</a:t>
            </a:r>
            <a:endParaRPr lang="en-US" altLang="ja-JP" sz="2400"/>
          </a:p>
          <a:p>
            <a:r>
              <a:rPr lang="ja-JP" altLang="en-US" sz="2400"/>
              <a:t>設計段階で実装に関する理解不足、非実用的な設計書に</a:t>
            </a:r>
          </a:p>
          <a:p>
            <a:endParaRPr kumimoji="1" lang="ja-JP" altLang="en-US"/>
          </a:p>
        </p:txBody>
      </p:sp>
      <p:sp>
        <p:nvSpPr>
          <p:cNvPr id="4" name="テキスト ボックス 3">
            <a:extLst>
              <a:ext uri="{FF2B5EF4-FFF2-40B4-BE49-F238E27FC236}">
                <a16:creationId xmlns:a16="http://schemas.microsoft.com/office/drawing/2014/main" id="{BFA65D05-67B3-C038-F423-DF1775AAB357}"/>
              </a:ext>
            </a:extLst>
          </p:cNvPr>
          <p:cNvSpPr txBox="1"/>
          <p:nvPr/>
        </p:nvSpPr>
        <p:spPr>
          <a:xfrm>
            <a:off x="838200" y="1400846"/>
            <a:ext cx="7981672" cy="584775"/>
          </a:xfrm>
          <a:prstGeom prst="rect">
            <a:avLst/>
          </a:prstGeom>
          <a:noFill/>
        </p:spPr>
        <p:txBody>
          <a:bodyPr wrap="none" rtlCol="0">
            <a:spAutoFit/>
          </a:bodyPr>
          <a:lstStyle/>
          <a:p>
            <a:r>
              <a:rPr kumimoji="1" lang="ja-JP" altLang="en-US" sz="3200"/>
              <a:t>今回発見した課題に対する具体的な改善策</a:t>
            </a:r>
          </a:p>
        </p:txBody>
      </p:sp>
      <p:sp>
        <p:nvSpPr>
          <p:cNvPr id="5" name="コンテンツ プレースホルダー 2">
            <a:extLst>
              <a:ext uri="{FF2B5EF4-FFF2-40B4-BE49-F238E27FC236}">
                <a16:creationId xmlns:a16="http://schemas.microsoft.com/office/drawing/2014/main" id="{81DD9B65-5F49-C4CA-DDFD-A37634DC859D}"/>
              </a:ext>
            </a:extLst>
          </p:cNvPr>
          <p:cNvSpPr txBox="1">
            <a:spLocks/>
          </p:cNvSpPr>
          <p:nvPr/>
        </p:nvSpPr>
        <p:spPr>
          <a:xfrm>
            <a:off x="838200" y="4565008"/>
            <a:ext cx="10515600" cy="198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a:t>最初からブランチを作成、こまめにコミットする</a:t>
            </a:r>
            <a:endParaRPr lang="en-US" altLang="ja-JP" sz="2400"/>
          </a:p>
          <a:p>
            <a:r>
              <a:rPr lang="ja-JP" altLang="en-US" sz="2400"/>
              <a:t>リーダーの任命、リーダーとその他の役割を毎回明確化</a:t>
            </a:r>
            <a:endParaRPr lang="en-US" altLang="ja-JP" sz="2400"/>
          </a:p>
          <a:p>
            <a:r>
              <a:rPr lang="ja-JP" altLang="en-US" sz="2400"/>
              <a:t>実装方法まで見据えた設計書を作る</a:t>
            </a:r>
            <a:endParaRPr lang="en-US" altLang="ja-JP" sz="2400"/>
          </a:p>
          <a:p>
            <a:r>
              <a:rPr lang="ja-JP" altLang="en-US" sz="2400"/>
              <a:t>成果物の品質基準を各セクションで設定</a:t>
            </a:r>
          </a:p>
          <a:p>
            <a:endParaRPr lang="ja-JP" altLang="en-US"/>
          </a:p>
        </p:txBody>
      </p:sp>
      <p:sp>
        <p:nvSpPr>
          <p:cNvPr id="6" name="矢印: 下 5">
            <a:extLst>
              <a:ext uri="{FF2B5EF4-FFF2-40B4-BE49-F238E27FC236}">
                <a16:creationId xmlns:a16="http://schemas.microsoft.com/office/drawing/2014/main" id="{75FF7987-BAB5-C073-84FE-48FD51AEA548}"/>
              </a:ext>
            </a:extLst>
          </p:cNvPr>
          <p:cNvSpPr/>
          <p:nvPr/>
        </p:nvSpPr>
        <p:spPr>
          <a:xfrm>
            <a:off x="5853684" y="3796396"/>
            <a:ext cx="484632" cy="474542"/>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CE266128-F02D-29E7-D832-86DB9F089C15}"/>
              </a:ext>
            </a:extLst>
          </p:cNvPr>
          <p:cNvCxnSpPr>
            <a:cxnSpLocks/>
          </p:cNvCxnSpPr>
          <p:nvPr/>
        </p:nvCxnSpPr>
        <p:spPr>
          <a:xfrm>
            <a:off x="696000" y="1205678"/>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129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CD053-104C-4472-41FD-C7FC40E848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BDD673-1689-6C5B-631B-0CE17B7982F8}"/>
              </a:ext>
            </a:extLst>
          </p:cNvPr>
          <p:cNvSpPr>
            <a:spLocks noGrp="1"/>
          </p:cNvSpPr>
          <p:nvPr>
            <p:ph type="title"/>
          </p:nvPr>
        </p:nvSpPr>
        <p:spPr>
          <a:xfrm>
            <a:off x="838200" y="494383"/>
            <a:ext cx="10515600" cy="1325563"/>
          </a:xfrm>
        </p:spPr>
        <p:txBody>
          <a:bodyPr>
            <a:normAutofit/>
          </a:bodyPr>
          <a:lstStyle/>
          <a:p>
            <a:r>
              <a:rPr kumimoji="1" lang="ja-JP" altLang="en-US" sz="4000"/>
              <a:t>プロジェクト概要</a:t>
            </a:r>
          </a:p>
        </p:txBody>
      </p:sp>
      <p:sp>
        <p:nvSpPr>
          <p:cNvPr id="3" name="コンテンツ プレースホルダー 2">
            <a:extLst>
              <a:ext uri="{FF2B5EF4-FFF2-40B4-BE49-F238E27FC236}">
                <a16:creationId xmlns:a16="http://schemas.microsoft.com/office/drawing/2014/main" id="{5A1359B4-4989-4B83-BBFF-46556F289E8D}"/>
              </a:ext>
            </a:extLst>
          </p:cNvPr>
          <p:cNvSpPr>
            <a:spLocks noGrp="1"/>
          </p:cNvSpPr>
          <p:nvPr>
            <p:ph idx="1"/>
          </p:nvPr>
        </p:nvSpPr>
        <p:spPr>
          <a:xfrm>
            <a:off x="838200" y="2701475"/>
            <a:ext cx="10515600" cy="741363"/>
          </a:xfrm>
        </p:spPr>
        <p:txBody>
          <a:bodyPr vert="horz" lIns="91440" tIns="45720" rIns="91440" bIns="45720" rtlCol="0" anchor="t">
            <a:normAutofit fontScale="92500" lnSpcReduction="10000"/>
          </a:bodyPr>
          <a:lstStyle/>
          <a:p>
            <a:r>
              <a:rPr lang="ja-JP" altLang="en-US">
                <a:ea typeface="游ゴシック"/>
              </a:rPr>
              <a:t>シンプル雑貨オンライン</a:t>
            </a:r>
            <a:br>
              <a:rPr lang="ja-JP" altLang="en-US"/>
            </a:br>
            <a:endParaRPr lang="ja-JP" altLang="en-US">
              <a:ea typeface="游ゴシック"/>
            </a:endParaRPr>
          </a:p>
          <a:p>
            <a:endParaRPr kumimoji="1" lang="ja-JP" altLang="en-US"/>
          </a:p>
        </p:txBody>
      </p:sp>
      <p:sp>
        <p:nvSpPr>
          <p:cNvPr id="4" name="テキスト ボックス 3">
            <a:extLst>
              <a:ext uri="{FF2B5EF4-FFF2-40B4-BE49-F238E27FC236}">
                <a16:creationId xmlns:a16="http://schemas.microsoft.com/office/drawing/2014/main" id="{BBBF6DDA-D185-663A-ADAA-CB6783CCE163}"/>
              </a:ext>
            </a:extLst>
          </p:cNvPr>
          <p:cNvSpPr txBox="1"/>
          <p:nvPr/>
        </p:nvSpPr>
        <p:spPr>
          <a:xfrm>
            <a:off x="838200" y="1819946"/>
            <a:ext cx="1415772" cy="584775"/>
          </a:xfrm>
          <a:prstGeom prst="rect">
            <a:avLst/>
          </a:prstGeom>
          <a:noFill/>
        </p:spPr>
        <p:txBody>
          <a:bodyPr wrap="none" rtlCol="0">
            <a:spAutoFit/>
          </a:bodyPr>
          <a:lstStyle/>
          <a:p>
            <a:r>
              <a:rPr lang="ja-JP" altLang="en-US" sz="3200"/>
              <a:t>テーマ</a:t>
            </a:r>
            <a:endParaRPr kumimoji="1" lang="ja-JP" altLang="en-US" sz="3200"/>
          </a:p>
        </p:txBody>
      </p:sp>
      <p:sp>
        <p:nvSpPr>
          <p:cNvPr id="6" name="コンテンツ プレースホルダー 2">
            <a:extLst>
              <a:ext uri="{FF2B5EF4-FFF2-40B4-BE49-F238E27FC236}">
                <a16:creationId xmlns:a16="http://schemas.microsoft.com/office/drawing/2014/main" id="{F8A794BC-B18C-3BC3-FD29-9256E917A684}"/>
              </a:ext>
            </a:extLst>
          </p:cNvPr>
          <p:cNvSpPr txBox="1">
            <a:spLocks/>
          </p:cNvSpPr>
          <p:nvPr/>
        </p:nvSpPr>
        <p:spPr>
          <a:xfrm>
            <a:off x="838200" y="482555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ea typeface="游ゴシック"/>
              </a:rPr>
              <a:t>2025/07/01</a:t>
            </a:r>
            <a:r>
              <a:rPr lang="ja-JP" altLang="en-US">
                <a:ea typeface="游ゴシック"/>
              </a:rPr>
              <a:t> </a:t>
            </a:r>
            <a:r>
              <a:rPr lang="en-US" altLang="ja-JP">
                <a:ea typeface="游ゴシック"/>
              </a:rPr>
              <a:t>~</a:t>
            </a:r>
            <a:r>
              <a:rPr lang="ja-JP" altLang="en-US">
                <a:ea typeface="游ゴシック"/>
              </a:rPr>
              <a:t> </a:t>
            </a:r>
            <a:r>
              <a:rPr lang="en-US" altLang="ja-JP">
                <a:ea typeface="游ゴシック"/>
              </a:rPr>
              <a:t>2025/07/31</a:t>
            </a:r>
            <a:br>
              <a:rPr lang="ja-JP" altLang="en-US"/>
            </a:br>
            <a:endParaRPr lang="ja-JP" altLang="en-US">
              <a:ea typeface="游ゴシック"/>
            </a:endParaRPr>
          </a:p>
          <a:p>
            <a:endParaRPr lang="ja-JP" altLang="en-US"/>
          </a:p>
        </p:txBody>
      </p:sp>
      <p:sp>
        <p:nvSpPr>
          <p:cNvPr id="8" name="テキスト ボックス 3">
            <a:extLst>
              <a:ext uri="{FF2B5EF4-FFF2-40B4-BE49-F238E27FC236}">
                <a16:creationId xmlns:a16="http://schemas.microsoft.com/office/drawing/2014/main" id="{63CFC94C-3E94-65D4-4F7A-24551DA14224}"/>
              </a:ext>
            </a:extLst>
          </p:cNvPr>
          <p:cNvSpPr txBox="1"/>
          <p:nvPr/>
        </p:nvSpPr>
        <p:spPr>
          <a:xfrm>
            <a:off x="838200" y="3944021"/>
            <a:ext cx="1826141" cy="584775"/>
          </a:xfrm>
          <a:prstGeom prst="rect">
            <a:avLst/>
          </a:prstGeom>
          <a:noFill/>
        </p:spPr>
        <p:txBody>
          <a:bodyPr wrap="none" rtlCol="0">
            <a:spAutoFit/>
          </a:bodyPr>
          <a:lstStyle/>
          <a:p>
            <a:r>
              <a:rPr kumimoji="1" lang="ja-JP" altLang="en-US" sz="3200"/>
              <a:t>開発期間</a:t>
            </a:r>
          </a:p>
        </p:txBody>
      </p:sp>
      <p:cxnSp>
        <p:nvCxnSpPr>
          <p:cNvPr id="5" name="直線コネクタ 4">
            <a:extLst>
              <a:ext uri="{FF2B5EF4-FFF2-40B4-BE49-F238E27FC236}">
                <a16:creationId xmlns:a16="http://schemas.microsoft.com/office/drawing/2014/main" id="{9E1F6C17-9896-649D-0502-52569C9F516B}"/>
              </a:ext>
            </a:extLst>
          </p:cNvPr>
          <p:cNvCxnSpPr>
            <a:cxnSpLocks/>
          </p:cNvCxnSpPr>
          <p:nvPr/>
        </p:nvCxnSpPr>
        <p:spPr>
          <a:xfrm>
            <a:off x="553800" y="1554480"/>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6543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1E0F-A73D-2615-C945-350351BA4E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148772-5E9F-907F-70AA-DEC075CB9D01}"/>
              </a:ext>
            </a:extLst>
          </p:cNvPr>
          <p:cNvSpPr>
            <a:spLocks noGrp="1"/>
          </p:cNvSpPr>
          <p:nvPr>
            <p:ph type="title"/>
          </p:nvPr>
        </p:nvSpPr>
        <p:spPr>
          <a:xfrm>
            <a:off x="838200" y="461215"/>
            <a:ext cx="10515600" cy="1325563"/>
          </a:xfrm>
        </p:spPr>
        <p:txBody>
          <a:bodyPr>
            <a:normAutofit/>
          </a:bodyPr>
          <a:lstStyle/>
          <a:p>
            <a:r>
              <a:rPr kumimoji="1" lang="ja-JP" altLang="en-US" sz="4000"/>
              <a:t>プロジェクト概要</a:t>
            </a:r>
          </a:p>
        </p:txBody>
      </p:sp>
      <p:pic>
        <p:nvPicPr>
          <p:cNvPr id="12" name="Picture 11">
            <a:extLst>
              <a:ext uri="{FF2B5EF4-FFF2-40B4-BE49-F238E27FC236}">
                <a16:creationId xmlns:a16="http://schemas.microsoft.com/office/drawing/2014/main" id="{157FC86A-E388-7CBD-7E4F-B8662725B9F5}"/>
              </a:ext>
            </a:extLst>
          </p:cNvPr>
          <p:cNvPicPr>
            <a:picLocks noChangeAspect="1"/>
          </p:cNvPicPr>
          <p:nvPr/>
        </p:nvPicPr>
        <p:blipFill>
          <a:blip r:embed="rId3"/>
          <a:stretch>
            <a:fillRect/>
          </a:stretch>
        </p:blipFill>
        <p:spPr>
          <a:xfrm>
            <a:off x="10288213" y="2399055"/>
            <a:ext cx="1689521" cy="2190135"/>
          </a:xfrm>
          <a:prstGeom prst="rect">
            <a:avLst/>
          </a:prstGeom>
          <a:ln>
            <a:noFill/>
          </a:ln>
        </p:spPr>
      </p:pic>
      <p:pic>
        <p:nvPicPr>
          <p:cNvPr id="16" name="Picture 15">
            <a:extLst>
              <a:ext uri="{FF2B5EF4-FFF2-40B4-BE49-F238E27FC236}">
                <a16:creationId xmlns:a16="http://schemas.microsoft.com/office/drawing/2014/main" id="{7DA1E54D-12BA-ED2F-3C7A-70180B4CF6A8}"/>
              </a:ext>
            </a:extLst>
          </p:cNvPr>
          <p:cNvPicPr>
            <a:picLocks noChangeAspect="1"/>
          </p:cNvPicPr>
          <p:nvPr/>
        </p:nvPicPr>
        <p:blipFill>
          <a:blip r:embed="rId4"/>
          <a:stretch>
            <a:fillRect/>
          </a:stretch>
        </p:blipFill>
        <p:spPr>
          <a:xfrm>
            <a:off x="8329401" y="2409941"/>
            <a:ext cx="1676402" cy="2164899"/>
          </a:xfrm>
          <a:prstGeom prst="rect">
            <a:avLst/>
          </a:prstGeom>
        </p:spPr>
      </p:pic>
      <p:pic>
        <p:nvPicPr>
          <p:cNvPr id="18" name="Picture 17">
            <a:extLst>
              <a:ext uri="{FF2B5EF4-FFF2-40B4-BE49-F238E27FC236}">
                <a16:creationId xmlns:a16="http://schemas.microsoft.com/office/drawing/2014/main" id="{EA043918-0C60-295E-8D4B-A8C995DB4062}"/>
              </a:ext>
            </a:extLst>
          </p:cNvPr>
          <p:cNvPicPr>
            <a:picLocks noChangeAspect="1"/>
          </p:cNvPicPr>
          <p:nvPr/>
        </p:nvPicPr>
        <p:blipFill>
          <a:blip r:embed="rId5"/>
          <a:stretch>
            <a:fillRect/>
          </a:stretch>
        </p:blipFill>
        <p:spPr>
          <a:xfrm>
            <a:off x="6337932" y="2388170"/>
            <a:ext cx="1709059" cy="2198916"/>
          </a:xfrm>
          <a:prstGeom prst="rect">
            <a:avLst/>
          </a:prstGeom>
        </p:spPr>
      </p:pic>
      <p:pic>
        <p:nvPicPr>
          <p:cNvPr id="22" name="Picture 21">
            <a:extLst>
              <a:ext uri="{FF2B5EF4-FFF2-40B4-BE49-F238E27FC236}">
                <a16:creationId xmlns:a16="http://schemas.microsoft.com/office/drawing/2014/main" id="{836F736B-4B31-8942-5FAB-7090E819E41A}"/>
              </a:ext>
            </a:extLst>
          </p:cNvPr>
          <p:cNvPicPr>
            <a:picLocks noChangeAspect="1"/>
          </p:cNvPicPr>
          <p:nvPr/>
        </p:nvPicPr>
        <p:blipFill>
          <a:blip r:embed="rId6"/>
          <a:stretch>
            <a:fillRect/>
          </a:stretch>
        </p:blipFill>
        <p:spPr>
          <a:xfrm>
            <a:off x="2376766" y="2393612"/>
            <a:ext cx="1702255" cy="2204359"/>
          </a:xfrm>
          <a:prstGeom prst="rect">
            <a:avLst/>
          </a:prstGeom>
        </p:spPr>
      </p:pic>
      <p:pic>
        <p:nvPicPr>
          <p:cNvPr id="23" name="Picture 22">
            <a:extLst>
              <a:ext uri="{FF2B5EF4-FFF2-40B4-BE49-F238E27FC236}">
                <a16:creationId xmlns:a16="http://schemas.microsoft.com/office/drawing/2014/main" id="{48B1BA1C-C2FE-D526-D7DB-FDF5541104B9}"/>
              </a:ext>
            </a:extLst>
          </p:cNvPr>
          <p:cNvPicPr>
            <a:picLocks noChangeAspect="1"/>
          </p:cNvPicPr>
          <p:nvPr/>
        </p:nvPicPr>
        <p:blipFill>
          <a:blip r:embed="rId7"/>
          <a:stretch>
            <a:fillRect/>
          </a:stretch>
        </p:blipFill>
        <p:spPr>
          <a:xfrm>
            <a:off x="396182" y="2404498"/>
            <a:ext cx="1680484" cy="2173062"/>
          </a:xfrm>
          <a:prstGeom prst="rect">
            <a:avLst/>
          </a:prstGeom>
        </p:spPr>
      </p:pic>
      <p:pic>
        <p:nvPicPr>
          <p:cNvPr id="25" name="Picture 24">
            <a:extLst>
              <a:ext uri="{FF2B5EF4-FFF2-40B4-BE49-F238E27FC236}">
                <a16:creationId xmlns:a16="http://schemas.microsoft.com/office/drawing/2014/main" id="{8948ED48-9337-8473-CB27-BF5E02FE3D57}"/>
              </a:ext>
            </a:extLst>
          </p:cNvPr>
          <p:cNvPicPr>
            <a:picLocks noChangeAspect="1"/>
          </p:cNvPicPr>
          <p:nvPr/>
        </p:nvPicPr>
        <p:blipFill>
          <a:blip r:embed="rId8"/>
          <a:stretch>
            <a:fillRect/>
          </a:stretch>
        </p:blipFill>
        <p:spPr>
          <a:xfrm>
            <a:off x="4357349" y="2399055"/>
            <a:ext cx="1698173" cy="2188030"/>
          </a:xfrm>
          <a:prstGeom prst="rect">
            <a:avLst/>
          </a:prstGeom>
        </p:spPr>
      </p:pic>
      <p:sp>
        <p:nvSpPr>
          <p:cNvPr id="26" name="TextBox 25">
            <a:extLst>
              <a:ext uri="{FF2B5EF4-FFF2-40B4-BE49-F238E27FC236}">
                <a16:creationId xmlns:a16="http://schemas.microsoft.com/office/drawing/2014/main" id="{AC97A3FE-8AFE-A7EB-F18C-59514AC79EE9}"/>
              </a:ext>
            </a:extLst>
          </p:cNvPr>
          <p:cNvSpPr txBox="1"/>
          <p:nvPr/>
        </p:nvSpPr>
        <p:spPr>
          <a:xfrm>
            <a:off x="8327420" y="4588104"/>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Y. Kadowaki</a:t>
            </a:r>
          </a:p>
          <a:p>
            <a:r>
              <a:rPr lang="ja-JP" sz="1600">
                <a:ea typeface="游ゴシック"/>
              </a:rPr>
              <a:t>経歴</a:t>
            </a:r>
            <a:br>
              <a:rPr lang="ja-JP" sz="1600">
                <a:ea typeface="游ゴシック"/>
              </a:rPr>
            </a:br>
            <a:r>
              <a:rPr lang="ja-JP" sz="1400">
                <a:ea typeface="游ゴシック"/>
              </a:rPr>
              <a:t>大学</a:t>
            </a:r>
            <a:r>
              <a:rPr lang="ja-JP" altLang="en-US" sz="1400">
                <a:ea typeface="游ゴシック"/>
              </a:rPr>
              <a:t>院修了</a:t>
            </a:r>
            <a:r>
              <a:rPr lang="ja-JP" sz="1400">
                <a:ea typeface="游ゴシック"/>
              </a:rPr>
              <a:t>後、株式会社アバントに入社。簿記、ITの学習に励む。簿記2級保有。</a:t>
            </a:r>
          </a:p>
        </p:txBody>
      </p:sp>
      <p:sp>
        <p:nvSpPr>
          <p:cNvPr id="29" name="TextBox 28">
            <a:extLst>
              <a:ext uri="{FF2B5EF4-FFF2-40B4-BE49-F238E27FC236}">
                <a16:creationId xmlns:a16="http://schemas.microsoft.com/office/drawing/2014/main" id="{14EF88B0-2771-5483-856C-0048E60D6E35}"/>
              </a:ext>
            </a:extLst>
          </p:cNvPr>
          <p:cNvSpPr txBox="1"/>
          <p:nvPr/>
        </p:nvSpPr>
        <p:spPr>
          <a:xfrm>
            <a:off x="569635" y="4598990"/>
            <a:ext cx="189411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I. Hiramoto</a:t>
            </a:r>
          </a:p>
          <a:p>
            <a:r>
              <a:rPr lang="ja-JP" altLang="en-US" sz="1600">
                <a:ea typeface="游ゴシック"/>
              </a:rPr>
              <a:t>経歴</a:t>
            </a:r>
            <a:br>
              <a:rPr lang="ja-JP" altLang="en-US" sz="1600">
                <a:ea typeface="游ゴシック"/>
              </a:rPr>
            </a:br>
            <a:r>
              <a:rPr lang="ja-JP" altLang="en-US" sz="1400">
                <a:ea typeface="游ゴシック"/>
              </a:rPr>
              <a:t>大学卒業後、株式会社アバントに入社。簿記、ITの学習に励む。簿記2級保有。</a:t>
            </a:r>
          </a:p>
        </p:txBody>
      </p:sp>
      <p:sp>
        <p:nvSpPr>
          <p:cNvPr id="30" name="TextBox 29">
            <a:extLst>
              <a:ext uri="{FF2B5EF4-FFF2-40B4-BE49-F238E27FC236}">
                <a16:creationId xmlns:a16="http://schemas.microsoft.com/office/drawing/2014/main" id="{8BD1BE15-32D8-17B0-E8AD-C57AF6DDFF0E}"/>
              </a:ext>
            </a:extLst>
          </p:cNvPr>
          <p:cNvSpPr txBox="1"/>
          <p:nvPr/>
        </p:nvSpPr>
        <p:spPr>
          <a:xfrm>
            <a:off x="773779" y="2019075"/>
            <a:ext cx="18941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leader</a:t>
            </a:r>
          </a:p>
        </p:txBody>
      </p:sp>
      <p:sp>
        <p:nvSpPr>
          <p:cNvPr id="31" name="TextBox 30">
            <a:extLst>
              <a:ext uri="{FF2B5EF4-FFF2-40B4-BE49-F238E27FC236}">
                <a16:creationId xmlns:a16="http://schemas.microsoft.com/office/drawing/2014/main" id="{9BA6C186-72D6-3139-E175-AA7FA2B551C8}"/>
              </a:ext>
            </a:extLst>
          </p:cNvPr>
          <p:cNvSpPr txBox="1"/>
          <p:nvPr/>
        </p:nvSpPr>
        <p:spPr>
          <a:xfrm>
            <a:off x="2456890" y="4598989"/>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Y. Nakagawa</a:t>
            </a:r>
          </a:p>
          <a:p>
            <a:r>
              <a:rPr lang="ja-JP" sz="1600">
                <a:ea typeface="游ゴシック"/>
              </a:rPr>
              <a:t>経歴</a:t>
            </a:r>
            <a:br>
              <a:rPr lang="ja-JP">
                <a:ea typeface="游ゴシック"/>
              </a:rPr>
            </a:br>
            <a:r>
              <a:rPr lang="ja-JP" sz="1400">
                <a:ea typeface="游ゴシック"/>
              </a:rPr>
              <a:t>大学卒業後、株式会社アバントに入社。簿記、ITの学習に励む。簿記2級保有。</a:t>
            </a:r>
            <a:endParaRPr lang="ja-JP" sz="1400"/>
          </a:p>
        </p:txBody>
      </p:sp>
      <p:sp>
        <p:nvSpPr>
          <p:cNvPr id="32" name="TextBox 31">
            <a:extLst>
              <a:ext uri="{FF2B5EF4-FFF2-40B4-BE49-F238E27FC236}">
                <a16:creationId xmlns:a16="http://schemas.microsoft.com/office/drawing/2014/main" id="{C94D809D-99FF-2E25-696B-F841F13C448C}"/>
              </a:ext>
            </a:extLst>
          </p:cNvPr>
          <p:cNvSpPr txBox="1"/>
          <p:nvPr/>
        </p:nvSpPr>
        <p:spPr>
          <a:xfrm>
            <a:off x="4438089" y="4598989"/>
            <a:ext cx="18941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H. Tamura</a:t>
            </a:r>
          </a:p>
          <a:p>
            <a:r>
              <a:rPr lang="ja-JP" sz="1600">
                <a:ea typeface="游ゴシック"/>
              </a:rPr>
              <a:t>経歴</a:t>
            </a:r>
            <a:br>
              <a:rPr lang="ja-JP">
                <a:ea typeface="游ゴシック"/>
              </a:rPr>
            </a:br>
            <a:r>
              <a:rPr lang="ja-JP" sz="1400">
                <a:ea typeface="游ゴシック"/>
              </a:rPr>
              <a:t>大学卒業後、株式会社アバントに入社。簿記</a:t>
            </a:r>
            <a:r>
              <a:rPr lang="en-US" altLang="ja-JP" sz="1400">
                <a:ea typeface="游ゴシック"/>
              </a:rPr>
              <a:t>2</a:t>
            </a:r>
            <a:r>
              <a:rPr lang="ja-JP" altLang="en-US" sz="1400">
                <a:ea typeface="游ゴシック"/>
              </a:rPr>
              <a:t>級</a:t>
            </a:r>
            <a:r>
              <a:rPr lang="ja-JP" sz="1400">
                <a:ea typeface="游ゴシック"/>
              </a:rPr>
              <a:t>、</a:t>
            </a:r>
            <a:r>
              <a:rPr lang="ja-JP" altLang="en-US" sz="1400">
                <a:ea typeface="游ゴシック"/>
              </a:rPr>
              <a:t>基本情報技術者試験の合格に向け</a:t>
            </a:r>
            <a:r>
              <a:rPr lang="ja-JP" sz="1400">
                <a:ea typeface="游ゴシック"/>
              </a:rPr>
              <a:t>学習に励む。</a:t>
            </a:r>
          </a:p>
        </p:txBody>
      </p:sp>
      <p:sp>
        <p:nvSpPr>
          <p:cNvPr id="33" name="TextBox 32">
            <a:extLst>
              <a:ext uri="{FF2B5EF4-FFF2-40B4-BE49-F238E27FC236}">
                <a16:creationId xmlns:a16="http://schemas.microsoft.com/office/drawing/2014/main" id="{9B5EC0E0-4462-3CFC-A706-F21E9ED11BE0}"/>
              </a:ext>
            </a:extLst>
          </p:cNvPr>
          <p:cNvSpPr txBox="1"/>
          <p:nvPr/>
        </p:nvSpPr>
        <p:spPr>
          <a:xfrm>
            <a:off x="6385674" y="4577217"/>
            <a:ext cx="19449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R. Tubosaka</a:t>
            </a:r>
          </a:p>
          <a:p>
            <a:r>
              <a:rPr lang="ja-JP" sz="1600">
                <a:ea typeface="游ゴシック"/>
              </a:rPr>
              <a:t>経歴</a:t>
            </a:r>
            <a:br>
              <a:rPr lang="ja-JP">
                <a:ea typeface="游ゴシック"/>
              </a:rPr>
            </a:br>
            <a:r>
              <a:rPr lang="ja-JP" sz="1400">
                <a:ea typeface="游ゴシック"/>
              </a:rPr>
              <a:t>大学</a:t>
            </a:r>
            <a:r>
              <a:rPr lang="ja-JP" altLang="en-US" sz="1400">
                <a:ea typeface="游ゴシック"/>
              </a:rPr>
              <a:t>院修了</a:t>
            </a:r>
            <a:r>
              <a:rPr lang="ja-JP" sz="1400">
                <a:ea typeface="游ゴシック"/>
              </a:rPr>
              <a:t>後、株式会社アバントに入社。簿記、ITの学習に励む。簿記</a:t>
            </a:r>
            <a:r>
              <a:rPr lang="en-US" altLang="ja-JP" sz="1400">
                <a:ea typeface="游ゴシック"/>
              </a:rPr>
              <a:t>1</a:t>
            </a:r>
            <a:r>
              <a:rPr lang="ja-JP" sz="1400">
                <a:ea typeface="游ゴシック"/>
              </a:rPr>
              <a:t>級保有。</a:t>
            </a:r>
            <a:r>
              <a:rPr lang="en-US" altLang="ja-JP" sz="1400" err="1">
                <a:ea typeface="游ゴシック"/>
              </a:rPr>
              <a:t>FP&amp;Aに精通</a:t>
            </a:r>
            <a:r>
              <a:rPr lang="en-US" altLang="ja-JP" sz="1400">
                <a:ea typeface="游ゴシック"/>
              </a:rPr>
              <a:t>。</a:t>
            </a:r>
            <a:endParaRPr lang="ja-JP" sz="1400"/>
          </a:p>
        </p:txBody>
      </p:sp>
      <p:sp>
        <p:nvSpPr>
          <p:cNvPr id="34" name="TextBox 33">
            <a:extLst>
              <a:ext uri="{FF2B5EF4-FFF2-40B4-BE49-F238E27FC236}">
                <a16:creationId xmlns:a16="http://schemas.microsoft.com/office/drawing/2014/main" id="{D86144B0-9530-9DEB-2431-6414089D67F1}"/>
              </a:ext>
            </a:extLst>
          </p:cNvPr>
          <p:cNvSpPr txBox="1"/>
          <p:nvPr/>
        </p:nvSpPr>
        <p:spPr>
          <a:xfrm>
            <a:off x="10287742" y="4598988"/>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N. Umeda</a:t>
            </a:r>
          </a:p>
          <a:p>
            <a:r>
              <a:rPr lang="ja-JP" sz="1600">
                <a:ea typeface="游ゴシック"/>
              </a:rPr>
              <a:t>経歴</a:t>
            </a:r>
            <a:br>
              <a:rPr lang="ja-JP">
                <a:ea typeface="游ゴシック"/>
              </a:rPr>
            </a:br>
            <a:r>
              <a:rPr lang="ja-JP" sz="1400">
                <a:ea typeface="游ゴシック"/>
              </a:rPr>
              <a:t>大学卒業後、株式会社アバントに入社。簿記、ITの学習に励む。簿記2級保有。</a:t>
            </a:r>
            <a:endParaRPr lang="ja-JP" sz="1400"/>
          </a:p>
        </p:txBody>
      </p:sp>
      <p:cxnSp>
        <p:nvCxnSpPr>
          <p:cNvPr id="3" name="直線コネクタ 2">
            <a:extLst>
              <a:ext uri="{FF2B5EF4-FFF2-40B4-BE49-F238E27FC236}">
                <a16:creationId xmlns:a16="http://schemas.microsoft.com/office/drawing/2014/main" id="{19E980DF-DFB5-3294-1A39-4E2E8760B168}"/>
              </a:ext>
            </a:extLst>
          </p:cNvPr>
          <p:cNvCxnSpPr>
            <a:cxnSpLocks/>
          </p:cNvCxnSpPr>
          <p:nvPr/>
        </p:nvCxnSpPr>
        <p:spPr>
          <a:xfrm>
            <a:off x="553800" y="1554480"/>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9236A0D-7FA9-4F4A-7F0F-DE4850AA78C9}"/>
              </a:ext>
            </a:extLst>
          </p:cNvPr>
          <p:cNvSpPr txBox="1"/>
          <p:nvPr/>
        </p:nvSpPr>
        <p:spPr>
          <a:xfrm>
            <a:off x="5953800" y="826704"/>
            <a:ext cx="3876032" cy="523220"/>
          </a:xfrm>
          <a:prstGeom prst="rect">
            <a:avLst/>
          </a:prstGeom>
          <a:noFill/>
        </p:spPr>
        <p:txBody>
          <a:bodyPr wrap="square" rtlCol="0">
            <a:spAutoFit/>
          </a:bodyPr>
          <a:lstStyle/>
          <a:p>
            <a:r>
              <a:rPr kumimoji="1" lang="ja-JP" altLang="en-US" sz="2800"/>
              <a:t>チーム</a:t>
            </a:r>
            <a:r>
              <a:rPr kumimoji="1" lang="en-US" altLang="ja-JP" sz="2800"/>
              <a:t>jobs</a:t>
            </a:r>
            <a:endParaRPr kumimoji="1" lang="ja-JP" altLang="en-US" sz="2800"/>
          </a:p>
        </p:txBody>
      </p:sp>
    </p:spTree>
    <p:extLst>
      <p:ext uri="{BB962C8B-B14F-4D97-AF65-F5344CB8AC3E}">
        <p14:creationId xmlns:p14="http://schemas.microsoft.com/office/powerpoint/2010/main" val="44410625"/>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83DD9-1B58-E0D0-5847-6E9C38190B00}"/>
              </a:ext>
            </a:extLst>
          </p:cNvPr>
          <p:cNvSpPr>
            <a:spLocks noGrp="1"/>
          </p:cNvSpPr>
          <p:nvPr>
            <p:ph type="title"/>
          </p:nvPr>
        </p:nvSpPr>
        <p:spPr>
          <a:xfrm>
            <a:off x="838200" y="288084"/>
            <a:ext cx="10515600" cy="1325563"/>
          </a:xfrm>
        </p:spPr>
        <p:txBody>
          <a:bodyPr>
            <a:normAutofit/>
          </a:bodyPr>
          <a:lstStyle/>
          <a:p>
            <a:r>
              <a:rPr lang="ja-JP" altLang="en-US" sz="4000"/>
              <a:t>開発したシステムの特徴</a:t>
            </a:r>
            <a:endParaRPr kumimoji="1" lang="ja-JP" altLang="en-US" sz="4000"/>
          </a:p>
        </p:txBody>
      </p:sp>
      <p:sp>
        <p:nvSpPr>
          <p:cNvPr id="3" name="テキスト ボックス 2">
            <a:extLst>
              <a:ext uri="{FF2B5EF4-FFF2-40B4-BE49-F238E27FC236}">
                <a16:creationId xmlns:a16="http://schemas.microsoft.com/office/drawing/2014/main" id="{71EC0F5B-FAAA-D052-4836-65F264085C5A}"/>
              </a:ext>
            </a:extLst>
          </p:cNvPr>
          <p:cNvSpPr txBox="1"/>
          <p:nvPr/>
        </p:nvSpPr>
        <p:spPr>
          <a:xfrm>
            <a:off x="838200" y="2431384"/>
            <a:ext cx="10811436" cy="5170646"/>
          </a:xfrm>
          <a:prstGeom prst="rect">
            <a:avLst/>
          </a:prstGeom>
          <a:noFill/>
        </p:spPr>
        <p:txBody>
          <a:bodyPr wrap="square" rtlCol="0">
            <a:spAutoFit/>
          </a:bodyPr>
          <a:lstStyle/>
          <a:p>
            <a:pPr marL="457200" indent="-457200">
              <a:lnSpc>
                <a:spcPct val="200000"/>
              </a:lnSpc>
              <a:buFont typeface="+mj-lt"/>
              <a:buAutoNum type="arabicPeriod"/>
            </a:pPr>
            <a:r>
              <a:rPr lang="ja-JP" altLang="en-US" sz="2400"/>
              <a:t>商品一覧</a:t>
            </a:r>
            <a:r>
              <a:rPr lang="en-US" altLang="ja-JP" sz="2400"/>
              <a:t>/</a:t>
            </a:r>
            <a:r>
              <a:rPr lang="ja-JP" altLang="en-US" sz="2400"/>
              <a:t>詳細表示　　　　  </a:t>
            </a:r>
            <a:r>
              <a:rPr lang="en-US" altLang="ja-JP" sz="2400"/>
              <a:t>…</a:t>
            </a:r>
            <a:r>
              <a:rPr lang="ja-JP" altLang="en-US" sz="2400"/>
              <a:t>　　商品情報を手軽に取得</a:t>
            </a:r>
            <a:endParaRPr lang="en-US" altLang="ja-JP" sz="2400"/>
          </a:p>
          <a:p>
            <a:pPr marL="457200" indent="-457200">
              <a:lnSpc>
                <a:spcPct val="200000"/>
              </a:lnSpc>
              <a:buFont typeface="+mj-lt"/>
              <a:buAutoNum type="arabicPeriod"/>
            </a:pPr>
            <a:r>
              <a:rPr lang="ja-JP" altLang="en-US" sz="2400"/>
              <a:t>カート追加</a:t>
            </a:r>
            <a:r>
              <a:rPr lang="en-US" altLang="ja-JP" sz="2400"/>
              <a:t>/</a:t>
            </a:r>
            <a:r>
              <a:rPr lang="ja-JP" altLang="en-US" sz="2400"/>
              <a:t>更新</a:t>
            </a:r>
            <a:r>
              <a:rPr lang="en-US" altLang="ja-JP" sz="2400"/>
              <a:t>/</a:t>
            </a:r>
            <a:r>
              <a:rPr lang="ja-JP" altLang="en-US" sz="2400"/>
              <a:t>削除　　　</a:t>
            </a:r>
            <a:r>
              <a:rPr lang="en-US" altLang="ja-JP" sz="2400"/>
              <a:t>…</a:t>
            </a:r>
            <a:r>
              <a:rPr lang="ja-JP" altLang="en-US" sz="2400"/>
              <a:t>　　購入予定商品を管理可能</a:t>
            </a:r>
            <a:endParaRPr lang="en-US" altLang="ja-JP" sz="2400"/>
          </a:p>
          <a:p>
            <a:pPr marL="457200" indent="-457200">
              <a:lnSpc>
                <a:spcPct val="200000"/>
              </a:lnSpc>
              <a:buFont typeface="+mj-lt"/>
              <a:buAutoNum type="arabicPeriod"/>
            </a:pPr>
            <a:r>
              <a:rPr lang="ja-JP" altLang="en-US" sz="2400"/>
              <a:t>注文機能　　　　　　　　　</a:t>
            </a:r>
            <a:r>
              <a:rPr lang="en-US" altLang="ja-JP" sz="2400"/>
              <a:t>…</a:t>
            </a:r>
            <a:r>
              <a:rPr lang="ja-JP" altLang="en-US" sz="2400"/>
              <a:t>　　購入手続きがスムーズ</a:t>
            </a:r>
            <a:endParaRPr lang="en-US" altLang="ja-JP" sz="2400"/>
          </a:p>
          <a:p>
            <a:pPr marL="457200" indent="-457200">
              <a:lnSpc>
                <a:spcPct val="200000"/>
              </a:lnSpc>
              <a:buFont typeface="+mj-lt"/>
              <a:buAutoNum type="arabicPeriod"/>
            </a:pPr>
            <a:r>
              <a:rPr lang="ja-JP" altLang="en-US" sz="2400"/>
              <a:t>キーワード</a:t>
            </a:r>
            <a:r>
              <a:rPr lang="en-US" altLang="ja-JP" sz="2400"/>
              <a:t>/</a:t>
            </a:r>
            <a:r>
              <a:rPr lang="ja-JP" altLang="en-US" sz="2400"/>
              <a:t>カテゴリ検索機能              </a:t>
            </a:r>
            <a:r>
              <a:rPr lang="en-US" altLang="ja-JP" sz="2400"/>
              <a:t>…</a:t>
            </a:r>
            <a:r>
              <a:rPr lang="ja-JP" altLang="en-US" sz="2400"/>
              <a:t>　　欲しい商品を素早く検索</a:t>
            </a:r>
            <a:endParaRPr lang="en-US" altLang="ja-JP" sz="2400"/>
          </a:p>
          <a:p>
            <a:pPr marL="457200" indent="-457200">
              <a:lnSpc>
                <a:spcPct val="200000"/>
              </a:lnSpc>
              <a:buFont typeface="+mj-lt"/>
              <a:buAutoNum type="arabicPeriod"/>
            </a:pPr>
            <a:r>
              <a:rPr lang="ja-JP" altLang="en-US" sz="2400"/>
              <a:t>並び替え機能　                     </a:t>
            </a:r>
            <a:r>
              <a:rPr lang="en-US" altLang="ja-JP" sz="2400"/>
              <a:t>…</a:t>
            </a:r>
            <a:r>
              <a:rPr lang="ja-JP" altLang="en-US" sz="2400"/>
              <a:t>　　新着順や価格順で並び替え可能　</a:t>
            </a:r>
            <a:endParaRPr lang="en-US" altLang="ja-JP" sz="2400"/>
          </a:p>
          <a:p>
            <a:endParaRPr lang="en-US" altLang="ja-JP"/>
          </a:p>
          <a:p>
            <a:endParaRPr lang="en-US" altLang="ja-JP"/>
          </a:p>
          <a:p>
            <a:endParaRPr lang="en-US" altLang="ja-JP"/>
          </a:p>
          <a:p>
            <a:endParaRPr lang="ja-JP" altLang="en-US"/>
          </a:p>
          <a:p>
            <a:endParaRPr kumimoji="1" lang="ja-JP" altLang="en-US"/>
          </a:p>
        </p:txBody>
      </p:sp>
      <p:cxnSp>
        <p:nvCxnSpPr>
          <p:cNvPr id="4" name="直線コネクタ 3">
            <a:extLst>
              <a:ext uri="{FF2B5EF4-FFF2-40B4-BE49-F238E27FC236}">
                <a16:creationId xmlns:a16="http://schemas.microsoft.com/office/drawing/2014/main" id="{B252D4F9-251E-DFDA-4D26-25D5C7CA538E}"/>
              </a:ext>
            </a:extLst>
          </p:cNvPr>
          <p:cNvCxnSpPr>
            <a:cxnSpLocks/>
          </p:cNvCxnSpPr>
          <p:nvPr/>
        </p:nvCxnSpPr>
        <p:spPr>
          <a:xfrm>
            <a:off x="553800" y="135331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BA0EADFF-E229-6AAE-9212-EC856466A177}"/>
              </a:ext>
            </a:extLst>
          </p:cNvPr>
          <p:cNvSpPr txBox="1"/>
          <p:nvPr/>
        </p:nvSpPr>
        <p:spPr>
          <a:xfrm>
            <a:off x="838200" y="1723500"/>
            <a:ext cx="1826141" cy="584775"/>
          </a:xfrm>
          <a:prstGeom prst="rect">
            <a:avLst/>
          </a:prstGeom>
          <a:noFill/>
        </p:spPr>
        <p:txBody>
          <a:bodyPr wrap="none" rtlCol="0">
            <a:spAutoFit/>
          </a:bodyPr>
          <a:lstStyle/>
          <a:p>
            <a:r>
              <a:rPr lang="ja-JP" altLang="en-US" sz="3200"/>
              <a:t>機能一覧</a:t>
            </a:r>
            <a:endParaRPr kumimoji="1" lang="ja-JP" altLang="en-US" sz="3200"/>
          </a:p>
        </p:txBody>
      </p:sp>
    </p:spTree>
    <p:extLst>
      <p:ext uri="{BB962C8B-B14F-4D97-AF65-F5344CB8AC3E}">
        <p14:creationId xmlns:p14="http://schemas.microsoft.com/office/powerpoint/2010/main" val="3252389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6169-E09B-442C-5AEA-933289D28F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0CB8378-4376-9D9D-64EA-4E6F3AAA4CE7}"/>
              </a:ext>
            </a:extLst>
          </p:cNvPr>
          <p:cNvSpPr>
            <a:spLocks noGrp="1"/>
          </p:cNvSpPr>
          <p:nvPr>
            <p:ph type="title"/>
          </p:nvPr>
        </p:nvSpPr>
        <p:spPr>
          <a:xfrm>
            <a:off x="838200" y="170174"/>
            <a:ext cx="10515600" cy="1325563"/>
          </a:xfrm>
        </p:spPr>
        <p:txBody>
          <a:bodyPr>
            <a:normAutofit/>
          </a:bodyPr>
          <a:lstStyle/>
          <a:p>
            <a:r>
              <a:rPr kumimoji="1" lang="ja-JP" altLang="en-US" sz="4000"/>
              <a:t>プロジェクト概要</a:t>
            </a:r>
          </a:p>
        </p:txBody>
      </p:sp>
      <p:sp>
        <p:nvSpPr>
          <p:cNvPr id="3" name="コンテンツ プレースホルダー 2">
            <a:extLst>
              <a:ext uri="{FF2B5EF4-FFF2-40B4-BE49-F238E27FC236}">
                <a16:creationId xmlns:a16="http://schemas.microsoft.com/office/drawing/2014/main" id="{649FB00C-19E5-B1D9-B5D5-C8F436FCC4CD}"/>
              </a:ext>
            </a:extLst>
          </p:cNvPr>
          <p:cNvSpPr>
            <a:spLocks noGrp="1"/>
          </p:cNvSpPr>
          <p:nvPr>
            <p:ph idx="1"/>
          </p:nvPr>
        </p:nvSpPr>
        <p:spPr>
          <a:xfrm>
            <a:off x="838200" y="2451391"/>
            <a:ext cx="10515600" cy="4351338"/>
          </a:xfrm>
        </p:spPr>
        <p:txBody>
          <a:bodyPr vert="horz" lIns="91440" tIns="45720" rIns="91440" bIns="45720" rtlCol="0" anchor="t">
            <a:normAutofit fontScale="25000" lnSpcReduction="20000"/>
          </a:bodyPr>
          <a:lstStyle/>
          <a:p>
            <a:r>
              <a:rPr lang="ja-JP" altLang="en-US" sz="8000">
                <a:ea typeface="游ゴシック"/>
              </a:rPr>
              <a:t>門脇：配属後開発の一連の流れをしっかり把握して業務にあたれるようになる。</a:t>
            </a:r>
            <a:endParaRPr lang="en-US" altLang="ja-JP" sz="8000"/>
          </a:p>
          <a:p>
            <a:endParaRPr lang="en-US" altLang="ja-JP" sz="8000"/>
          </a:p>
          <a:p>
            <a:r>
              <a:rPr lang="ja-JP" altLang="en-US" sz="8000"/>
              <a:t>梅田：システム開発の一連の流れを理解し、それぞれの工程の理解を深める</a:t>
            </a:r>
            <a:endParaRPr lang="en-US" altLang="ja-JP" sz="8000"/>
          </a:p>
          <a:p>
            <a:endParaRPr lang="en-US" altLang="ja-JP" sz="8000"/>
          </a:p>
          <a:p>
            <a:r>
              <a:rPr lang="ja-JP" altLang="en-US" sz="8000"/>
              <a:t>田村：一つでも頼られるような分野をもって、チームに貢献できるようになる</a:t>
            </a:r>
            <a:endParaRPr lang="en-US" altLang="ja-JP" sz="8000"/>
          </a:p>
          <a:p>
            <a:endParaRPr lang="en-US" altLang="ja-JP" sz="8000"/>
          </a:p>
          <a:p>
            <a:r>
              <a:rPr lang="ja-JP" altLang="en-US" sz="8000"/>
              <a:t>壷坂：エンジニアの方の懐にはいって会話できるコンサルタントになる</a:t>
            </a:r>
            <a:endParaRPr lang="en-US" altLang="ja-JP" sz="8000"/>
          </a:p>
          <a:p>
            <a:endParaRPr lang="en-US" altLang="ja-JP" sz="8000"/>
          </a:p>
          <a:p>
            <a:r>
              <a:rPr lang="ja-JP" altLang="en-US" sz="8000"/>
              <a:t>中川：要件定義からの開発の流れを理解できるようにする</a:t>
            </a:r>
            <a:endParaRPr lang="en-US" altLang="ja-JP" sz="8000"/>
          </a:p>
          <a:p>
            <a:endParaRPr lang="en-US" altLang="ja-JP" sz="8000"/>
          </a:p>
          <a:p>
            <a:r>
              <a:rPr lang="ja-JP" altLang="en-US" sz="8000"/>
              <a:t>平本：システム開発の一連の流れを理解して、大まかな内容を把握する</a:t>
            </a:r>
          </a:p>
          <a:p>
            <a:endParaRPr kumimoji="1" lang="ja-JP" altLang="en-US"/>
          </a:p>
        </p:txBody>
      </p:sp>
      <p:sp>
        <p:nvSpPr>
          <p:cNvPr id="4" name="テキスト ボックス 3">
            <a:extLst>
              <a:ext uri="{FF2B5EF4-FFF2-40B4-BE49-F238E27FC236}">
                <a16:creationId xmlns:a16="http://schemas.microsoft.com/office/drawing/2014/main" id="{3AB5BF2B-C0D7-D131-953E-083D2C883260}"/>
              </a:ext>
            </a:extLst>
          </p:cNvPr>
          <p:cNvSpPr txBox="1"/>
          <p:nvPr/>
        </p:nvSpPr>
        <p:spPr>
          <a:xfrm>
            <a:off x="838200" y="1588699"/>
            <a:ext cx="3467616" cy="584775"/>
          </a:xfrm>
          <a:prstGeom prst="rect">
            <a:avLst/>
          </a:prstGeom>
          <a:noFill/>
        </p:spPr>
        <p:txBody>
          <a:bodyPr wrap="none" rtlCol="0">
            <a:spAutoFit/>
          </a:bodyPr>
          <a:lstStyle/>
          <a:p>
            <a:r>
              <a:rPr lang="ja-JP" altLang="en-US" sz="3200"/>
              <a:t>開発目的・ゴール</a:t>
            </a:r>
            <a:endParaRPr kumimoji="1" lang="ja-JP" altLang="en-US" sz="3200"/>
          </a:p>
        </p:txBody>
      </p:sp>
      <p:cxnSp>
        <p:nvCxnSpPr>
          <p:cNvPr id="7" name="直線コネクタ 6">
            <a:extLst>
              <a:ext uri="{FF2B5EF4-FFF2-40B4-BE49-F238E27FC236}">
                <a16:creationId xmlns:a16="http://schemas.microsoft.com/office/drawing/2014/main" id="{AFAA67A4-0B4E-882D-9B87-4514FA87BA9B}"/>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80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C9823-643F-D330-D4E1-70275E3C1AE8}"/>
              </a:ext>
            </a:extLst>
          </p:cNvPr>
          <p:cNvSpPr>
            <a:spLocks noGrp="1"/>
          </p:cNvSpPr>
          <p:nvPr>
            <p:ph type="title"/>
          </p:nvPr>
        </p:nvSpPr>
        <p:spPr/>
        <p:txBody>
          <a:bodyPr>
            <a:normAutofit/>
          </a:bodyPr>
          <a:lstStyle/>
          <a:p>
            <a:r>
              <a:rPr lang="ja-JP" altLang="en-US" sz="4000"/>
              <a:t>開発したシステムの特徴</a:t>
            </a:r>
            <a:endParaRPr kumimoji="1" lang="ja-JP" altLang="en-US" sz="4000"/>
          </a:p>
        </p:txBody>
      </p:sp>
      <p:sp>
        <p:nvSpPr>
          <p:cNvPr id="3" name="テキスト ボックス 2">
            <a:extLst>
              <a:ext uri="{FF2B5EF4-FFF2-40B4-BE49-F238E27FC236}">
                <a16:creationId xmlns:a16="http://schemas.microsoft.com/office/drawing/2014/main" id="{A096B07A-A657-BC36-169D-B802C73B68E0}"/>
              </a:ext>
            </a:extLst>
          </p:cNvPr>
          <p:cNvSpPr txBox="1"/>
          <p:nvPr/>
        </p:nvSpPr>
        <p:spPr>
          <a:xfrm>
            <a:off x="838200" y="1690688"/>
            <a:ext cx="10515600" cy="4657237"/>
          </a:xfrm>
          <a:prstGeom prst="rect">
            <a:avLst/>
          </a:prstGeom>
          <a:noFill/>
        </p:spPr>
        <p:txBody>
          <a:bodyPr wrap="square" rtlCol="0">
            <a:spAutoFit/>
          </a:bodyPr>
          <a:lstStyle/>
          <a:p>
            <a:pPr>
              <a:lnSpc>
                <a:spcPct val="150000"/>
              </a:lnSpc>
            </a:pPr>
            <a:r>
              <a:rPr lang="ja-JP" altLang="en-US" sz="3200"/>
              <a:t>アーキテクチャ概要</a:t>
            </a:r>
            <a:endParaRPr lang="en-US" altLang="ja-JP" sz="3200"/>
          </a:p>
          <a:p>
            <a:pPr marL="457200" indent="-457200">
              <a:lnSpc>
                <a:spcPct val="150000"/>
              </a:lnSpc>
              <a:buFont typeface="+mj-lt"/>
              <a:buAutoNum type="arabicPeriod"/>
            </a:pPr>
            <a:r>
              <a:rPr lang="en-US" altLang="ja-JP" sz="2400"/>
              <a:t>Spring Boot</a:t>
            </a:r>
            <a:r>
              <a:rPr lang="ja-JP" altLang="en-US" sz="2400"/>
              <a:t>　　　　　　　　　　　　　</a:t>
            </a:r>
            <a:r>
              <a:rPr lang="en-US" altLang="ja-JP" sz="2400"/>
              <a:t>…</a:t>
            </a:r>
            <a:r>
              <a:rPr lang="ja-JP" altLang="en-US" sz="2400"/>
              <a:t>　</a:t>
            </a:r>
            <a:r>
              <a:rPr lang="en-US" altLang="ja-JP" sz="2400"/>
              <a:t>Web</a:t>
            </a:r>
            <a:r>
              <a:rPr lang="ja-JP" altLang="en-US" sz="2400"/>
              <a:t>アプリ基盤</a:t>
            </a:r>
            <a:endParaRPr lang="en-US" altLang="ja-JP" sz="2400"/>
          </a:p>
          <a:p>
            <a:pPr marL="457200" indent="-457200">
              <a:lnSpc>
                <a:spcPct val="150000"/>
              </a:lnSpc>
              <a:buFont typeface="+mj-lt"/>
              <a:buAutoNum type="arabicPeriod"/>
            </a:pPr>
            <a:r>
              <a:rPr lang="en-US" altLang="ja-JP" sz="2400"/>
              <a:t>Java</a:t>
            </a:r>
            <a:r>
              <a:rPr lang="ja-JP" altLang="en-US" sz="2400"/>
              <a:t>　　　　　　　　　　　　　　　　</a:t>
            </a:r>
            <a:r>
              <a:rPr lang="en-US" altLang="ja-JP" sz="2400"/>
              <a:t> …</a:t>
            </a:r>
            <a:r>
              <a:rPr lang="ja-JP" altLang="en-US" sz="2400"/>
              <a:t>　主な開発言語</a:t>
            </a:r>
            <a:endParaRPr lang="en-US" altLang="ja-JP" sz="2400"/>
          </a:p>
          <a:p>
            <a:pPr marL="457200" indent="-457200">
              <a:lnSpc>
                <a:spcPct val="150000"/>
              </a:lnSpc>
              <a:buFont typeface="+mj-lt"/>
              <a:buAutoNum type="arabicPeriod"/>
            </a:pPr>
            <a:r>
              <a:rPr lang="en-US" altLang="ja-JP" sz="2400"/>
              <a:t>JPA(Hibernate)</a:t>
            </a:r>
            <a:r>
              <a:rPr lang="ja-JP" altLang="en-US" sz="2400"/>
              <a:t>　　　　　　　　　　　</a:t>
            </a:r>
            <a:r>
              <a:rPr lang="en-US" altLang="ja-JP" sz="2400"/>
              <a:t> …</a:t>
            </a:r>
            <a:r>
              <a:rPr lang="ja-JP" altLang="en-US" sz="2400"/>
              <a:t>　</a:t>
            </a:r>
            <a:r>
              <a:rPr lang="en-US" altLang="ja-JP" sz="2400"/>
              <a:t>DB</a:t>
            </a:r>
            <a:r>
              <a:rPr lang="ja-JP" altLang="en-US" sz="2400"/>
              <a:t>操作を簡潔に</a:t>
            </a:r>
            <a:endParaRPr lang="en-US" altLang="ja-JP" sz="2400"/>
          </a:p>
          <a:p>
            <a:pPr marL="457200" indent="-457200">
              <a:lnSpc>
                <a:spcPct val="150000"/>
              </a:lnSpc>
              <a:buFont typeface="+mj-lt"/>
              <a:buAutoNum type="arabicPeriod"/>
            </a:pPr>
            <a:r>
              <a:rPr lang="en-US" altLang="ja-JP" sz="2400"/>
              <a:t>H2 Database</a:t>
            </a:r>
            <a:r>
              <a:rPr lang="ja-JP" altLang="en-US" sz="2400"/>
              <a:t>　　　　　　　　　　　　</a:t>
            </a:r>
            <a:r>
              <a:rPr lang="en-US" altLang="ja-JP" sz="2400"/>
              <a:t> …</a:t>
            </a:r>
            <a:r>
              <a:rPr lang="ja-JP" altLang="en-US" sz="2400"/>
              <a:t>　組込型の</a:t>
            </a:r>
            <a:r>
              <a:rPr lang="en-US" altLang="ja-JP" sz="2400"/>
              <a:t>DB</a:t>
            </a:r>
          </a:p>
          <a:p>
            <a:pPr marL="457200" indent="-457200">
              <a:lnSpc>
                <a:spcPct val="150000"/>
              </a:lnSpc>
              <a:buFont typeface="+mj-lt"/>
              <a:buAutoNum type="arabicPeriod"/>
            </a:pPr>
            <a:r>
              <a:rPr lang="en-US" altLang="ja-JP" sz="2400"/>
              <a:t>HTML/CSS/JavaScript(Bootstrap) </a:t>
            </a:r>
            <a:r>
              <a:rPr lang="ja-JP" altLang="en-US" sz="2400"/>
              <a:t>　　</a:t>
            </a:r>
            <a:r>
              <a:rPr lang="en-US" altLang="ja-JP" sz="2400"/>
              <a:t> …</a:t>
            </a:r>
            <a:r>
              <a:rPr lang="ja-JP" altLang="en-US" sz="2400"/>
              <a:t>　画面表示と装飾</a:t>
            </a:r>
            <a:endParaRPr lang="en-US" altLang="ja-JP" sz="2400"/>
          </a:p>
          <a:p>
            <a:pPr marL="457200" indent="-457200">
              <a:lnSpc>
                <a:spcPct val="150000"/>
              </a:lnSpc>
              <a:buFont typeface="+mj-lt"/>
              <a:buAutoNum type="arabicPeriod"/>
            </a:pPr>
            <a:r>
              <a:rPr lang="en-US" altLang="ja-JP" sz="2400"/>
              <a:t>REST API</a:t>
            </a:r>
            <a:r>
              <a:rPr lang="ja-JP" altLang="en-US" sz="2400"/>
              <a:t>　　　　　　　　　　　　　　</a:t>
            </a:r>
            <a:r>
              <a:rPr lang="en-US" altLang="ja-JP" sz="2400"/>
              <a:t>…</a:t>
            </a:r>
            <a:r>
              <a:rPr lang="ja-JP" altLang="en-US" sz="2400"/>
              <a:t>　外部連携の窓口</a:t>
            </a:r>
          </a:p>
          <a:p>
            <a:pPr>
              <a:lnSpc>
                <a:spcPct val="150000"/>
              </a:lnSpc>
            </a:pPr>
            <a:endParaRPr kumimoji="1" lang="ja-JP" altLang="en-US" sz="2400"/>
          </a:p>
        </p:txBody>
      </p:sp>
      <p:cxnSp>
        <p:nvCxnSpPr>
          <p:cNvPr id="4" name="直線コネクタ 3">
            <a:extLst>
              <a:ext uri="{FF2B5EF4-FFF2-40B4-BE49-F238E27FC236}">
                <a16:creationId xmlns:a16="http://schemas.microsoft.com/office/drawing/2014/main" id="{249D43C6-1E78-BF45-2348-CB4A52F7B868}"/>
              </a:ext>
            </a:extLst>
          </p:cNvPr>
          <p:cNvCxnSpPr>
            <a:cxnSpLocks/>
          </p:cNvCxnSpPr>
          <p:nvPr/>
        </p:nvCxnSpPr>
        <p:spPr>
          <a:xfrm>
            <a:off x="838200" y="1502806"/>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9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D6B900-3054-BB58-57B1-29F6309476D9}"/>
              </a:ext>
            </a:extLst>
          </p:cNvPr>
          <p:cNvSpPr>
            <a:spLocks noGrp="1"/>
          </p:cNvSpPr>
          <p:nvPr>
            <p:ph type="title"/>
          </p:nvPr>
        </p:nvSpPr>
        <p:spPr>
          <a:xfrm>
            <a:off x="980400" y="282216"/>
            <a:ext cx="10515600" cy="1325563"/>
          </a:xfrm>
        </p:spPr>
        <p:txBody>
          <a:bodyPr>
            <a:normAutofit/>
          </a:bodyPr>
          <a:lstStyle/>
          <a:p>
            <a:r>
              <a:rPr lang="ja-JP" altLang="en-US" sz="4000"/>
              <a:t>開発したシステムの特徴</a:t>
            </a:r>
            <a:endParaRPr kumimoji="1" lang="ja-JP" altLang="en-US" sz="4000"/>
          </a:p>
        </p:txBody>
      </p:sp>
      <p:graphicFrame>
        <p:nvGraphicFramePr>
          <p:cNvPr id="6" name="図表 5">
            <a:extLst>
              <a:ext uri="{FF2B5EF4-FFF2-40B4-BE49-F238E27FC236}">
                <a16:creationId xmlns:a16="http://schemas.microsoft.com/office/drawing/2014/main" id="{05FEFB1E-A227-860F-D319-B57931C41486}"/>
              </a:ext>
            </a:extLst>
          </p:cNvPr>
          <p:cNvGraphicFramePr/>
          <p:nvPr>
            <p:extLst>
              <p:ext uri="{D42A27DB-BD31-4B8C-83A1-F6EECF244321}">
                <p14:modId xmlns:p14="http://schemas.microsoft.com/office/powerpoint/2010/main" val="27331754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a:extLst>
              <a:ext uri="{FF2B5EF4-FFF2-40B4-BE49-F238E27FC236}">
                <a16:creationId xmlns:a16="http://schemas.microsoft.com/office/drawing/2014/main" id="{7C689407-3F31-4EC0-701B-A2CD17C129D3}"/>
              </a:ext>
            </a:extLst>
          </p:cNvPr>
          <p:cNvGraphicFramePr/>
          <p:nvPr>
            <p:extLst>
              <p:ext uri="{D42A27DB-BD31-4B8C-83A1-F6EECF244321}">
                <p14:modId xmlns:p14="http://schemas.microsoft.com/office/powerpoint/2010/main" val="3201300313"/>
              </p:ext>
            </p:extLst>
          </p:nvPr>
        </p:nvGraphicFramePr>
        <p:xfrm>
          <a:off x="475130" y="1425388"/>
          <a:ext cx="11214846" cy="49754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テキスト ボックス 8">
            <a:extLst>
              <a:ext uri="{FF2B5EF4-FFF2-40B4-BE49-F238E27FC236}">
                <a16:creationId xmlns:a16="http://schemas.microsoft.com/office/drawing/2014/main" id="{117DFFE9-7461-09F7-6447-5B7D72B9B41A}"/>
              </a:ext>
            </a:extLst>
          </p:cNvPr>
          <p:cNvSpPr txBox="1"/>
          <p:nvPr/>
        </p:nvSpPr>
        <p:spPr>
          <a:xfrm>
            <a:off x="980400" y="1607779"/>
            <a:ext cx="3957918" cy="584775"/>
          </a:xfrm>
          <a:prstGeom prst="rect">
            <a:avLst/>
          </a:prstGeom>
          <a:noFill/>
        </p:spPr>
        <p:txBody>
          <a:bodyPr wrap="square" rtlCol="0">
            <a:spAutoFit/>
          </a:bodyPr>
          <a:lstStyle/>
          <a:p>
            <a:r>
              <a:rPr lang="ja-JP" altLang="en-US" sz="3200"/>
              <a:t>主要な画面フロー</a:t>
            </a:r>
            <a:endParaRPr kumimoji="1" lang="ja-JP" altLang="en-US" sz="3200"/>
          </a:p>
        </p:txBody>
      </p:sp>
      <p:cxnSp>
        <p:nvCxnSpPr>
          <p:cNvPr id="3" name="直線コネクタ 2">
            <a:extLst>
              <a:ext uri="{FF2B5EF4-FFF2-40B4-BE49-F238E27FC236}">
                <a16:creationId xmlns:a16="http://schemas.microsoft.com/office/drawing/2014/main" id="{E88173F6-4D44-CB36-23DB-C200617FECEA}"/>
              </a:ext>
            </a:extLst>
          </p:cNvPr>
          <p:cNvCxnSpPr>
            <a:cxnSpLocks/>
          </p:cNvCxnSpPr>
          <p:nvPr/>
        </p:nvCxnSpPr>
        <p:spPr>
          <a:xfrm>
            <a:off x="696000" y="1310782"/>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972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EF607-F63B-DDB5-BE00-8069DFF1D562}"/>
              </a:ext>
            </a:extLst>
          </p:cNvPr>
          <p:cNvSpPr>
            <a:spLocks noGrp="1"/>
          </p:cNvSpPr>
          <p:nvPr>
            <p:ph type="title"/>
          </p:nvPr>
        </p:nvSpPr>
        <p:spPr>
          <a:xfrm>
            <a:off x="838200" y="96960"/>
            <a:ext cx="10515600" cy="1325563"/>
          </a:xfrm>
        </p:spPr>
        <p:txBody>
          <a:bodyPr>
            <a:normAutofit/>
          </a:bodyPr>
          <a:lstStyle/>
          <a:p>
            <a:r>
              <a:rPr lang="ja-JP" altLang="en-US" sz="4000"/>
              <a:t>開発したシステムの特徴</a:t>
            </a:r>
            <a:endParaRPr kumimoji="1" lang="ja-JP" altLang="en-US" sz="4000"/>
          </a:p>
        </p:txBody>
      </p:sp>
      <p:pic>
        <p:nvPicPr>
          <p:cNvPr id="4" name="図 3">
            <a:extLst>
              <a:ext uri="{FF2B5EF4-FFF2-40B4-BE49-F238E27FC236}">
                <a16:creationId xmlns:a16="http://schemas.microsoft.com/office/drawing/2014/main" id="{60F70878-A17E-3509-2298-202CF40FB565}"/>
              </a:ext>
            </a:extLst>
          </p:cNvPr>
          <p:cNvPicPr>
            <a:picLocks noChangeAspect="1"/>
          </p:cNvPicPr>
          <p:nvPr/>
        </p:nvPicPr>
        <p:blipFill>
          <a:blip r:embed="rId3"/>
          <a:stretch>
            <a:fillRect/>
          </a:stretch>
        </p:blipFill>
        <p:spPr>
          <a:xfrm>
            <a:off x="3245224" y="1422523"/>
            <a:ext cx="5535292" cy="5244384"/>
          </a:xfrm>
          <a:prstGeom prst="rect">
            <a:avLst/>
          </a:prstGeom>
        </p:spPr>
      </p:pic>
      <p:sp>
        <p:nvSpPr>
          <p:cNvPr id="5" name="テキスト ボックス 4">
            <a:extLst>
              <a:ext uri="{FF2B5EF4-FFF2-40B4-BE49-F238E27FC236}">
                <a16:creationId xmlns:a16="http://schemas.microsoft.com/office/drawing/2014/main" id="{B77A8326-2C74-461B-37AA-7489A4679474}"/>
              </a:ext>
            </a:extLst>
          </p:cNvPr>
          <p:cNvSpPr txBox="1"/>
          <p:nvPr/>
        </p:nvSpPr>
        <p:spPr>
          <a:xfrm>
            <a:off x="838200" y="1534264"/>
            <a:ext cx="2407024" cy="584775"/>
          </a:xfrm>
          <a:prstGeom prst="rect">
            <a:avLst/>
          </a:prstGeom>
          <a:noFill/>
        </p:spPr>
        <p:txBody>
          <a:bodyPr wrap="square" rtlCol="0">
            <a:spAutoFit/>
          </a:bodyPr>
          <a:lstStyle/>
          <a:p>
            <a:r>
              <a:rPr lang="en-US" altLang="ja-JP" sz="3200"/>
              <a:t>ER</a:t>
            </a:r>
            <a:r>
              <a:rPr lang="ja-JP" altLang="en-US" sz="3200"/>
              <a:t>図</a:t>
            </a:r>
            <a:endParaRPr kumimoji="1" lang="ja-JP" altLang="en-US" sz="3200"/>
          </a:p>
        </p:txBody>
      </p:sp>
      <p:cxnSp>
        <p:nvCxnSpPr>
          <p:cNvPr id="3" name="直線コネクタ 2">
            <a:extLst>
              <a:ext uri="{FF2B5EF4-FFF2-40B4-BE49-F238E27FC236}">
                <a16:creationId xmlns:a16="http://schemas.microsoft.com/office/drawing/2014/main" id="{5D5C4FA0-C4A6-8697-AC10-166EA4BB6447}"/>
              </a:ext>
            </a:extLst>
          </p:cNvPr>
          <p:cNvCxnSpPr>
            <a:cxnSpLocks/>
          </p:cNvCxnSpPr>
          <p:nvPr/>
        </p:nvCxnSpPr>
        <p:spPr>
          <a:xfrm>
            <a:off x="696000" y="1200613"/>
            <a:ext cx="10800000" cy="0"/>
          </a:xfrm>
          <a:prstGeom prst="line">
            <a:avLst/>
          </a:prstGeom>
          <a:ln w="22225">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783784"/>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1730</Words>
  <Application>Microsoft Office PowerPoint</Application>
  <PresentationFormat>ワイド画面</PresentationFormat>
  <Paragraphs>205</Paragraphs>
  <Slides>22</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游ゴシック</vt:lpstr>
      <vt:lpstr>游ゴシック Light</vt:lpstr>
      <vt:lpstr>Arial</vt:lpstr>
      <vt:lpstr>Calibri</vt:lpstr>
      <vt:lpstr>Open Sans</vt:lpstr>
      <vt:lpstr>Wingdings</vt:lpstr>
      <vt:lpstr>Office テーマ</vt:lpstr>
      <vt:lpstr>シンプル雑貨ECサイト開発 振り返り</vt:lpstr>
      <vt:lpstr>目次</vt:lpstr>
      <vt:lpstr>プロジェクト概要</vt:lpstr>
      <vt:lpstr>プロジェクト概要</vt:lpstr>
      <vt:lpstr>開発したシステムの特徴</vt:lpstr>
      <vt:lpstr>プロジェクト概要</vt:lpstr>
      <vt:lpstr>開発したシステムの特徴</vt:lpstr>
      <vt:lpstr>開発したシステムの特徴</vt:lpstr>
      <vt:lpstr>開発したシステムの特徴</vt:lpstr>
      <vt:lpstr>API設計のポイント</vt:lpstr>
      <vt:lpstr>テスト・品質確保の取り組み</vt:lpstr>
      <vt:lpstr>テスト・品質確保の取り組み</vt:lpstr>
      <vt:lpstr>テスト・品質確保の取り組み</vt:lpstr>
      <vt:lpstr>テスト・品質確保の取り組み</vt:lpstr>
      <vt:lpstr>ソースコードのポイント(商品表示機能）</vt:lpstr>
      <vt:lpstr>成果物の画面紹介デモ</vt:lpstr>
      <vt:lpstr>ふりかえり結果</vt:lpstr>
      <vt:lpstr>ふりかえり結果</vt:lpstr>
      <vt:lpstr>ふりかえり結果</vt:lpstr>
      <vt:lpstr>ふりかえり結果</vt:lpstr>
      <vt:lpstr>今後の展望</vt:lpstr>
      <vt:lpstr>改善提案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HIRAMOTO Ikumu(平本 育夢)</dc:creator>
  <cp:lastModifiedBy>HIRAMOTO Ikumu(平本 育夢)</cp:lastModifiedBy>
  <cp:revision>4</cp:revision>
  <dcterms:created xsi:type="dcterms:W3CDTF">2025-07-30T02:35:52Z</dcterms:created>
  <dcterms:modified xsi:type="dcterms:W3CDTF">2025-07-31T02:48:14Z</dcterms:modified>
</cp:coreProperties>
</file>