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5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B91A-E98C-4E21-A9D0-FB8A6BABBC43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1B2-EEF2-42EA-AF6D-19B859175A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02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B91A-E98C-4E21-A9D0-FB8A6BABBC43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1B2-EEF2-42EA-AF6D-19B859175A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706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B91A-E98C-4E21-A9D0-FB8A6BABBC43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1B2-EEF2-42EA-AF6D-19B859175A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90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B91A-E98C-4E21-A9D0-FB8A6BABBC43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1B2-EEF2-42EA-AF6D-19B859175A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101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B91A-E98C-4E21-A9D0-FB8A6BABBC43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1B2-EEF2-42EA-AF6D-19B859175A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707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B91A-E98C-4E21-A9D0-FB8A6BABBC43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1B2-EEF2-42EA-AF6D-19B859175A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409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B91A-E98C-4E21-A9D0-FB8A6BABBC43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1B2-EEF2-42EA-AF6D-19B859175A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946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B91A-E98C-4E21-A9D0-FB8A6BABBC43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1B2-EEF2-42EA-AF6D-19B859175A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11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B91A-E98C-4E21-A9D0-FB8A6BABBC43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1B2-EEF2-42EA-AF6D-19B859175A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011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B91A-E98C-4E21-A9D0-FB8A6BABBC43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1B2-EEF2-42EA-AF6D-19B859175A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876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B91A-E98C-4E21-A9D0-FB8A6BABBC43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31B2-EEF2-42EA-AF6D-19B859175A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686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DB91A-E98C-4E21-A9D0-FB8A6BABBC43}" type="datetimeFigureOut">
              <a:rPr lang="en-ID" smtClean="0"/>
              <a:t>16/06/2022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831B2-EEF2-42EA-AF6D-19B859175A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60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4E1F2A-1873-5593-DC03-57BB253CF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570666"/>
            <a:ext cx="9152588" cy="2083159"/>
          </a:xfrm>
        </p:spPr>
        <p:txBody>
          <a:bodyPr>
            <a:normAutofit fontScale="92500" lnSpcReduction="10000"/>
          </a:bodyPr>
          <a:lstStyle/>
          <a:p>
            <a:r>
              <a:rPr lang="en-US" sz="6000" dirty="0">
                <a:latin typeface="Bahnschrift SemiBold" panose="020B0502040204020203" pitchFamily="34" charset="0"/>
              </a:rPr>
              <a:t>DISTRO </a:t>
            </a:r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DEEPIN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Program OS Linux</a:t>
            </a:r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</a:p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Faiz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 Haidar &amp;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Lailatul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 Qadri</a:t>
            </a:r>
          </a:p>
          <a:p>
            <a:endParaRPr lang="en-US" sz="6000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endParaRPr lang="en-ID" sz="6000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04E65-D921-A852-AE5F-3FB505A25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72" y="782895"/>
            <a:ext cx="2568656" cy="2504439"/>
          </a:xfrm>
          <a:prstGeom prst="rect">
            <a:avLst/>
          </a:prstGeom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BA1A83-2331-5532-C163-56B9B90482F8}"/>
              </a:ext>
            </a:extLst>
          </p:cNvPr>
          <p:cNvCxnSpPr>
            <a:cxnSpLocks/>
          </p:cNvCxnSpPr>
          <p:nvPr/>
        </p:nvCxnSpPr>
        <p:spPr>
          <a:xfrm>
            <a:off x="5643094" y="5679582"/>
            <a:ext cx="905812" cy="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0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079B86D-A9C8-1AD1-5F8A-8BA9F33A41EB}"/>
              </a:ext>
            </a:extLst>
          </p:cNvPr>
          <p:cNvSpPr/>
          <p:nvPr/>
        </p:nvSpPr>
        <p:spPr>
          <a:xfrm>
            <a:off x="662817" y="1733650"/>
            <a:ext cx="4211391" cy="4084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2DEFB9-1DE3-78EC-9732-FC82D1EC9727}"/>
              </a:ext>
            </a:extLst>
          </p:cNvPr>
          <p:cNvSpPr/>
          <p:nvPr/>
        </p:nvSpPr>
        <p:spPr>
          <a:xfrm>
            <a:off x="7317792" y="1733650"/>
            <a:ext cx="4211391" cy="4084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1FC0C-2529-8C9C-4507-83C08742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848" y="141187"/>
            <a:ext cx="6232302" cy="1325563"/>
          </a:xfrm>
        </p:spPr>
        <p:txBody>
          <a:bodyPr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APA ITU LINUX DEEPIN?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49759F-29A6-0182-935F-7A8DCFE31E41}"/>
              </a:ext>
            </a:extLst>
          </p:cNvPr>
          <p:cNvSpPr/>
          <p:nvPr/>
        </p:nvSpPr>
        <p:spPr>
          <a:xfrm>
            <a:off x="3990304" y="1880315"/>
            <a:ext cx="4211391" cy="4084526"/>
          </a:xfrm>
          <a:prstGeom prst="ellipse">
            <a:avLst/>
          </a:prstGeom>
          <a:solidFill>
            <a:srgbClr val="33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99224-6BEF-2C7C-0E7B-1F36B16AB64B}"/>
              </a:ext>
            </a:extLst>
          </p:cNvPr>
          <p:cNvSpPr txBox="1"/>
          <p:nvPr/>
        </p:nvSpPr>
        <p:spPr>
          <a:xfrm>
            <a:off x="4421745" y="3154108"/>
            <a:ext cx="33485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Apa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itu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?</a:t>
            </a:r>
          </a:p>
          <a:p>
            <a:pPr algn="ctr"/>
            <a:endParaRPr lang="en-ID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Deepin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(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sebelumnya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Hiweed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Linux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atau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Hiwix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)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adalah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distribusi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Linux China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bebas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untuk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komputer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pribadi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berbasis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Debian (unstable)</a:t>
            </a:r>
          </a:p>
        </p:txBody>
      </p:sp>
      <p:pic>
        <p:nvPicPr>
          <p:cNvPr id="2052" name="Picture 4" descr="Question Round PNG Icon">
            <a:extLst>
              <a:ext uri="{FF2B5EF4-FFF2-40B4-BE49-F238E27FC236}">
                <a16:creationId xmlns:a16="http://schemas.microsoft.com/office/drawing/2014/main" id="{4FA54C9C-FB83-7C70-89F6-B74C1058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12" y="2288705"/>
            <a:ext cx="675776" cy="67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6E393D-BAE2-1122-F61F-2A90758A7B82}"/>
              </a:ext>
            </a:extLst>
          </p:cNvPr>
          <p:cNvSpPr txBox="1"/>
          <p:nvPr/>
        </p:nvSpPr>
        <p:spPr>
          <a:xfrm>
            <a:off x="1135673" y="2206252"/>
            <a:ext cx="29586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Deepin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terutama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dikembangkan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oleh Wuhan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Deepin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Technology Co., Ltd. dan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menggunakan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Deepin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Desktop Environment (DDE) 3.0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sebagai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Lingkungan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Desktop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bawaannya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, yang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dikembangkan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dengan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menggunakan</a:t>
            </a:r>
            <a:r>
              <a:rPr lang="en-ID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cross-platform Qt toolkit.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75538-A118-27DC-FA17-D164D86C04A8}"/>
              </a:ext>
            </a:extLst>
          </p:cNvPr>
          <p:cNvSpPr txBox="1"/>
          <p:nvPr/>
        </p:nvSpPr>
        <p:spPr>
          <a:xfrm>
            <a:off x="8201695" y="2760249"/>
            <a:ext cx="2958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Termasuk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didalamnya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beberapa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aplikasi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seperti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DMusic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Deepin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Movie,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Deepin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Store, Crossover, WPS Office, dan platform game Steam yang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dimiliki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oleh Valve Corporation.</a:t>
            </a:r>
            <a:endParaRPr lang="en-ID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17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60D91-1E76-D112-12E3-2387C6ABD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237" y="4159877"/>
            <a:ext cx="3923763" cy="1342623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latin typeface="Bahnschrift SemiBold" panose="020B0502040204020203" pitchFamily="34" charset="0"/>
              </a:rPr>
              <a:t>SEJARAH</a:t>
            </a:r>
            <a:br>
              <a:rPr lang="en-US" sz="4800" dirty="0">
                <a:latin typeface="Bahnschrift SemiBold" panose="020B0502040204020203" pitchFamily="34" charset="0"/>
              </a:rPr>
            </a:br>
            <a:r>
              <a:rPr lang="en-US" sz="4800" dirty="0">
                <a:latin typeface="Bahnschrift SemiBold" panose="020B0502040204020203" pitchFamily="34" charset="0"/>
              </a:rPr>
              <a:t>DEEPIN LINUX</a:t>
            </a:r>
            <a:endParaRPr lang="en-ID" sz="4800" dirty="0"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C6FC8-3CA1-5E10-C8FE-973C35B29124}"/>
              </a:ext>
            </a:extLst>
          </p:cNvPr>
          <p:cNvSpPr txBox="1"/>
          <p:nvPr/>
        </p:nvSpPr>
        <p:spPr>
          <a:xfrm>
            <a:off x="648237" y="5502500"/>
            <a:ext cx="352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Dari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awal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mula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hingga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sekarang</a:t>
            </a:r>
            <a:endParaRPr lang="en-ID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9EF9AA-0774-6A59-2476-72A0B9F4B5C4}"/>
              </a:ext>
            </a:extLst>
          </p:cNvPr>
          <p:cNvCxnSpPr>
            <a:cxnSpLocks/>
          </p:cNvCxnSpPr>
          <p:nvPr/>
        </p:nvCxnSpPr>
        <p:spPr>
          <a:xfrm>
            <a:off x="785611" y="4043967"/>
            <a:ext cx="2550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6A653-1546-4A2C-A293-6156D896EEC9}"/>
              </a:ext>
            </a:extLst>
          </p:cNvPr>
          <p:cNvCxnSpPr/>
          <p:nvPr/>
        </p:nvCxnSpPr>
        <p:spPr>
          <a:xfrm>
            <a:off x="785611" y="4043967"/>
            <a:ext cx="1004552" cy="0"/>
          </a:xfrm>
          <a:prstGeom prst="line">
            <a:avLst/>
          </a:prstGeom>
          <a:ln w="57150">
            <a:solidFill>
              <a:srgbClr val="33C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C50495-F355-3F31-4FE5-C4E1DEFA1BF0}"/>
              </a:ext>
            </a:extLst>
          </p:cNvPr>
          <p:cNvSpPr txBox="1"/>
          <p:nvPr/>
        </p:nvSpPr>
        <p:spPr>
          <a:xfrm>
            <a:off x="4873966" y="1565857"/>
            <a:ext cx="62654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400" dirty="0" err="1">
                <a:latin typeface="Bahnschrift SemiBold" panose="020B0502040204020203" pitchFamily="34" charset="0"/>
              </a:rPr>
              <a:t>Sistem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ini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dominan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dikembangkan</a:t>
            </a:r>
            <a:r>
              <a:rPr lang="en-ID" sz="1400" dirty="0">
                <a:latin typeface="Bahnschrift SemiBold" panose="020B0502040204020203" pitchFamily="34" charset="0"/>
              </a:rPr>
              <a:t> oleh Wuhan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Technology Co, Ltd. dan </a:t>
            </a:r>
            <a:r>
              <a:rPr lang="en-ID" sz="1400" dirty="0" err="1">
                <a:latin typeface="Bahnschrift SemiBold" panose="020B0502040204020203" pitchFamily="34" charset="0"/>
              </a:rPr>
              <a:t>menggunakan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Desktop Environment </a:t>
            </a:r>
            <a:r>
              <a:rPr lang="en-ID" sz="1400" dirty="0" err="1">
                <a:latin typeface="Bahnschrift SemiBold" panose="020B0502040204020203" pitchFamily="34" charset="0"/>
              </a:rPr>
              <a:t>dikembangkan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berdasarkan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teknologi</a:t>
            </a:r>
            <a:r>
              <a:rPr lang="en-ID" sz="1400" dirty="0">
                <a:latin typeface="Bahnschrift SemiBold" panose="020B0502040204020203" pitchFamily="34" charset="0"/>
              </a:rPr>
              <a:t> HTML5 </a:t>
            </a:r>
            <a:r>
              <a:rPr lang="en-ID" sz="1400" dirty="0" err="1">
                <a:latin typeface="Bahnschrift SemiBold" panose="020B0502040204020203" pitchFamily="34" charset="0"/>
              </a:rPr>
              <a:t>secara</a:t>
            </a:r>
            <a:r>
              <a:rPr lang="en-ID" sz="1400" dirty="0">
                <a:latin typeface="Bahnschrift SemiBold" panose="020B0502040204020203" pitchFamily="34" charset="0"/>
              </a:rPr>
              <a:t> default, </a:t>
            </a:r>
            <a:r>
              <a:rPr lang="en-ID" sz="1400" dirty="0" err="1">
                <a:latin typeface="Bahnschrift SemiBold" panose="020B0502040204020203" pitchFamily="34" charset="0"/>
              </a:rPr>
              <a:t>dengan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Musik</a:t>
            </a:r>
            <a:r>
              <a:rPr lang="en-ID" sz="1400" dirty="0">
                <a:latin typeface="Bahnschrift SemiBold" panose="020B0502040204020203" pitchFamily="34" charset="0"/>
              </a:rPr>
              <a:t>,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Film,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Store dan </a:t>
            </a:r>
            <a:r>
              <a:rPr lang="en-ID" sz="1400" dirty="0" err="1">
                <a:latin typeface="Bahnschrift SemiBold" panose="020B0502040204020203" pitchFamily="34" charset="0"/>
              </a:rPr>
              <a:t>perangkat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lunak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sistem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lainnya</a:t>
            </a:r>
            <a:r>
              <a:rPr lang="en-ID" sz="1400" dirty="0">
                <a:latin typeface="Bahnschrift SemiBold" panose="020B0502040204020203" pitchFamily="34" charset="0"/>
              </a:rPr>
              <a:t>. Hal </a:t>
            </a:r>
            <a:r>
              <a:rPr lang="en-ID" sz="1400" dirty="0" err="1">
                <a:latin typeface="Bahnschrift SemiBold" panose="020B0502040204020203" pitchFamily="34" charset="0"/>
              </a:rPr>
              <a:t>ini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dapat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memenuhi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hiburan</a:t>
            </a:r>
            <a:r>
              <a:rPr lang="en-ID" sz="1400" dirty="0">
                <a:latin typeface="Bahnschrift SemiBold" panose="020B0502040204020203" pitchFamily="34" charset="0"/>
              </a:rPr>
              <a:t> dan </a:t>
            </a:r>
            <a:r>
              <a:rPr lang="en-ID" sz="1400" dirty="0" err="1">
                <a:latin typeface="Bahnschrift SemiBold" panose="020B0502040204020203" pitchFamily="34" charset="0"/>
              </a:rPr>
              <a:t>kantor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sehari-hari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kebutuhan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pengguna</a:t>
            </a:r>
            <a:r>
              <a:rPr lang="en-ID" sz="1400" dirty="0">
                <a:latin typeface="Bahnschrift SemiBold" panose="020B0502040204020203" pitchFamily="34" charset="0"/>
              </a:rPr>
              <a:t>.</a:t>
            </a:r>
          </a:p>
          <a:p>
            <a:pPr algn="just"/>
            <a:endParaRPr lang="en-ID" sz="1400" dirty="0">
              <a:latin typeface="Bahnschrift SemiBold" panose="020B0502040204020203" pitchFamily="34" charset="0"/>
            </a:endParaRPr>
          </a:p>
          <a:p>
            <a:pPr algn="just"/>
            <a:r>
              <a:rPr lang="en-ID" sz="1400" dirty="0" err="1">
                <a:latin typeface="Bahnschrift SemiBold" panose="020B0502040204020203" pitchFamily="34" charset="0"/>
              </a:rPr>
              <a:t>Sejak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dikembangkan</a:t>
            </a:r>
            <a:r>
              <a:rPr lang="en-ID" sz="1400" dirty="0">
                <a:latin typeface="Bahnschrift SemiBold" panose="020B0502040204020203" pitchFamily="34" charset="0"/>
              </a:rPr>
              <a:t>, </a:t>
            </a:r>
            <a:r>
              <a:rPr lang="en-ID" sz="1400" dirty="0" err="1">
                <a:latin typeface="Bahnschrift SemiBold" panose="020B0502040204020203" pitchFamily="34" charset="0"/>
              </a:rPr>
              <a:t>sistem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telah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secara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aktif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berpartisipasi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dalam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masyarakat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dan </a:t>
            </a:r>
            <a:r>
              <a:rPr lang="en-ID" sz="1400" dirty="0" err="1">
                <a:latin typeface="Bahnschrift SemiBold" panose="020B0502040204020203" pitchFamily="34" charset="0"/>
              </a:rPr>
              <a:t>masyarakat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internasional</a:t>
            </a:r>
            <a:r>
              <a:rPr lang="en-ID" sz="1400" dirty="0">
                <a:latin typeface="Bahnschrift SemiBold" panose="020B0502040204020203" pitchFamily="34" charset="0"/>
              </a:rPr>
              <a:t> yang </a:t>
            </a:r>
            <a:r>
              <a:rPr lang="en-ID" sz="1400" dirty="0" err="1">
                <a:latin typeface="Bahnschrift SemiBold" panose="020B0502040204020203" pitchFamily="34" charset="0"/>
              </a:rPr>
              <a:t>relevan</a:t>
            </a:r>
            <a:r>
              <a:rPr lang="en-ID" sz="1400" dirty="0">
                <a:latin typeface="Bahnschrift SemiBold" panose="020B0502040204020203" pitchFamily="34" charset="0"/>
              </a:rPr>
              <a:t>. </a:t>
            </a:r>
            <a:r>
              <a:rPr lang="en-ID" sz="1400" dirty="0" err="1">
                <a:latin typeface="Bahnschrift SemiBold" panose="020B0502040204020203" pitchFamily="34" charset="0"/>
              </a:rPr>
              <a:t>Komunitas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set "</a:t>
            </a:r>
            <a:r>
              <a:rPr lang="en-ID" sz="1400" dirty="0" err="1">
                <a:latin typeface="Bahnschrift SemiBold" panose="020B0502040204020203" pitchFamily="34" charset="0"/>
              </a:rPr>
              <a:t>Kebebasan</a:t>
            </a:r>
            <a:r>
              <a:rPr lang="en-ID" sz="1400" dirty="0">
                <a:latin typeface="Bahnschrift SemiBold" panose="020B0502040204020203" pitchFamily="34" charset="0"/>
              </a:rPr>
              <a:t>, </a:t>
            </a:r>
            <a:r>
              <a:rPr lang="en-ID" sz="1400" dirty="0" err="1">
                <a:latin typeface="Bahnschrift SemiBold" panose="020B0502040204020203" pitchFamily="34" charset="0"/>
              </a:rPr>
              <a:t>Keterbukaan</a:t>
            </a:r>
            <a:r>
              <a:rPr lang="en-ID" sz="1400" dirty="0">
                <a:latin typeface="Bahnschrift SemiBold" panose="020B0502040204020203" pitchFamily="34" charset="0"/>
              </a:rPr>
              <a:t>, Sharing, </a:t>
            </a:r>
            <a:r>
              <a:rPr lang="en-ID" sz="1400" dirty="0" err="1">
                <a:latin typeface="Bahnschrift SemiBold" panose="020B0502040204020203" pitchFamily="34" charset="0"/>
              </a:rPr>
              <a:t>Kolaborasi</a:t>
            </a:r>
            <a:r>
              <a:rPr lang="en-ID" sz="1400" dirty="0">
                <a:latin typeface="Bahnschrift SemiBold" panose="020B0502040204020203" pitchFamily="34" charset="0"/>
              </a:rPr>
              <a:t>" </a:t>
            </a:r>
            <a:r>
              <a:rPr lang="en-ID" sz="1400" dirty="0" err="1">
                <a:latin typeface="Bahnschrift SemiBold" panose="020B0502040204020203" pitchFamily="34" charset="0"/>
              </a:rPr>
              <a:t>sebagai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pedoman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masyarakat</a:t>
            </a:r>
            <a:r>
              <a:rPr lang="en-ID" sz="1400" dirty="0">
                <a:latin typeface="Bahnschrift SemiBold" panose="020B0502040204020203" pitchFamily="34" charset="0"/>
              </a:rPr>
              <a:t>. </a:t>
            </a:r>
            <a:r>
              <a:rPr lang="en-ID" sz="1400" dirty="0" err="1">
                <a:latin typeface="Bahnschrift SemiBold" panose="020B0502040204020203" pitchFamily="34" charset="0"/>
              </a:rPr>
              <a:t>Semua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anggota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masyarakat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memberikan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kontribusi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untuk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pengembangan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proyek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dengan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panduan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ini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sebagai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prasyarat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tersebut</a:t>
            </a:r>
            <a:r>
              <a:rPr lang="en-ID" sz="1400" dirty="0">
                <a:latin typeface="Bahnschrift SemiBold" panose="020B0502040204020203" pitchFamily="34" charset="0"/>
              </a:rPr>
              <a:t>.</a:t>
            </a:r>
          </a:p>
          <a:p>
            <a:pPr algn="just"/>
            <a:endParaRPr lang="en-ID" sz="1400" dirty="0">
              <a:latin typeface="Bahnschrift SemiBold" panose="020B0502040204020203" pitchFamily="34" charset="0"/>
            </a:endParaRPr>
          </a:p>
          <a:p>
            <a:pPr algn="just"/>
            <a:r>
              <a:rPr lang="en-ID" sz="1400" dirty="0" err="1">
                <a:latin typeface="Bahnschrift SemiBold" panose="020B0502040204020203" pitchFamily="34" charset="0"/>
              </a:rPr>
              <a:t>Sistem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berasal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dari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Hiweed</a:t>
            </a:r>
            <a:r>
              <a:rPr lang="en-ID" sz="1400" dirty="0">
                <a:latin typeface="Bahnschrift SemiBold" panose="020B0502040204020203" pitchFamily="34" charset="0"/>
              </a:rPr>
              <a:t> Linux (</a:t>
            </a:r>
            <a:r>
              <a:rPr lang="en-ID" sz="1400" dirty="0" err="1">
                <a:latin typeface="Bahnschrift SemiBold" panose="020B0502040204020203" pitchFamily="34" charset="0"/>
              </a:rPr>
              <a:t>Hiwix</a:t>
            </a:r>
            <a:r>
              <a:rPr lang="en-ID" sz="1400" dirty="0">
                <a:latin typeface="Bahnschrift SemiBold" panose="020B0502040204020203" pitchFamily="34" charset="0"/>
              </a:rPr>
              <a:t>) </a:t>
            </a:r>
            <a:r>
              <a:rPr lang="en-ID" sz="1400" dirty="0" err="1">
                <a:latin typeface="Bahnschrift SemiBold" panose="020B0502040204020203" pitchFamily="34" charset="0"/>
              </a:rPr>
              <a:t>sistem</a:t>
            </a:r>
            <a:r>
              <a:rPr lang="en-ID" sz="1400" dirty="0">
                <a:latin typeface="Bahnschrift SemiBold" panose="020B0502040204020203" pitchFamily="34" charset="0"/>
              </a:rPr>
              <a:t>. </a:t>
            </a:r>
            <a:r>
              <a:rPr lang="en-ID" sz="1400" dirty="0" err="1">
                <a:latin typeface="Bahnschrift SemiBold" panose="020B0502040204020203" pitchFamily="34" charset="0"/>
              </a:rPr>
              <a:t>Hiwix</a:t>
            </a:r>
            <a:r>
              <a:rPr lang="en-ID" sz="1400" dirty="0">
                <a:latin typeface="Bahnschrift SemiBold" panose="020B0502040204020203" pitchFamily="34" charset="0"/>
              </a:rPr>
              <a:t> 0.1 </a:t>
            </a:r>
            <a:r>
              <a:rPr lang="en-ID" sz="1400" dirty="0" err="1">
                <a:latin typeface="Bahnschrift SemiBold" panose="020B0502040204020203" pitchFamily="34" charset="0"/>
              </a:rPr>
              <a:t>pertama</a:t>
            </a:r>
            <a:r>
              <a:rPr lang="en-ID" sz="1400" dirty="0">
                <a:latin typeface="Bahnschrift SemiBold" panose="020B0502040204020203" pitchFamily="34" charset="0"/>
              </a:rPr>
              <a:t> kali </a:t>
            </a:r>
            <a:r>
              <a:rPr lang="en-ID" sz="1400" dirty="0" err="1">
                <a:latin typeface="Bahnschrift SemiBold" panose="020B0502040204020203" pitchFamily="34" charset="0"/>
              </a:rPr>
              <a:t>dirilis</a:t>
            </a:r>
            <a:r>
              <a:rPr lang="en-ID" sz="1400" dirty="0">
                <a:latin typeface="Bahnschrift SemiBold" panose="020B0502040204020203" pitchFamily="34" charset="0"/>
              </a:rPr>
              <a:t> pada </a:t>
            </a:r>
            <a:r>
              <a:rPr lang="en-ID" sz="1400" dirty="0" err="1">
                <a:latin typeface="Bahnschrift SemiBold" panose="020B0502040204020203" pitchFamily="34" charset="0"/>
              </a:rPr>
              <a:t>tanggal</a:t>
            </a:r>
            <a:r>
              <a:rPr lang="en-ID" sz="1400" dirty="0">
                <a:latin typeface="Bahnschrift SemiBold" panose="020B0502040204020203" pitchFamily="34" charset="0"/>
              </a:rPr>
              <a:t> 28 </a:t>
            </a:r>
            <a:r>
              <a:rPr lang="en-ID" sz="1400" dirty="0" err="1">
                <a:latin typeface="Bahnschrift SemiBold" panose="020B0502040204020203" pitchFamily="34" charset="0"/>
              </a:rPr>
              <a:t>Februari</a:t>
            </a:r>
            <a:r>
              <a:rPr lang="en-ID" sz="1400" dirty="0">
                <a:latin typeface="Bahnschrift SemiBold" panose="020B0502040204020203" pitchFamily="34" charset="0"/>
              </a:rPr>
              <a:t> 2004 dan </a:t>
            </a:r>
            <a:r>
              <a:rPr lang="en-ID" sz="1400" dirty="0" err="1">
                <a:latin typeface="Bahnschrift SemiBold" panose="020B0502040204020203" pitchFamily="34" charset="0"/>
              </a:rPr>
              <a:t>merupakan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distribusi</a:t>
            </a:r>
            <a:r>
              <a:rPr lang="en-ID" sz="1400" dirty="0">
                <a:latin typeface="Bahnschrift SemiBold" panose="020B0502040204020203" pitchFamily="34" charset="0"/>
              </a:rPr>
              <a:t> Linux yang </a:t>
            </a:r>
            <a:r>
              <a:rPr lang="en-ID" sz="1400" dirty="0" err="1">
                <a:latin typeface="Bahnschrift SemiBold" panose="020B0502040204020203" pitchFamily="34" charset="0"/>
              </a:rPr>
              <a:t>memiliki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sejarah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lebih</a:t>
            </a:r>
            <a:r>
              <a:rPr lang="en-ID" sz="1400" dirty="0">
                <a:latin typeface="Bahnschrift SemiBold" panose="020B0502040204020203" pitchFamily="34" charset="0"/>
              </a:rPr>
              <a:t> lama </a:t>
            </a:r>
            <a:r>
              <a:rPr lang="en-ID" sz="1400" dirty="0" err="1">
                <a:latin typeface="Bahnschrift SemiBold" panose="020B0502040204020203" pitchFamily="34" charset="0"/>
              </a:rPr>
              <a:t>dari</a:t>
            </a:r>
            <a:r>
              <a:rPr lang="en-ID" sz="1400" dirty="0">
                <a:latin typeface="Bahnschrift SemiBold" panose="020B0502040204020203" pitchFamily="34" charset="0"/>
              </a:rPr>
              <a:t> Ubuntu.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6BA487-87DB-E735-3477-CF2BD2084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55">
            <a:off x="964185" y="1026329"/>
            <a:ext cx="2192867" cy="219286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3298AE-8E83-DE60-8FC9-78D158C4E54B}"/>
              </a:ext>
            </a:extLst>
          </p:cNvPr>
          <p:cNvCxnSpPr/>
          <p:nvPr/>
        </p:nvCxnSpPr>
        <p:spPr>
          <a:xfrm>
            <a:off x="4724400" y="1430866"/>
            <a:ext cx="0" cy="719766"/>
          </a:xfrm>
          <a:prstGeom prst="line">
            <a:avLst/>
          </a:prstGeom>
          <a:ln w="57150">
            <a:solidFill>
              <a:srgbClr val="33C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000A4D-18D1-65B4-7B92-1040CF4804D5}"/>
              </a:ext>
            </a:extLst>
          </p:cNvPr>
          <p:cNvCxnSpPr>
            <a:cxnSpLocks/>
          </p:cNvCxnSpPr>
          <p:nvPr/>
        </p:nvCxnSpPr>
        <p:spPr>
          <a:xfrm flipH="1">
            <a:off x="4724400" y="1430390"/>
            <a:ext cx="533399" cy="0"/>
          </a:xfrm>
          <a:prstGeom prst="line">
            <a:avLst/>
          </a:prstGeom>
          <a:ln>
            <a:solidFill>
              <a:srgbClr val="33C5F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0C66AA-B2E1-8A78-F223-05B73229AAC0}"/>
              </a:ext>
            </a:extLst>
          </p:cNvPr>
          <p:cNvCxnSpPr/>
          <p:nvPr/>
        </p:nvCxnSpPr>
        <p:spPr>
          <a:xfrm>
            <a:off x="11252199" y="4523943"/>
            <a:ext cx="0" cy="719766"/>
          </a:xfrm>
          <a:prstGeom prst="line">
            <a:avLst/>
          </a:prstGeom>
          <a:ln w="57150">
            <a:solidFill>
              <a:srgbClr val="33C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528EDB-8398-4CBE-2ED6-A6FA38A068FC}"/>
              </a:ext>
            </a:extLst>
          </p:cNvPr>
          <p:cNvCxnSpPr>
            <a:cxnSpLocks/>
          </p:cNvCxnSpPr>
          <p:nvPr/>
        </p:nvCxnSpPr>
        <p:spPr>
          <a:xfrm flipH="1">
            <a:off x="10718800" y="5243709"/>
            <a:ext cx="533399" cy="0"/>
          </a:xfrm>
          <a:prstGeom prst="line">
            <a:avLst/>
          </a:prstGeom>
          <a:ln>
            <a:solidFill>
              <a:srgbClr val="33C5F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9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60D91-1E76-D112-12E3-2387C6ABD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237" y="3539067"/>
            <a:ext cx="3923763" cy="1963433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latin typeface="Bahnschrift SemiBold" panose="020B0502040204020203" pitchFamily="34" charset="0"/>
              </a:rPr>
              <a:t>LANJUT SEJARAH</a:t>
            </a:r>
            <a:br>
              <a:rPr lang="en-US" sz="4800" dirty="0">
                <a:latin typeface="Bahnschrift SemiBold" panose="020B0502040204020203" pitchFamily="34" charset="0"/>
              </a:rPr>
            </a:br>
            <a:r>
              <a:rPr lang="en-US" sz="4800" dirty="0">
                <a:latin typeface="Bahnschrift SemiBold" panose="020B0502040204020203" pitchFamily="34" charset="0"/>
              </a:rPr>
              <a:t>DEEPIN LINUX</a:t>
            </a:r>
            <a:endParaRPr lang="en-ID" sz="4800" dirty="0"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C6FC8-3CA1-5E10-C8FE-973C35B29124}"/>
              </a:ext>
            </a:extLst>
          </p:cNvPr>
          <p:cNvSpPr txBox="1"/>
          <p:nvPr/>
        </p:nvSpPr>
        <p:spPr>
          <a:xfrm>
            <a:off x="648237" y="5502500"/>
            <a:ext cx="352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Dari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awal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mula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hingga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sekarang</a:t>
            </a:r>
            <a:endParaRPr lang="en-ID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9EF9AA-0774-6A59-2476-72A0B9F4B5C4}"/>
              </a:ext>
            </a:extLst>
          </p:cNvPr>
          <p:cNvCxnSpPr>
            <a:cxnSpLocks/>
          </p:cNvCxnSpPr>
          <p:nvPr/>
        </p:nvCxnSpPr>
        <p:spPr>
          <a:xfrm>
            <a:off x="726344" y="3552901"/>
            <a:ext cx="2550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6A653-1546-4A2C-A293-6156D896EEC9}"/>
              </a:ext>
            </a:extLst>
          </p:cNvPr>
          <p:cNvCxnSpPr/>
          <p:nvPr/>
        </p:nvCxnSpPr>
        <p:spPr>
          <a:xfrm>
            <a:off x="726344" y="3552901"/>
            <a:ext cx="1004552" cy="0"/>
          </a:xfrm>
          <a:prstGeom prst="line">
            <a:avLst/>
          </a:prstGeom>
          <a:ln w="57150">
            <a:solidFill>
              <a:srgbClr val="33C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C50495-F355-3F31-4FE5-C4E1DEFA1BF0}"/>
              </a:ext>
            </a:extLst>
          </p:cNvPr>
          <p:cNvSpPr txBox="1"/>
          <p:nvPr/>
        </p:nvSpPr>
        <p:spPr>
          <a:xfrm>
            <a:off x="4873966" y="1565857"/>
            <a:ext cx="6265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400" dirty="0">
                <a:latin typeface="Bahnschrift SemiBold" panose="020B0502040204020203" pitchFamily="34" charset="0"/>
              </a:rPr>
              <a:t>Ada </a:t>
            </a:r>
            <a:r>
              <a:rPr lang="en-ID" sz="1400" dirty="0" err="1">
                <a:latin typeface="Bahnschrift SemiBold" panose="020B0502040204020203" pitchFamily="34" charset="0"/>
              </a:rPr>
              <a:t>saat</a:t>
            </a:r>
            <a:r>
              <a:rPr lang="en-ID" sz="1400" dirty="0">
                <a:latin typeface="Bahnschrift SemiBold" panose="020B0502040204020203" pitchFamily="34" charset="0"/>
              </a:rPr>
              <a:t> yang </a:t>
            </a:r>
            <a:r>
              <a:rPr lang="en-ID" sz="1400" dirty="0" err="1">
                <a:latin typeface="Bahnschrift SemiBold" panose="020B0502040204020203" pitchFamily="34" charset="0"/>
              </a:rPr>
              <a:t>sama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ketika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sistem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diubah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namanya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menjadi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Hiwix</a:t>
            </a:r>
            <a:r>
              <a:rPr lang="en-ID" sz="1400" dirty="0">
                <a:latin typeface="Bahnschrift SemiBold" panose="020B0502040204020203" pitchFamily="34" charset="0"/>
              </a:rPr>
              <a:t>, </a:t>
            </a:r>
            <a:r>
              <a:rPr lang="en-ID" sz="1400" dirty="0" err="1">
                <a:latin typeface="Bahnschrift SemiBold" panose="020B0502040204020203" pitchFamily="34" charset="0"/>
              </a:rPr>
              <a:t>Hiweed</a:t>
            </a:r>
            <a:r>
              <a:rPr lang="en-ID" sz="1400" dirty="0">
                <a:latin typeface="Bahnschrift SemiBold" panose="020B0502040204020203" pitchFamily="34" charset="0"/>
              </a:rPr>
              <a:t> Linux dan Linux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dan </a:t>
            </a:r>
            <a:r>
              <a:rPr lang="en-ID" sz="1400" dirty="0" err="1">
                <a:latin typeface="Bahnschrift SemiBold" panose="020B0502040204020203" pitchFamily="34" charset="0"/>
              </a:rPr>
              <a:t>beberapa</a:t>
            </a:r>
            <a:r>
              <a:rPr lang="en-ID" sz="1400" dirty="0">
                <a:latin typeface="Bahnschrift SemiBold" panose="020B0502040204020203" pitchFamily="34" charset="0"/>
              </a:rPr>
              <a:t> orang lain, </a:t>
            </a:r>
            <a:r>
              <a:rPr lang="en-ID" sz="1400" dirty="0" err="1">
                <a:latin typeface="Bahnschrift SemiBold" panose="020B0502040204020203" pitchFamily="34" charset="0"/>
              </a:rPr>
              <a:t>lingkungan</a:t>
            </a:r>
            <a:r>
              <a:rPr lang="en-ID" sz="1400" dirty="0">
                <a:latin typeface="Bahnschrift SemiBold" panose="020B0502040204020203" pitchFamily="34" charset="0"/>
              </a:rPr>
              <a:t> desktop yang </a:t>
            </a:r>
            <a:r>
              <a:rPr lang="en-ID" sz="1400" dirty="0" err="1">
                <a:latin typeface="Bahnschrift SemiBold" panose="020B0502040204020203" pitchFamily="34" charset="0"/>
              </a:rPr>
              <a:t>digunakan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secara</a:t>
            </a:r>
            <a:r>
              <a:rPr lang="en-ID" sz="1400" dirty="0">
                <a:latin typeface="Bahnschrift SemiBold" panose="020B0502040204020203" pitchFamily="34" charset="0"/>
              </a:rPr>
              <a:t> default juga </a:t>
            </a:r>
            <a:r>
              <a:rPr lang="en-ID" sz="1400" dirty="0" err="1">
                <a:latin typeface="Bahnschrift SemiBold" panose="020B0502040204020203" pitchFamily="34" charset="0"/>
              </a:rPr>
              <a:t>terus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berubah</a:t>
            </a:r>
            <a:r>
              <a:rPr lang="en-ID" sz="1400" dirty="0">
                <a:latin typeface="Bahnschrift SemiBold" panose="020B0502040204020203" pitchFamily="34" charset="0"/>
              </a:rPr>
              <a:t>. Pada </a:t>
            </a:r>
            <a:r>
              <a:rPr lang="en-ID" sz="1400" dirty="0" err="1">
                <a:latin typeface="Bahnschrift SemiBold" panose="020B0502040204020203" pitchFamily="34" charset="0"/>
              </a:rPr>
              <a:t>jaman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dulu</a:t>
            </a:r>
            <a:r>
              <a:rPr lang="en-ID" sz="1400" dirty="0">
                <a:latin typeface="Bahnschrift SemiBold" panose="020B0502040204020203" pitchFamily="34" charset="0"/>
              </a:rPr>
              <a:t>,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pernah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digunakan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IceWM</a:t>
            </a:r>
            <a:r>
              <a:rPr lang="en-ID" sz="1400" dirty="0">
                <a:latin typeface="Bahnschrift SemiBold" panose="020B0502040204020203" pitchFamily="34" charset="0"/>
              </a:rPr>
              <a:t>, </a:t>
            </a:r>
            <a:r>
              <a:rPr lang="en-ID" sz="1400" dirty="0" err="1">
                <a:latin typeface="Bahnschrift SemiBold" panose="020B0502040204020203" pitchFamily="34" charset="0"/>
              </a:rPr>
              <a:t>Xfce</a:t>
            </a:r>
            <a:r>
              <a:rPr lang="en-ID" sz="1400" dirty="0">
                <a:latin typeface="Bahnschrift SemiBold" panose="020B0502040204020203" pitchFamily="34" charset="0"/>
              </a:rPr>
              <a:t>, LXDE dan Gnome, </a:t>
            </a:r>
            <a:r>
              <a:rPr lang="en-ID" sz="1400" dirty="0" err="1">
                <a:latin typeface="Bahnschrift SemiBold" panose="020B0502040204020203" pitchFamily="34" charset="0"/>
              </a:rPr>
              <a:t>tapi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akhirnya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memutuskan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untuk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menggunakan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Desktop Environment </a:t>
            </a:r>
            <a:r>
              <a:rPr lang="en-ID" sz="1400" dirty="0" err="1">
                <a:latin typeface="Bahnschrift SemiBold" panose="020B0502040204020203" pitchFamily="34" charset="0"/>
              </a:rPr>
              <a:t>dikembangkan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dengan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sendirinya</a:t>
            </a:r>
            <a:r>
              <a:rPr lang="en-ID" sz="1400" dirty="0">
                <a:latin typeface="Bahnschrift SemiBold" panose="020B0502040204020203" pitchFamily="34" charset="0"/>
              </a:rPr>
              <a:t>. </a:t>
            </a:r>
            <a:r>
              <a:rPr lang="en-ID" sz="1400" dirty="0" err="1">
                <a:latin typeface="Bahnschrift SemiBold" panose="020B0502040204020203" pitchFamily="34" charset="0"/>
              </a:rPr>
              <a:t>Sistem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mendasari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didasarkan</a:t>
            </a:r>
            <a:r>
              <a:rPr lang="en-ID" sz="1400" dirty="0">
                <a:latin typeface="Bahnschrift SemiBold" panose="020B0502040204020203" pitchFamily="34" charset="0"/>
              </a:rPr>
              <a:t> pada juga </a:t>
            </a:r>
            <a:r>
              <a:rPr lang="en-ID" sz="1400" dirty="0" err="1">
                <a:latin typeface="Bahnschrift SemiBold" panose="020B0502040204020203" pitchFamily="34" charset="0"/>
              </a:rPr>
              <a:t>mengalami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perubahan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dari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Morphix</a:t>
            </a:r>
            <a:r>
              <a:rPr lang="en-ID" sz="1400" dirty="0">
                <a:latin typeface="Bahnschrift SemiBold" panose="020B0502040204020203" pitchFamily="34" charset="0"/>
              </a:rPr>
              <a:t> dan Debian </a:t>
            </a:r>
            <a:r>
              <a:rPr lang="en-ID" sz="1400" dirty="0" err="1">
                <a:latin typeface="Bahnschrift SemiBold" panose="020B0502040204020203" pitchFamily="34" charset="0"/>
              </a:rPr>
              <a:t>ke</a:t>
            </a:r>
            <a:r>
              <a:rPr lang="en-ID" sz="1400" dirty="0">
                <a:latin typeface="Bahnschrift SemiBold" panose="020B0502040204020203" pitchFamily="34" charset="0"/>
              </a:rPr>
              <a:t> Ubuntu.</a:t>
            </a:r>
          </a:p>
          <a:p>
            <a:pPr algn="just"/>
            <a:endParaRPr lang="en-ID" sz="1400" dirty="0">
              <a:latin typeface="Bahnschrift SemiBold" panose="020B0502040204020203" pitchFamily="34" charset="0"/>
            </a:endParaRPr>
          </a:p>
          <a:p>
            <a:pPr algn="just"/>
            <a:r>
              <a:rPr lang="en-ID" sz="1400" dirty="0" err="1">
                <a:latin typeface="Bahnschrift SemiBold" panose="020B0502040204020203" pitchFamily="34" charset="0"/>
              </a:rPr>
              <a:t>Sistem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jelas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berbeda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dari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distribusi</a:t>
            </a:r>
            <a:r>
              <a:rPr lang="en-ID" sz="1400" dirty="0">
                <a:latin typeface="Bahnschrift SemiBold" panose="020B0502040204020203" pitchFamily="34" charset="0"/>
              </a:rPr>
              <a:t> Linux </a:t>
            </a:r>
            <a:r>
              <a:rPr lang="en-ID" sz="1400" dirty="0" err="1">
                <a:latin typeface="Bahnschrift SemiBold" panose="020B0502040204020203" pitchFamily="34" charset="0"/>
              </a:rPr>
              <a:t>utama</a:t>
            </a:r>
            <a:r>
              <a:rPr lang="en-ID" sz="1400" dirty="0">
                <a:latin typeface="Bahnschrift SemiBold" panose="020B0502040204020203" pitchFamily="34" charset="0"/>
              </a:rPr>
              <a:t> di masa </a:t>
            </a:r>
            <a:r>
              <a:rPr lang="en-ID" sz="1400" dirty="0" err="1">
                <a:latin typeface="Bahnschrift SemiBold" panose="020B0502040204020203" pitchFamily="34" charset="0"/>
              </a:rPr>
              <a:t>lalu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karena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sistem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tidak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hanya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berfokus</a:t>
            </a:r>
            <a:r>
              <a:rPr lang="en-ID" sz="1400" dirty="0">
                <a:latin typeface="Bahnschrift SemiBold" panose="020B0502040204020203" pitchFamily="34" charset="0"/>
              </a:rPr>
              <a:t> pada </a:t>
            </a:r>
            <a:r>
              <a:rPr lang="en-ID" sz="1400" dirty="0" err="1">
                <a:latin typeface="Bahnschrift SemiBold" panose="020B0502040204020203" pitchFamily="34" charset="0"/>
              </a:rPr>
              <a:t>pengembangan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sistem</a:t>
            </a:r>
            <a:r>
              <a:rPr lang="en-ID" sz="1400" dirty="0">
                <a:latin typeface="Bahnschrift SemiBold" panose="020B0502040204020203" pitchFamily="34" charset="0"/>
              </a:rPr>
              <a:t> dan </a:t>
            </a:r>
            <a:r>
              <a:rPr lang="en-ID" sz="1400" dirty="0" err="1">
                <a:latin typeface="Bahnschrift SemiBold" panose="020B0502040204020203" pitchFamily="34" charset="0"/>
              </a:rPr>
              <a:t>lingkungan</a:t>
            </a:r>
            <a:r>
              <a:rPr lang="en-ID" sz="1400" dirty="0">
                <a:latin typeface="Bahnschrift SemiBold" panose="020B0502040204020203" pitchFamily="34" charset="0"/>
              </a:rPr>
              <a:t> desktop, </a:t>
            </a:r>
            <a:r>
              <a:rPr lang="en-ID" sz="1400" dirty="0" err="1">
                <a:latin typeface="Bahnschrift SemiBold" panose="020B0502040204020203" pitchFamily="34" charset="0"/>
              </a:rPr>
              <a:t>namun</a:t>
            </a:r>
            <a:r>
              <a:rPr lang="en-ID" sz="1400" dirty="0">
                <a:latin typeface="Bahnschrift SemiBold" panose="020B0502040204020203" pitchFamily="34" charset="0"/>
              </a:rPr>
              <a:t> juga </a:t>
            </a:r>
            <a:r>
              <a:rPr lang="en-ID" sz="1400" dirty="0" err="1">
                <a:latin typeface="Bahnschrift SemiBold" panose="020B0502040204020203" pitchFamily="34" charset="0"/>
              </a:rPr>
              <a:t>berfokus</a:t>
            </a:r>
            <a:r>
              <a:rPr lang="en-ID" sz="1400" dirty="0">
                <a:latin typeface="Bahnschrift SemiBold" panose="020B0502040204020203" pitchFamily="34" charset="0"/>
              </a:rPr>
              <a:t> pada </a:t>
            </a:r>
            <a:r>
              <a:rPr lang="en-ID" sz="1400" dirty="0" err="1">
                <a:latin typeface="Bahnschrift SemiBold" panose="020B0502040204020203" pitchFamily="34" charset="0"/>
              </a:rPr>
              <a:t>pengembangan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perangkat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lunak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dasar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dikonfigurasi</a:t>
            </a:r>
            <a:r>
              <a:rPr lang="en-ID" sz="1400" dirty="0">
                <a:latin typeface="Bahnschrift SemiBold" panose="020B0502040204020203" pitchFamily="34" charset="0"/>
              </a:rPr>
              <a:t>. </a:t>
            </a:r>
            <a:r>
              <a:rPr lang="en-ID" sz="1400" dirty="0" err="1">
                <a:latin typeface="Bahnschrift SemiBold" panose="020B0502040204020203" pitchFamily="34" charset="0"/>
              </a:rPr>
              <a:t>Saat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ini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sistem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sudah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memiliki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fitur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aplikasi</a:t>
            </a:r>
            <a:r>
              <a:rPr lang="en-ID" sz="1400" dirty="0">
                <a:latin typeface="Bahnschrift SemiBold" panose="020B0502040204020203" pitchFamily="34" charset="0"/>
              </a:rPr>
              <a:t> yang </a:t>
            </a:r>
            <a:r>
              <a:rPr lang="en-ID" sz="1400" dirty="0" err="1">
                <a:latin typeface="Bahnschrift SemiBold" panose="020B0502040204020203" pitchFamily="34" charset="0"/>
              </a:rPr>
              <a:t>relatif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lengkap</a:t>
            </a:r>
            <a:r>
              <a:rPr lang="en-ID" sz="1400" dirty="0">
                <a:latin typeface="Bahnschrift SemiBold" panose="020B0502040204020203" pitchFamily="34" charset="0"/>
              </a:rPr>
              <a:t> yang </a:t>
            </a:r>
            <a:r>
              <a:rPr lang="en-ID" sz="1400" dirty="0" err="1">
                <a:latin typeface="Bahnschrift SemiBold" panose="020B0502040204020203" pitchFamily="34" charset="0"/>
              </a:rPr>
              <a:t>terdiri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dari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dua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bagian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besar-Deepin</a:t>
            </a:r>
            <a:r>
              <a:rPr lang="en-ID" sz="1400" dirty="0">
                <a:latin typeface="Bahnschrift SemiBold" panose="020B0502040204020203" pitchFamily="34" charset="0"/>
              </a:rPr>
              <a:t> Desktop Environment dan software </a:t>
            </a:r>
            <a:r>
              <a:rPr lang="en-ID" sz="1400" dirty="0" err="1">
                <a:latin typeface="Bahnschrift SemiBold" panose="020B0502040204020203" pitchFamily="34" charset="0"/>
              </a:rPr>
              <a:t>koleksi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.</a:t>
            </a:r>
          </a:p>
          <a:p>
            <a:pPr algn="just"/>
            <a:endParaRPr lang="en-ID" sz="1400" dirty="0">
              <a:latin typeface="Bahnschrift SemiBold" panose="020B0502040204020203" pitchFamily="34" charset="0"/>
            </a:endParaRPr>
          </a:p>
          <a:p>
            <a:pPr algn="just"/>
            <a:r>
              <a:rPr lang="en-ID" sz="1400" dirty="0">
                <a:latin typeface="Bahnschrift SemiBold" panose="020B0502040204020203" pitchFamily="34" charset="0"/>
              </a:rPr>
              <a:t>Order by </a:t>
            </a:r>
            <a:r>
              <a:rPr lang="en-ID" sz="1400" dirty="0" err="1">
                <a:latin typeface="Bahnschrift SemiBold" panose="020B0502040204020203" pitchFamily="34" charset="0"/>
              </a:rPr>
              <a:t>tanggal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rilis</a:t>
            </a:r>
            <a:r>
              <a:rPr lang="en-ID" sz="1400" dirty="0">
                <a:latin typeface="Bahnschrift SemiBold" panose="020B0502040204020203" pitchFamily="34" charset="0"/>
              </a:rPr>
              <a:t>: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Store,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Screenshot,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Musik</a:t>
            </a:r>
            <a:r>
              <a:rPr lang="en-ID" sz="1400" dirty="0">
                <a:latin typeface="Bahnschrift SemiBold" panose="020B0502040204020203" pitchFamily="34" charset="0"/>
              </a:rPr>
              <a:t>,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Film,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Desktop Environment,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Terminal,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</a:t>
            </a:r>
            <a:r>
              <a:rPr lang="en-ID" sz="1400" dirty="0" err="1">
                <a:latin typeface="Bahnschrift SemiBold" panose="020B0502040204020203" pitchFamily="34" charset="0"/>
              </a:rPr>
              <a:t>permainan</a:t>
            </a:r>
            <a:r>
              <a:rPr lang="en-ID" sz="1400" dirty="0">
                <a:latin typeface="Bahnschrift SemiBold" panose="020B0502040204020203" pitchFamily="34" charset="0"/>
              </a:rPr>
              <a:t>,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Translator, </a:t>
            </a:r>
            <a:r>
              <a:rPr lang="en-ID" sz="1400" dirty="0" err="1">
                <a:latin typeface="Bahnschrift SemiBold" panose="020B0502040204020203" pitchFamily="34" charset="0"/>
              </a:rPr>
              <a:t>Deepin</a:t>
            </a:r>
            <a:r>
              <a:rPr lang="en-ID" sz="1400" dirty="0">
                <a:latin typeface="Bahnschrift SemiBold" panose="020B0502040204020203" pitchFamily="34" charset="0"/>
              </a:rPr>
              <a:t> Boot Maker dan </a:t>
            </a:r>
            <a:r>
              <a:rPr lang="en-ID" sz="1400" dirty="0" err="1">
                <a:latin typeface="Bahnschrift SemiBold" panose="020B0502040204020203" pitchFamily="34" charset="0"/>
              </a:rPr>
              <a:t>sebagainya</a:t>
            </a:r>
            <a:r>
              <a:rPr lang="en-ID" sz="1400" dirty="0">
                <a:latin typeface="Bahnschrift SemiBold" panose="020B0502040204020203" pitchFamily="34" charset="0"/>
              </a:rPr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3298AE-8E83-DE60-8FC9-78D158C4E54B}"/>
              </a:ext>
            </a:extLst>
          </p:cNvPr>
          <p:cNvCxnSpPr/>
          <p:nvPr/>
        </p:nvCxnSpPr>
        <p:spPr>
          <a:xfrm>
            <a:off x="4724400" y="1430866"/>
            <a:ext cx="0" cy="719766"/>
          </a:xfrm>
          <a:prstGeom prst="line">
            <a:avLst/>
          </a:prstGeom>
          <a:ln w="57150">
            <a:solidFill>
              <a:srgbClr val="33C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000A4D-18D1-65B4-7B92-1040CF4804D5}"/>
              </a:ext>
            </a:extLst>
          </p:cNvPr>
          <p:cNvCxnSpPr>
            <a:cxnSpLocks/>
          </p:cNvCxnSpPr>
          <p:nvPr/>
        </p:nvCxnSpPr>
        <p:spPr>
          <a:xfrm flipH="1">
            <a:off x="4724400" y="1430390"/>
            <a:ext cx="533399" cy="0"/>
          </a:xfrm>
          <a:prstGeom prst="line">
            <a:avLst/>
          </a:prstGeom>
          <a:ln>
            <a:solidFill>
              <a:srgbClr val="33C5F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0C66AA-B2E1-8A78-F223-05B73229AAC0}"/>
              </a:ext>
            </a:extLst>
          </p:cNvPr>
          <p:cNvCxnSpPr/>
          <p:nvPr/>
        </p:nvCxnSpPr>
        <p:spPr>
          <a:xfrm>
            <a:off x="11235265" y="4958585"/>
            <a:ext cx="0" cy="719766"/>
          </a:xfrm>
          <a:prstGeom prst="line">
            <a:avLst/>
          </a:prstGeom>
          <a:ln w="57150">
            <a:solidFill>
              <a:srgbClr val="33C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528EDB-8398-4CBE-2ED6-A6FA38A068FC}"/>
              </a:ext>
            </a:extLst>
          </p:cNvPr>
          <p:cNvCxnSpPr>
            <a:cxnSpLocks/>
          </p:cNvCxnSpPr>
          <p:nvPr/>
        </p:nvCxnSpPr>
        <p:spPr>
          <a:xfrm flipH="1">
            <a:off x="10701866" y="5706593"/>
            <a:ext cx="533399" cy="0"/>
          </a:xfrm>
          <a:prstGeom prst="line">
            <a:avLst/>
          </a:prstGeom>
          <a:ln>
            <a:solidFill>
              <a:srgbClr val="33C5F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0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inus Sign 4">
            <a:extLst>
              <a:ext uri="{FF2B5EF4-FFF2-40B4-BE49-F238E27FC236}">
                <a16:creationId xmlns:a16="http://schemas.microsoft.com/office/drawing/2014/main" id="{BBFF2A1F-676C-CFDB-8BC9-270163E16FA6}"/>
              </a:ext>
            </a:extLst>
          </p:cNvPr>
          <p:cNvSpPr/>
          <p:nvPr/>
        </p:nvSpPr>
        <p:spPr>
          <a:xfrm rot="19068801">
            <a:off x="2100722" y="1398454"/>
            <a:ext cx="956782" cy="558800"/>
          </a:xfrm>
          <a:prstGeom prst="mathMinus">
            <a:avLst/>
          </a:prstGeom>
          <a:solidFill>
            <a:srgbClr val="33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5F11A-5848-5E65-E228-DA026754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179" y="2294379"/>
            <a:ext cx="2946401" cy="1771914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ahnschrift SemiBold" panose="020B0502040204020203" pitchFamily="34" charset="0"/>
              </a:rPr>
              <a:t>KERNEL </a:t>
            </a:r>
            <a:br>
              <a:rPr lang="en-US" sz="4800" dirty="0">
                <a:latin typeface="Bahnschrift SemiBold" panose="020B0502040204020203" pitchFamily="34" charset="0"/>
              </a:rPr>
            </a:br>
            <a:r>
              <a:rPr lang="en-US" sz="4800" dirty="0">
                <a:latin typeface="Bahnschrift SemiBold" panose="020B0502040204020203" pitchFamily="34" charset="0"/>
              </a:rPr>
              <a:t>VERSI </a:t>
            </a:r>
            <a:br>
              <a:rPr lang="en-US" sz="4800" dirty="0">
                <a:latin typeface="Bahnschrift SemiBold" panose="020B0502040204020203" pitchFamily="34" charset="0"/>
              </a:rPr>
            </a:br>
            <a:r>
              <a:rPr lang="en-US" sz="4800" dirty="0">
                <a:latin typeface="Bahnschrift SemiBold" panose="020B0502040204020203" pitchFamily="34" charset="0"/>
              </a:rPr>
              <a:t>TERBARU</a:t>
            </a:r>
            <a:endParaRPr lang="en-ID" sz="4800" dirty="0">
              <a:latin typeface="Bahnschrift SemiBold" panose="020B0502040204020203" pitchFamily="34" charset="0"/>
            </a:endParaRP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FC6CAB44-9679-BEAD-1A34-12F20E0340C2}"/>
              </a:ext>
            </a:extLst>
          </p:cNvPr>
          <p:cNvSpPr/>
          <p:nvPr/>
        </p:nvSpPr>
        <p:spPr>
          <a:xfrm rot="2772618">
            <a:off x="2156881" y="1815240"/>
            <a:ext cx="2472267" cy="558800"/>
          </a:xfrm>
          <a:prstGeom prst="mathMinus">
            <a:avLst/>
          </a:prstGeom>
          <a:solidFill>
            <a:srgbClr val="33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3D8F51BB-5AC2-F159-2520-E5D6FB7E8F4F}"/>
              </a:ext>
            </a:extLst>
          </p:cNvPr>
          <p:cNvSpPr/>
          <p:nvPr/>
        </p:nvSpPr>
        <p:spPr>
          <a:xfrm rot="19068801">
            <a:off x="3357493" y="2692794"/>
            <a:ext cx="956782" cy="558800"/>
          </a:xfrm>
          <a:prstGeom prst="mathMinus">
            <a:avLst/>
          </a:prstGeom>
          <a:solidFill>
            <a:srgbClr val="33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A7D16FBF-7220-0F5D-8531-49B736EFFADC}"/>
              </a:ext>
            </a:extLst>
          </p:cNvPr>
          <p:cNvSpPr/>
          <p:nvPr/>
        </p:nvSpPr>
        <p:spPr>
          <a:xfrm rot="19049080">
            <a:off x="295695" y="3178174"/>
            <a:ext cx="956782" cy="558800"/>
          </a:xfrm>
          <a:prstGeom prst="mathMinus">
            <a:avLst/>
          </a:prstGeom>
          <a:solidFill>
            <a:srgbClr val="33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434F835B-C4D3-CF33-139E-BD6BEF9AAB6B}"/>
              </a:ext>
            </a:extLst>
          </p:cNvPr>
          <p:cNvSpPr/>
          <p:nvPr/>
        </p:nvSpPr>
        <p:spPr>
          <a:xfrm rot="2752897">
            <a:off x="-83252" y="3990400"/>
            <a:ext cx="2472267" cy="558800"/>
          </a:xfrm>
          <a:prstGeom prst="mathMinus">
            <a:avLst/>
          </a:prstGeom>
          <a:solidFill>
            <a:srgbClr val="33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8FEB0577-0DB1-8E53-0B9B-4144429F51A8}"/>
              </a:ext>
            </a:extLst>
          </p:cNvPr>
          <p:cNvSpPr/>
          <p:nvPr/>
        </p:nvSpPr>
        <p:spPr>
          <a:xfrm rot="19049080">
            <a:off x="1491552" y="4409235"/>
            <a:ext cx="956782" cy="558800"/>
          </a:xfrm>
          <a:prstGeom prst="mathMinus">
            <a:avLst/>
          </a:prstGeom>
          <a:solidFill>
            <a:srgbClr val="33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4F321A-09B3-8D01-613C-13B63AFE2CD8}"/>
              </a:ext>
            </a:extLst>
          </p:cNvPr>
          <p:cNvCxnSpPr>
            <a:cxnSpLocks/>
          </p:cNvCxnSpPr>
          <p:nvPr/>
        </p:nvCxnSpPr>
        <p:spPr>
          <a:xfrm>
            <a:off x="2511379" y="1984573"/>
            <a:ext cx="45195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557EE-0DF7-80B1-E06E-7D0E0E14C49B}"/>
              </a:ext>
            </a:extLst>
          </p:cNvPr>
          <p:cNvCxnSpPr>
            <a:cxnSpLocks/>
          </p:cNvCxnSpPr>
          <p:nvPr/>
        </p:nvCxnSpPr>
        <p:spPr>
          <a:xfrm>
            <a:off x="1585059" y="4273173"/>
            <a:ext cx="45195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AE4398-2C27-EDC6-91B1-8A71002B64AE}"/>
              </a:ext>
            </a:extLst>
          </p:cNvPr>
          <p:cNvSpPr txBox="1"/>
          <p:nvPr/>
        </p:nvSpPr>
        <p:spPr>
          <a:xfrm>
            <a:off x="5004956" y="843677"/>
            <a:ext cx="61552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VERSI 20.4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pPr algn="just"/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Di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deepin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20.4, kernel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diperbarui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dengan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upstream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untuk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kompatibilitas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yang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lebih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baik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- kernel LTS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ditingkatkan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ke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versi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5.10.83 dan kernel Stable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ditingkatkan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ke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versi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5.15.6;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kerentanan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sistem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diperbaiki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untuk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meningkatkan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keamanan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;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banyak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fungsi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dikembangkan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dan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dioptimalkan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untuk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memecahkan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masalah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dari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pengguna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dan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meningkatkan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pengalaman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pengguna</a:t>
            </a:r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67EFE5-1722-E027-BB5C-7EBDD1133850}"/>
              </a:ext>
            </a:extLst>
          </p:cNvPr>
          <p:cNvSpPr txBox="1"/>
          <p:nvPr/>
        </p:nvSpPr>
        <p:spPr>
          <a:xfrm>
            <a:off x="5004956" y="3505179"/>
            <a:ext cx="6155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SemiBold" panose="020B0502040204020203" pitchFamily="34" charset="0"/>
              </a:rPr>
              <a:t>Instalasi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Sistem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Cerdas</a:t>
            </a:r>
            <a:endParaRPr lang="en-US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Bahnschrift SemiBold" panose="020B0502040204020203" pitchFamily="34" charset="0"/>
              </a:rPr>
              <a:t>Peramban</a:t>
            </a:r>
            <a:r>
              <a:rPr lang="en-ID" dirty="0">
                <a:latin typeface="Bahnschrift SemiBold" panose="020B0502040204020203" pitchFamily="34" charset="0"/>
              </a:rPr>
              <a:t> yang </a:t>
            </a:r>
            <a:r>
              <a:rPr lang="en-ID" dirty="0" err="1">
                <a:latin typeface="Bahnschrift SemiBold" panose="020B0502040204020203" pitchFamily="34" charset="0"/>
              </a:rPr>
              <a:t>mudah</a:t>
            </a:r>
            <a:r>
              <a:rPr lang="en-ID" dirty="0">
                <a:latin typeface="Bahnschrift SemiBold" panose="020B0502040204020203" pitchFamily="34" charset="0"/>
              </a:rPr>
              <a:t> </a:t>
            </a:r>
            <a:r>
              <a:rPr lang="en-ID" dirty="0" err="1">
                <a:latin typeface="Bahnschrift SemiBold" panose="020B0502040204020203" pitchFamily="34" charset="0"/>
              </a:rPr>
              <a:t>digunakan</a:t>
            </a:r>
            <a:endParaRPr lang="en-ID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Bahnschrift SemiBold" panose="020B0502040204020203" pitchFamily="34" charset="0"/>
              </a:rPr>
              <a:t>Pemantauan</a:t>
            </a:r>
            <a:r>
              <a:rPr lang="en-ID" dirty="0">
                <a:latin typeface="Bahnschrift SemiBold" panose="020B0502040204020203" pitchFamily="34" charset="0"/>
              </a:rPr>
              <a:t> </a:t>
            </a:r>
            <a:r>
              <a:rPr lang="en-ID" dirty="0" err="1">
                <a:latin typeface="Bahnschrift SemiBold" panose="020B0502040204020203" pitchFamily="34" charset="0"/>
              </a:rPr>
              <a:t>Sistem</a:t>
            </a:r>
            <a:r>
              <a:rPr lang="en-ID" dirty="0">
                <a:latin typeface="Bahnschrift SemiBold" panose="020B0502040204020203" pitchFamily="34" charset="0"/>
              </a:rPr>
              <a:t>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Bahnschrift SemiBold" panose="020B0502040204020203" pitchFamily="34" charset="0"/>
              </a:rPr>
              <a:t>Pencarian</a:t>
            </a:r>
            <a:r>
              <a:rPr lang="en-ID" dirty="0">
                <a:latin typeface="Bahnschrift SemiBold" panose="020B0502040204020203" pitchFamily="34" charset="0"/>
              </a:rPr>
              <a:t> </a:t>
            </a:r>
            <a:r>
              <a:rPr lang="en-ID" dirty="0" err="1">
                <a:latin typeface="Bahnschrift SemiBold" panose="020B0502040204020203" pitchFamily="34" charset="0"/>
              </a:rPr>
              <a:t>Besar</a:t>
            </a:r>
            <a:r>
              <a:rPr lang="en-ID" dirty="0">
                <a:latin typeface="Bahnschrift SemiBold" panose="020B0502040204020203" pitchFamily="34" charset="0"/>
              </a:rPr>
              <a:t> </a:t>
            </a:r>
            <a:r>
              <a:rPr lang="en-ID" dirty="0" err="1">
                <a:latin typeface="Bahnschrift SemiBold" panose="020B0502040204020203" pitchFamily="34" charset="0"/>
              </a:rPr>
              <a:t>Kustom</a:t>
            </a:r>
            <a:endParaRPr lang="en-ID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Bahnschrift SemiBold" panose="020B0502040204020203" pitchFamily="34" charset="0"/>
              </a:rPr>
              <a:t>Aplikasi</a:t>
            </a:r>
            <a:r>
              <a:rPr lang="en-ID" dirty="0">
                <a:latin typeface="Bahnschrift SemiBold" panose="020B0502040204020203" pitchFamily="34" charset="0"/>
              </a:rPr>
              <a:t> yang </a:t>
            </a:r>
            <a:r>
              <a:rPr lang="en-ID" dirty="0" err="1">
                <a:latin typeface="Bahnschrift SemiBold" panose="020B0502040204020203" pitchFamily="34" charset="0"/>
              </a:rPr>
              <a:t>mudah</a:t>
            </a:r>
            <a:r>
              <a:rPr lang="en-ID" dirty="0">
                <a:latin typeface="Bahnschrift SemiBold" panose="020B0502040204020203" pitchFamily="34" charset="0"/>
              </a:rPr>
              <a:t> </a:t>
            </a:r>
            <a:r>
              <a:rPr lang="en-ID" dirty="0" err="1">
                <a:latin typeface="Bahnschrift SemiBold" panose="020B0502040204020203" pitchFamily="34" charset="0"/>
              </a:rPr>
              <a:t>diakses</a:t>
            </a:r>
            <a:r>
              <a:rPr lang="en-ID" dirty="0">
                <a:latin typeface="Bahnschrift SemiBold" panose="020B0502040204020203" pitchFamily="34" charset="0"/>
              </a:rPr>
              <a:t> di </a:t>
            </a:r>
            <a:r>
              <a:rPr lang="en-ID" dirty="0" err="1">
                <a:latin typeface="Bahnschrift SemiBold" panose="020B0502040204020203" pitchFamily="34" charset="0"/>
              </a:rPr>
              <a:t>Manajer</a:t>
            </a:r>
            <a:r>
              <a:rPr lang="en-ID" dirty="0">
                <a:latin typeface="Bahnschrift SemiBold" panose="020B0502040204020203" pitchFamily="34" charset="0"/>
              </a:rPr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Bahnschrift SemiBold" panose="020B0502040204020203" pitchFamily="34" charset="0"/>
              </a:rPr>
              <a:t>dll</a:t>
            </a:r>
            <a:endParaRPr lang="en-ID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3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 animBg="1"/>
      <p:bldP spid="7" grpId="0" animBg="1"/>
      <p:bldP spid="9" grpId="0" animBg="1"/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84A4-91A8-01F5-3879-B1EB7F1D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1" y="855134"/>
            <a:ext cx="2582972" cy="17414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TURUNAN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DISTRO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DEEPIN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C3E2E2-938D-E4FC-0DD5-E5A6E530DBA2}"/>
              </a:ext>
            </a:extLst>
          </p:cNvPr>
          <p:cNvCxnSpPr>
            <a:cxnSpLocks/>
          </p:cNvCxnSpPr>
          <p:nvPr/>
        </p:nvCxnSpPr>
        <p:spPr>
          <a:xfrm>
            <a:off x="782847" y="778933"/>
            <a:ext cx="487153" cy="0"/>
          </a:xfrm>
          <a:prstGeom prst="line">
            <a:avLst/>
          </a:prstGeom>
          <a:ln w="57150">
            <a:solidFill>
              <a:srgbClr val="33C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069D19-7BA8-5177-FAE6-192CA267A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599" y="1725878"/>
            <a:ext cx="5649410" cy="317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inus Sign 12">
            <a:extLst>
              <a:ext uri="{FF2B5EF4-FFF2-40B4-BE49-F238E27FC236}">
                <a16:creationId xmlns:a16="http://schemas.microsoft.com/office/drawing/2014/main" id="{1476D12A-C9BA-8ECA-7962-7F64770E5464}"/>
              </a:ext>
            </a:extLst>
          </p:cNvPr>
          <p:cNvSpPr/>
          <p:nvPr/>
        </p:nvSpPr>
        <p:spPr>
          <a:xfrm rot="5400000">
            <a:off x="8650708" y="1586178"/>
            <a:ext cx="914400" cy="635000"/>
          </a:xfrm>
          <a:prstGeom prst="mathMinus">
            <a:avLst/>
          </a:prstGeom>
          <a:solidFill>
            <a:srgbClr val="33C5FF"/>
          </a:solidFill>
          <a:ln>
            <a:solidFill>
              <a:srgbClr val="33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F36FAE60-80CE-3925-E3FD-7ECC522BF6C3}"/>
              </a:ext>
            </a:extLst>
          </p:cNvPr>
          <p:cNvSpPr/>
          <p:nvPr/>
        </p:nvSpPr>
        <p:spPr>
          <a:xfrm>
            <a:off x="8458199" y="1329266"/>
            <a:ext cx="717255" cy="635000"/>
          </a:xfrm>
          <a:prstGeom prst="mathMinus">
            <a:avLst/>
          </a:prstGeom>
          <a:solidFill>
            <a:srgbClr val="33C5FF"/>
          </a:solidFill>
          <a:ln>
            <a:solidFill>
              <a:srgbClr val="33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AA89E-8B44-502E-D64B-78ECE59941EA}"/>
              </a:ext>
            </a:extLst>
          </p:cNvPr>
          <p:cNvSpPr/>
          <p:nvPr/>
        </p:nvSpPr>
        <p:spPr>
          <a:xfrm>
            <a:off x="3518971" y="3429000"/>
            <a:ext cx="2636296" cy="260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36963-F348-53CC-FDDF-8789546BDAC2}"/>
              </a:ext>
            </a:extLst>
          </p:cNvPr>
          <p:cNvSpPr txBox="1"/>
          <p:nvPr/>
        </p:nvSpPr>
        <p:spPr>
          <a:xfrm>
            <a:off x="3739854" y="4489102"/>
            <a:ext cx="190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Dan </a:t>
            </a:r>
            <a:r>
              <a:rPr lang="en-ID" sz="1400" dirty="0" err="1"/>
              <a:t>kini</a:t>
            </a:r>
            <a:r>
              <a:rPr lang="en-ID" sz="1400" dirty="0"/>
              <a:t>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ada</a:t>
            </a:r>
            <a:r>
              <a:rPr lang="en-ID" sz="1400" dirty="0"/>
              <a:t> distro yang </a:t>
            </a:r>
            <a:r>
              <a:rPr lang="en-ID" sz="1400" dirty="0" err="1"/>
              <a:t>sedang</a:t>
            </a:r>
            <a:r>
              <a:rPr lang="en-ID" sz="1400" dirty="0"/>
              <a:t> naik </a:t>
            </a:r>
            <a:r>
              <a:rPr lang="en-ID" sz="1400" dirty="0" err="1"/>
              <a:t>daun</a:t>
            </a:r>
            <a:r>
              <a:rPr lang="en-ID" sz="1400" dirty="0"/>
              <a:t>, </a:t>
            </a:r>
            <a:r>
              <a:rPr lang="en-ID" sz="1400" dirty="0" err="1"/>
              <a:t>yaitu</a:t>
            </a:r>
            <a:r>
              <a:rPr lang="en-ID" sz="1400" dirty="0"/>
              <a:t> Linux </a:t>
            </a:r>
            <a:r>
              <a:rPr lang="en-ID" sz="1400" dirty="0" err="1"/>
              <a:t>Deepin</a:t>
            </a:r>
            <a:r>
              <a:rPr lang="en-ID" sz="1400" dirty="0"/>
              <a:t>. </a:t>
            </a:r>
            <a:r>
              <a:rPr lang="en-ID" sz="1400" dirty="0" err="1"/>
              <a:t>Deepin</a:t>
            </a:r>
            <a:r>
              <a:rPr lang="en-ID" sz="1400" dirty="0"/>
              <a:t> </a:t>
            </a:r>
            <a:r>
              <a:rPr lang="en-ID" sz="1400" dirty="0" err="1"/>
              <a:t>lahir</a:t>
            </a:r>
            <a:r>
              <a:rPr lang="en-ID" sz="1400" dirty="0"/>
              <a:t> di China, dan </a:t>
            </a:r>
            <a:r>
              <a:rPr lang="en-ID" sz="1400" dirty="0" err="1"/>
              <a:t>merupakan</a:t>
            </a:r>
            <a:r>
              <a:rPr lang="en-ID" sz="1400" dirty="0"/>
              <a:t> </a:t>
            </a:r>
            <a:r>
              <a:rPr lang="en-ID" sz="1400" dirty="0" err="1"/>
              <a:t>keturunan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Ubuntu.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D1518D-C093-9A8E-A603-36ECC7D1AEAD}"/>
              </a:ext>
            </a:extLst>
          </p:cNvPr>
          <p:cNvSpPr txBox="1"/>
          <p:nvPr/>
        </p:nvSpPr>
        <p:spPr>
          <a:xfrm>
            <a:off x="3739854" y="3551219"/>
            <a:ext cx="223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Bold" panose="020B0502040204020203" pitchFamily="34" charset="0"/>
              </a:rPr>
              <a:t>Deepin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merupakan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turunan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dari</a:t>
            </a:r>
            <a:r>
              <a:rPr lang="en-US" dirty="0">
                <a:latin typeface="Bahnschrift SemiBold" panose="020B0502040204020203" pitchFamily="34" charset="0"/>
              </a:rPr>
              <a:t> Ubuntu dan Debian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406BB3-067B-AD5B-E50F-FDE42B72CD74}"/>
              </a:ext>
            </a:extLst>
          </p:cNvPr>
          <p:cNvSpPr/>
          <p:nvPr/>
        </p:nvSpPr>
        <p:spPr>
          <a:xfrm>
            <a:off x="6376150" y="3843865"/>
            <a:ext cx="4461933" cy="2192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116B07-78F6-849A-D922-BD6FC4A7E765}"/>
              </a:ext>
            </a:extLst>
          </p:cNvPr>
          <p:cNvSpPr txBox="1"/>
          <p:nvPr/>
        </p:nvSpPr>
        <p:spPr>
          <a:xfrm>
            <a:off x="6689416" y="4032357"/>
            <a:ext cx="383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err="1"/>
              <a:t>Deepin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berbasis</a:t>
            </a:r>
            <a:r>
              <a:rPr lang="en-ID" sz="1400" dirty="0"/>
              <a:t> Debian dan </a:t>
            </a:r>
            <a:r>
              <a:rPr lang="en-ID" sz="1400" dirty="0" err="1"/>
              <a:t>penggunaan</a:t>
            </a:r>
            <a:r>
              <a:rPr lang="en-ID" sz="1400" dirty="0"/>
              <a:t> </a:t>
            </a:r>
            <a:r>
              <a:rPr lang="en-ID" sz="1400" dirty="0" err="1"/>
              <a:t>Repositori</a:t>
            </a:r>
            <a:r>
              <a:rPr lang="en-ID" sz="1400" dirty="0"/>
              <a:t> software Debian.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demikian</a:t>
            </a:r>
            <a:r>
              <a:rPr lang="en-ID" sz="1400" dirty="0"/>
              <a:t>, </a:t>
            </a:r>
            <a:r>
              <a:rPr lang="en-ID" sz="1400" dirty="0" err="1"/>
              <a:t>kedua</a:t>
            </a:r>
            <a:r>
              <a:rPr lang="en-ID" sz="1400" dirty="0"/>
              <a:t> </a:t>
            </a:r>
            <a:r>
              <a:rPr lang="en-ID" sz="1400" dirty="0" err="1"/>
              <a:t>distribusi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sangat </a:t>
            </a:r>
            <a:r>
              <a:rPr lang="en-ID" sz="1400" dirty="0" err="1"/>
              <a:t>mirip</a:t>
            </a:r>
            <a:r>
              <a:rPr lang="en-ID" sz="1400" dirty="0"/>
              <a:t>. yang </a:t>
            </a:r>
            <a:r>
              <a:rPr lang="en-ID" sz="1400" dirty="0" err="1"/>
              <a:t>membedakan</a:t>
            </a:r>
            <a:r>
              <a:rPr lang="en-ID" sz="1400" dirty="0"/>
              <a:t> </a:t>
            </a:r>
            <a:r>
              <a:rPr lang="en-ID" sz="1400" dirty="0" err="1"/>
              <a:t>deepin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Deepin</a:t>
            </a:r>
            <a:r>
              <a:rPr lang="en-ID" sz="1400" dirty="0"/>
              <a:t> Desktop Environment, yang </a:t>
            </a:r>
            <a:r>
              <a:rPr lang="en-ID" sz="1400" dirty="0" err="1"/>
              <a:t>dikembangkan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khusus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deepin</a:t>
            </a:r>
            <a:r>
              <a:rPr lang="en-ID" sz="1400" dirty="0"/>
              <a:t>.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sebuah</a:t>
            </a:r>
            <a:r>
              <a:rPr lang="en-ID" sz="1400" dirty="0"/>
              <a:t> </a:t>
            </a:r>
            <a:r>
              <a:rPr lang="en-ID" sz="1400" dirty="0" err="1"/>
              <a:t>lingkungan</a:t>
            </a:r>
            <a:r>
              <a:rPr lang="en-ID" sz="1400" dirty="0"/>
              <a:t> desktop modern </a:t>
            </a:r>
            <a:r>
              <a:rPr lang="en-ID" sz="1400" dirty="0" err="1"/>
              <a:t>dimaksudkan</a:t>
            </a:r>
            <a:r>
              <a:rPr lang="en-ID" sz="1400" dirty="0"/>
              <a:t> agar </a:t>
            </a:r>
            <a:r>
              <a:rPr lang="en-ID" sz="1400" dirty="0" err="1"/>
              <a:t>menarik</a:t>
            </a:r>
            <a:r>
              <a:rPr lang="en-ID" sz="1400" dirty="0"/>
              <a:t> dan </a:t>
            </a:r>
            <a:r>
              <a:rPr lang="en-ID" sz="1400" dirty="0" err="1"/>
              <a:t>intuitif</a:t>
            </a:r>
            <a:r>
              <a:rPr lang="en-ID" sz="1400" dirty="0"/>
              <a:t> </a:t>
            </a:r>
            <a:r>
              <a:rPr lang="en-ID" sz="1400" dirty="0" err="1"/>
              <a:t>bagi</a:t>
            </a:r>
            <a:r>
              <a:rPr lang="en-ID" sz="1400" dirty="0"/>
              <a:t> </a:t>
            </a:r>
            <a:r>
              <a:rPr lang="en-ID" sz="1400" dirty="0" err="1"/>
              <a:t>pengguna</a:t>
            </a:r>
            <a:r>
              <a:rPr lang="en-ID" sz="1400" dirty="0"/>
              <a:t> </a:t>
            </a:r>
            <a:r>
              <a:rPr lang="en-ID" sz="1400" dirty="0" err="1"/>
              <a:t>pemula</a:t>
            </a:r>
            <a:r>
              <a:rPr lang="en-ID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08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C9D37D-A0B0-4616-8C57-DB8736F1360D}"/>
              </a:ext>
            </a:extLst>
          </p:cNvPr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18CBD-3E47-44F5-9124-E54836ED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573" y="831055"/>
            <a:ext cx="3752851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KELEBIHAN </a:t>
            </a:r>
            <a:br>
              <a:rPr lang="en-US" sz="4000" dirty="0">
                <a:latin typeface="Bahnschrift SemiBold" panose="020B0502040204020203" pitchFamily="34" charset="0"/>
              </a:rPr>
            </a:br>
            <a:r>
              <a:rPr lang="en-US" sz="4000" dirty="0">
                <a:latin typeface="Bahnschrift SemiBold" panose="020B0502040204020203" pitchFamily="34" charset="0"/>
              </a:rPr>
              <a:t>&amp; </a:t>
            </a:r>
            <a:br>
              <a:rPr lang="en-US" sz="4000" dirty="0">
                <a:latin typeface="Bahnschrift SemiBold" panose="020B0502040204020203" pitchFamily="34" charset="0"/>
              </a:rPr>
            </a:br>
            <a:r>
              <a:rPr lang="en-US" sz="4000" dirty="0">
                <a:latin typeface="Bahnschrift SemiBold" panose="020B0502040204020203" pitchFamily="34" charset="0"/>
              </a:rPr>
              <a:t>KEKURANGAN</a:t>
            </a:r>
            <a:endParaRPr lang="en-ID" sz="4000" dirty="0">
              <a:latin typeface="Bahnschrift SemiBol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002582-F3CD-909F-8542-3646BD515B3E}"/>
              </a:ext>
            </a:extLst>
          </p:cNvPr>
          <p:cNvSpPr/>
          <p:nvPr/>
        </p:nvSpPr>
        <p:spPr>
          <a:xfrm>
            <a:off x="5748867" y="0"/>
            <a:ext cx="694266" cy="508000"/>
          </a:xfrm>
          <a:prstGeom prst="rect">
            <a:avLst/>
          </a:prstGeom>
          <a:solidFill>
            <a:srgbClr val="33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4A0EBD-C675-FB89-2AB3-694D19F77DCE}"/>
              </a:ext>
            </a:extLst>
          </p:cNvPr>
          <p:cNvCxnSpPr/>
          <p:nvPr/>
        </p:nvCxnSpPr>
        <p:spPr>
          <a:xfrm>
            <a:off x="5782731" y="2466032"/>
            <a:ext cx="626533" cy="0"/>
          </a:xfrm>
          <a:prstGeom prst="line">
            <a:avLst/>
          </a:prstGeom>
          <a:ln w="76200">
            <a:solidFill>
              <a:srgbClr val="33C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5A12AD-C9DD-4D60-FEE4-0DC0727CF8E5}"/>
              </a:ext>
            </a:extLst>
          </p:cNvPr>
          <p:cNvSpPr txBox="1"/>
          <p:nvPr/>
        </p:nvSpPr>
        <p:spPr>
          <a:xfrm>
            <a:off x="748240" y="27587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Memiliki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tampilan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yang sangat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menarik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51EEA-F03B-7E7E-6644-3C70B1C18B1F}"/>
              </a:ext>
            </a:extLst>
          </p:cNvPr>
          <p:cNvSpPr txBox="1"/>
          <p:nvPr/>
        </p:nvSpPr>
        <p:spPr>
          <a:xfrm>
            <a:off x="751413" y="3697699"/>
            <a:ext cx="319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Memiliki DE yang berbeda dari linux lainnya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78BB1-D4A7-FD5D-5E20-2EA36E29D006}"/>
              </a:ext>
            </a:extLst>
          </p:cNvPr>
          <p:cNvSpPr txBox="1"/>
          <p:nvPr/>
        </p:nvSpPr>
        <p:spPr>
          <a:xfrm>
            <a:off x="748240" y="46366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Memiliki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pilihan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dock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lengkap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A95D-88A4-AD5D-C672-F1AB7EA9672B}"/>
              </a:ext>
            </a:extLst>
          </p:cNvPr>
          <p:cNvSpPr txBox="1"/>
          <p:nvPr/>
        </p:nvSpPr>
        <p:spPr>
          <a:xfrm>
            <a:off x="748240" y="2004367"/>
            <a:ext cx="193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KELEBIHAN</a:t>
            </a:r>
            <a:endParaRPr lang="en-ID" sz="2400" dirty="0">
              <a:latin typeface="Bahnschrift SemiBol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B5546C-241C-8BC2-02EB-D0D1F5E87D52}"/>
              </a:ext>
            </a:extLst>
          </p:cNvPr>
          <p:cNvSpPr txBox="1"/>
          <p:nvPr/>
        </p:nvSpPr>
        <p:spPr>
          <a:xfrm>
            <a:off x="8861424" y="27587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Masih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cukup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banyak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bug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22A3FA-C015-6863-C7AB-19CB04FE3322}"/>
              </a:ext>
            </a:extLst>
          </p:cNvPr>
          <p:cNvSpPr txBox="1"/>
          <p:nvPr/>
        </p:nvSpPr>
        <p:spPr>
          <a:xfrm>
            <a:off x="8864597" y="3697699"/>
            <a:ext cx="319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Dukungan bahasa belum terlalu banyak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05DB0-FD97-057F-56E6-40E185D03BEF}"/>
              </a:ext>
            </a:extLst>
          </p:cNvPr>
          <p:cNvSpPr txBox="1"/>
          <p:nvPr/>
        </p:nvSpPr>
        <p:spPr>
          <a:xfrm>
            <a:off x="8861423" y="2004367"/>
            <a:ext cx="224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KEKURANGAN</a:t>
            </a:r>
            <a:endParaRPr lang="en-ID" sz="2400" dirty="0">
              <a:latin typeface="Bahnschrift SemiBold" panose="020B0502040204020203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57C7AF-BEBE-6677-BC48-C39859A0CF6A}"/>
              </a:ext>
            </a:extLst>
          </p:cNvPr>
          <p:cNvCxnSpPr/>
          <p:nvPr/>
        </p:nvCxnSpPr>
        <p:spPr>
          <a:xfrm>
            <a:off x="855131" y="2466032"/>
            <a:ext cx="626533" cy="0"/>
          </a:xfrm>
          <a:prstGeom prst="line">
            <a:avLst/>
          </a:prstGeom>
          <a:ln w="76200">
            <a:solidFill>
              <a:srgbClr val="33C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A5FD35-20D6-C721-0C23-3F7F7F64B5E0}"/>
              </a:ext>
            </a:extLst>
          </p:cNvPr>
          <p:cNvCxnSpPr/>
          <p:nvPr/>
        </p:nvCxnSpPr>
        <p:spPr>
          <a:xfrm>
            <a:off x="8983131" y="2459797"/>
            <a:ext cx="626533" cy="0"/>
          </a:xfrm>
          <a:prstGeom prst="line">
            <a:avLst/>
          </a:prstGeom>
          <a:ln w="76200">
            <a:solidFill>
              <a:srgbClr val="33C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4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7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aci Aplikasi Deepin 20">
            <a:extLst>
              <a:ext uri="{FF2B5EF4-FFF2-40B4-BE49-F238E27FC236}">
                <a16:creationId xmlns:a16="http://schemas.microsoft.com/office/drawing/2014/main" id="{75511DE8-5733-E379-B65B-0FA280DDF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0"/>
            <a:ext cx="609599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23FF1E-CC49-6C2E-376B-CAD750871BCA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1DD51-69B9-C0C1-FD77-26C5A426557F}"/>
              </a:ext>
            </a:extLst>
          </p:cNvPr>
          <p:cNvSpPr/>
          <p:nvPr/>
        </p:nvSpPr>
        <p:spPr>
          <a:xfrm>
            <a:off x="4944533" y="2133601"/>
            <a:ext cx="4233333" cy="2675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8ACD0-9F60-3AD9-B1CE-C5213FA9DA27}"/>
              </a:ext>
            </a:extLst>
          </p:cNvPr>
          <p:cNvSpPr txBox="1"/>
          <p:nvPr/>
        </p:nvSpPr>
        <p:spPr>
          <a:xfrm>
            <a:off x="5312833" y="2501838"/>
            <a:ext cx="368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FITUR PADA</a:t>
            </a:r>
          </a:p>
          <a:p>
            <a:r>
              <a:rPr lang="en-US" sz="4000" dirty="0">
                <a:latin typeface="Bahnschrift SemiBold" panose="020B0502040204020203" pitchFamily="34" charset="0"/>
              </a:rPr>
              <a:t>DISTRO DEEPIN</a:t>
            </a:r>
            <a:endParaRPr lang="en-ID" sz="4000" dirty="0">
              <a:latin typeface="Bahnschrift SemiBold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B3CE0-E5C2-B77D-A200-1337682157FE}"/>
              </a:ext>
            </a:extLst>
          </p:cNvPr>
          <p:cNvCxnSpPr>
            <a:cxnSpLocks/>
          </p:cNvCxnSpPr>
          <p:nvPr/>
        </p:nvCxnSpPr>
        <p:spPr>
          <a:xfrm>
            <a:off x="5334000" y="2459503"/>
            <a:ext cx="2116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B10595-5960-605F-DCAC-A2494DB83D45}"/>
              </a:ext>
            </a:extLst>
          </p:cNvPr>
          <p:cNvCxnSpPr/>
          <p:nvPr/>
        </p:nvCxnSpPr>
        <p:spPr>
          <a:xfrm>
            <a:off x="5334000" y="2459503"/>
            <a:ext cx="609600" cy="0"/>
          </a:xfrm>
          <a:prstGeom prst="line">
            <a:avLst/>
          </a:prstGeom>
          <a:ln w="57150">
            <a:solidFill>
              <a:srgbClr val="33C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F73635-3773-A4E3-120C-38EBEEB866B7}"/>
              </a:ext>
            </a:extLst>
          </p:cNvPr>
          <p:cNvCxnSpPr/>
          <p:nvPr/>
        </p:nvCxnSpPr>
        <p:spPr>
          <a:xfrm>
            <a:off x="5410200" y="4504265"/>
            <a:ext cx="609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2EEF4A-596B-486B-7236-08853DC92848}"/>
              </a:ext>
            </a:extLst>
          </p:cNvPr>
          <p:cNvSpPr txBox="1"/>
          <p:nvPr/>
        </p:nvSpPr>
        <p:spPr>
          <a:xfrm>
            <a:off x="7450667" y="4067665"/>
            <a:ext cx="406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 err="1"/>
              <a:t>Deepin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salah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distribusi</a:t>
            </a:r>
            <a:r>
              <a:rPr lang="en-ID" sz="1200" dirty="0"/>
              <a:t> Linux yang paling </a:t>
            </a:r>
            <a:r>
              <a:rPr lang="en-ID" sz="1200" dirty="0" err="1"/>
              <a:t>indah</a:t>
            </a:r>
            <a:r>
              <a:rPr lang="en-ID" sz="1200" dirty="0"/>
              <a:t> </a:t>
            </a: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cabang</a:t>
            </a:r>
            <a:r>
              <a:rPr lang="en-ID" sz="1200" dirty="0"/>
              <a:t> Debian yang </a:t>
            </a:r>
            <a:r>
              <a:rPr lang="en-ID" sz="1200" dirty="0" err="1"/>
              <a:t>stabil</a:t>
            </a:r>
            <a:r>
              <a:rPr lang="en-ID" sz="1200" dirty="0"/>
              <a:t> dan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rilis</a:t>
            </a:r>
            <a:r>
              <a:rPr lang="en-ID" sz="1200" dirty="0"/>
              <a:t> </a:t>
            </a:r>
            <a:r>
              <a:rPr lang="en-ID" sz="1200" dirty="0" err="1"/>
              <a:t>terbaru</a:t>
            </a:r>
            <a:r>
              <a:rPr lang="en-ID" sz="1200" dirty="0"/>
              <a:t> </a:t>
            </a:r>
            <a:r>
              <a:rPr lang="en-ID" sz="1200" dirty="0" err="1"/>
              <a:t>versi</a:t>
            </a:r>
            <a:r>
              <a:rPr lang="en-ID" sz="1200" dirty="0"/>
              <a:t> 20,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baik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sebelumnya</a:t>
            </a:r>
            <a:r>
              <a:rPr lang="en-ID" sz="1200" dirty="0"/>
              <a:t>. Ada </a:t>
            </a:r>
            <a:r>
              <a:rPr lang="en-ID" sz="1200" dirty="0" err="1"/>
              <a:t>banyak</a:t>
            </a:r>
            <a:r>
              <a:rPr lang="en-ID" sz="1200" dirty="0"/>
              <a:t> </a:t>
            </a:r>
            <a:r>
              <a:rPr lang="en-ID" sz="1200" dirty="0" err="1"/>
              <a:t>perubahan</a:t>
            </a:r>
            <a:r>
              <a:rPr lang="en-ID" sz="1200" dirty="0"/>
              <a:t> dan </a:t>
            </a:r>
            <a:r>
              <a:rPr lang="en-ID" sz="1200" dirty="0" err="1"/>
              <a:t>peningkatan</a:t>
            </a:r>
            <a:r>
              <a:rPr lang="en-ID" sz="1200" dirty="0"/>
              <a:t> visual yang </a:t>
            </a:r>
            <a:r>
              <a:rPr lang="en-ID" sz="1200" dirty="0" err="1"/>
              <a:t>menjadikannya</a:t>
            </a:r>
            <a:r>
              <a:rPr lang="en-ID" sz="1200" dirty="0"/>
              <a:t> </a:t>
            </a:r>
            <a:r>
              <a:rPr lang="en-ID" sz="1200" dirty="0" err="1"/>
              <a:t>distribusi</a:t>
            </a:r>
            <a:r>
              <a:rPr lang="en-ID" sz="1200" dirty="0"/>
              <a:t> Linux yang </a:t>
            </a:r>
            <a:r>
              <a:rPr lang="en-ID" sz="1200" dirty="0" err="1"/>
              <a:t>luar</a:t>
            </a:r>
            <a:r>
              <a:rPr lang="en-ID" sz="1200" dirty="0"/>
              <a:t> </a:t>
            </a:r>
            <a:r>
              <a:rPr lang="en-ID" sz="1200" dirty="0" err="1"/>
              <a:t>biasa</a:t>
            </a:r>
            <a:r>
              <a:rPr lang="en-ID" sz="12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64F8DB-2966-85E9-AD9F-CE906C3DBD35}"/>
              </a:ext>
            </a:extLst>
          </p:cNvPr>
          <p:cNvSpPr txBox="1"/>
          <p:nvPr/>
        </p:nvSpPr>
        <p:spPr>
          <a:xfrm>
            <a:off x="1240366" y="2090171"/>
            <a:ext cx="34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Perbaikan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Visual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9D485F-21E5-7C3A-6EE1-F011E2585E9E}"/>
              </a:ext>
            </a:extLst>
          </p:cNvPr>
          <p:cNvSpPr txBox="1"/>
          <p:nvPr/>
        </p:nvSpPr>
        <p:spPr>
          <a:xfrm>
            <a:off x="427566" y="2566367"/>
            <a:ext cx="423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Manajemen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Pemberitahuan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yang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Dipersonalisasi</a:t>
            </a:r>
            <a:endParaRPr lang="en-US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931211-CAC2-DEF1-3D56-E811B36AAD2B}"/>
              </a:ext>
            </a:extLst>
          </p:cNvPr>
          <p:cNvSpPr txBox="1"/>
          <p:nvPr/>
        </p:nvSpPr>
        <p:spPr>
          <a:xfrm>
            <a:off x="423334" y="3302302"/>
            <a:ext cx="423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Dukungan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Dual-Kernel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FDF56-03BD-1C2D-B877-39BC81CE0A0C}"/>
              </a:ext>
            </a:extLst>
          </p:cNvPr>
          <p:cNvSpPr txBox="1"/>
          <p:nvPr/>
        </p:nvSpPr>
        <p:spPr>
          <a:xfrm>
            <a:off x="249764" y="3763240"/>
            <a:ext cx="440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Penginstal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Sistem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yang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Ditingkatkan</a:t>
            </a:r>
            <a:endParaRPr lang="en-US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E11ED8-F3F1-1ECC-7903-1FD999451CAB}"/>
              </a:ext>
            </a:extLst>
          </p:cNvPr>
          <p:cNvSpPr txBox="1"/>
          <p:nvPr/>
        </p:nvSpPr>
        <p:spPr>
          <a:xfrm>
            <a:off x="287867" y="4222176"/>
            <a:ext cx="440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Peningkatan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App Store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C17069-B8BF-F25E-D217-3F8F78E1A342}"/>
              </a:ext>
            </a:extLst>
          </p:cNvPr>
          <p:cNvSpPr txBox="1"/>
          <p:nvPr/>
        </p:nvSpPr>
        <p:spPr>
          <a:xfrm>
            <a:off x="249763" y="4676026"/>
            <a:ext cx="440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Penambahan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&amp;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Peningkatan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Aplikasi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Baru</a:t>
            </a:r>
            <a:endParaRPr lang="en-US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79696E-F496-6206-778A-960B87607385}"/>
              </a:ext>
            </a:extLst>
          </p:cNvPr>
          <p:cNvSpPr txBox="1"/>
          <p:nvPr/>
        </p:nvSpPr>
        <p:spPr>
          <a:xfrm>
            <a:off x="5029201" y="2473867"/>
            <a:ext cx="337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TERIMA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97FE1-7C1E-A604-1EF4-C624E51FE837}"/>
              </a:ext>
            </a:extLst>
          </p:cNvPr>
          <p:cNvSpPr txBox="1"/>
          <p:nvPr/>
        </p:nvSpPr>
        <p:spPr>
          <a:xfrm>
            <a:off x="5122336" y="2981698"/>
            <a:ext cx="2825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KASIH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FB5651-6D1B-CC19-3A03-920EF7410294}"/>
              </a:ext>
            </a:extLst>
          </p:cNvPr>
          <p:cNvCxnSpPr/>
          <p:nvPr/>
        </p:nvCxnSpPr>
        <p:spPr>
          <a:xfrm>
            <a:off x="4902200" y="2473867"/>
            <a:ext cx="0" cy="692666"/>
          </a:xfrm>
          <a:prstGeom prst="line">
            <a:avLst/>
          </a:prstGeom>
          <a:ln>
            <a:solidFill>
              <a:srgbClr val="33C5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28E46A-AE5D-4337-0B64-365BAEC468AC}"/>
              </a:ext>
            </a:extLst>
          </p:cNvPr>
          <p:cNvCxnSpPr>
            <a:cxnSpLocks/>
          </p:cNvCxnSpPr>
          <p:nvPr/>
        </p:nvCxnSpPr>
        <p:spPr>
          <a:xfrm flipH="1">
            <a:off x="4876800" y="2473867"/>
            <a:ext cx="787399" cy="0"/>
          </a:xfrm>
          <a:prstGeom prst="line">
            <a:avLst/>
          </a:prstGeom>
          <a:ln w="76200">
            <a:solidFill>
              <a:srgbClr val="33C5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1DAAD0-8EE8-FFE5-F423-99460F02588B}"/>
              </a:ext>
            </a:extLst>
          </p:cNvPr>
          <p:cNvCxnSpPr>
            <a:cxnSpLocks/>
          </p:cNvCxnSpPr>
          <p:nvPr/>
        </p:nvCxnSpPr>
        <p:spPr>
          <a:xfrm>
            <a:off x="6554972" y="3997361"/>
            <a:ext cx="706967" cy="0"/>
          </a:xfrm>
          <a:prstGeom prst="line">
            <a:avLst/>
          </a:prstGeom>
          <a:ln>
            <a:solidFill>
              <a:srgbClr val="33C5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670705-E0DC-FFEB-2056-DD6929519AA7}"/>
              </a:ext>
            </a:extLst>
          </p:cNvPr>
          <p:cNvCxnSpPr>
            <a:cxnSpLocks/>
          </p:cNvCxnSpPr>
          <p:nvPr/>
        </p:nvCxnSpPr>
        <p:spPr>
          <a:xfrm flipV="1">
            <a:off x="7261939" y="3489529"/>
            <a:ext cx="0" cy="577333"/>
          </a:xfrm>
          <a:prstGeom prst="line">
            <a:avLst/>
          </a:prstGeom>
          <a:ln w="76200">
            <a:solidFill>
              <a:srgbClr val="33C5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1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686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APA ITU LINUX DEEPIN?</vt:lpstr>
      <vt:lpstr>SEJARAH DEEPIN LINUX</vt:lpstr>
      <vt:lpstr>LANJUT SEJARAH DEEPIN LINUX</vt:lpstr>
      <vt:lpstr>KERNEL  VERSI  TERBARU</vt:lpstr>
      <vt:lpstr>TURUNAN  DISTRO  DEEPIN</vt:lpstr>
      <vt:lpstr>KELEBIHAN  &amp;  KEKURANGAN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DM-16</dc:creator>
  <cp:lastModifiedBy>DM-16</cp:lastModifiedBy>
  <cp:revision>1</cp:revision>
  <dcterms:created xsi:type="dcterms:W3CDTF">2022-06-16T03:01:48Z</dcterms:created>
  <dcterms:modified xsi:type="dcterms:W3CDTF">2022-06-16T07:30:29Z</dcterms:modified>
</cp:coreProperties>
</file>