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3" r:id="rId5"/>
    <p:sldId id="274" r:id="rId6"/>
    <p:sldId id="275" r:id="rId7"/>
    <p:sldId id="281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117" d="100"/>
          <a:sy n="117" d="100"/>
        </p:scale>
        <p:origin x="34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31.05.2021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Meta-Heuristic Report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8981" y="886987"/>
            <a:ext cx="3334637" cy="427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Course id :AI314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92896" y="6395110"/>
            <a:ext cx="4370957" cy="46289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une </a:t>
            </a:r>
            <a:r>
              <a:rPr lang="en-US" dirty="0"/>
              <a:t>- Spring 2021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8868">
            <a:off x="4569804" y="276005"/>
            <a:ext cx="7991304" cy="535654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" y="84782"/>
            <a:ext cx="1341120" cy="12673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2668524" y="497562"/>
            <a:ext cx="4035552" cy="38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Autonomous </a:t>
            </a:r>
            <a:r>
              <a:rPr lang="en-US" sz="1800" dirty="0" err="1"/>
              <a:t>Multiagent</a:t>
            </a:r>
            <a:r>
              <a:rPr lang="en-US" sz="1800" dirty="0"/>
              <a:t> Systems </a:t>
            </a:r>
            <a:endParaRPr lang="ru-RU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8" y="4391198"/>
            <a:ext cx="3715724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Ahmed </a:t>
            </a:r>
            <a:r>
              <a:rPr lang="en-US" sz="1800" dirty="0" err="1"/>
              <a:t>Kadry</a:t>
            </a:r>
            <a:r>
              <a:rPr lang="en-US" sz="1800" dirty="0"/>
              <a:t>               20180018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 txBox="1">
            <a:spLocks/>
          </p:cNvSpPr>
          <p:nvPr/>
        </p:nvSpPr>
        <p:spPr>
          <a:xfrm>
            <a:off x="899228" y="3874269"/>
            <a:ext cx="3787072" cy="53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         -        ID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7" y="4695909"/>
            <a:ext cx="3787073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Loai Gamal                    20180206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8" y="5060187"/>
            <a:ext cx="3787072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Mohamed Sayed          20180224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8" y="5436733"/>
            <a:ext cx="3787072" cy="376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Marina </a:t>
            </a:r>
            <a:r>
              <a:rPr lang="en-US" sz="1800" dirty="0" err="1"/>
              <a:t>Moheb</a:t>
            </a:r>
            <a:r>
              <a:rPr lang="en-US" sz="1800" dirty="0"/>
              <a:t>               20180208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899227" y="2707448"/>
            <a:ext cx="4035552" cy="389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Instructor : Dr. Mohamed A. </a:t>
            </a:r>
            <a:r>
              <a:rPr lang="en-US" sz="1800" dirty="0" err="1"/>
              <a:t>Wahby</a:t>
            </a:r>
            <a:r>
              <a:rPr lang="en-US" sz="1800" dirty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1351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Introduction to </a:t>
            </a:r>
            <a:r>
              <a:rPr lang="en-US" dirty="0" smtClean="0"/>
              <a:t>Meta-heuristic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Meta-Heuristic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03312" y="2602055"/>
            <a:ext cx="9775767" cy="306832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higher-level procedure or heuristic designed to find and generate good solution to an optimization problem.</a:t>
            </a:r>
          </a:p>
          <a:p>
            <a:pPr lvl="0"/>
            <a:r>
              <a:rPr lang="en-US" dirty="0"/>
              <a:t>We used meta-heuristic especially with incomplete data. </a:t>
            </a:r>
          </a:p>
          <a:p>
            <a:pPr lvl="0"/>
            <a:r>
              <a:rPr lang="en-US" dirty="0"/>
              <a:t> Metaheuristics sample a subset of solutions which is otherwise too large to be completely enumerated or otherwise explored.</a:t>
            </a:r>
          </a:p>
          <a:p>
            <a:pPr lvl="0"/>
            <a:r>
              <a:rPr lang="en-US" dirty="0"/>
              <a:t> Metaheuristics may make relatively few assumptions about the optimization problem being solved and so may be usable for a variety of problems.</a:t>
            </a:r>
          </a:p>
          <a:p>
            <a:pPr lvl="0"/>
            <a:r>
              <a:rPr lang="en-US" dirty="0"/>
              <a:t>The goal is to efficiently explore the search space in order to find near–optimal solutions.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935992" y="188669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150" dirty="0" smtClean="0"/>
              <a:t>D</a:t>
            </a:r>
            <a:r>
              <a:rPr lang="en-US" dirty="0" err="1" smtClean="0"/>
              <a:t>efinition</a:t>
            </a:r>
            <a:r>
              <a:rPr lang="en-US" dirty="0" smtClean="0"/>
              <a:t> </a:t>
            </a:r>
            <a:r>
              <a:rPr lang="en-US" dirty="0"/>
              <a:t>of meta-heuristic </a:t>
            </a:r>
          </a:p>
        </p:txBody>
      </p:sp>
    </p:spTree>
    <p:extLst>
      <p:ext uri="{BB962C8B-B14F-4D97-AF65-F5344CB8AC3E}">
        <p14:creationId xmlns:p14="http://schemas.microsoft.com/office/powerpoint/2010/main" val="207222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Introduction to Evolutionary algorithms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Meta-Heuristic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03312" y="2602056"/>
            <a:ext cx="9775767" cy="22276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Evolutionary algorithm is a subset of evolutionary computation, a generic population-based metaheuristic optimization algorithm. </a:t>
            </a:r>
          </a:p>
          <a:p>
            <a:pPr lvl="0"/>
            <a:r>
              <a:rPr lang="en-US" dirty="0"/>
              <a:t>uses mechanisms inspired by biological evolution, such as reproduction and selection.</a:t>
            </a:r>
          </a:p>
          <a:p>
            <a:pPr lvl="0"/>
            <a:r>
              <a:rPr lang="en-US" dirty="0"/>
              <a:t> Finding solutions to the optimization problem play the role of individuals in a population and the function determines the quality of the solutions. </a:t>
            </a:r>
          </a:p>
          <a:p>
            <a:pPr lvl="0"/>
            <a:r>
              <a:rPr lang="en-US" dirty="0"/>
              <a:t>Evolution of the population then takes place after the repeated application of the above operators.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935992" y="1886693"/>
            <a:ext cx="4183650" cy="365125"/>
          </a:xfrm>
        </p:spPr>
        <p:txBody>
          <a:bodyPr>
            <a:normAutofit fontScale="70000" lnSpcReduction="20000"/>
          </a:bodyPr>
          <a:lstStyle/>
          <a:p>
            <a:r>
              <a:rPr lang="en-150" dirty="0" smtClean="0"/>
              <a:t>D</a:t>
            </a:r>
            <a:r>
              <a:rPr lang="en-US" dirty="0" err="1" smtClean="0"/>
              <a:t>efinition</a:t>
            </a:r>
            <a:r>
              <a:rPr lang="en-US" dirty="0" smtClean="0"/>
              <a:t> </a:t>
            </a:r>
            <a:r>
              <a:rPr lang="en-US" dirty="0"/>
              <a:t>of Evolutionary algorithms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5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Introduction to Genetic algorithm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Meta-Heuristic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03312" y="2602055"/>
            <a:ext cx="9775767" cy="306832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genetic algorithm is a variant of stochastic beam search </a:t>
            </a:r>
            <a:endParaRPr lang="en-150" dirty="0" smtClean="0"/>
          </a:p>
          <a:p>
            <a:pPr lvl="0"/>
            <a:r>
              <a:rPr lang="en-US" dirty="0"/>
              <a:t>stochastic beam search</a:t>
            </a:r>
            <a:r>
              <a:rPr lang="en-150" dirty="0"/>
              <a:t> that mean its normal beam search but with </a:t>
            </a:r>
            <a:r>
              <a:rPr lang="en-150" dirty="0" smtClean="0"/>
              <a:t>random </a:t>
            </a:r>
            <a:r>
              <a:rPr lang="en-150" dirty="0"/>
              <a:t>k-state </a:t>
            </a:r>
            <a:endParaRPr lang="en-150" dirty="0" smtClean="0"/>
          </a:p>
          <a:p>
            <a:pPr lvl="0"/>
            <a:r>
              <a:rPr lang="en-150" dirty="0"/>
              <a:t>which successor states are generated by combining two parent states rather than by modifying a single state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935992" y="1886693"/>
            <a:ext cx="4183650" cy="365125"/>
          </a:xfrm>
        </p:spPr>
        <p:txBody>
          <a:bodyPr>
            <a:normAutofit fontScale="85000" lnSpcReduction="10000"/>
          </a:bodyPr>
          <a:lstStyle/>
          <a:p>
            <a:r>
              <a:rPr lang="en-150" dirty="0" smtClean="0"/>
              <a:t>D</a:t>
            </a:r>
            <a:r>
              <a:rPr lang="en-US" dirty="0" err="1" smtClean="0"/>
              <a:t>efinition</a:t>
            </a:r>
            <a:r>
              <a:rPr lang="en-US" dirty="0" smtClean="0"/>
              <a:t> </a:t>
            </a:r>
            <a:r>
              <a:rPr lang="en-US" dirty="0" smtClean="0"/>
              <a:t>of</a:t>
            </a:r>
            <a:r>
              <a:rPr lang="en-150" dirty="0" smtClean="0"/>
              <a:t> </a:t>
            </a:r>
            <a:r>
              <a:rPr lang="en-US" dirty="0" smtClean="0"/>
              <a:t>Genetic algorithm</a:t>
            </a:r>
            <a:r>
              <a:rPr lang="en-15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Genetic algorithm how it work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Meta-Heuristic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03312" y="2602056"/>
            <a:ext cx="9775767" cy="2227640"/>
          </a:xfrm>
        </p:spPr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935992" y="1886693"/>
            <a:ext cx="4183650" cy="36512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6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Genetic algorithm complexity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Meta-Heuristic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03312" y="2602056"/>
            <a:ext cx="9775767" cy="2227640"/>
          </a:xfrm>
        </p:spPr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935992" y="1886693"/>
            <a:ext cx="4183650" cy="36512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4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Genetic algorithm </a:t>
            </a:r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Meta-Heuristic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211068" y="2324470"/>
            <a:ext cx="9775767" cy="222764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GA use probabilistic transition rules, not deterministic rules.</a:t>
            </a:r>
          </a:p>
          <a:p>
            <a:pPr lvl="0"/>
            <a:r>
              <a:rPr lang="en-US" dirty="0"/>
              <a:t>GA is good for "noisy" environments.</a:t>
            </a:r>
          </a:p>
          <a:p>
            <a:pPr lvl="0"/>
            <a:r>
              <a:rPr lang="en-US" dirty="0"/>
              <a:t>GA is robust w.r.t. to local minima/maxima. </a:t>
            </a:r>
          </a:p>
          <a:p>
            <a:pPr lvl="0"/>
            <a:r>
              <a:rPr lang="en-US" dirty="0"/>
              <a:t>GA can operate on various representation. </a:t>
            </a:r>
          </a:p>
          <a:p>
            <a:pPr lvl="0"/>
            <a:r>
              <a:rPr lang="en-US" dirty="0"/>
              <a:t>It does not require inferred information (which may not be available for many real world problem</a:t>
            </a:r>
          </a:p>
          <a:p>
            <a:pPr lvl="0"/>
            <a:r>
              <a:rPr lang="en-US" dirty="0"/>
              <a:t>It is faster and more efficient compared to traditional methods.</a:t>
            </a:r>
          </a:p>
          <a:p>
            <a:pPr lvl="0"/>
            <a:r>
              <a:rPr lang="en-US" dirty="0"/>
              <a:t>Good parallel skills  </a:t>
            </a:r>
          </a:p>
          <a:p>
            <a:pPr lvl="0"/>
            <a:r>
              <a:rPr lang="en-US" dirty="0"/>
              <a:t>Optimize continuous and discrete functions as well as multi-target problems</a:t>
            </a:r>
          </a:p>
          <a:p>
            <a:pPr lvl="0"/>
            <a:r>
              <a:rPr lang="en-US" dirty="0"/>
              <a:t>You will always get an answer to the problem that will improve over time</a:t>
            </a:r>
          </a:p>
          <a:p>
            <a:pPr lvl="0"/>
            <a:r>
              <a:rPr lang="en-US" dirty="0"/>
              <a:t>the search space is very large and there are many parameters involved.</a:t>
            </a:r>
          </a:p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927090" y="1837930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150" dirty="0" smtClean="0"/>
              <a:t>A</a:t>
            </a:r>
            <a:r>
              <a:rPr lang="en-US" dirty="0" err="1" smtClean="0"/>
              <a:t>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2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Genetic algorithm 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Meta-Heuristic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211068" y="2257630"/>
            <a:ext cx="9775767" cy="22276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GAs are not suitable for all problems, especially problems that are simple and for which inferred information is available.</a:t>
            </a:r>
          </a:p>
          <a:p>
            <a:pPr lvl="0"/>
            <a:r>
              <a:rPr lang="en-US" dirty="0"/>
              <a:t>Since it is stochastic, there is no guarantee of the optimization or the quality of the solution.</a:t>
            </a:r>
          </a:p>
          <a:p>
            <a:pPr lvl="0"/>
            <a:r>
              <a:rPr lang="en-US" dirty="0"/>
              <a:t>If implemented incorrectly, the GA may not converge to the optimal solution.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760585" y="1886693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150" dirty="0" smtClean="0"/>
              <a:t>D</a:t>
            </a:r>
            <a:r>
              <a:rPr lang="en-US" dirty="0" err="1" smtClean="0"/>
              <a:t>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2" y="860181"/>
            <a:ext cx="10515600" cy="676275"/>
          </a:xfrm>
        </p:spPr>
        <p:txBody>
          <a:bodyPr>
            <a:normAutofit/>
          </a:bodyPr>
          <a:lstStyle/>
          <a:p>
            <a:r>
              <a:rPr lang="en-US" dirty="0"/>
              <a:t>Genetic algorithm applications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Meta-Heuristic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1303312" y="2602056"/>
            <a:ext cx="9775767" cy="222764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Engineering design</a:t>
            </a:r>
          </a:p>
          <a:p>
            <a:pPr lvl="0"/>
            <a:r>
              <a:rPr lang="en-US" dirty="0"/>
              <a:t>Traffic and cargo Routing (Travelling salesperson Problem) </a:t>
            </a:r>
          </a:p>
          <a:p>
            <a:pPr lvl="0"/>
            <a:r>
              <a:rPr lang="en-US" dirty="0"/>
              <a:t>Robotics</a:t>
            </a:r>
          </a:p>
          <a:p>
            <a:pPr lvl="0"/>
            <a:r>
              <a:rPr lang="en-US" dirty="0"/>
              <a:t>Economics</a:t>
            </a:r>
          </a:p>
          <a:p>
            <a:pPr lvl="0"/>
            <a:r>
              <a:rPr lang="en-US" dirty="0"/>
              <a:t>DNA Analysis </a:t>
            </a:r>
          </a:p>
          <a:p>
            <a:pPr lvl="0"/>
            <a:r>
              <a:rPr lang="en-US" dirty="0"/>
              <a:t>Robot Trajectory Generation </a:t>
            </a:r>
          </a:p>
          <a:p>
            <a:pPr lvl="0"/>
            <a:r>
              <a:rPr lang="en-US" dirty="0"/>
              <a:t>Parametric Design of Aircraft 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013677" y="1837930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150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5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488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Meta-Heuristic Report</vt:lpstr>
      <vt:lpstr> Introduction to Meta-heuristic</vt:lpstr>
      <vt:lpstr>Introduction to Evolutionary algorithms</vt:lpstr>
      <vt:lpstr>Introduction to Genetic algorithm</vt:lpstr>
      <vt:lpstr>Genetic algorithm how it work</vt:lpstr>
      <vt:lpstr>Genetic algorithm complexity</vt:lpstr>
      <vt:lpstr>Genetic algorithm advantages</vt:lpstr>
      <vt:lpstr>Genetic algorithm disadvantages</vt:lpstr>
      <vt:lpstr>Genetic algorithm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Planting Agent Technical Report#2</dc:title>
  <dc:creator/>
  <cp:lastModifiedBy/>
  <cp:revision>63</cp:revision>
  <dcterms:created xsi:type="dcterms:W3CDTF">2021-05-20T02:23:24Z</dcterms:created>
  <dcterms:modified xsi:type="dcterms:W3CDTF">2021-05-31T10:29:18Z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