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66" r:id="rId5"/>
    <p:sldId id="267" r:id="rId6"/>
    <p:sldId id="288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9" r:id="rId19"/>
    <p:sldId id="290" r:id="rId20"/>
    <p:sldId id="291" r:id="rId21"/>
    <p:sldId id="282" r:id="rId22"/>
    <p:sldId id="283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891D2-8B09-4497-8D68-049C307BA6FD}" v="424" dt="2021-05-03T00:54:32.984"/>
    <p1510:client id="{7E5FC2DB-0A26-410E-872E-A6CAD7B72BA3}" v="505" dt="2021-05-03T02:02:58.833"/>
    <p1510:client id="{DEF4A611-9CA7-435A-9ADC-A21EAF2479A4}" v="760" dt="2021-05-04T02:25:22.30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07.06.2021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Planting Agent</a:t>
            </a:r>
            <a:br>
              <a:rPr lang="en-US" sz="4000" dirty="0"/>
            </a:br>
            <a:r>
              <a:rPr lang="en-US" sz="4000" dirty="0"/>
              <a:t>Technical Report</a:t>
            </a:r>
            <a:endParaRPr lang="ru-RU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8981" y="886987"/>
            <a:ext cx="3334637" cy="4273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Course id :AI314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92896" y="6395110"/>
            <a:ext cx="4370957" cy="462890"/>
          </a:xfrm>
        </p:spPr>
        <p:txBody>
          <a:bodyPr/>
          <a:lstStyle/>
          <a:p>
            <a:r>
              <a:rPr lang="en-US" dirty="0" smtClean="0"/>
              <a:t>8 June </a:t>
            </a:r>
            <a:r>
              <a:rPr lang="en-US" dirty="0"/>
              <a:t>- Spring 2021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8868">
            <a:off x="4569804" y="276005"/>
            <a:ext cx="7991304" cy="535654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" y="84782"/>
            <a:ext cx="1341120" cy="126735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2668524" y="497562"/>
            <a:ext cx="4035552" cy="38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Autonomous </a:t>
            </a:r>
            <a:r>
              <a:rPr lang="en-US" sz="1800" dirty="0" err="1"/>
              <a:t>Multiagent</a:t>
            </a:r>
            <a:r>
              <a:rPr lang="en-US" sz="1800" dirty="0"/>
              <a:t> Systems </a:t>
            </a:r>
            <a:endParaRPr lang="ru-RU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8" y="4391198"/>
            <a:ext cx="3715724" cy="37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Ahmed </a:t>
            </a:r>
            <a:r>
              <a:rPr lang="en-US" sz="1800" dirty="0" err="1"/>
              <a:t>Kadry</a:t>
            </a:r>
            <a:r>
              <a:rPr lang="en-US" sz="1800" dirty="0"/>
              <a:t>               20180018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 txBox="1">
            <a:spLocks/>
          </p:cNvSpPr>
          <p:nvPr/>
        </p:nvSpPr>
        <p:spPr>
          <a:xfrm>
            <a:off x="899228" y="3874269"/>
            <a:ext cx="3787072" cy="53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         -        ID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7" y="4695909"/>
            <a:ext cx="3787073" cy="37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Loai Gamal                    20180206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8" y="5060187"/>
            <a:ext cx="3787072" cy="37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Mohamed Sayed          20180224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8" y="5436733"/>
            <a:ext cx="3787072" cy="37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Marina </a:t>
            </a:r>
            <a:r>
              <a:rPr lang="en-US" sz="1800" dirty="0" err="1"/>
              <a:t>Moheb</a:t>
            </a:r>
            <a:r>
              <a:rPr lang="en-US" sz="1800" dirty="0"/>
              <a:t>               20180208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7" y="2707448"/>
            <a:ext cx="4035552" cy="38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Instructor : Dr. Mohamed A. </a:t>
            </a:r>
            <a:r>
              <a:rPr lang="en-US" sz="1800" dirty="0" err="1"/>
              <a:t>Wahby</a:t>
            </a:r>
            <a:r>
              <a:rPr lang="en-US" sz="1800" dirty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610D-9A3D-4550-ADD7-378FE5F0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C8382-4FDE-44A1-A3F8-36DC34C4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440" y="1922101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Sensors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8C820-FD2D-4305-984E-3849716F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96284-FACD-4F62-A357-F637D767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8E3D0F-0609-4E11-AFD9-362BE6494B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3440" y="2484973"/>
            <a:ext cx="4365625" cy="331279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Ultrasonic sensor</a:t>
            </a:r>
          </a:p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 sensor</a:t>
            </a:r>
          </a:p>
          <a:p>
            <a:r>
              <a:rPr lang="en-US" sz="160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 sensors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hanging light conditions </a:t>
            </a:r>
          </a:p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sensor</a:t>
            </a:r>
            <a:endParaRPr lang="en-US" sz="1600" b="0" i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3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840" y="365126"/>
            <a:ext cx="9050518" cy="945498"/>
          </a:xfrm>
        </p:spPr>
        <p:txBody>
          <a:bodyPr>
            <a:normAutofit/>
          </a:bodyPr>
          <a:lstStyle/>
          <a:p>
            <a:r>
              <a:rPr lang="en-US" dirty="0"/>
              <a:t>Environment type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3794" y="2061294"/>
            <a:ext cx="8146769" cy="3327181"/>
          </a:xfrm>
        </p:spPr>
        <p:txBody>
          <a:bodyPr>
            <a:normAutofit/>
          </a:bodyPr>
          <a:lstStyle/>
          <a:p>
            <a:r>
              <a:rPr lang="en-US" sz="1600" dirty="0"/>
              <a:t>Fully observable </a:t>
            </a:r>
          </a:p>
          <a:p>
            <a:r>
              <a:rPr lang="en-US" sz="1600" dirty="0"/>
              <a:t>Deterministic certainty </a:t>
            </a:r>
          </a:p>
          <a:p>
            <a:r>
              <a:rPr lang="en-US" sz="1600" dirty="0"/>
              <a:t>Episodic</a:t>
            </a:r>
          </a:p>
          <a:p>
            <a:r>
              <a:rPr lang="en-US" sz="1600" dirty="0"/>
              <a:t>Dynamic</a:t>
            </a:r>
          </a:p>
          <a:p>
            <a:r>
              <a:rPr lang="en-US" sz="1600" dirty="0"/>
              <a:t>Discrete</a:t>
            </a:r>
          </a:p>
          <a:p>
            <a:r>
              <a:rPr lang="en-US" sz="1600" dirty="0"/>
              <a:t>Single agent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4396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114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Agent type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81907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it’s type?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1109" y="2614528"/>
            <a:ext cx="3436074" cy="233362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It is goal based agent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58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Formulate the problem precisely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440" y="2718476"/>
            <a:ext cx="4183650" cy="365125"/>
          </a:xfrm>
        </p:spPr>
        <p:txBody>
          <a:bodyPr>
            <a:normAutofit/>
          </a:bodyPr>
          <a:lstStyle/>
          <a:p>
            <a:r>
              <a:rPr lang="en-US" sz="1800" dirty="0"/>
              <a:t>what is our problem?</a:t>
            </a:r>
            <a:endParaRPr lang="ru-RU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41152" y="3200710"/>
            <a:ext cx="3436074" cy="233362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the problem is in sowing the seeds.</a:t>
            </a:r>
          </a:p>
          <a:p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833166" y="2718476"/>
            <a:ext cx="4249106" cy="48223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is our problem type of formulation ?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88213" y="3200709"/>
            <a:ext cx="3090866" cy="233362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incremental formulation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1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Formulate the problem precisely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488" y="1816268"/>
            <a:ext cx="4183650" cy="365125"/>
          </a:xfrm>
        </p:spPr>
        <p:txBody>
          <a:bodyPr>
            <a:normAutofit/>
          </a:bodyPr>
          <a:lstStyle/>
          <a:p>
            <a:r>
              <a:rPr lang="en-US" sz="1800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Formulation:</a:t>
            </a:r>
            <a:endParaRPr lang="ru-RU" sz="1800" u="sng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7783" y="2394677"/>
            <a:ext cx="1537986" cy="365125"/>
          </a:xfrm>
        </p:spPr>
        <p:txBody>
          <a:bodyPr>
            <a:normAutofit/>
          </a:bodyPr>
          <a:lstStyle/>
          <a:p>
            <a:r>
              <a:rPr lang="en-US" sz="1800" dirty="0"/>
              <a:t>Initial states</a:t>
            </a:r>
            <a:endParaRPr lang="ru-RU" sz="18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558" y="2394677"/>
            <a:ext cx="865904" cy="365125"/>
          </a:xfrm>
        </p:spPr>
        <p:txBody>
          <a:bodyPr>
            <a:normAutofit/>
          </a:bodyPr>
          <a:lstStyle/>
          <a:p>
            <a:r>
              <a:rPr lang="en-US" sz="1800" dirty="0"/>
              <a:t>States</a:t>
            </a:r>
            <a:endParaRPr lang="ru-RU" sz="18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7460" y="2394676"/>
            <a:ext cx="1024400" cy="365125"/>
          </a:xfrm>
        </p:spPr>
        <p:txBody>
          <a:bodyPr>
            <a:normAutofit/>
          </a:bodyPr>
          <a:lstStyle/>
          <a:p>
            <a:r>
              <a:rPr lang="en-US" sz="1800" dirty="0"/>
              <a:t>Actions</a:t>
            </a:r>
            <a:endParaRPr lang="ru-RU" sz="180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0513" y="2394676"/>
            <a:ext cx="1938800" cy="365125"/>
          </a:xfrm>
        </p:spPr>
        <p:txBody>
          <a:bodyPr>
            <a:normAutofit/>
          </a:bodyPr>
          <a:lstStyle/>
          <a:p>
            <a:r>
              <a:rPr lang="en-US" sz="1800" dirty="0"/>
              <a:t>Transition states</a:t>
            </a:r>
            <a:endParaRPr lang="ru-RU" sz="18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7966" y="2394677"/>
            <a:ext cx="1282226" cy="365125"/>
          </a:xfrm>
        </p:spPr>
        <p:txBody>
          <a:bodyPr>
            <a:normAutofit/>
          </a:bodyPr>
          <a:lstStyle/>
          <a:p>
            <a:r>
              <a:rPr lang="en-US" sz="1800" dirty="0"/>
              <a:t>Goal test</a:t>
            </a:r>
            <a:endParaRPr lang="ru-RU" sz="1800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65488" y="2885735"/>
            <a:ext cx="1982295" cy="2912034"/>
          </a:xfrm>
        </p:spPr>
        <p:txBody>
          <a:bodyPr>
            <a:normAutofit/>
          </a:bodyPr>
          <a:lstStyle/>
          <a:p>
            <a:r>
              <a:rPr lang="en-US" dirty="0"/>
              <a:t>Position of the robot.</a:t>
            </a:r>
          </a:p>
          <a:p>
            <a:pPr lvl="0"/>
            <a:endParaRPr lang="en-US" dirty="0">
              <a:solidFill>
                <a:schemeClr val="accent1"/>
              </a:solidFill>
            </a:endParaRPr>
          </a:p>
          <a:p>
            <a:pPr lvl="0"/>
            <a:r>
              <a:rPr lang="en-US" dirty="0"/>
              <a:t>Bucket of the seeds is empty or not.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0"/>
            <a:r>
              <a:rPr lang="en-US" dirty="0"/>
              <a:t> The soil seeded or not.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428678" y="2881966"/>
            <a:ext cx="1982295" cy="29120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Start of line.</a:t>
            </a:r>
          </a:p>
          <a:p>
            <a:pPr lvl="0"/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Bucket of seeds is not empty. </a:t>
            </a:r>
          </a:p>
          <a:p>
            <a:pPr lvl="0"/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The soil not seeded.</a:t>
            </a:r>
          </a:p>
          <a:p>
            <a:pPr lvl="0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007985" y="2888382"/>
            <a:ext cx="1982295" cy="29120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Move forward on the line.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Fill the bucket of the seeds if it empty.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Dig the soil to make it okay for seeding.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Seeded the soil by the seeds.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587292" y="2904785"/>
            <a:ext cx="1982295" cy="29120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When it complete seeding in the soil on the hole line. </a:t>
            </a:r>
          </a:p>
          <a:p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0087931" y="2904785"/>
            <a:ext cx="1982295" cy="29120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End of the line.</a:t>
            </a:r>
            <a:endParaRPr lang="en-US" dirty="0">
              <a:solidFill>
                <a:schemeClr val="accent1"/>
              </a:solidFill>
            </a:endParaRPr>
          </a:p>
          <a:p>
            <a:pPr lvl="0"/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Bucket of seeds is not empty. </a:t>
            </a:r>
          </a:p>
          <a:p>
            <a:pPr lvl="0"/>
            <a:endParaRPr lang="en-US" dirty="0"/>
          </a:p>
          <a:p>
            <a:r>
              <a:rPr lang="en-US" dirty="0"/>
              <a:t>The soil is seeded.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3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Diagram of the complete state space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8BE37-CB81-4F5C-900F-73B25ECB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0" y="1805049"/>
            <a:ext cx="4482702" cy="4011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61C33-A48B-4A5B-A3EF-5DD04704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208" y="1947553"/>
            <a:ext cx="4775150" cy="38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5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problem using two different search algorithms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440" y="1779692"/>
            <a:ext cx="418365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150" sz="1800"/>
              <a:t>1- BFS</a:t>
            </a:r>
            <a:endParaRPr lang="ru-RU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41152" y="2144817"/>
            <a:ext cx="10241376" cy="36720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dirty="0">
                <a:solidFill>
                  <a:schemeClr val="accent1"/>
                </a:solidFill>
                <a:cs typeface="Arial"/>
              </a:rPr>
              <a:t>Number of iterations: 67</a:t>
            </a:r>
            <a:endParaRPr lang="ru-RU" dirty="0">
              <a:solidFill>
                <a:schemeClr val="accent1"/>
              </a:solidFill>
              <a:cs typeface="Arial"/>
            </a:endParaRPr>
          </a:p>
          <a:p>
            <a:pPr marL="179705" indent="-179705"/>
            <a:r>
              <a:rPr lang="en-US" dirty="0">
                <a:solidFill>
                  <a:schemeClr val="accent1"/>
                </a:solidFill>
                <a:cs typeface="Arial"/>
              </a:rPr>
              <a:t>Time complexity: O(Time unit * number of iterations=67)</a:t>
            </a:r>
            <a:endParaRPr lang="ru-RU" dirty="0">
              <a:solidFill>
                <a:schemeClr val="accent1"/>
              </a:solidFill>
              <a:cs typeface="Arial"/>
            </a:endParaRPr>
          </a:p>
          <a:p>
            <a:pPr marL="179705" indent="-179705"/>
            <a:r>
              <a:rPr lang="en-US" dirty="0">
                <a:solidFill>
                  <a:schemeClr val="accent1"/>
                </a:solidFill>
                <a:cs typeface="Arial"/>
              </a:rPr>
              <a:t>Space complexity : O(7* nodes in each level) </a:t>
            </a:r>
            <a:endParaRPr lang="ru-RU" dirty="0">
              <a:solidFill>
                <a:schemeClr val="accent1"/>
              </a:solidFill>
              <a:cs typeface="Arial"/>
            </a:endParaRPr>
          </a:p>
          <a:p>
            <a:pPr marL="179705" indent="-179705"/>
            <a:endParaRPr lang="en-US" dirty="0">
              <a:solidFill>
                <a:schemeClr val="accent1"/>
              </a:solidFill>
              <a:cs typeface="Arial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cs typeface="Arial"/>
              </a:rPr>
              <a:t>The states searched:</a:t>
            </a:r>
            <a:endParaRPr lang="en-US" dirty="0">
              <a:solidFill>
                <a:schemeClr val="accent1"/>
              </a:solidFill>
            </a:endParaRPr>
          </a:p>
          <a:p>
            <a:pPr marL="179705" indent="-179705"/>
            <a:endParaRPr lang="en-US" dirty="0">
              <a:solidFill>
                <a:srgbClr val="595959"/>
              </a:solidFill>
              <a:cs typeface="Arial"/>
            </a:endParaRPr>
          </a:p>
          <a:p>
            <a:pPr marL="179705" indent="-179705"/>
            <a:endParaRPr lang="ru-RU" dirty="0">
              <a:solidFill>
                <a:schemeClr val="accent1"/>
              </a:solidFill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8C3F4A-5214-40EB-87FF-54C48E9B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17179" y="2112509"/>
            <a:ext cx="2539737" cy="48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2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problem using two different search algorithms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440" y="1779692"/>
            <a:ext cx="418365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150" sz="1800" dirty="0"/>
              <a:t>2- DFS</a:t>
            </a:r>
            <a:endParaRPr lang="ru-RU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41152" y="2144817"/>
            <a:ext cx="10241376" cy="36720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dirty="0">
              <a:solidFill>
                <a:schemeClr val="accent1"/>
              </a:solidFill>
              <a:cs typeface="Arial"/>
            </a:endParaRPr>
          </a:p>
          <a:p>
            <a:pPr marL="179705" indent="-179705"/>
            <a:r>
              <a:rPr lang="en-US" dirty="0">
                <a:solidFill>
                  <a:schemeClr val="accent1"/>
                </a:solidFill>
                <a:cs typeface="Arial"/>
              </a:rPr>
              <a:t>Number of iterations: 10</a:t>
            </a:r>
            <a:endParaRPr lang="ru-RU" dirty="0">
              <a:solidFill>
                <a:schemeClr val="accent1"/>
              </a:solidFill>
              <a:cs typeface="Arial"/>
            </a:endParaRPr>
          </a:p>
          <a:p>
            <a:pPr marL="179705" indent="-179705"/>
            <a:r>
              <a:rPr lang="en-US" dirty="0">
                <a:solidFill>
                  <a:schemeClr val="accent1"/>
                </a:solidFill>
                <a:cs typeface="Arial"/>
              </a:rPr>
              <a:t>Time complexity : O (time unit * number of </a:t>
            </a:r>
            <a:r>
              <a:rPr lang="en-US">
                <a:solidFill>
                  <a:schemeClr val="accent1"/>
                </a:solidFill>
                <a:cs typeface="Arial"/>
              </a:rPr>
              <a:t>iterations=10)</a:t>
            </a:r>
            <a:endParaRPr lang="ru-RU" dirty="0">
              <a:solidFill>
                <a:schemeClr val="accent1"/>
              </a:solidFill>
              <a:cs typeface="Arial"/>
            </a:endParaRPr>
          </a:p>
          <a:p>
            <a:pPr marL="179705" indent="-179705"/>
            <a:r>
              <a:rPr lang="en-US" dirty="0">
                <a:solidFill>
                  <a:schemeClr val="accent1"/>
                </a:solidFill>
                <a:cs typeface="Arial"/>
              </a:rPr>
              <a:t>Space complexity: O(10) # the maximum height of the tree </a:t>
            </a:r>
            <a:endParaRPr lang="ru-RU" dirty="0">
              <a:solidFill>
                <a:schemeClr val="accent1"/>
              </a:solidFill>
              <a:cs typeface="Arial"/>
            </a:endParaRPr>
          </a:p>
          <a:p>
            <a:pPr marL="179705" indent="-179705"/>
            <a:endParaRPr lang="en-US" dirty="0">
              <a:solidFill>
                <a:schemeClr val="accent1"/>
              </a:solidFill>
              <a:cs typeface="Arial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cs typeface="Arial"/>
              </a:rPr>
              <a:t>States searched 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Arial"/>
            </a:endParaRPr>
          </a:p>
          <a:p>
            <a:pPr marL="179705" indent="-179705"/>
            <a:endParaRPr lang="ru-RU" dirty="0">
              <a:solidFill>
                <a:schemeClr val="accent1"/>
              </a:solidFill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08D14A-2898-41F0-A560-005B20C3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808820" y="2809449"/>
            <a:ext cx="186184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5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3D25AB-4181-4890-B8B1-DCC3E973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5DA22-F887-47DB-AE22-4DF97DD1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4C219-2D63-4D9C-AE52-F4F89583F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Arial"/>
              </a:rPr>
              <a:t>The best algorithm in our case is the DFS.</a:t>
            </a:r>
            <a:endParaRPr lang="en-US" sz="2000">
              <a:cs typeface="Arial"/>
            </a:endParaRPr>
          </a:p>
          <a:p>
            <a:r>
              <a:rPr lang="en-US" dirty="0">
                <a:cs typeface="Arial"/>
              </a:rPr>
              <a:t>Less number of iterations </a:t>
            </a:r>
            <a:endParaRPr lang="en-US" sz="2000" dirty="0">
              <a:cs typeface="Arial"/>
            </a:endParaRPr>
          </a:p>
          <a:p>
            <a:r>
              <a:rPr lang="en-US" dirty="0">
                <a:cs typeface="Arial"/>
              </a:rPr>
              <a:t>Less time complexity</a:t>
            </a:r>
          </a:p>
          <a:p>
            <a:r>
              <a:rPr lang="en-US" dirty="0">
                <a:cs typeface="Arial"/>
              </a:rPr>
              <a:t>Less space complexity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dirty="0">
                <a:cs typeface="Arial"/>
              </a:rPr>
              <a:t>* as there is multiple optimal solutions  so it will find the optimal solution from the very left branch which is the first branch it will </a:t>
            </a:r>
            <a:r>
              <a:rPr lang="en-US" dirty="0" err="1">
                <a:cs typeface="Arial"/>
              </a:rPr>
              <a:t>searc</a:t>
            </a:r>
            <a:r>
              <a:rPr lang="en-US" dirty="0">
                <a:cs typeface="Arial"/>
              </a:rPr>
              <a:t>,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846CDD-468C-43B6-9AF3-54713053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algorithm</a:t>
            </a:r>
          </a:p>
        </p:txBody>
      </p:sp>
    </p:spTree>
    <p:extLst>
      <p:ext uri="{BB962C8B-B14F-4D97-AF65-F5344CB8AC3E}">
        <p14:creationId xmlns:p14="http://schemas.microsoft.com/office/powerpoint/2010/main" val="2646833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60" y="1347861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956" y="1841573"/>
            <a:ext cx="4183650" cy="3651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smtClean="0"/>
              <a:t>Class</a:t>
            </a:r>
            <a:r>
              <a:rPr lang="en-150" dirty="0" smtClean="0"/>
              <a:t> Node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176367" y="2420721"/>
            <a:ext cx="10710833" cy="3194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dirty="0" smtClean="0">
                <a:cs typeface="Arial"/>
              </a:rPr>
              <a:t>C</a:t>
            </a:r>
            <a:r>
              <a:rPr lang="en-150" dirty="0" smtClean="0">
                <a:cs typeface="Arial"/>
              </a:rPr>
              <a:t>ontain inside two class : Node and State </a:t>
            </a:r>
          </a:p>
          <a:p>
            <a:pPr marL="179705" indent="-179705"/>
            <a:r>
              <a:rPr lang="en-US" dirty="0" smtClean="0">
                <a:cs typeface="Arial"/>
              </a:rPr>
              <a:t>T</a:t>
            </a:r>
            <a:r>
              <a:rPr lang="en-150" dirty="0" smtClean="0">
                <a:cs typeface="Arial"/>
              </a:rPr>
              <a:t>his class have </a:t>
            </a:r>
            <a:r>
              <a:rPr lang="en-US" dirty="0" smtClean="0">
                <a:cs typeface="Arial"/>
              </a:rPr>
              <a:t>responsibility</a:t>
            </a:r>
            <a:r>
              <a:rPr lang="en-150" dirty="0" smtClean="0">
                <a:cs typeface="Arial"/>
              </a:rPr>
              <a:t> for </a:t>
            </a:r>
            <a:r>
              <a:rPr lang="en-US" dirty="0">
                <a:cs typeface="Arial"/>
              </a:rPr>
              <a:t>initialize</a:t>
            </a:r>
            <a:r>
              <a:rPr lang="en-150" dirty="0" smtClean="0">
                <a:cs typeface="Arial"/>
              </a:rPr>
              <a:t> each state and its actions &amp; parent</a:t>
            </a:r>
          </a:p>
          <a:p>
            <a:pPr marL="179705" indent="-179705"/>
            <a:r>
              <a:rPr lang="en-US" dirty="0" smtClean="0">
                <a:cs typeface="Arial"/>
              </a:rPr>
              <a:t>C</a:t>
            </a:r>
            <a:r>
              <a:rPr lang="en-150" dirty="0" smtClean="0">
                <a:cs typeface="Arial"/>
              </a:rPr>
              <a:t>lass state </a:t>
            </a:r>
            <a:r>
              <a:rPr lang="en-150" dirty="0">
                <a:cs typeface="Arial"/>
              </a:rPr>
              <a:t>have </a:t>
            </a:r>
            <a:r>
              <a:rPr lang="en-US" dirty="0">
                <a:cs typeface="Arial"/>
              </a:rPr>
              <a:t>responsibility</a:t>
            </a:r>
            <a:r>
              <a:rPr lang="en-150" dirty="0">
                <a:cs typeface="Arial"/>
              </a:rPr>
              <a:t> </a:t>
            </a:r>
            <a:r>
              <a:rPr lang="en-150" dirty="0" smtClean="0">
                <a:cs typeface="Arial"/>
              </a:rPr>
              <a:t>for </a:t>
            </a:r>
            <a:r>
              <a:rPr lang="en-US" dirty="0" smtClean="0">
                <a:cs typeface="Arial"/>
              </a:rPr>
              <a:t>position</a:t>
            </a:r>
            <a:r>
              <a:rPr lang="en-150" dirty="0" smtClean="0">
                <a:cs typeface="Arial"/>
              </a:rPr>
              <a:t> of state </a:t>
            </a:r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838200" y="921141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 to find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60" y="1347861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621" y="2959593"/>
            <a:ext cx="4183650" cy="3651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 err="1"/>
              <a:t>Robot's</a:t>
            </a:r>
            <a:r>
              <a:rPr lang="ru-RU" dirty="0"/>
              <a:t> </a:t>
            </a:r>
            <a:r>
              <a:rPr lang="ru-RU" dirty="0" err="1"/>
              <a:t>abilities</a:t>
            </a:r>
            <a:endParaRPr lang="en-US" dirty="0" err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151653" y="3319060"/>
            <a:ext cx="6696985" cy="2311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dirty="0">
                <a:cs typeface="Arial"/>
              </a:rPr>
              <a:t>Detect if the soil suitable to be sowed by checking soil moisture and soil acidity.</a:t>
            </a:r>
          </a:p>
          <a:p>
            <a:pPr marL="179705" indent="-179705"/>
            <a:r>
              <a:rPr lang="en-US" dirty="0">
                <a:ea typeface="+mn-lt"/>
                <a:cs typeface="+mn-lt"/>
              </a:rPr>
              <a:t>Check the factors responsible for planting like temperature and light</a:t>
            </a:r>
          </a:p>
          <a:p>
            <a:pPr marL="179705" indent="-179705"/>
            <a:r>
              <a:rPr lang="en-US" dirty="0">
                <a:cs typeface="Arial"/>
              </a:rPr>
              <a:t>Tells us to start planting or to fix any of the factors first.</a:t>
            </a:r>
          </a:p>
          <a:p>
            <a:pPr marL="179705" indent="-179705"/>
            <a:r>
              <a:rPr lang="en-US" dirty="0">
                <a:cs typeface="Arial"/>
              </a:rPr>
              <a:t>Dig the soil then drag the seed into it.</a:t>
            </a:r>
          </a:p>
          <a:p>
            <a:pPr marL="179705" indent="-179705"/>
            <a:r>
              <a:rPr lang="en-US" dirty="0">
                <a:cs typeface="Arial"/>
              </a:rPr>
              <a:t>Move a fixed distance to put another seed </a:t>
            </a:r>
          </a:p>
          <a:p>
            <a:pPr marL="179705" indent="-179705"/>
            <a:r>
              <a:rPr lang="en-US" dirty="0">
                <a:cs typeface="Arial"/>
              </a:rPr>
              <a:t>Robot will use its </a:t>
            </a:r>
            <a:r>
              <a:rPr lang="en-US" dirty="0" err="1">
                <a:cs typeface="Arial"/>
              </a:rPr>
              <a:t>senosrs</a:t>
            </a:r>
            <a:r>
              <a:rPr lang="en-US" dirty="0">
                <a:cs typeface="Arial"/>
              </a:rPr>
              <a:t> to move the distance automatically.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179705" indent="-179705"/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838200" y="921141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Robot's abilities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22770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60" y="1347861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956" y="1841573"/>
            <a:ext cx="4183650" cy="3651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smtClean="0"/>
              <a:t>S</a:t>
            </a:r>
            <a:r>
              <a:rPr lang="en-150" dirty="0" smtClean="0"/>
              <a:t>tackfrontier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176367" y="2420721"/>
            <a:ext cx="10710833" cy="3194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dirty="0" smtClean="0">
                <a:cs typeface="Arial"/>
              </a:rPr>
              <a:t>T</a:t>
            </a:r>
            <a:r>
              <a:rPr lang="en-150" dirty="0" smtClean="0">
                <a:cs typeface="Arial"/>
              </a:rPr>
              <a:t>his class is for searching in the stack</a:t>
            </a:r>
          </a:p>
          <a:p>
            <a:pPr marL="179705" indent="-179705"/>
            <a:r>
              <a:rPr lang="en-US" dirty="0" smtClean="0">
                <a:cs typeface="Arial"/>
              </a:rPr>
              <a:t>H</a:t>
            </a:r>
            <a:r>
              <a:rPr lang="en-150" dirty="0" smtClean="0">
                <a:cs typeface="Arial"/>
              </a:rPr>
              <a:t>ave remove function for removing last node from stack and </a:t>
            </a:r>
            <a:r>
              <a:rPr lang="en-US" dirty="0">
                <a:cs typeface="Arial"/>
              </a:rPr>
              <a:t>and keep </a:t>
            </a:r>
            <a:r>
              <a:rPr lang="en-US" dirty="0" smtClean="0">
                <a:cs typeface="Arial"/>
              </a:rPr>
              <a:t>it</a:t>
            </a:r>
            <a:endParaRPr lang="ar-EG" dirty="0" smtClean="0">
              <a:cs typeface="Arial"/>
            </a:endParaRPr>
          </a:p>
          <a:p>
            <a:pPr marL="179705" indent="-179705"/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838200" y="921141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 to find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0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60" y="1347861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956" y="1841573"/>
            <a:ext cx="4183650" cy="3651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smtClean="0"/>
              <a:t>Class</a:t>
            </a:r>
            <a:r>
              <a:rPr lang="ar-EG" dirty="0" smtClean="0"/>
              <a:t> </a:t>
            </a:r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176367" y="2420721"/>
            <a:ext cx="10710833" cy="3194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dirty="0" smtClean="0">
                <a:cs typeface="Arial"/>
              </a:rPr>
              <a:t>To take position of the robot as k-input .</a:t>
            </a:r>
          </a:p>
          <a:p>
            <a:pPr marL="179705" indent="-179705"/>
            <a:r>
              <a:rPr lang="en-US" dirty="0" smtClean="0">
                <a:cs typeface="Arial"/>
              </a:rPr>
              <a:t>Get action function to get all </a:t>
            </a:r>
            <a:r>
              <a:rPr lang="en-US" dirty="0" smtClean="0"/>
              <a:t>probably actions </a:t>
            </a:r>
            <a:r>
              <a:rPr lang="en-US" dirty="0" smtClean="0">
                <a:cs typeface="Arial"/>
              </a:rPr>
              <a:t> on each state and check </a:t>
            </a:r>
            <a:r>
              <a:rPr lang="en-US" dirty="0" smtClean="0">
                <a:cs typeface="Arial"/>
              </a:rPr>
              <a:t>what state we will go from this action.</a:t>
            </a:r>
            <a:r>
              <a:rPr lang="en-US" dirty="0" smtClean="0">
                <a:cs typeface="Arial"/>
              </a:rPr>
              <a:t> </a:t>
            </a:r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838200" y="921141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 to find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05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60" y="1347861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956" y="1841573"/>
            <a:ext cx="4183650" cy="3651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smtClean="0"/>
              <a:t>Class solve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176367" y="2420721"/>
            <a:ext cx="10710833" cy="3194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dirty="0" smtClean="0">
                <a:cs typeface="Arial"/>
              </a:rPr>
              <a:t>This class is to implementation the concept of </a:t>
            </a:r>
            <a:r>
              <a:rPr lang="en-US" dirty="0" err="1" smtClean="0">
                <a:cs typeface="Arial"/>
              </a:rPr>
              <a:t>Dfs</a:t>
            </a:r>
            <a:r>
              <a:rPr lang="en-US" dirty="0" smtClean="0">
                <a:cs typeface="Arial"/>
              </a:rPr>
              <a:t> algorithm on each state  </a:t>
            </a:r>
            <a:endParaRPr lang="en-US" dirty="0">
              <a:cs typeface="Arial"/>
            </a:endParaRPr>
          </a:p>
          <a:p>
            <a:pPr marL="179705" indent="-179705"/>
            <a:endParaRPr lang="en-US" dirty="0" smtClean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838200" y="921141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 to find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13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60" y="1347861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956" y="1841573"/>
            <a:ext cx="4183650" cy="3651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smtClean="0"/>
              <a:t>Class draw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176367" y="2420721"/>
            <a:ext cx="10710833" cy="3194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dirty="0" smtClean="0">
                <a:cs typeface="Arial"/>
              </a:rPr>
              <a:t>To map and draw the output of the program </a:t>
            </a:r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838200" y="921141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 to find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3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60" y="1347861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621" y="2959593"/>
            <a:ext cx="4183650" cy="3651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Other Versions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151653" y="3319060"/>
            <a:ext cx="6696985" cy="2311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dirty="0">
                <a:cs typeface="Arial"/>
              </a:rPr>
              <a:t>Thorvald :It is an autonomous modular robot that can be configured for </a:t>
            </a:r>
            <a:r>
              <a:rPr lang="en-US" dirty="0" err="1">
                <a:cs typeface="Arial"/>
              </a:rPr>
              <a:t>mostagricultural</a:t>
            </a:r>
            <a:r>
              <a:rPr lang="en-US" dirty="0">
                <a:cs typeface="Arial"/>
              </a:rPr>
              <a:t> environments. It can operate in open fields, tunnels, </a:t>
            </a:r>
            <a:r>
              <a:rPr lang="en-US" dirty="0" err="1">
                <a:cs typeface="Arial"/>
              </a:rPr>
              <a:t>orchardsand</a:t>
            </a:r>
            <a:r>
              <a:rPr lang="en-US" dirty="0">
                <a:cs typeface="Arial"/>
              </a:rPr>
              <a:t> greenhouses and perform tasks such as light treatment for </a:t>
            </a:r>
            <a:r>
              <a:rPr lang="en-US" dirty="0" err="1">
                <a:cs typeface="Arial"/>
              </a:rPr>
              <a:t>diseasemanagement</a:t>
            </a:r>
            <a:r>
              <a:rPr lang="en-US" dirty="0">
                <a:cs typeface="Arial"/>
              </a:rPr>
              <a:t>, picking fruits and vegetables, phenotyping, in-</a:t>
            </a:r>
            <a:r>
              <a:rPr lang="en-US" dirty="0" err="1">
                <a:cs typeface="Arial"/>
              </a:rPr>
              <a:t>fieldtransportation</a:t>
            </a:r>
            <a:r>
              <a:rPr lang="en-US" dirty="0">
                <a:cs typeface="Arial"/>
              </a:rPr>
              <a:t>, cutting grass for forage production, spraying and </a:t>
            </a:r>
            <a:r>
              <a:rPr lang="en-US" dirty="0" err="1">
                <a:cs typeface="Arial"/>
              </a:rPr>
              <a:t>datacollection</a:t>
            </a:r>
            <a:r>
              <a:rPr lang="en-US" dirty="0">
                <a:cs typeface="Arial"/>
              </a:rPr>
              <a:t>/crop </a:t>
            </a:r>
            <a:r>
              <a:rPr lang="en-US" dirty="0" err="1">
                <a:cs typeface="Arial"/>
              </a:rPr>
              <a:t>prediction.Thorvald</a:t>
            </a:r>
            <a:r>
              <a:rPr lang="en-US" dirty="0">
                <a:cs typeface="Arial"/>
              </a:rPr>
              <a:t> operates entirely on its own, using advanced navigation </a:t>
            </a:r>
            <a:r>
              <a:rPr lang="en-US" dirty="0" err="1">
                <a:cs typeface="Arial"/>
              </a:rPr>
              <a:t>methodsand</a:t>
            </a:r>
            <a:r>
              <a:rPr lang="en-US" dirty="0">
                <a:cs typeface="Arial"/>
              </a:rPr>
              <a:t> artificial intelligence to perform a wide variety of tasks. The robot </a:t>
            </a:r>
            <a:r>
              <a:rPr lang="en-US" dirty="0" err="1">
                <a:cs typeface="Arial"/>
              </a:rPr>
              <a:t>issmall</a:t>
            </a:r>
            <a:r>
              <a:rPr lang="en-US" dirty="0">
                <a:cs typeface="Arial"/>
              </a:rPr>
              <a:t> and lightweight, allowing it to perform many tasks on a farm </a:t>
            </a:r>
            <a:r>
              <a:rPr lang="en-US" dirty="0" err="1">
                <a:cs typeface="Arial"/>
              </a:rPr>
              <a:t>moreeffectively</a:t>
            </a:r>
            <a:r>
              <a:rPr lang="en-US" dirty="0">
                <a:cs typeface="Arial"/>
              </a:rPr>
              <a:t> and for less cost than by using tractors or manual </a:t>
            </a:r>
            <a:r>
              <a:rPr lang="en-US" dirty="0" err="1">
                <a:cs typeface="Arial"/>
              </a:rPr>
              <a:t>labourers</a:t>
            </a:r>
            <a:r>
              <a:rPr lang="en-US" dirty="0">
                <a:cs typeface="Arial"/>
              </a:rPr>
              <a:t>.</a:t>
            </a:r>
            <a:endParaRPr lang="en-US" dirty="0">
              <a:cs typeface="Arial"/>
            </a:endParaRPr>
          </a:p>
          <a:p>
            <a:pPr marL="179705" indent="-179705"/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838200" y="921141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Other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8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114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Rationality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440" y="1899345"/>
            <a:ext cx="4183650" cy="3651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The robot is rational 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38200" y="2493070"/>
            <a:ext cx="5852746" cy="31603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sz="1800" dirty="0">
                <a:solidFill>
                  <a:schemeClr val="accent1"/>
                </a:solidFill>
                <a:cs typeface="Arial"/>
              </a:rPr>
              <a:t>Performance measuring success</a:t>
            </a:r>
          </a:p>
          <a:p>
            <a:pPr marL="179705" indent="-179705"/>
            <a:endParaRPr lang="en-US" sz="1800" dirty="0">
              <a:solidFill>
                <a:schemeClr val="accent1"/>
              </a:solidFill>
              <a:cs typeface="Arial"/>
            </a:endParaRPr>
          </a:p>
          <a:p>
            <a:pPr marL="179705" indent="-179705"/>
            <a:r>
              <a:rPr lang="en-US" sz="1800" dirty="0">
                <a:solidFill>
                  <a:schemeClr val="accent1"/>
                </a:solidFill>
                <a:cs typeface="Arial"/>
              </a:rPr>
              <a:t>Agent prior knowledge of environment</a:t>
            </a:r>
          </a:p>
          <a:p>
            <a:pPr marL="179705" indent="-179705"/>
            <a:endParaRPr lang="en-US" sz="1800" dirty="0">
              <a:solidFill>
                <a:schemeClr val="accent1"/>
              </a:solidFill>
              <a:cs typeface="Arial"/>
            </a:endParaRPr>
          </a:p>
          <a:p>
            <a:pPr marL="179705" indent="-179705"/>
            <a:r>
              <a:rPr lang="en-US" sz="1800" dirty="0">
                <a:solidFill>
                  <a:schemeClr val="accent1"/>
                </a:solidFill>
                <a:cs typeface="Arial"/>
              </a:rPr>
              <a:t>Actions that agent can perform</a:t>
            </a:r>
          </a:p>
          <a:p>
            <a:pPr marL="179705" indent="-179705"/>
            <a:endParaRPr lang="en-US" sz="1800" dirty="0">
              <a:solidFill>
                <a:schemeClr val="accent1"/>
              </a:solidFill>
              <a:cs typeface="Arial"/>
            </a:endParaRPr>
          </a:p>
          <a:p>
            <a:pPr marL="179705" indent="-179705"/>
            <a:r>
              <a:rPr lang="en-US" sz="1800" dirty="0">
                <a:solidFill>
                  <a:schemeClr val="accent1"/>
                </a:solidFill>
                <a:cs typeface="Arial"/>
              </a:rPr>
              <a:t>Agent percept sequence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71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60" y="1347861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Planning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62" y="2959593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our problem?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4263" y="3296650"/>
            <a:ext cx="3436074" cy="2333625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problem is in sowing the seeds.</a:t>
            </a:r>
          </a:p>
          <a:p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53518" y="2931525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our main goal?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53519" y="3296650"/>
            <a:ext cx="3090866" cy="2333625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accent1"/>
                </a:solidFill>
              </a:rPr>
              <a:t>model </a:t>
            </a:r>
            <a:r>
              <a:rPr lang="en-US" dirty="0">
                <a:solidFill>
                  <a:schemeClr val="accent1"/>
                </a:solidFill>
              </a:rPr>
              <a:t>that sows </a:t>
            </a:r>
            <a:r>
              <a:rPr lang="en-US" dirty="0" smtClean="0">
                <a:solidFill>
                  <a:schemeClr val="accent1"/>
                </a:solidFill>
              </a:rPr>
              <a:t>seeds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092774" y="2913866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up coming? </a:t>
            </a:r>
            <a:endParaRPr lang="ru-RU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92775" y="3278991"/>
            <a:ext cx="2928538" cy="233362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we have global requirement in this model is to design a robot that picks and drops seeds on the soil.</a:t>
            </a:r>
          </a:p>
          <a:p>
            <a:pPr lvl="0"/>
            <a:r>
              <a:rPr lang="en-US" dirty="0">
                <a:solidFill>
                  <a:schemeClr val="accent1"/>
                </a:solidFill>
              </a:rPr>
              <a:t>Secondary requirements is :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To sense the presence of soil and Divide it into squares.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To make a hole at center of each square.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To pick seeds from the seed-container and drop it in the hole.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To develop a program to achieve and control all of these.</a:t>
            </a:r>
          </a:p>
          <a:p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2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60" y="1347861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621" y="2959593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the inputs?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151653" y="3296649"/>
            <a:ext cx="3436074" cy="233362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Ultrasonic sensor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moisture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 sensors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conditions </a:t>
            </a:r>
            <a:endParaRPr lang="en-US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1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406446" y="2959593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the outputs?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77135" y="3296649"/>
            <a:ext cx="3090866" cy="233362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Data </a:t>
            </a:r>
            <a:r>
              <a:rPr lang="en-US" dirty="0" smtClean="0">
                <a:solidFill>
                  <a:schemeClr val="accent1"/>
                </a:solidFill>
              </a:rPr>
              <a:t>from input sensors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18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114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PEAS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77" y="1983647"/>
            <a:ext cx="4183650" cy="36512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09815" y="2471503"/>
            <a:ext cx="8607808" cy="344899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efficiency in planting.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Increased yielding and reliability in crop.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Increased cropping frequency.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Increased speed of seed planting.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 planting accuracy.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Durable and cheap as low-cost materials are used.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 maintenance cost.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Since seed can be poured at any required depth, the plant germination is improved.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Dependency on labor also decreased. Also, it saves time of sowing.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Uniform placement of seeds in row with required distance. 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 compaction over the seeds is provided</a:t>
            </a:r>
          </a:p>
          <a:p>
            <a:pPr lvl="0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07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1C67-F47E-4FB3-8784-2A54886E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3548-07B4-49BF-8A7B-938550C2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11" y="1913308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B02C1-96F9-4F8E-8A7C-C5AFD6F5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D3316-8B0C-4799-9239-B32B33A5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BF1F5F-286B-4544-8D3B-F2D3FB0EC4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1850" y="2371052"/>
            <a:ext cx="4365625" cy="23336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Farmer 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Seeds</a:t>
            </a:r>
          </a:p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Fertile agricultural land</a:t>
            </a:r>
          </a:p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</a:p>
        </p:txBody>
      </p:sp>
    </p:spTree>
    <p:extLst>
      <p:ext uri="{BB962C8B-B14F-4D97-AF65-F5344CB8AC3E}">
        <p14:creationId xmlns:p14="http://schemas.microsoft.com/office/powerpoint/2010/main" val="404764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B4D8-3AD8-46D4-86ED-DAF9C8AE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69135-36D7-47F5-96D6-95839054E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11" y="1948477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5715D-AF17-45BE-B25F-382DB4CA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CCB94-8EF0-4808-85A2-34EC5DFE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1D3F8F-6811-45A8-946D-0393FB7037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2445107"/>
            <a:ext cx="4365625" cy="2333625"/>
          </a:xfrm>
        </p:spPr>
        <p:txBody>
          <a:bodyPr>
            <a:normAutofit/>
          </a:bodyPr>
          <a:lstStyle/>
          <a:p>
            <a:pPr algn="l"/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Structural frame </a:t>
            </a:r>
          </a:p>
          <a:p>
            <a:pPr algn="l"/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Battery powered wheels </a:t>
            </a:r>
          </a:p>
          <a:p>
            <a:pPr algn="l"/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 storage tank </a:t>
            </a:r>
          </a:p>
          <a:p>
            <a:pPr algn="l"/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 sowing disc </a:t>
            </a:r>
          </a:p>
          <a:p>
            <a:pPr algn="l"/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 chamber</a:t>
            </a:r>
          </a:p>
          <a:p>
            <a:pPr algn="l"/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Plough</a:t>
            </a:r>
          </a:p>
        </p:txBody>
      </p:sp>
    </p:spTree>
    <p:extLst>
      <p:ext uri="{BB962C8B-B14F-4D97-AF65-F5344CB8AC3E}">
        <p14:creationId xmlns:p14="http://schemas.microsoft.com/office/powerpoint/2010/main" val="395127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1088</Words>
  <Application>Microsoft Office PowerPoint</Application>
  <PresentationFormat>Widescreen</PresentationFormat>
  <Paragraphs>224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Times New Roman</vt:lpstr>
      <vt:lpstr>Wingdings</vt:lpstr>
      <vt:lpstr>Office Theme</vt:lpstr>
      <vt:lpstr>Planting Agent Technical Report</vt:lpstr>
      <vt:lpstr> </vt:lpstr>
      <vt:lpstr> </vt:lpstr>
      <vt:lpstr>Rationality</vt:lpstr>
      <vt:lpstr>Planning </vt:lpstr>
      <vt:lpstr>Analysis </vt:lpstr>
      <vt:lpstr>PEAS</vt:lpstr>
      <vt:lpstr>PEAS</vt:lpstr>
      <vt:lpstr>PEAS</vt:lpstr>
      <vt:lpstr>PEAS</vt:lpstr>
      <vt:lpstr>Environment type</vt:lpstr>
      <vt:lpstr>Agent type</vt:lpstr>
      <vt:lpstr>Formulate the problem precisely</vt:lpstr>
      <vt:lpstr>Formulate the problem precisely</vt:lpstr>
      <vt:lpstr>Diagram of the complete state space</vt:lpstr>
      <vt:lpstr>The problem using two different search algorithms</vt:lpstr>
      <vt:lpstr>The problem using two different search algorithms</vt:lpstr>
      <vt:lpstr>Best algorithm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Planting Agent Technical Report</dc:title>
  <dc:creator/>
  <cp:lastModifiedBy/>
  <cp:revision>175</cp:revision>
  <dcterms:created xsi:type="dcterms:W3CDTF">2021-05-02T04:54:30Z</dcterms:created>
  <dcterms:modified xsi:type="dcterms:W3CDTF">2021-06-08T07:28:25Z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