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81" r:id="rId5"/>
    <p:sldId id="294" r:id="rId6"/>
    <p:sldId id="295" r:id="rId7"/>
    <p:sldId id="296" r:id="rId8"/>
    <p:sldId id="282" r:id="rId9"/>
    <p:sldId id="285" r:id="rId10"/>
    <p:sldId id="297" r:id="rId11"/>
    <p:sldId id="287" r:id="rId12"/>
    <p:sldId id="288" r:id="rId13"/>
    <p:sldId id="298"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Cookies, Session &amp; JWT</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42" name="TextBox 41">
            <a:extLst>
              <a:ext uri="{FF2B5EF4-FFF2-40B4-BE49-F238E27FC236}">
                <a16:creationId xmlns:a16="http://schemas.microsoft.com/office/drawing/2014/main" id="{5091C5B2-83C2-C022-618D-AEF39BBFBD8E}"/>
              </a:ext>
            </a:extLst>
          </p:cNvPr>
          <p:cNvSpPr txBox="1"/>
          <p:nvPr/>
        </p:nvSpPr>
        <p:spPr>
          <a:xfrm>
            <a:off x="125836" y="214491"/>
            <a:ext cx="11476138" cy="3693319"/>
          </a:xfrm>
          <a:prstGeom prst="rect">
            <a:avLst/>
          </a:prstGeom>
          <a:noFill/>
        </p:spPr>
        <p:txBody>
          <a:bodyPr wrap="square">
            <a:spAutoFit/>
          </a:bodyPr>
          <a:lstStyle/>
          <a:p>
            <a:r>
              <a:rPr lang="en-IN" dirty="0"/>
              <a:t>4. Data Access:</a:t>
            </a:r>
          </a:p>
          <a:p>
            <a:r>
              <a:rPr lang="en-IN" dirty="0"/>
              <a:t>   - Cookies: Cookies are accessible both on the client-side and server-side. JavaScript running in the user's browser can access and modify cookies, and the server can read and set cookies in HTTP responses.</a:t>
            </a:r>
          </a:p>
          <a:p>
            <a:r>
              <a:rPr lang="en-IN" dirty="0"/>
              <a:t>   - Sessions: Session data is stored and accessed on the server-side. The session ID, which is typically stored in a cookie or passed through other means, is used by the server to identify and retrieve the corresponding session data.</a:t>
            </a:r>
          </a:p>
          <a:p>
            <a:endParaRPr lang="en-IN" dirty="0"/>
          </a:p>
          <a:p>
            <a:r>
              <a:rPr lang="en-IN" dirty="0"/>
              <a:t>5. Security:</a:t>
            </a:r>
          </a:p>
          <a:p>
            <a:r>
              <a:rPr lang="en-IN" dirty="0"/>
              <a:t>   - Cookies: Cookies can potentially be manipulated or tampered with on the client-side, making them less secure for storing sensitive data. However, cookie values can be encrypted or signed to enhance security.</a:t>
            </a:r>
          </a:p>
          <a:p>
            <a:r>
              <a:rPr lang="en-IN" dirty="0"/>
              <a:t>   - Sessions: Since session data is stored on the server, it is generally considered more secure than cookies. Session data is not directly accessible or modifiable by the user, reducing the risk of unauthorized access.</a:t>
            </a:r>
          </a:p>
          <a:p>
            <a:endParaRPr lang="en-IN" dirty="0"/>
          </a:p>
          <a:p>
            <a:endParaRPr lang="en-IN" dirty="0"/>
          </a:p>
        </p:txBody>
      </p:sp>
    </p:spTree>
    <p:extLst>
      <p:ext uri="{BB962C8B-B14F-4D97-AF65-F5344CB8AC3E}">
        <p14:creationId xmlns:p14="http://schemas.microsoft.com/office/powerpoint/2010/main" val="422351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076" name="Picture 4">
            <a:extLst>
              <a:ext uri="{FF2B5EF4-FFF2-40B4-BE49-F238E27FC236}">
                <a16:creationId xmlns:a16="http://schemas.microsoft.com/office/drawing/2014/main" id="{D6E14E13-A8DF-C128-3D36-8CB246453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700088"/>
            <a:ext cx="7553325"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6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2471551-5361-1B49-7942-EAB9200FC110}"/>
              </a:ext>
            </a:extLst>
          </p:cNvPr>
          <p:cNvSpPr txBox="1"/>
          <p:nvPr/>
        </p:nvSpPr>
        <p:spPr>
          <a:xfrm>
            <a:off x="648049" y="1304137"/>
            <a:ext cx="11448875" cy="3139321"/>
          </a:xfrm>
          <a:prstGeom prst="rect">
            <a:avLst/>
          </a:prstGeom>
          <a:noFill/>
        </p:spPr>
        <p:txBody>
          <a:bodyPr wrap="square">
            <a:spAutoFit/>
          </a:bodyPr>
          <a:lstStyle/>
          <a:p>
            <a:r>
              <a:rPr lang="en-US" b="0" i="0" dirty="0">
                <a:solidFill>
                  <a:srgbClr val="374151"/>
                </a:solidFill>
                <a:effectLst/>
                <a:latin typeface="Söhne"/>
              </a:rPr>
              <a:t>JWT, which stands for JSON Web Token, is a way to securely transmit information between parties using a token format. It is commonly used in web applications for authentication and authorization purposes.</a:t>
            </a:r>
          </a:p>
          <a:p>
            <a:endParaRPr lang="en-US" dirty="0">
              <a:solidFill>
                <a:srgbClr val="374151"/>
              </a:solidFill>
              <a:latin typeface="Söhne"/>
            </a:endParaRPr>
          </a:p>
          <a:p>
            <a:r>
              <a:rPr lang="en-US" b="0" i="0" dirty="0">
                <a:solidFill>
                  <a:srgbClr val="374151"/>
                </a:solidFill>
                <a:effectLst/>
                <a:latin typeface="Söhne"/>
              </a:rPr>
              <a:t>JWT is a popular and widely used method for securely transmitting information between parties in web applications. It provides a way to authenticate and authorize users without the need for server-side storage, making it a flexible and efficient solution</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b="1" dirty="0">
              <a:solidFill>
                <a:srgbClr val="374151"/>
              </a:solidFill>
              <a:latin typeface="Söhne"/>
            </a:endParaRPr>
          </a:p>
          <a:p>
            <a:endParaRPr lang="en-IN" dirty="0"/>
          </a:p>
        </p:txBody>
      </p:sp>
      <p:sp>
        <p:nvSpPr>
          <p:cNvPr id="47" name="Title 1">
            <a:extLst>
              <a:ext uri="{FF2B5EF4-FFF2-40B4-BE49-F238E27FC236}">
                <a16:creationId xmlns:a16="http://schemas.microsoft.com/office/drawing/2014/main" id="{6BDB6BB2-8665-51C1-DD35-9C864D3E3C93}"/>
              </a:ext>
            </a:extLst>
          </p:cNvPr>
          <p:cNvSpPr>
            <a:spLocks noGrp="1"/>
          </p:cNvSpPr>
          <p:nvPr>
            <p:ph type="title"/>
          </p:nvPr>
        </p:nvSpPr>
        <p:spPr>
          <a:xfrm>
            <a:off x="139089" y="255109"/>
            <a:ext cx="7967472" cy="768096"/>
          </a:xfrm>
        </p:spPr>
        <p:txBody>
          <a:bodyPr/>
          <a:lstStyle/>
          <a:p>
            <a:r>
              <a:rPr lang="en-IN" dirty="0" err="1"/>
              <a:t>Jwt</a:t>
            </a:r>
            <a:r>
              <a:rPr lang="en-IN" dirty="0"/>
              <a:t>(</a:t>
            </a:r>
            <a:r>
              <a:rPr lang="en-US" dirty="0"/>
              <a:t>JSON Web Token</a:t>
            </a:r>
            <a:r>
              <a:rPr lang="en-IN" dirty="0"/>
              <a:t>)</a:t>
            </a:r>
            <a:endParaRPr lang="en-US" dirty="0"/>
          </a:p>
        </p:txBody>
      </p:sp>
    </p:spTree>
    <p:extLst>
      <p:ext uri="{BB962C8B-B14F-4D97-AF65-F5344CB8AC3E}">
        <p14:creationId xmlns:p14="http://schemas.microsoft.com/office/powerpoint/2010/main" val="16004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215F23F-8EC8-217E-2EE4-278FD4A7028E}"/>
              </a:ext>
            </a:extLst>
          </p:cNvPr>
          <p:cNvSpPr txBox="1"/>
          <p:nvPr/>
        </p:nvSpPr>
        <p:spPr>
          <a:xfrm>
            <a:off x="620785" y="318782"/>
            <a:ext cx="7130643" cy="3477875"/>
          </a:xfrm>
          <a:prstGeom prst="rect">
            <a:avLst/>
          </a:prstGeom>
          <a:noFill/>
        </p:spPr>
        <p:txBody>
          <a:bodyPr wrap="square">
            <a:spAutoFit/>
          </a:bodyPr>
          <a:lstStyle/>
          <a:p>
            <a:pPr algn="l">
              <a:buFont typeface="Arial" panose="020B0604020202020204" pitchFamily="34" charset="0"/>
              <a:buChar char="•"/>
            </a:pPr>
            <a:r>
              <a:rPr lang="en-US" sz="2000" b="1" i="0" dirty="0">
                <a:solidFill>
                  <a:srgbClr val="333333"/>
                </a:solidFill>
                <a:effectLst/>
                <a:latin typeface="Noto Serif" panose="020F0502020204030204" pitchFamily="18" charset="0"/>
              </a:rPr>
              <a:t>Header</a:t>
            </a:r>
            <a:r>
              <a:rPr lang="en-US" sz="2000" b="0" i="0" dirty="0">
                <a:solidFill>
                  <a:srgbClr val="333333"/>
                </a:solidFill>
                <a:effectLst/>
                <a:latin typeface="Noto Serif" panose="020F0502020204030204" pitchFamily="18" charset="0"/>
              </a:rPr>
              <a:t>: Consists of two parts:</a:t>
            </a:r>
          </a:p>
          <a:p>
            <a:pPr marL="742950" lvl="1" indent="-285750" algn="l">
              <a:buFont typeface="Arial" panose="020B0604020202020204" pitchFamily="34" charset="0"/>
              <a:buChar char="•"/>
            </a:pPr>
            <a:r>
              <a:rPr lang="en-US" sz="2000" b="0" i="0" dirty="0">
                <a:solidFill>
                  <a:srgbClr val="333333"/>
                </a:solidFill>
                <a:effectLst/>
                <a:latin typeface="Noto Serif" panose="020F0502020204030204" pitchFamily="18" charset="0"/>
              </a:rPr>
              <a:t>The signing algorithm that’s being used.</a:t>
            </a:r>
          </a:p>
          <a:p>
            <a:pPr marL="742950" lvl="1" indent="-285750" algn="l">
              <a:buFont typeface="Arial" panose="020B0604020202020204" pitchFamily="34" charset="0"/>
              <a:buChar char="•"/>
            </a:pPr>
            <a:r>
              <a:rPr lang="en-US" sz="2000" b="0" i="0" dirty="0">
                <a:solidFill>
                  <a:srgbClr val="333333"/>
                </a:solidFill>
                <a:effectLst/>
                <a:latin typeface="Noto Serif" panose="020F0502020204030204" pitchFamily="18" charset="0"/>
              </a:rPr>
              <a:t>The type of token, which, in this case, is mostly “JWT”.</a:t>
            </a:r>
          </a:p>
          <a:p>
            <a:pPr lvl="1" algn="l"/>
            <a:endParaRPr lang="en-US" sz="2000" b="0" i="0" dirty="0">
              <a:solidFill>
                <a:srgbClr val="333333"/>
              </a:solidFill>
              <a:effectLst/>
              <a:latin typeface="Noto Serif" panose="020F0502020204030204" pitchFamily="18" charset="0"/>
            </a:endParaRPr>
          </a:p>
          <a:p>
            <a:pPr algn="l">
              <a:buFont typeface="Arial" panose="020B0604020202020204" pitchFamily="34" charset="0"/>
              <a:buChar char="•"/>
            </a:pPr>
            <a:r>
              <a:rPr lang="en-US" sz="2000" b="1" i="0" dirty="0">
                <a:solidFill>
                  <a:srgbClr val="333333"/>
                </a:solidFill>
                <a:effectLst/>
                <a:latin typeface="Noto Serif" panose="020F0502020204030204" pitchFamily="18" charset="0"/>
              </a:rPr>
              <a:t>Payload</a:t>
            </a:r>
            <a:r>
              <a:rPr lang="en-US" sz="2000" b="0" i="0" dirty="0">
                <a:solidFill>
                  <a:srgbClr val="333333"/>
                </a:solidFill>
                <a:effectLst/>
                <a:latin typeface="Noto Serif" panose="020F0502020204030204" pitchFamily="18" charset="0"/>
              </a:rPr>
              <a:t>: The payload contains the claims or the JSON object.</a:t>
            </a:r>
          </a:p>
          <a:p>
            <a:pPr algn="l">
              <a:buFont typeface="Arial" panose="020B0604020202020204" pitchFamily="34" charset="0"/>
              <a:buChar char="•"/>
            </a:pPr>
            <a:endParaRPr lang="en-US" sz="2000" b="0" i="0" dirty="0">
              <a:solidFill>
                <a:srgbClr val="333333"/>
              </a:solidFill>
              <a:effectLst/>
              <a:latin typeface="Noto Serif" panose="020F0502020204030204" pitchFamily="18" charset="0"/>
            </a:endParaRPr>
          </a:p>
          <a:p>
            <a:pPr algn="l">
              <a:buFont typeface="Arial" panose="020B0604020202020204" pitchFamily="34" charset="0"/>
              <a:buChar char="•"/>
            </a:pPr>
            <a:r>
              <a:rPr lang="en-US" sz="2000" b="1" i="0" dirty="0">
                <a:solidFill>
                  <a:srgbClr val="333333"/>
                </a:solidFill>
                <a:effectLst/>
                <a:latin typeface="Noto Serif" panose="020F0502020204030204" pitchFamily="18" charset="0"/>
              </a:rPr>
              <a:t>Signature</a:t>
            </a:r>
            <a:r>
              <a:rPr lang="en-US" sz="2000" b="0" i="0" dirty="0">
                <a:solidFill>
                  <a:srgbClr val="333333"/>
                </a:solidFill>
                <a:effectLst/>
                <a:latin typeface="Noto Serif" panose="020F0502020204030204" pitchFamily="18" charset="0"/>
              </a:rPr>
              <a:t>: A string that is generated via a cryptographic algorithm that can be used to verify the integrity of the JSON payload.</a:t>
            </a:r>
          </a:p>
        </p:txBody>
      </p:sp>
      <p:pic>
        <p:nvPicPr>
          <p:cNvPr id="22" name="Picture 2" descr="JWT_Structure">
            <a:extLst>
              <a:ext uri="{FF2B5EF4-FFF2-40B4-BE49-F238E27FC236}">
                <a16:creationId xmlns:a16="http://schemas.microsoft.com/office/drawing/2014/main" id="{D005E93C-5A62-41A9-60BC-AC987BAEF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78734"/>
            <a:ext cx="6051171" cy="317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63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149543" y="3095244"/>
            <a:ext cx="6207602" cy="667512"/>
          </a:xfrm>
        </p:spPr>
        <p:txBody>
          <a:bodyPr/>
          <a:lstStyle/>
          <a:p>
            <a:r>
              <a:rPr lang="en-US" dirty="0"/>
              <a:t>Any </a:t>
            </a:r>
            <a:r>
              <a:rPr lang="en-IN" dirty="0"/>
              <a:t>Questions?</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358378"/>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61281"/>
            <a:ext cx="5693664" cy="4863349"/>
          </a:xfrm>
        </p:spPr>
        <p:txBody>
          <a:bodyPr/>
          <a:lstStyle/>
          <a:p>
            <a:r>
              <a:rPr lang="en-US" dirty="0"/>
              <a:t>Introduction HTPP​</a:t>
            </a:r>
          </a:p>
          <a:p>
            <a:r>
              <a:rPr lang="en-US" dirty="0"/>
              <a:t>Website</a:t>
            </a:r>
          </a:p>
          <a:p>
            <a:r>
              <a:rPr lang="en-US" dirty="0"/>
              <a:t>​client-server</a:t>
            </a:r>
          </a:p>
          <a:p>
            <a:r>
              <a:rPr lang="en-US" dirty="0"/>
              <a:t>Cookies</a:t>
            </a:r>
          </a:p>
          <a:p>
            <a:r>
              <a:rPr lang="en-US" dirty="0"/>
              <a:t>​Session &amp; Work Flow</a:t>
            </a:r>
          </a:p>
          <a:p>
            <a:r>
              <a:rPr lang="en-US" dirty="0"/>
              <a:t>Drawback in Session (load balancer)</a:t>
            </a:r>
          </a:p>
          <a:p>
            <a:r>
              <a:rPr lang="en-US" dirty="0"/>
              <a:t>Solution</a:t>
            </a:r>
          </a:p>
          <a:p>
            <a:r>
              <a:rPr lang="en-US" dirty="0"/>
              <a:t>JWT</a:t>
            </a:r>
          </a:p>
          <a:p>
            <a:r>
              <a:rPr lang="en-IN" dirty="0"/>
              <a:t>Structure </a:t>
            </a:r>
            <a:endParaRPr lang="en-US" dirty="0"/>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7967472" cy="768096"/>
          </a:xfrm>
        </p:spPr>
        <p:txBody>
          <a:bodyPr/>
          <a:lstStyle/>
          <a:p>
            <a:r>
              <a:rPr lang="en-US" dirty="0"/>
              <a:t>Introduction HTTP</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solidFill>
                  <a:srgbClr val="374151"/>
                </a:solidFill>
                <a:effectLst/>
                <a:latin typeface="Söhne"/>
              </a:rPr>
              <a:t>HTTP (Hypertext Transfer Protocol) is a communication protocol used by web browsers and web servers to exchange information on the internet.</a:t>
            </a:r>
          </a:p>
          <a:p>
            <a:endParaRPr lang="en-US" dirty="0">
              <a:solidFill>
                <a:srgbClr val="374151"/>
              </a:solidFill>
              <a:latin typeface="Söhne"/>
            </a:endParaRPr>
          </a:p>
          <a:p>
            <a:r>
              <a:rPr lang="en-US" b="0" i="0" dirty="0">
                <a:solidFill>
                  <a:srgbClr val="374151"/>
                </a:solidFill>
                <a:effectLst/>
                <a:latin typeface="Söhne"/>
              </a:rPr>
              <a:t>HTTP is a stateless protocol, which means that each request and response is independent and doesn't remember previous interactions</a:t>
            </a:r>
          </a:p>
          <a:p>
            <a:endParaRPr lang="en-US" dirty="0">
              <a:solidFill>
                <a:srgbClr val="374151"/>
              </a:solidFill>
              <a:latin typeface="Söhne"/>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iring Static Websites with CMS | Digett">
            <a:extLst>
              <a:ext uri="{FF2B5EF4-FFF2-40B4-BE49-F238E27FC236}">
                <a16:creationId xmlns:a16="http://schemas.microsoft.com/office/drawing/2014/main" id="{C3094DFF-744D-F0AB-C13B-3DA20C723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35" y="1019682"/>
            <a:ext cx="7811300" cy="426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45904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Cookies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60727" y="1361281"/>
            <a:ext cx="11677475" cy="4863349"/>
          </a:xfrm>
        </p:spPr>
        <p:txBody>
          <a:bodyPr/>
          <a:lstStyle/>
          <a:p>
            <a:pPr algn="l">
              <a:buFont typeface="Arial" panose="020B0604020202020204" pitchFamily="34" charset="0"/>
              <a:buChar char="•"/>
            </a:pPr>
            <a:r>
              <a:rPr lang="en-US" b="0" i="0" dirty="0">
                <a:solidFill>
                  <a:srgbClr val="374151"/>
                </a:solidFill>
                <a:effectLst/>
                <a:latin typeface="Söhne"/>
              </a:rPr>
              <a:t>Cookies are small pieces of data stored by a website on a user's browser.</a:t>
            </a:r>
          </a:p>
          <a:p>
            <a:pPr algn="l">
              <a:buFont typeface="Arial" panose="020B0604020202020204" pitchFamily="34" charset="0"/>
              <a:buChar char="•"/>
            </a:pPr>
            <a:r>
              <a:rPr lang="en-US" b="0" i="0" dirty="0">
                <a:solidFill>
                  <a:srgbClr val="374151"/>
                </a:solidFill>
                <a:effectLst/>
                <a:latin typeface="Söhne"/>
              </a:rPr>
              <a:t>They are typically used to store user-specific information, such as login credentials, user preferences, or shopping cart data.</a:t>
            </a:r>
          </a:p>
          <a:p>
            <a:pPr algn="l">
              <a:buFont typeface="Arial" panose="020B0604020202020204" pitchFamily="34" charset="0"/>
              <a:buChar char="•"/>
            </a:pPr>
            <a:r>
              <a:rPr lang="en-US" b="0" i="0" dirty="0">
                <a:solidFill>
                  <a:srgbClr val="374151"/>
                </a:solidFill>
                <a:effectLst/>
                <a:latin typeface="Söhne"/>
              </a:rPr>
              <a:t>Cookies can be set by the server and retrieved by the server with subsequent requests, allowing the server to maintain stateful interactions with the user.</a:t>
            </a:r>
          </a:p>
          <a:p>
            <a:pPr algn="l">
              <a:buFont typeface="Arial" panose="020B0604020202020204" pitchFamily="34" charset="0"/>
              <a:buChar char="•"/>
            </a:pPr>
            <a:r>
              <a:rPr lang="en-US" b="0" i="0" dirty="0">
                <a:solidFill>
                  <a:srgbClr val="374151"/>
                </a:solidFill>
                <a:effectLst/>
                <a:latin typeface="Söhne"/>
              </a:rPr>
              <a:t>Cookies can have an expiration date, after which they are automatically removed from the browser.</a:t>
            </a:r>
          </a:p>
          <a:p>
            <a:pPr algn="l">
              <a:buFont typeface="Arial" panose="020B0604020202020204" pitchFamily="34" charset="0"/>
              <a:buChar char="•"/>
            </a:pPr>
            <a:r>
              <a:rPr lang="en-US" b="0" i="0" dirty="0">
                <a:solidFill>
                  <a:srgbClr val="374151"/>
                </a:solidFill>
                <a:effectLst/>
                <a:latin typeface="Söhne"/>
              </a:rPr>
              <a:t>Cookies can be manipulated and read by both the server and client-side scripts.</a:t>
            </a:r>
          </a:p>
          <a:p>
            <a:pPr algn="l">
              <a:buFont typeface="Arial" panose="020B0604020202020204" pitchFamily="34" charset="0"/>
              <a:buChar char="•"/>
            </a:pPr>
            <a:r>
              <a:rPr lang="en-US" b="0" i="0" dirty="0">
                <a:solidFill>
                  <a:srgbClr val="374151"/>
                </a:solidFill>
                <a:effectLst/>
                <a:latin typeface="Söhne"/>
              </a:rPr>
              <a:t>Cookies have a limited storage capacity (typically 4KB) per domain.</a:t>
            </a:r>
          </a:p>
          <a:p>
            <a:endParaRPr lang="en-US" dirty="0"/>
          </a:p>
        </p:txBody>
      </p:sp>
    </p:spTree>
    <p:extLst>
      <p:ext uri="{BB962C8B-B14F-4D97-AF65-F5344CB8AC3E}">
        <p14:creationId xmlns:p14="http://schemas.microsoft.com/office/powerpoint/2010/main" val="70965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459046"/>
            <a:ext cx="6677972"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Example </a:t>
            </a: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Cookies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60727" y="1361281"/>
            <a:ext cx="11677475" cy="4863349"/>
          </a:xfrm>
        </p:spPr>
        <p:txBody>
          <a:bodyPr/>
          <a:lstStyle/>
          <a:p>
            <a:pPr algn="l">
              <a:buFont typeface="Arial" panose="020B0604020202020204" pitchFamily="34" charset="0"/>
              <a:buChar char="•"/>
            </a:pPr>
            <a:r>
              <a:rPr lang="en-US" b="1" i="0" dirty="0">
                <a:solidFill>
                  <a:srgbClr val="374151"/>
                </a:solidFill>
                <a:effectLst/>
                <a:latin typeface="Söhne"/>
              </a:rPr>
              <a:t>Add to Cart</a:t>
            </a:r>
            <a:r>
              <a:rPr lang="en-US" b="0" i="0" dirty="0">
                <a:solidFill>
                  <a:srgbClr val="374151"/>
                </a:solidFill>
                <a:effectLst/>
                <a:latin typeface="Söhne"/>
              </a:rPr>
              <a:t>: When you click the "Add to Cart" button for a product, the website's server sets a cookie in your browser. The cookie contains information about the product, such as its ID or quantity.</a:t>
            </a:r>
          </a:p>
          <a:p>
            <a:pPr algn="l">
              <a:buFont typeface="Arial" panose="020B0604020202020204" pitchFamily="34" charset="0"/>
              <a:buChar char="•"/>
            </a:pPr>
            <a:r>
              <a:rPr lang="en-US" b="1" i="0" dirty="0">
                <a:solidFill>
                  <a:srgbClr val="374151"/>
                </a:solidFill>
                <a:effectLst/>
                <a:latin typeface="Söhne"/>
              </a:rPr>
              <a:t>User Authentication</a:t>
            </a:r>
            <a:r>
              <a:rPr lang="en-US" b="0" i="0" dirty="0">
                <a:solidFill>
                  <a:srgbClr val="374151"/>
                </a:solidFill>
                <a:effectLst/>
                <a:latin typeface="Söhne"/>
              </a:rPr>
              <a:t>: Cookies are commonly used for user authentication. When you log in to a website, a session Id is created and  stored in </a:t>
            </a:r>
            <a:r>
              <a:rPr lang="en-IN" b="0" i="0" dirty="0">
                <a:solidFill>
                  <a:srgbClr val="374151"/>
                </a:solidFill>
                <a:effectLst/>
                <a:latin typeface="Söhne"/>
              </a:rPr>
              <a:t>Cookies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Personalization</a:t>
            </a:r>
            <a:r>
              <a:rPr lang="en-US" b="0" i="0" dirty="0">
                <a:solidFill>
                  <a:srgbClr val="374151"/>
                </a:solidFill>
                <a:effectLst/>
                <a:latin typeface="Söhne"/>
              </a:rPr>
              <a:t>: Websites may use cookies to personalize the user experience. For example, a news website might use cookies to remember your preferred language</a:t>
            </a:r>
          </a:p>
          <a:p>
            <a:pPr algn="l">
              <a:buFont typeface="Arial" panose="020B0604020202020204" pitchFamily="34" charset="0"/>
              <a:buChar char="•"/>
            </a:pPr>
            <a:r>
              <a:rPr lang="en-US" b="1" i="0" dirty="0">
                <a:solidFill>
                  <a:srgbClr val="374151"/>
                </a:solidFill>
                <a:effectLst/>
                <a:latin typeface="Söhne"/>
              </a:rPr>
              <a:t>Remember Me</a:t>
            </a:r>
            <a:r>
              <a:rPr lang="en-US" b="0" i="0" dirty="0">
                <a:solidFill>
                  <a:srgbClr val="374151"/>
                </a:solidFill>
                <a:effectLst/>
                <a:latin typeface="Söhne"/>
              </a:rPr>
              <a:t>: When you check the "Remember Me" option on a login form, a persistent cookie is usually set.</a:t>
            </a:r>
            <a:endParaRPr lang="en-US" dirty="0"/>
          </a:p>
        </p:txBody>
      </p:sp>
    </p:spTree>
    <p:extLst>
      <p:ext uri="{BB962C8B-B14F-4D97-AF65-F5344CB8AC3E}">
        <p14:creationId xmlns:p14="http://schemas.microsoft.com/office/powerpoint/2010/main" val="216862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7967472" cy="768096"/>
          </a:xfrm>
        </p:spPr>
        <p:txBody>
          <a:bodyPr/>
          <a:lstStyle/>
          <a:p>
            <a:r>
              <a:rPr lang="en-IN" dirty="0"/>
              <a:t>Session </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It is way to keep track of information about a user</a:t>
            </a:r>
          </a:p>
          <a:p>
            <a:endParaRPr lang="en-US" dirty="0"/>
          </a:p>
          <a:p>
            <a:r>
              <a:rPr lang="en-US" dirty="0"/>
              <a:t>When a user Vitis on a web application a session is created for them on server and session ID stored in a cookie on user’s browser</a:t>
            </a:r>
          </a:p>
          <a:p>
            <a:endParaRPr lang="en-US" dirty="0"/>
          </a:p>
          <a:p>
            <a:r>
              <a:rPr lang="en-US" dirty="0"/>
              <a:t>The Server uses the session id to store and retrieve data</a:t>
            </a:r>
          </a:p>
          <a:p>
            <a:endParaRPr lang="en-US" dirty="0"/>
          </a:p>
          <a:p>
            <a:r>
              <a:rPr lang="en-US" dirty="0"/>
              <a:t>Session is use for authentication and authorization </a:t>
            </a:r>
            <a:r>
              <a:rPr lang="en-US" dirty="0" err="1"/>
              <a:t>aut</a:t>
            </a:r>
            <a:endParaRPr lang="en-US" dirty="0"/>
          </a:p>
          <a:p>
            <a:endParaRPr lang="en-US" dirty="0"/>
          </a:p>
          <a:p>
            <a:r>
              <a:rPr lang="en-US" dirty="0"/>
              <a:t>Session is use to know information about the use and their role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063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2052" name="Picture 4" descr="What Are Sessions? How Do They Work? | Baeldung on Computer Science">
            <a:extLst>
              <a:ext uri="{FF2B5EF4-FFF2-40B4-BE49-F238E27FC236}">
                <a16:creationId xmlns:a16="http://schemas.microsoft.com/office/drawing/2014/main" id="{B66184DA-38B9-BF8F-9D82-0F23E23FF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647700"/>
            <a:ext cx="107061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2" name="TextBox 41">
            <a:extLst>
              <a:ext uri="{FF2B5EF4-FFF2-40B4-BE49-F238E27FC236}">
                <a16:creationId xmlns:a16="http://schemas.microsoft.com/office/drawing/2014/main" id="{5091C5B2-83C2-C022-618D-AEF39BBFBD8E}"/>
              </a:ext>
            </a:extLst>
          </p:cNvPr>
          <p:cNvSpPr txBox="1"/>
          <p:nvPr/>
        </p:nvSpPr>
        <p:spPr>
          <a:xfrm>
            <a:off x="125836" y="214491"/>
            <a:ext cx="11476138" cy="6740307"/>
          </a:xfrm>
          <a:prstGeom prst="rect">
            <a:avLst/>
          </a:prstGeom>
          <a:noFill/>
        </p:spPr>
        <p:txBody>
          <a:bodyPr wrap="square">
            <a:spAutoFit/>
          </a:bodyPr>
          <a:lstStyle/>
          <a:p>
            <a:r>
              <a:rPr lang="en-IN" dirty="0"/>
              <a:t>Cookies and sessions are both used in web development to store and manage data related to user interactions, but there are some key differences between them:</a:t>
            </a:r>
          </a:p>
          <a:p>
            <a:endParaRPr lang="en-IN" dirty="0"/>
          </a:p>
          <a:p>
            <a:r>
              <a:rPr lang="en-IN" dirty="0"/>
              <a:t>1. Storage Location:</a:t>
            </a:r>
          </a:p>
          <a:p>
            <a:r>
              <a:rPr lang="en-IN" dirty="0"/>
              <a:t>   - Cookies: Cookies are stored on the user's browser as small text files. They can be accessed and manipulated by both the client-side (JavaScript) and server-side code.</a:t>
            </a:r>
          </a:p>
          <a:p>
            <a:r>
              <a:rPr lang="en-IN" dirty="0"/>
              <a:t>   - Sessions: Session data is typically stored on the server. Only a session identifier (session ID) is stored on the client-side, usually as a cookie or passed through other means. The server uses this session ID to retrieve and manage the corresponding session data.</a:t>
            </a:r>
          </a:p>
          <a:p>
            <a:endParaRPr lang="en-IN" dirty="0"/>
          </a:p>
          <a:p>
            <a:r>
              <a:rPr lang="en-IN" dirty="0"/>
              <a:t>2. Data Storage:</a:t>
            </a:r>
          </a:p>
          <a:p>
            <a:r>
              <a:rPr lang="en-IN" dirty="0"/>
              <a:t>   - Cookies: Cookies are typically used to store small amounts of data, usually in key-value pairs. They can hold user-specific information such as login credentials, preferences, or shopping cart items.</a:t>
            </a:r>
          </a:p>
          <a:p>
            <a:r>
              <a:rPr lang="en-IN" dirty="0"/>
              <a:t>   - Sessions: Sessions can store more extensive and dynamic data compared to cookies. They are commonly used to hold larger amounts of user-specific data, such as authentication status, session variables, and other session-related information.</a:t>
            </a:r>
          </a:p>
          <a:p>
            <a:endParaRPr lang="en-IN" dirty="0"/>
          </a:p>
          <a:p>
            <a:r>
              <a:rPr lang="en-IN" dirty="0"/>
              <a:t>3. Lifespan:</a:t>
            </a:r>
          </a:p>
          <a:p>
            <a:r>
              <a:rPr lang="en-IN" dirty="0"/>
              <a:t>   - Cookies: Cookies can have a specified expiration time or be set to persist indefinitely. They can remain on the user's browser even after closing it and can be accessed in subsequent visits until they expire or are deleted.</a:t>
            </a:r>
          </a:p>
          <a:p>
            <a:r>
              <a:rPr lang="en-IN" dirty="0"/>
              <a:t>   - Sessions: Sessions are typically short-lived and exist only for the duration of a user's active browsing session. They are often terminated after a period of inactivity or when the user closes the browser.</a:t>
            </a:r>
          </a:p>
          <a:p>
            <a:endParaRPr lang="en-IN" dirty="0"/>
          </a:p>
          <a:p>
            <a:endParaRPr lang="en-IN" dirty="0"/>
          </a:p>
        </p:txBody>
      </p:sp>
    </p:spTree>
    <p:extLst>
      <p:ext uri="{BB962C8B-B14F-4D97-AF65-F5344CB8AC3E}">
        <p14:creationId xmlns:p14="http://schemas.microsoft.com/office/powerpoint/2010/main" val="20119301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{0FC9E833-9805-430D-AE4E-F253EF70DF6A}tf78438558_win32</Template>
  <TotalTime>59</TotalTime>
  <Words>996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Noto Serif</vt:lpstr>
      <vt:lpstr>Sabon Next LT</vt:lpstr>
      <vt:lpstr>Söhne</vt:lpstr>
      <vt:lpstr>Office Theme</vt:lpstr>
      <vt:lpstr>Cookies, Session &amp; JWT </vt:lpstr>
      <vt:lpstr>AGENDA</vt:lpstr>
      <vt:lpstr>Introduction HTTP</vt:lpstr>
      <vt:lpstr>PowerPoint Presentation</vt:lpstr>
      <vt:lpstr>Cookies</vt:lpstr>
      <vt:lpstr>Example Cookies</vt:lpstr>
      <vt:lpstr>Session </vt:lpstr>
      <vt:lpstr>PowerPoint Presentation</vt:lpstr>
      <vt:lpstr>PowerPoint Presentation</vt:lpstr>
      <vt:lpstr>PowerPoint Presentation</vt:lpstr>
      <vt:lpstr>PowerPoint Presentation</vt:lpstr>
      <vt:lpstr>Jwt(JSON Web Token)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Session &amp; JWT </dc:title>
  <dc:subject/>
  <dc:creator>Jc Junaid Chaudhary</dc:creator>
  <cp:lastModifiedBy>Jc Junaid Chaudhary</cp:lastModifiedBy>
  <cp:revision>2</cp:revision>
  <dcterms:created xsi:type="dcterms:W3CDTF">2023-07-18T05:26:00Z</dcterms:created>
  <dcterms:modified xsi:type="dcterms:W3CDTF">2023-07-18T06:25:31Z</dcterms:modified>
</cp:coreProperties>
</file>