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906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7b7f3da79_0_7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7b7f3da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7b7f3da79_0_7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7b7f3da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7b7f3da79_0_7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7b7f3da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7b7f3da79_0_7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7b7f3da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7b7f3da79_0_8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7b7f3da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7b7f3da79_0_8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7b7f3da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7b7f3da79_0_8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7b7f3da7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7b7f3da79_0_9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7b7f3da7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7b7f3da79_0_13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7b7f3da7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7b7f3da79_0_14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47b7f3da7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7b7f3da79_0_14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47b7f3da7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7b7f3da79_0_14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7b7f3da7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7b7f3da79_0_15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47b7f3da7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47b7f3da79_0_15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47b7f3da7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7b7f3da79_0_15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7b7f3da7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684201" y="554200"/>
            <a:ext cx="676455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684201" y="6320000"/>
            <a:ext cx="676455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60632" y="554200"/>
            <a:ext cx="198575"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569370" y="840300"/>
            <a:ext cx="6859125" cy="205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589456" y="4317933"/>
            <a:ext cx="6859125" cy="165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11"/>
          <p:cNvCxnSpPr/>
          <p:nvPr/>
        </p:nvCxnSpPr>
        <p:spPr>
          <a:xfrm>
            <a:off x="460633" y="6320000"/>
            <a:ext cx="89882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11"/>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60" name="Google Shape;60;p11"/>
          <p:cNvSpPr txBox="1"/>
          <p:nvPr>
            <p:ph idx="1" type="body"/>
          </p:nvPr>
        </p:nvSpPr>
        <p:spPr>
          <a:xfrm>
            <a:off x="355352" y="5634700"/>
            <a:ext cx="9087650" cy="524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11"/>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12"/>
          <p:cNvCxnSpPr/>
          <p:nvPr/>
        </p:nvCxnSpPr>
        <p:spPr>
          <a:xfrm>
            <a:off x="460633" y="6320000"/>
            <a:ext cx="89882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12"/>
          <p:cNvCxnSpPr/>
          <p:nvPr/>
        </p:nvCxnSpPr>
        <p:spPr>
          <a:xfrm>
            <a:off x="460633" y="554200"/>
            <a:ext cx="89882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12"/>
          <p:cNvSpPr txBox="1"/>
          <p:nvPr>
            <p:ph hasCustomPrompt="1" type="title"/>
          </p:nvPr>
        </p:nvSpPr>
        <p:spPr>
          <a:xfrm>
            <a:off x="925114" y="1739800"/>
            <a:ext cx="8055775" cy="205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p:nvPr>
            <p:ph idx="1" type="body"/>
          </p:nvPr>
        </p:nvSpPr>
        <p:spPr>
          <a:xfrm>
            <a:off x="925114" y="3892600"/>
            <a:ext cx="8055775" cy="1428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12"/>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4"/>
          <p:cNvCxnSpPr/>
          <p:nvPr/>
        </p:nvCxnSpPr>
        <p:spPr>
          <a:xfrm>
            <a:off x="460633" y="554200"/>
            <a:ext cx="8988200" cy="0"/>
          </a:xfrm>
          <a:prstGeom prst="straightConnector1">
            <a:avLst/>
          </a:prstGeom>
          <a:noFill/>
          <a:ln cap="flat" cmpd="sng" w="38100">
            <a:solidFill>
              <a:schemeClr val="lt1"/>
            </a:solidFill>
            <a:prstDash val="solid"/>
            <a:round/>
            <a:headEnd len="sm" w="sm" type="none"/>
            <a:tailEnd len="sm" w="sm" type="none"/>
          </a:ln>
        </p:spPr>
      </p:cxnSp>
      <p:cxnSp>
        <p:nvCxnSpPr>
          <p:cNvPr id="20" name="Google Shape;20;p4"/>
          <p:cNvCxnSpPr/>
          <p:nvPr/>
        </p:nvCxnSpPr>
        <p:spPr>
          <a:xfrm>
            <a:off x="460633" y="6320000"/>
            <a:ext cx="8988200" cy="0"/>
          </a:xfrm>
          <a:prstGeom prst="straightConnector1">
            <a:avLst/>
          </a:prstGeom>
          <a:noFill/>
          <a:ln cap="flat" cmpd="sng" w="19050">
            <a:solidFill>
              <a:schemeClr val="lt1"/>
            </a:solidFill>
            <a:prstDash val="solid"/>
            <a:round/>
            <a:headEnd len="sm" w="sm" type="none"/>
            <a:tailEnd len="sm" w="sm" type="none"/>
          </a:ln>
        </p:spPr>
      </p:cxnSp>
      <p:sp>
        <p:nvSpPr>
          <p:cNvPr id="21" name="Google Shape;21;p4"/>
          <p:cNvSpPr txBox="1"/>
          <p:nvPr>
            <p:ph type="title"/>
          </p:nvPr>
        </p:nvSpPr>
        <p:spPr>
          <a:xfrm>
            <a:off x="440294" y="2409100"/>
            <a:ext cx="8988200" cy="205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2" name="Google Shape;22;p4"/>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5"/>
          <p:cNvCxnSpPr/>
          <p:nvPr/>
        </p:nvCxnSpPr>
        <p:spPr>
          <a:xfrm>
            <a:off x="2684201" y="554200"/>
            <a:ext cx="676455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5"/>
          <p:cNvCxnSpPr/>
          <p:nvPr/>
        </p:nvCxnSpPr>
        <p:spPr>
          <a:xfrm>
            <a:off x="2684201" y="6320000"/>
            <a:ext cx="676455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5"/>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27" name="Google Shape;27;p5"/>
          <p:cNvSpPr txBox="1"/>
          <p:nvPr>
            <p:ph type="title"/>
          </p:nvPr>
        </p:nvSpPr>
        <p:spPr>
          <a:xfrm>
            <a:off x="2600270" y="767933"/>
            <a:ext cx="68484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2610955" y="2127701"/>
            <a:ext cx="6848400" cy="4003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5"/>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6"/>
          <p:cNvCxnSpPr/>
          <p:nvPr/>
        </p:nvCxnSpPr>
        <p:spPr>
          <a:xfrm>
            <a:off x="2684201" y="554200"/>
            <a:ext cx="6764550" cy="0"/>
          </a:xfrm>
          <a:prstGeom prst="straightConnector1">
            <a:avLst/>
          </a:prstGeom>
          <a:noFill/>
          <a:ln cap="flat" cmpd="sng" w="38100">
            <a:solidFill>
              <a:schemeClr val="dk2"/>
            </a:solidFill>
            <a:prstDash val="solid"/>
            <a:round/>
            <a:headEnd len="sm" w="sm" type="none"/>
            <a:tailEnd len="sm" w="sm" type="none"/>
          </a:ln>
        </p:spPr>
      </p:cxnSp>
      <p:cxnSp>
        <p:nvCxnSpPr>
          <p:cNvPr id="32" name="Google Shape;32;p6"/>
          <p:cNvCxnSpPr/>
          <p:nvPr/>
        </p:nvCxnSpPr>
        <p:spPr>
          <a:xfrm>
            <a:off x="2684201" y="6320000"/>
            <a:ext cx="6764550" cy="0"/>
          </a:xfrm>
          <a:prstGeom prst="straightConnector1">
            <a:avLst/>
          </a:prstGeom>
          <a:noFill/>
          <a:ln cap="flat" cmpd="sng" w="19050">
            <a:solidFill>
              <a:schemeClr val="dk2"/>
            </a:solidFill>
            <a:prstDash val="solid"/>
            <a:round/>
            <a:headEnd len="sm" w="sm" type="none"/>
            <a:tailEnd len="sm" w="sm" type="none"/>
          </a:ln>
        </p:spPr>
      </p:cxnSp>
      <p:cxnSp>
        <p:nvCxnSpPr>
          <p:cNvPr id="33" name="Google Shape;33;p6"/>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34" name="Google Shape;34;p6"/>
          <p:cNvSpPr txBox="1"/>
          <p:nvPr>
            <p:ph type="title"/>
          </p:nvPr>
        </p:nvSpPr>
        <p:spPr>
          <a:xfrm>
            <a:off x="2600270" y="767933"/>
            <a:ext cx="68484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6"/>
          <p:cNvSpPr txBox="1"/>
          <p:nvPr>
            <p:ph idx="1" type="body"/>
          </p:nvPr>
        </p:nvSpPr>
        <p:spPr>
          <a:xfrm>
            <a:off x="2600328" y="2136900"/>
            <a:ext cx="332735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
          <p:cNvSpPr txBox="1"/>
          <p:nvPr>
            <p:ph idx="2" type="body"/>
          </p:nvPr>
        </p:nvSpPr>
        <p:spPr>
          <a:xfrm>
            <a:off x="6121453" y="2136900"/>
            <a:ext cx="332735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328575" y="548767"/>
            <a:ext cx="9230650" cy="8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7"/>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8"/>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43" name="Google Shape;43;p8"/>
          <p:cNvSpPr txBox="1"/>
          <p:nvPr>
            <p:ph type="title"/>
          </p:nvPr>
        </p:nvSpPr>
        <p:spPr>
          <a:xfrm>
            <a:off x="346125" y="1248800"/>
            <a:ext cx="3042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8"/>
          <p:cNvSpPr txBox="1"/>
          <p:nvPr>
            <p:ph idx="1" type="body"/>
          </p:nvPr>
        </p:nvSpPr>
        <p:spPr>
          <a:xfrm>
            <a:off x="346125" y="2462405"/>
            <a:ext cx="3042000" cy="3741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8"/>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6" name="Shape 46"/>
        <p:cNvGrpSpPr/>
        <p:nvPr/>
      </p:nvGrpSpPr>
      <p:grpSpPr>
        <a:xfrm>
          <a:off x="0" y="0"/>
          <a:ext cx="0" cy="0"/>
          <a:chOff x="0" y="0"/>
          <a:chExt cx="0" cy="0"/>
        </a:xfrm>
      </p:grpSpPr>
      <p:cxnSp>
        <p:nvCxnSpPr>
          <p:cNvPr id="47" name="Google Shape;47;p9"/>
          <p:cNvCxnSpPr/>
          <p:nvPr/>
        </p:nvCxnSpPr>
        <p:spPr>
          <a:xfrm>
            <a:off x="460632" y="554200"/>
            <a:ext cx="198575"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306695" y="949521"/>
            <a:ext cx="6764550" cy="511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9" name="Google Shape;49;p9"/>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0"/>
          <p:cNvSpPr/>
          <p:nvPr/>
        </p:nvSpPr>
        <p:spPr>
          <a:xfrm>
            <a:off x="4953000" y="167"/>
            <a:ext cx="4953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10"/>
          <p:cNvCxnSpPr/>
          <p:nvPr/>
        </p:nvCxnSpPr>
        <p:spPr>
          <a:xfrm>
            <a:off x="5448815" y="5994000"/>
            <a:ext cx="507325" cy="0"/>
          </a:xfrm>
          <a:prstGeom prst="straightConnector1">
            <a:avLst/>
          </a:prstGeom>
          <a:noFill/>
          <a:ln cap="flat" cmpd="sng" w="19050">
            <a:solidFill>
              <a:schemeClr val="lt1"/>
            </a:solidFill>
            <a:prstDash val="solid"/>
            <a:round/>
            <a:headEnd len="sm" w="sm" type="none"/>
            <a:tailEnd len="sm" w="sm" type="none"/>
          </a:ln>
        </p:spPr>
      </p:cxnSp>
      <p:sp>
        <p:nvSpPr>
          <p:cNvPr id="53" name="Google Shape;53;p10"/>
          <p:cNvSpPr txBox="1"/>
          <p:nvPr>
            <p:ph type="title"/>
          </p:nvPr>
        </p:nvSpPr>
        <p:spPr>
          <a:xfrm>
            <a:off x="287625" y="1863133"/>
            <a:ext cx="4382300" cy="17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54" name="Google Shape;54;p10"/>
          <p:cNvSpPr txBox="1"/>
          <p:nvPr>
            <p:ph idx="1" type="subTitle"/>
          </p:nvPr>
        </p:nvSpPr>
        <p:spPr>
          <a:xfrm>
            <a:off x="287625" y="3647161"/>
            <a:ext cx="4382300" cy="179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5351125" y="965600"/>
            <a:ext cx="415675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10"/>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00270" y="767933"/>
            <a:ext cx="6848400" cy="84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610955" y="2127701"/>
            <a:ext cx="6848400" cy="4003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235574" y="2240699"/>
            <a:ext cx="9274500" cy="228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43"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3000" u="none" cap="none" strike="noStrike">
                <a:solidFill>
                  <a:schemeClr val="lt1"/>
                </a:solidFill>
                <a:latin typeface="Arial"/>
                <a:ea typeface="Arial"/>
                <a:cs typeface="Arial"/>
                <a:sym typeface="Arial"/>
              </a:rPr>
              <a:t>クラウド資格取得講座　</a:t>
            </a:r>
            <a:r>
              <a:rPr b="1" i="0" lang="en-US" sz="3300" u="none" cap="none" strike="noStrike">
                <a:solidFill>
                  <a:schemeClr val="lt1"/>
                </a:solidFill>
                <a:latin typeface="Arial"/>
                <a:ea typeface="Arial"/>
                <a:cs typeface="Arial"/>
                <a:sym typeface="Arial"/>
              </a:rPr>
              <a:t>第１回</a:t>
            </a:r>
            <a:endParaRPr b="1" i="0" sz="3300" u="none" cap="none" strike="noStrike">
              <a:solidFill>
                <a:schemeClr val="lt1"/>
              </a:solidFill>
              <a:latin typeface="Arial"/>
              <a:ea typeface="Arial"/>
              <a:cs typeface="Arial"/>
              <a:sym typeface="Arial"/>
            </a:endParaRPr>
          </a:p>
          <a:p>
            <a:pPr indent="0" lvl="0" marL="0" marR="0" rtl="0" algn="ctr">
              <a:lnSpc>
                <a:spcPct val="120000"/>
              </a:lnSpc>
              <a:spcBef>
                <a:spcPts val="0"/>
              </a:spcBef>
              <a:spcAft>
                <a:spcPts val="0"/>
              </a:spcAft>
              <a:buNone/>
            </a:pPr>
            <a:r>
              <a:rPr b="1" i="0" lang="en-US" sz="3700" u="none" cap="none" strike="noStrike">
                <a:solidFill>
                  <a:schemeClr val="lt1"/>
                </a:solidFill>
                <a:latin typeface="Meiryo"/>
                <a:ea typeface="Meiryo"/>
                <a:cs typeface="Meiryo"/>
                <a:sym typeface="Meiryo"/>
              </a:rPr>
              <a:t>AWS Certified Cloud Practitioner</a:t>
            </a:r>
            <a:endParaRPr b="1" i="0" sz="3700" u="none" cap="none" strike="noStrike">
              <a:solidFill>
                <a:schemeClr val="lt1"/>
              </a:solidFill>
              <a:latin typeface="Meiryo"/>
              <a:ea typeface="Meiryo"/>
              <a:cs typeface="Meiryo"/>
              <a:sym typeface="Meiryo"/>
            </a:endParaRPr>
          </a:p>
          <a:p>
            <a:pPr indent="-457200" lvl="0" marL="457200" marR="0" rtl="0" algn="ctr">
              <a:lnSpc>
                <a:spcPct val="120000"/>
              </a:lnSpc>
              <a:spcBef>
                <a:spcPts val="0"/>
              </a:spcBef>
              <a:spcAft>
                <a:spcPts val="0"/>
              </a:spcAft>
              <a:buClr>
                <a:schemeClr val="lt1"/>
              </a:buClr>
              <a:buSzPts val="3700"/>
              <a:buFont typeface="Meiryo"/>
              <a:buChar char="-"/>
            </a:pPr>
            <a:r>
              <a:rPr b="1" i="0" lang="en-US" sz="3700" u="none" cap="none" strike="noStrike">
                <a:solidFill>
                  <a:schemeClr val="lt1"/>
                </a:solidFill>
                <a:latin typeface="Meiryo"/>
                <a:ea typeface="Meiryo"/>
                <a:cs typeface="Meiryo"/>
                <a:sym typeface="Meiryo"/>
              </a:rPr>
              <a:t>クラウドコンセプト -</a:t>
            </a:r>
            <a:endParaRPr b="1" i="0" sz="3700" u="none" cap="none" strike="noStrike">
              <a:solidFill>
                <a:schemeClr val="lt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79" name="Google Shape;179;p22"/>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80" name="Google Shape;180;p22"/>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AWSの長所・短所</a:t>
            </a:r>
            <a:endParaRPr b="1" i="0" sz="2400" u="none" cap="none" strike="noStrike">
              <a:solidFill>
                <a:srgbClr val="717171"/>
              </a:solidFill>
              <a:latin typeface="Arial"/>
              <a:ea typeface="Arial"/>
              <a:cs typeface="Arial"/>
              <a:sym typeface="Arial"/>
            </a:endParaRPr>
          </a:p>
        </p:txBody>
      </p:sp>
      <p:sp>
        <p:nvSpPr>
          <p:cNvPr id="181" name="Google Shape;181;p22"/>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②</a:t>
            </a:r>
            <a:r>
              <a:rPr b="1" lang="en-US" sz="2700">
                <a:solidFill>
                  <a:srgbClr val="FF9900"/>
                </a:solidFill>
              </a:rPr>
              <a:t>スケールによる大きなコストメリット</a:t>
            </a:r>
            <a:endParaRPr b="1" sz="2700">
              <a:solidFill>
                <a:srgbClr val="FF99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182" name="Google Shape;182;p22"/>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AWSは利用者数が多く、その多くのユーザでITリソースを共用していることから</a:t>
            </a:r>
            <a:r>
              <a:rPr b="1" lang="en-US" sz="2300">
                <a:solidFill>
                  <a:srgbClr val="F3871B"/>
                </a:solidFill>
              </a:rPr>
              <a:t>ユーザ毎により少ない金銭的負担</a:t>
            </a:r>
            <a:r>
              <a:rPr b="1" lang="en-US" sz="2300">
                <a:solidFill>
                  <a:srgbClr val="717171"/>
                </a:solidFill>
              </a:rPr>
              <a:t>で利用することができる　</a:t>
            </a:r>
            <a:endParaRPr b="1" i="0" sz="1500" u="none" cap="none" strike="noStrike">
              <a:solidFill>
                <a:srgbClr val="717171"/>
              </a:solidFill>
              <a:latin typeface="Arial"/>
              <a:ea typeface="Arial"/>
              <a:cs typeface="Arial"/>
              <a:sym typeface="Arial"/>
            </a:endParaRPr>
          </a:p>
        </p:txBody>
      </p:sp>
      <p:pic>
        <p:nvPicPr>
          <p:cNvPr id="183" name="Google Shape;183;p22"/>
          <p:cNvPicPr preferRelativeResize="0"/>
          <p:nvPr/>
        </p:nvPicPr>
        <p:blipFill>
          <a:blip r:embed="rId3">
            <a:alphaModFix/>
          </a:blip>
          <a:stretch>
            <a:fillRect/>
          </a:stretch>
        </p:blipFill>
        <p:spPr>
          <a:xfrm>
            <a:off x="4503375" y="3006425"/>
            <a:ext cx="4981370" cy="33079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89" name="Google Shape;189;p23"/>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90" name="Google Shape;190;p23"/>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AWSの長所・短所</a:t>
            </a:r>
            <a:endParaRPr b="1" i="0" sz="2400" u="none" cap="none" strike="noStrike">
              <a:solidFill>
                <a:srgbClr val="717171"/>
              </a:solidFill>
              <a:latin typeface="Arial"/>
              <a:ea typeface="Arial"/>
              <a:cs typeface="Arial"/>
              <a:sym typeface="Arial"/>
            </a:endParaRPr>
          </a:p>
        </p:txBody>
      </p:sp>
      <p:sp>
        <p:nvSpPr>
          <p:cNvPr id="191" name="Google Shape;191;p23"/>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③</a:t>
            </a:r>
            <a:r>
              <a:rPr b="1" lang="en-US" sz="2700">
                <a:solidFill>
                  <a:srgbClr val="6AA84F"/>
                </a:solidFill>
              </a:rPr>
              <a:t>キャパシティの予測が不要に</a:t>
            </a:r>
            <a:endParaRPr b="1" sz="2700">
              <a:solidFill>
                <a:srgbClr val="6AA84F"/>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192" name="Google Shape;192;p23"/>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AWSでは必要に応じてITリソースの増減を行えるため、最大キャパシティに合わせた</a:t>
            </a:r>
            <a:r>
              <a:rPr b="1" lang="en-US" sz="2300">
                <a:solidFill>
                  <a:srgbClr val="6AA84F"/>
                </a:solidFill>
              </a:rPr>
              <a:t>リソース準備が不要</a:t>
            </a:r>
            <a:r>
              <a:rPr b="1" lang="en-US" sz="2300">
                <a:solidFill>
                  <a:srgbClr val="717171"/>
                </a:solidFill>
              </a:rPr>
              <a:t>。より</a:t>
            </a:r>
            <a:r>
              <a:rPr b="1" lang="en-US" sz="2300">
                <a:solidFill>
                  <a:srgbClr val="6AA84F"/>
                </a:solidFill>
              </a:rPr>
              <a:t>無駄のない</a:t>
            </a:r>
            <a:r>
              <a:rPr b="1" lang="en-US" sz="2300">
                <a:solidFill>
                  <a:srgbClr val="717171"/>
                </a:solidFill>
              </a:rPr>
              <a:t>形でシステム構築が行える。</a:t>
            </a:r>
            <a:endParaRPr b="1" i="0" sz="1500" u="none" cap="none" strike="noStrike">
              <a:solidFill>
                <a:srgbClr val="717171"/>
              </a:solidFill>
              <a:latin typeface="Arial"/>
              <a:ea typeface="Arial"/>
              <a:cs typeface="Arial"/>
              <a:sym typeface="Arial"/>
            </a:endParaRPr>
          </a:p>
        </p:txBody>
      </p:sp>
      <p:pic>
        <p:nvPicPr>
          <p:cNvPr id="193" name="Google Shape;193;p23"/>
          <p:cNvPicPr preferRelativeResize="0"/>
          <p:nvPr/>
        </p:nvPicPr>
        <p:blipFill>
          <a:blip r:embed="rId3">
            <a:alphaModFix/>
          </a:blip>
          <a:stretch>
            <a:fillRect/>
          </a:stretch>
        </p:blipFill>
        <p:spPr>
          <a:xfrm>
            <a:off x="4572000" y="3311225"/>
            <a:ext cx="49530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99" name="Google Shape;199;p24"/>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00" name="Google Shape;200;p24"/>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AWSの長所・短所</a:t>
            </a:r>
            <a:endParaRPr b="1" i="0" sz="2400" u="none" cap="none" strike="noStrike">
              <a:solidFill>
                <a:srgbClr val="717171"/>
              </a:solidFill>
              <a:latin typeface="Arial"/>
              <a:ea typeface="Arial"/>
              <a:cs typeface="Arial"/>
              <a:sym typeface="Arial"/>
            </a:endParaRPr>
          </a:p>
        </p:txBody>
      </p:sp>
      <p:sp>
        <p:nvSpPr>
          <p:cNvPr id="201" name="Google Shape;201;p24"/>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④</a:t>
            </a:r>
            <a:r>
              <a:rPr b="1" lang="en-US" sz="2700">
                <a:solidFill>
                  <a:srgbClr val="3D85C6"/>
                </a:solidFill>
              </a:rPr>
              <a:t>速度と俊敏性の向上</a:t>
            </a:r>
            <a:endParaRPr b="1" sz="2700">
              <a:solidFill>
                <a:srgbClr val="3D85C6"/>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02" name="Google Shape;202;p24"/>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AWSではITリソースをワンクリックで即座に利用開始できるため、</a:t>
            </a:r>
            <a:r>
              <a:rPr b="1" lang="en-US" sz="2300">
                <a:solidFill>
                  <a:srgbClr val="3D85C6"/>
                </a:solidFill>
              </a:rPr>
              <a:t>インフラ構築にかかるコストを大幅に削減</a:t>
            </a:r>
            <a:r>
              <a:rPr b="1" lang="en-US" sz="2300">
                <a:solidFill>
                  <a:srgbClr val="717171"/>
                </a:solidFill>
              </a:rPr>
              <a:t>できる。</a:t>
            </a:r>
            <a:endParaRPr b="1" i="0" sz="1500" u="none" cap="none" strike="noStrike">
              <a:solidFill>
                <a:srgbClr val="6AA84F"/>
              </a:solidFill>
              <a:latin typeface="Arial"/>
              <a:ea typeface="Arial"/>
              <a:cs typeface="Arial"/>
              <a:sym typeface="Arial"/>
            </a:endParaRPr>
          </a:p>
        </p:txBody>
      </p:sp>
      <p:pic>
        <p:nvPicPr>
          <p:cNvPr id="203" name="Google Shape;203;p24"/>
          <p:cNvPicPr preferRelativeResize="0"/>
          <p:nvPr/>
        </p:nvPicPr>
        <p:blipFill>
          <a:blip r:embed="rId3">
            <a:alphaModFix/>
          </a:blip>
          <a:stretch>
            <a:fillRect/>
          </a:stretch>
        </p:blipFill>
        <p:spPr>
          <a:xfrm>
            <a:off x="4779850" y="2489225"/>
            <a:ext cx="4320573" cy="3307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09" name="Google Shape;209;p25"/>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10" name="Google Shape;210;p25"/>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AWSの長所・短所</a:t>
            </a:r>
            <a:endParaRPr b="1" i="0" sz="2400" u="none" cap="none" strike="noStrike">
              <a:solidFill>
                <a:srgbClr val="717171"/>
              </a:solidFill>
              <a:latin typeface="Arial"/>
              <a:ea typeface="Arial"/>
              <a:cs typeface="Arial"/>
              <a:sym typeface="Arial"/>
            </a:endParaRPr>
          </a:p>
        </p:txBody>
      </p:sp>
      <p:sp>
        <p:nvSpPr>
          <p:cNvPr id="211" name="Google Shape;211;p25"/>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⑤</a:t>
            </a:r>
            <a:r>
              <a:rPr b="1" lang="en-US" sz="2700">
                <a:solidFill>
                  <a:srgbClr val="A64D79"/>
                </a:solidFill>
              </a:rPr>
              <a:t>データセンターの運用・保守への投資が不要に</a:t>
            </a:r>
            <a:endParaRPr b="1" sz="2700">
              <a:solidFill>
                <a:srgbClr val="A64D79"/>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12" name="Google Shape;212;p25"/>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AWSを利用すればデータセンターにかかる</a:t>
            </a:r>
            <a:r>
              <a:rPr b="1" lang="en-US" sz="2300">
                <a:solidFill>
                  <a:srgbClr val="A64D79"/>
                </a:solidFill>
              </a:rPr>
              <a:t>初期投資費用・運用保守費用</a:t>
            </a:r>
            <a:r>
              <a:rPr b="1" lang="en-US" sz="2300">
                <a:solidFill>
                  <a:srgbClr val="717171"/>
                </a:solidFill>
              </a:rPr>
              <a:t>がいならなくなる。</a:t>
            </a:r>
            <a:endParaRPr b="1" i="0" sz="1500" u="none" cap="none" strike="noStrike">
              <a:solidFill>
                <a:srgbClr val="717171"/>
              </a:solidFill>
              <a:latin typeface="Arial"/>
              <a:ea typeface="Arial"/>
              <a:cs typeface="Arial"/>
              <a:sym typeface="Arial"/>
            </a:endParaRPr>
          </a:p>
        </p:txBody>
      </p:sp>
      <p:pic>
        <p:nvPicPr>
          <p:cNvPr id="213" name="Google Shape;213;p25"/>
          <p:cNvPicPr preferRelativeResize="0"/>
          <p:nvPr/>
        </p:nvPicPr>
        <p:blipFill>
          <a:blip r:embed="rId3">
            <a:alphaModFix/>
          </a:blip>
          <a:stretch>
            <a:fillRect/>
          </a:stretch>
        </p:blipFill>
        <p:spPr>
          <a:xfrm>
            <a:off x="4768625" y="3308450"/>
            <a:ext cx="4653550" cy="27921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19" name="Google Shape;219;p26"/>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20" name="Google Shape;220;p26"/>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AWSの長所・短所</a:t>
            </a:r>
            <a:endParaRPr b="1" i="0" sz="2400" u="none" cap="none" strike="noStrike">
              <a:solidFill>
                <a:srgbClr val="717171"/>
              </a:solidFill>
              <a:latin typeface="Arial"/>
              <a:ea typeface="Arial"/>
              <a:cs typeface="Arial"/>
              <a:sym typeface="Arial"/>
            </a:endParaRPr>
          </a:p>
        </p:txBody>
      </p:sp>
      <p:sp>
        <p:nvSpPr>
          <p:cNvPr id="221" name="Google Shape;221;p26"/>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⑥</a:t>
            </a:r>
            <a:r>
              <a:rPr b="1" lang="en-US" sz="2700">
                <a:solidFill>
                  <a:srgbClr val="674EA7"/>
                </a:solidFill>
              </a:rPr>
              <a:t>わずか数分で世界中にデプロイ</a:t>
            </a:r>
            <a:endParaRPr b="1" sz="2700">
              <a:solidFill>
                <a:srgbClr val="674EA7"/>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22" name="Google Shape;222;p26"/>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AWSは</a:t>
            </a:r>
            <a:r>
              <a:rPr b="1" lang="en-US" sz="2300">
                <a:solidFill>
                  <a:srgbClr val="674EA7"/>
                </a:solidFill>
              </a:rPr>
              <a:t>世界中にデータセンターが設置</a:t>
            </a:r>
            <a:r>
              <a:rPr b="1" lang="en-US" sz="2300">
                <a:solidFill>
                  <a:srgbClr val="717171"/>
                </a:solidFill>
              </a:rPr>
              <a:t>されており、利用する</a:t>
            </a:r>
            <a:r>
              <a:rPr b="1" lang="en-US" sz="2300">
                <a:solidFill>
                  <a:srgbClr val="674EA7"/>
                </a:solidFill>
              </a:rPr>
              <a:t>リージョン(拠点)を選ぶだけでどこにでも</a:t>
            </a:r>
            <a:r>
              <a:rPr b="1" lang="en-US" sz="2300">
                <a:solidFill>
                  <a:srgbClr val="636363"/>
                </a:solidFill>
              </a:rPr>
              <a:t>システム構築</a:t>
            </a:r>
            <a:r>
              <a:rPr b="1" lang="en-US" sz="2300">
                <a:solidFill>
                  <a:srgbClr val="717171"/>
                </a:solidFill>
              </a:rPr>
              <a:t>ができる。</a:t>
            </a:r>
            <a:endParaRPr b="1" i="0" sz="1500" u="none" cap="none" strike="noStrike">
              <a:solidFill>
                <a:srgbClr val="6AA84F"/>
              </a:solidFill>
              <a:latin typeface="Arial"/>
              <a:ea typeface="Arial"/>
              <a:cs typeface="Arial"/>
              <a:sym typeface="Arial"/>
            </a:endParaRPr>
          </a:p>
        </p:txBody>
      </p:sp>
      <p:pic>
        <p:nvPicPr>
          <p:cNvPr id="223" name="Google Shape;223;p26"/>
          <p:cNvPicPr preferRelativeResize="0"/>
          <p:nvPr/>
        </p:nvPicPr>
        <p:blipFill>
          <a:blip r:embed="rId3">
            <a:alphaModFix/>
          </a:blip>
          <a:stretch>
            <a:fillRect/>
          </a:stretch>
        </p:blipFill>
        <p:spPr>
          <a:xfrm>
            <a:off x="4350975" y="3156050"/>
            <a:ext cx="5338915" cy="30031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29" name="Google Shape;229;p27"/>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30" name="Google Shape;230;p27"/>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AWSのメリット</a:t>
            </a:r>
            <a:endParaRPr b="1" i="0" sz="2400" u="none" cap="none" strike="noStrike">
              <a:solidFill>
                <a:srgbClr val="717171"/>
              </a:solidFill>
              <a:latin typeface="Arial"/>
              <a:ea typeface="Arial"/>
              <a:cs typeface="Arial"/>
              <a:sym typeface="Arial"/>
            </a:endParaRPr>
          </a:p>
        </p:txBody>
      </p:sp>
      <p:sp>
        <p:nvSpPr>
          <p:cNvPr id="231" name="Google Shape;231;p27"/>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AWSには以下６つのメリットがある</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①</a:t>
            </a:r>
            <a:r>
              <a:rPr b="1" lang="en-US" sz="2300">
                <a:solidFill>
                  <a:srgbClr val="FF0000"/>
                </a:solidFill>
              </a:rPr>
              <a:t>固定費（設備投資費）が柔軟な変動費へ</a:t>
            </a:r>
            <a:endParaRPr b="1" sz="23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②</a:t>
            </a:r>
            <a:r>
              <a:rPr b="1" lang="en-US" sz="2300">
                <a:solidFill>
                  <a:srgbClr val="FF9900"/>
                </a:solidFill>
              </a:rPr>
              <a:t>スケールによる大きなコストメリット</a:t>
            </a:r>
            <a:endParaRPr b="1" sz="2300">
              <a:solidFill>
                <a:srgbClr val="FF9900"/>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③</a:t>
            </a:r>
            <a:r>
              <a:rPr b="1" lang="en-US" sz="2300">
                <a:solidFill>
                  <a:srgbClr val="6AA84F"/>
                </a:solidFill>
              </a:rPr>
              <a:t>キャパシティの予測が不要に</a:t>
            </a:r>
            <a:endParaRPr b="1" sz="2300">
              <a:solidFill>
                <a:srgbClr val="6AA84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④</a:t>
            </a:r>
            <a:r>
              <a:rPr b="1" lang="en-US" sz="2300">
                <a:solidFill>
                  <a:srgbClr val="3C78D8"/>
                </a:solidFill>
              </a:rPr>
              <a:t>速度と俊敏性の向上</a:t>
            </a:r>
            <a:endParaRPr b="1" sz="2300">
              <a:solidFill>
                <a:srgbClr val="3C78D8"/>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⑤</a:t>
            </a:r>
            <a:r>
              <a:rPr b="1" lang="en-US" sz="2300">
                <a:solidFill>
                  <a:srgbClr val="A64D79"/>
                </a:solidFill>
              </a:rPr>
              <a:t>データセンターの運用と保守への投資が不要に</a:t>
            </a:r>
            <a:endParaRPr b="1" sz="2300">
              <a:solidFill>
                <a:srgbClr val="A64D79"/>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⑥</a:t>
            </a:r>
            <a:r>
              <a:rPr b="1" lang="en-US" sz="2300">
                <a:solidFill>
                  <a:srgbClr val="674EA7"/>
                </a:solidFill>
              </a:rPr>
              <a:t>わずか数分で世界中にデプロイ</a:t>
            </a:r>
            <a:endParaRPr b="1" sz="2300">
              <a:solidFill>
                <a:srgbClr val="674EA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37" name="Google Shape;237;p28"/>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38" name="Google Shape;238;p28"/>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latin typeface="Arial"/>
              <a:ea typeface="Arial"/>
              <a:cs typeface="Arial"/>
              <a:sym typeface="Arial"/>
            </a:endParaRPr>
          </a:p>
        </p:txBody>
      </p:sp>
      <p:sp>
        <p:nvSpPr>
          <p:cNvPr id="239" name="Google Shape;239;p28"/>
          <p:cNvSpPr/>
          <p:nvPr/>
        </p:nvSpPr>
        <p:spPr>
          <a:xfrm>
            <a:off x="479175" y="2413025"/>
            <a:ext cx="95094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AWSでシステム構築する際の設計原理</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①</a:t>
            </a:r>
            <a:r>
              <a:rPr b="1" lang="en-US" sz="2300">
                <a:solidFill>
                  <a:srgbClr val="E06666"/>
                </a:solidFill>
              </a:rPr>
              <a:t>故障する前提で設計をしよう（Design for Failuer）</a:t>
            </a:r>
            <a:endParaRPr b="1" sz="2300">
              <a:solidFill>
                <a:srgbClr val="E06666"/>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②</a:t>
            </a:r>
            <a:r>
              <a:rPr b="1" lang="en-US" sz="2300">
                <a:solidFill>
                  <a:srgbClr val="F6B26B"/>
                </a:solidFill>
              </a:rPr>
              <a:t>コンポーネント間の依存をなくそう</a:t>
            </a:r>
            <a:r>
              <a:rPr b="1" lang="en-US" sz="2100">
                <a:solidFill>
                  <a:srgbClr val="F6B26B"/>
                </a:solidFill>
              </a:rPr>
              <a:t>（疎結合化・マイクロサービス化）</a:t>
            </a:r>
            <a:endParaRPr b="1" sz="2100">
              <a:solidFill>
                <a:srgbClr val="F6B26B"/>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③</a:t>
            </a:r>
            <a:r>
              <a:rPr b="1" lang="en-US" sz="2300">
                <a:solidFill>
                  <a:srgbClr val="93C47D"/>
                </a:solidFill>
              </a:rPr>
              <a:t>伸縮性のある設計をしよう</a:t>
            </a:r>
            <a:endParaRPr b="1" sz="2300">
              <a:solidFill>
                <a:srgbClr val="93C47D"/>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④</a:t>
            </a:r>
            <a:r>
              <a:rPr b="1" lang="en-US" sz="2300">
                <a:solidFill>
                  <a:srgbClr val="6FA8DC"/>
                </a:solidFill>
              </a:rPr>
              <a:t>システムの並列化を活用しよう</a:t>
            </a:r>
            <a:endParaRPr b="1" sz="2300">
              <a:solidFill>
                <a:srgbClr val="6FA8DC"/>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⑤</a:t>
            </a:r>
            <a:r>
              <a:rPr b="1" lang="en-US" sz="2300">
                <a:solidFill>
                  <a:srgbClr val="C27BA0"/>
                </a:solidFill>
              </a:rPr>
              <a:t>データ配信は効率を考慮しよう</a:t>
            </a:r>
            <a:endParaRPr b="1" sz="2300">
              <a:solidFill>
                <a:srgbClr val="C27BA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45" name="Google Shape;245;p29"/>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46" name="Google Shape;246;p29"/>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endParaRPr>
          </a:p>
        </p:txBody>
      </p:sp>
      <p:sp>
        <p:nvSpPr>
          <p:cNvPr id="247" name="Google Shape;247;p29"/>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①</a:t>
            </a:r>
            <a:r>
              <a:rPr b="1" lang="en-US" sz="2300">
                <a:solidFill>
                  <a:srgbClr val="E06666"/>
                </a:solidFill>
              </a:rPr>
              <a:t>故障する前提のシステム設計（Design for Failuer）</a:t>
            </a:r>
            <a:endParaRPr b="1"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48" name="Google Shape;248;p29"/>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E06666"/>
                </a:solidFill>
              </a:rPr>
              <a:t>障害や故障が起きる前提</a:t>
            </a:r>
            <a:r>
              <a:rPr b="1" lang="en-US" sz="2300">
                <a:solidFill>
                  <a:srgbClr val="717171"/>
                </a:solidFill>
              </a:rPr>
              <a:t>でインフラ内に</a:t>
            </a:r>
            <a:r>
              <a:rPr b="1" lang="en-US" sz="2300">
                <a:solidFill>
                  <a:srgbClr val="E06666"/>
                </a:solidFill>
              </a:rPr>
              <a:t>単一障害点を作らない</a:t>
            </a:r>
            <a:r>
              <a:rPr b="1" lang="en-US" sz="2300">
                <a:solidFill>
                  <a:srgbClr val="717171"/>
                </a:solidFill>
              </a:rPr>
              <a:t>ようなシステム構築を行うこと　</a:t>
            </a:r>
            <a:endParaRPr b="1" i="0" sz="1500" u="none" cap="none" strike="noStrike">
              <a:solidFill>
                <a:srgbClr val="717171"/>
              </a:solidFill>
              <a:latin typeface="Arial"/>
              <a:ea typeface="Arial"/>
              <a:cs typeface="Arial"/>
              <a:sym typeface="Arial"/>
            </a:endParaRPr>
          </a:p>
        </p:txBody>
      </p:sp>
      <p:pic>
        <p:nvPicPr>
          <p:cNvPr id="249" name="Google Shape;249;p29"/>
          <p:cNvPicPr preferRelativeResize="0"/>
          <p:nvPr/>
        </p:nvPicPr>
        <p:blipFill>
          <a:blip r:embed="rId3">
            <a:alphaModFix/>
          </a:blip>
          <a:stretch>
            <a:fillRect/>
          </a:stretch>
        </p:blipFill>
        <p:spPr>
          <a:xfrm>
            <a:off x="4788350" y="3006425"/>
            <a:ext cx="4370975" cy="327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55" name="Google Shape;255;p30"/>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56" name="Google Shape;256;p30"/>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endParaRPr>
          </a:p>
        </p:txBody>
      </p:sp>
      <p:sp>
        <p:nvSpPr>
          <p:cNvPr id="257" name="Google Shape;257;p30"/>
          <p:cNvSpPr/>
          <p:nvPr/>
        </p:nvSpPr>
        <p:spPr>
          <a:xfrm>
            <a:off x="479175" y="2413025"/>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②</a:t>
            </a:r>
            <a:r>
              <a:rPr b="1" lang="en-US" sz="2300">
                <a:solidFill>
                  <a:srgbClr val="F6B26B"/>
                </a:solidFill>
              </a:rPr>
              <a:t>コンポーネント間の依存をなくそう</a:t>
            </a:r>
            <a:r>
              <a:rPr b="1" lang="en-US" sz="2100">
                <a:solidFill>
                  <a:srgbClr val="F6B26B"/>
                </a:solidFill>
              </a:rPr>
              <a:t>（疎結合化）</a:t>
            </a:r>
            <a:endParaRPr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58" name="Google Shape;258;p30"/>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コンポ間を疎結合にすることで依存関係がなくなり障害に強く、運用しやすいシステムとなる。</a:t>
            </a:r>
            <a:r>
              <a:rPr b="1" lang="en-US" sz="2300">
                <a:solidFill>
                  <a:srgbClr val="F6B26B"/>
                </a:solidFill>
              </a:rPr>
              <a:t>(SQSのキューイングチェーンが代表例)</a:t>
            </a:r>
            <a:r>
              <a:rPr b="1" lang="en-US" sz="2300">
                <a:solidFill>
                  <a:srgbClr val="717171"/>
                </a:solidFill>
              </a:rPr>
              <a:t>　</a:t>
            </a:r>
            <a:endParaRPr b="1" i="0" sz="1500" u="none" cap="none" strike="noStrike">
              <a:solidFill>
                <a:srgbClr val="717171"/>
              </a:solidFill>
              <a:latin typeface="Arial"/>
              <a:ea typeface="Arial"/>
              <a:cs typeface="Arial"/>
              <a:sym typeface="Arial"/>
            </a:endParaRPr>
          </a:p>
        </p:txBody>
      </p:sp>
      <p:pic>
        <p:nvPicPr>
          <p:cNvPr id="259" name="Google Shape;259;p30"/>
          <p:cNvPicPr preferRelativeResize="0"/>
          <p:nvPr/>
        </p:nvPicPr>
        <p:blipFill>
          <a:blip r:embed="rId3">
            <a:alphaModFix/>
          </a:blip>
          <a:stretch>
            <a:fillRect/>
          </a:stretch>
        </p:blipFill>
        <p:spPr>
          <a:xfrm>
            <a:off x="4450517" y="3156049"/>
            <a:ext cx="5150684" cy="3033925"/>
          </a:xfrm>
          <a:prstGeom prst="rect">
            <a:avLst/>
          </a:prstGeom>
          <a:noFill/>
          <a:ln>
            <a:noFill/>
          </a:ln>
        </p:spPr>
      </p:pic>
      <p:pic>
        <p:nvPicPr>
          <p:cNvPr id="260" name="Google Shape;260;p30"/>
          <p:cNvPicPr preferRelativeResize="0"/>
          <p:nvPr/>
        </p:nvPicPr>
        <p:blipFill rotWithShape="1">
          <a:blip r:embed="rId4">
            <a:alphaModFix/>
          </a:blip>
          <a:srcRect b="0" l="0" r="4232" t="0"/>
          <a:stretch/>
        </p:blipFill>
        <p:spPr>
          <a:xfrm>
            <a:off x="1303875" y="5241125"/>
            <a:ext cx="2274275" cy="124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66" name="Google Shape;266;p31"/>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67" name="Google Shape;267;p31"/>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endParaRPr>
          </a:p>
        </p:txBody>
      </p:sp>
      <p:sp>
        <p:nvSpPr>
          <p:cNvPr id="268" name="Google Shape;268;p31"/>
          <p:cNvSpPr/>
          <p:nvPr/>
        </p:nvSpPr>
        <p:spPr>
          <a:xfrm>
            <a:off x="479175" y="2413025"/>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②</a:t>
            </a:r>
            <a:r>
              <a:rPr b="1" lang="en-US" sz="2300">
                <a:solidFill>
                  <a:srgbClr val="F6B26B"/>
                </a:solidFill>
              </a:rPr>
              <a:t>コンポーネント間の依存をなくそう</a:t>
            </a:r>
            <a:r>
              <a:rPr b="1" lang="en-US" sz="2100">
                <a:solidFill>
                  <a:srgbClr val="F6B26B"/>
                </a:solidFill>
              </a:rPr>
              <a:t>（マイクロサービス化）</a:t>
            </a:r>
            <a:endParaRPr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69" name="Google Shape;269;p31"/>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俊敏性</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柔軟性のあるスケーリング</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容易なデプロイ</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技術的な自由</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再利用可能なコード</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耐障害性</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pic>
        <p:nvPicPr>
          <p:cNvPr id="270" name="Google Shape;270;p31"/>
          <p:cNvPicPr preferRelativeResize="0"/>
          <p:nvPr/>
        </p:nvPicPr>
        <p:blipFill>
          <a:blip r:embed="rId3">
            <a:alphaModFix/>
          </a:blip>
          <a:stretch>
            <a:fillRect/>
          </a:stretch>
        </p:blipFill>
        <p:spPr>
          <a:xfrm>
            <a:off x="4848225" y="3224875"/>
            <a:ext cx="4676775" cy="2867025"/>
          </a:xfrm>
          <a:prstGeom prst="rect">
            <a:avLst/>
          </a:prstGeom>
          <a:noFill/>
          <a:ln>
            <a:noFill/>
          </a:ln>
        </p:spPr>
      </p:pic>
      <p:sp>
        <p:nvSpPr>
          <p:cNvPr id="271" name="Google Shape;271;p31"/>
          <p:cNvSpPr txBox="1"/>
          <p:nvPr/>
        </p:nvSpPr>
        <p:spPr>
          <a:xfrm>
            <a:off x="4508950" y="1120175"/>
            <a:ext cx="52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参考：https://aws.amazon.com/jp/microservices/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講義全体のゴール</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78" name="Google Shape;78;p14"/>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　AWS(CP)　の試験概要を理解する</a:t>
            </a:r>
            <a:endParaRPr b="1" i="0" sz="2400" u="none" cap="none" strike="noStrike">
              <a:solidFill>
                <a:srgbClr val="717171"/>
              </a:solidFill>
              <a:latin typeface="Arial"/>
              <a:ea typeface="Arial"/>
              <a:cs typeface="Arial"/>
              <a:sym typeface="Arial"/>
            </a:endParaRPr>
          </a:p>
        </p:txBody>
      </p:sp>
      <p:sp>
        <p:nvSpPr>
          <p:cNvPr id="79" name="Google Shape;79;p14"/>
          <p:cNvSpPr/>
          <p:nvPr/>
        </p:nvSpPr>
        <p:spPr>
          <a:xfrm>
            <a:off x="233625" y="2432000"/>
            <a:ext cx="9485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　試験範囲の重要部分を理解する</a:t>
            </a:r>
            <a:endParaRPr b="1" i="0" sz="2400" u="none" cap="none" strike="noStrike">
              <a:solidFill>
                <a:srgbClr val="717171"/>
              </a:solidFill>
              <a:latin typeface="Arial"/>
              <a:ea typeface="Arial"/>
              <a:cs typeface="Arial"/>
              <a:sym typeface="Arial"/>
            </a:endParaRPr>
          </a:p>
        </p:txBody>
      </p:sp>
      <p:sp>
        <p:nvSpPr>
          <p:cNvPr id="80" name="Google Shape;80;p14"/>
          <p:cNvSpPr/>
          <p:nvPr/>
        </p:nvSpPr>
        <p:spPr>
          <a:xfrm>
            <a:off x="233625" y="3498800"/>
            <a:ext cx="9370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　AWS(CP)　の試験に申し込む　</a:t>
            </a:r>
            <a:endParaRPr b="1" i="0" sz="2400" u="none" cap="none" strike="noStrike">
              <a:solidFill>
                <a:srgbClr val="717171"/>
              </a:solidFill>
              <a:latin typeface="Arial"/>
              <a:ea typeface="Arial"/>
              <a:cs typeface="Arial"/>
              <a:sym typeface="Arial"/>
            </a:endParaRPr>
          </a:p>
        </p:txBody>
      </p:sp>
      <p:sp>
        <p:nvSpPr>
          <p:cNvPr id="81" name="Google Shape;81;p14"/>
          <p:cNvSpPr/>
          <p:nvPr/>
        </p:nvSpPr>
        <p:spPr>
          <a:xfrm>
            <a:off x="462225" y="5022797"/>
            <a:ext cx="8943000" cy="49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rPr b="1" lang="en-US" sz="3300" u="sng">
                <a:solidFill>
                  <a:srgbClr val="F1A60F"/>
                </a:solidFill>
              </a:rPr>
              <a:t>全員で</a:t>
            </a:r>
            <a:r>
              <a:rPr b="1" lang="en-US" sz="3200" u="sng">
                <a:solidFill>
                  <a:srgbClr val="F1A60F"/>
                </a:solidFill>
              </a:rPr>
              <a:t>　AWS(CP)　に合格する</a:t>
            </a:r>
            <a:endParaRPr b="1" i="0" sz="3300" u="sng" cap="none" strike="noStrike">
              <a:solidFill>
                <a:srgbClr val="F1A60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77" name="Google Shape;277;p32"/>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78" name="Google Shape;278;p32"/>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endParaRPr>
          </a:p>
        </p:txBody>
      </p:sp>
      <p:sp>
        <p:nvSpPr>
          <p:cNvPr id="279" name="Google Shape;279;p32"/>
          <p:cNvSpPr/>
          <p:nvPr/>
        </p:nvSpPr>
        <p:spPr>
          <a:xfrm>
            <a:off x="479175" y="2413025"/>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③</a:t>
            </a:r>
            <a:r>
              <a:rPr b="1" lang="en-US" sz="2300">
                <a:solidFill>
                  <a:srgbClr val="93C47D"/>
                </a:solidFill>
              </a:rPr>
              <a:t>伸縮性のある設計をしよう</a:t>
            </a:r>
            <a:endParaRPr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80" name="Google Shape;280;p32"/>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スケーリングという必要な時に必要なリソースを確保できるようにしておく。</a:t>
            </a:r>
            <a:endParaRPr b="1" sz="2300">
              <a:solidFill>
                <a:srgbClr val="93C47D"/>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93C47D"/>
                </a:solidFill>
              </a:rPr>
              <a:t>　・巡回スケーリング</a:t>
            </a:r>
            <a:endParaRPr b="1" sz="2300">
              <a:solidFill>
                <a:srgbClr val="93C47D"/>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93C47D"/>
                </a:solidFill>
              </a:rPr>
              <a:t>　・イベントベーススケーリング</a:t>
            </a:r>
            <a:endParaRPr b="1" sz="2300">
              <a:solidFill>
                <a:srgbClr val="93C47D"/>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93C47D"/>
                </a:solidFill>
              </a:rPr>
              <a:t>　・オンデマンドの自動スケーリング</a:t>
            </a:r>
            <a:endParaRPr b="1" sz="2300">
              <a:solidFill>
                <a:srgbClr val="93C47D"/>
              </a:solidFill>
            </a:endParaRPr>
          </a:p>
        </p:txBody>
      </p:sp>
      <p:pic>
        <p:nvPicPr>
          <p:cNvPr id="281" name="Google Shape;281;p32"/>
          <p:cNvPicPr preferRelativeResize="0"/>
          <p:nvPr/>
        </p:nvPicPr>
        <p:blipFill>
          <a:blip r:embed="rId3">
            <a:alphaModFix/>
          </a:blip>
          <a:stretch>
            <a:fillRect/>
          </a:stretch>
        </p:blipFill>
        <p:spPr>
          <a:xfrm>
            <a:off x="4655775" y="3006425"/>
            <a:ext cx="4736750" cy="330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87" name="Google Shape;287;p33"/>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88" name="Google Shape;288;p33"/>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endParaRPr>
          </a:p>
        </p:txBody>
      </p:sp>
      <p:sp>
        <p:nvSpPr>
          <p:cNvPr id="289" name="Google Shape;289;p33"/>
          <p:cNvSpPr/>
          <p:nvPr/>
        </p:nvSpPr>
        <p:spPr>
          <a:xfrm>
            <a:off x="479175" y="2413025"/>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④</a:t>
            </a:r>
            <a:r>
              <a:rPr b="1" lang="en-US" sz="2300">
                <a:solidFill>
                  <a:srgbClr val="6FA8DC"/>
                </a:solidFill>
              </a:rPr>
              <a:t>システムの並列化を活用しよう</a:t>
            </a:r>
            <a:endParaRPr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290" name="Google Shape;290;p33"/>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AWSはリソースを簡単に複製できるため、並列で処理を行える構成にし、処理の高速化、耐障害性を持たせる。</a:t>
            </a:r>
            <a:r>
              <a:rPr b="1" lang="en-US" sz="2300">
                <a:solidFill>
                  <a:srgbClr val="6FA8DC"/>
                </a:solidFill>
              </a:rPr>
              <a:t>自動スケーリングと組み合わせるとなお良い。</a:t>
            </a:r>
            <a:endParaRPr b="1" i="0" sz="1500" u="none" cap="none" strike="noStrike">
              <a:solidFill>
                <a:srgbClr val="93C47D"/>
              </a:solidFill>
              <a:latin typeface="Arial"/>
              <a:ea typeface="Arial"/>
              <a:cs typeface="Arial"/>
              <a:sym typeface="Arial"/>
            </a:endParaRPr>
          </a:p>
        </p:txBody>
      </p:sp>
      <p:pic>
        <p:nvPicPr>
          <p:cNvPr id="291" name="Google Shape;291;p33"/>
          <p:cNvPicPr preferRelativeResize="0"/>
          <p:nvPr/>
        </p:nvPicPr>
        <p:blipFill>
          <a:blip r:embed="rId3">
            <a:alphaModFix/>
          </a:blip>
          <a:stretch>
            <a:fillRect/>
          </a:stretch>
        </p:blipFill>
        <p:spPr>
          <a:xfrm>
            <a:off x="5167875" y="2883000"/>
            <a:ext cx="3759023" cy="33079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97" name="Google Shape;297;p34"/>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98" name="Google Shape;298;p34"/>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クラウドアーキテクチャの設計原理</a:t>
            </a:r>
            <a:endParaRPr b="1" i="0" sz="2400" u="none" cap="none" strike="noStrike">
              <a:solidFill>
                <a:srgbClr val="717171"/>
              </a:solidFill>
            </a:endParaRPr>
          </a:p>
        </p:txBody>
      </p:sp>
      <p:sp>
        <p:nvSpPr>
          <p:cNvPr id="299" name="Google Shape;299;p34"/>
          <p:cNvSpPr/>
          <p:nvPr/>
        </p:nvSpPr>
        <p:spPr>
          <a:xfrm>
            <a:off x="479175" y="2413025"/>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⑤</a:t>
            </a:r>
            <a:r>
              <a:rPr b="1" lang="en-US" sz="2300">
                <a:solidFill>
                  <a:srgbClr val="C27BA0"/>
                </a:solidFill>
              </a:rPr>
              <a:t>データ配信は効率を考慮しよう</a:t>
            </a:r>
            <a:endParaRPr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sp>
        <p:nvSpPr>
          <p:cNvPr id="300" name="Google Shape;300;p34"/>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繰り返し利用されるデータはキャッシュ化し、エンドユーザの近くのCDNに保存する。</a:t>
            </a:r>
            <a:endParaRPr i="0" sz="1500" u="none" cap="none" strike="noStrike">
              <a:solidFill>
                <a:srgbClr val="93C47D"/>
              </a:solidFill>
            </a:endParaRPr>
          </a:p>
        </p:txBody>
      </p:sp>
      <p:pic>
        <p:nvPicPr>
          <p:cNvPr id="301" name="Google Shape;301;p34"/>
          <p:cNvPicPr preferRelativeResize="0"/>
          <p:nvPr/>
        </p:nvPicPr>
        <p:blipFill>
          <a:blip r:embed="rId3">
            <a:alphaModFix/>
          </a:blip>
          <a:stretch>
            <a:fillRect/>
          </a:stretch>
        </p:blipFill>
        <p:spPr>
          <a:xfrm>
            <a:off x="4536625" y="3539825"/>
            <a:ext cx="4876925" cy="1920800"/>
          </a:xfrm>
          <a:prstGeom prst="rect">
            <a:avLst/>
          </a:prstGeom>
          <a:noFill/>
          <a:ln>
            <a:noFill/>
          </a:ln>
        </p:spPr>
      </p:pic>
      <p:pic>
        <p:nvPicPr>
          <p:cNvPr id="302" name="Google Shape;302;p34"/>
          <p:cNvPicPr preferRelativeResize="0"/>
          <p:nvPr/>
        </p:nvPicPr>
        <p:blipFill>
          <a:blip r:embed="rId4">
            <a:alphaModFix/>
          </a:blip>
          <a:stretch>
            <a:fillRect/>
          </a:stretch>
        </p:blipFill>
        <p:spPr>
          <a:xfrm>
            <a:off x="651975" y="4827786"/>
            <a:ext cx="3526200" cy="13433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308" name="Google Shape;308;p35"/>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309" name="Google Shape;309;p35"/>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1-4. AWS Well-Architected フレームワーク</a:t>
            </a:r>
            <a:endParaRPr b="1" i="0" sz="2400" u="none" cap="none" strike="noStrike">
              <a:solidFill>
                <a:srgbClr val="717171"/>
              </a:solidFill>
              <a:latin typeface="Arial"/>
              <a:ea typeface="Arial"/>
              <a:cs typeface="Arial"/>
              <a:sym typeface="Arial"/>
            </a:endParaRPr>
          </a:p>
        </p:txBody>
      </p:sp>
      <p:sp>
        <p:nvSpPr>
          <p:cNvPr id="310" name="Google Shape;310;p35"/>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AWSを利用したシステムで優れているシステムとは何か（６つ）</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100">
                <a:solidFill>
                  <a:srgbClr val="717171"/>
                </a:solidFill>
              </a:rPr>
              <a:t>①</a:t>
            </a:r>
            <a:r>
              <a:rPr b="1" lang="en-US" sz="2100">
                <a:solidFill>
                  <a:srgbClr val="FF0000"/>
                </a:solidFill>
              </a:rPr>
              <a:t>運用上の優秀性</a:t>
            </a:r>
            <a:endParaRPr b="1" sz="2100">
              <a:solidFill>
                <a:srgbClr val="FF0000"/>
              </a:solidFill>
            </a:endParaRPr>
          </a:p>
          <a:p>
            <a:pPr indent="0" lvl="0" marL="0" rtl="0" algn="l">
              <a:lnSpc>
                <a:spcPct val="80000"/>
              </a:lnSpc>
              <a:spcBef>
                <a:spcPts val="0"/>
              </a:spcBef>
              <a:spcAft>
                <a:spcPts val="0"/>
              </a:spcAft>
              <a:buClr>
                <a:srgbClr val="000000"/>
              </a:buClr>
              <a:buSzPts val="3200"/>
              <a:buFont typeface="Arial"/>
              <a:buNone/>
            </a:pPr>
            <a:r>
              <a:t/>
            </a:r>
            <a:endParaRPr b="1" sz="21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100">
                <a:solidFill>
                  <a:srgbClr val="717171"/>
                </a:solidFill>
              </a:rPr>
              <a:t>②</a:t>
            </a:r>
            <a:r>
              <a:rPr b="1" lang="en-US" sz="2100">
                <a:solidFill>
                  <a:srgbClr val="FF9900"/>
                </a:solidFill>
              </a:rPr>
              <a:t>セキュリティ</a:t>
            </a:r>
            <a:endParaRPr b="1" sz="2100">
              <a:solidFill>
                <a:srgbClr val="FF9900"/>
              </a:solidFill>
            </a:endParaRPr>
          </a:p>
          <a:p>
            <a:pPr indent="0" lvl="0" marL="0" rtl="0" algn="l">
              <a:lnSpc>
                <a:spcPct val="80000"/>
              </a:lnSpc>
              <a:spcBef>
                <a:spcPts val="0"/>
              </a:spcBef>
              <a:spcAft>
                <a:spcPts val="0"/>
              </a:spcAft>
              <a:buClr>
                <a:srgbClr val="000000"/>
              </a:buClr>
              <a:buSzPts val="3200"/>
              <a:buFont typeface="Arial"/>
              <a:buNone/>
            </a:pPr>
            <a:r>
              <a:t/>
            </a:r>
            <a:endParaRPr b="1" sz="21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100">
                <a:solidFill>
                  <a:srgbClr val="717171"/>
                </a:solidFill>
              </a:rPr>
              <a:t>③</a:t>
            </a:r>
            <a:r>
              <a:rPr b="1" lang="en-US" sz="2100">
                <a:solidFill>
                  <a:srgbClr val="6AA84F"/>
                </a:solidFill>
              </a:rPr>
              <a:t>信頼性</a:t>
            </a:r>
            <a:endParaRPr b="1" sz="2100">
              <a:solidFill>
                <a:srgbClr val="6AA84F"/>
              </a:solidFill>
            </a:endParaRPr>
          </a:p>
          <a:p>
            <a:pPr indent="0" lvl="0" marL="0" rtl="0" algn="l">
              <a:lnSpc>
                <a:spcPct val="80000"/>
              </a:lnSpc>
              <a:spcBef>
                <a:spcPts val="0"/>
              </a:spcBef>
              <a:spcAft>
                <a:spcPts val="0"/>
              </a:spcAft>
              <a:buClr>
                <a:srgbClr val="000000"/>
              </a:buClr>
              <a:buSzPts val="3200"/>
              <a:buFont typeface="Arial"/>
              <a:buNone/>
            </a:pPr>
            <a:r>
              <a:t/>
            </a:r>
            <a:endParaRPr b="1" sz="21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100">
                <a:solidFill>
                  <a:srgbClr val="717171"/>
                </a:solidFill>
              </a:rPr>
              <a:t>④</a:t>
            </a:r>
            <a:r>
              <a:rPr b="1" lang="en-US" sz="2100">
                <a:solidFill>
                  <a:srgbClr val="3C78D8"/>
                </a:solidFill>
              </a:rPr>
              <a:t>パフォーマンス効率</a:t>
            </a:r>
            <a:endParaRPr b="1" sz="2100">
              <a:solidFill>
                <a:srgbClr val="3C78D8"/>
              </a:solidFill>
            </a:endParaRPr>
          </a:p>
          <a:p>
            <a:pPr indent="0" lvl="0" marL="0" rtl="0" algn="l">
              <a:lnSpc>
                <a:spcPct val="80000"/>
              </a:lnSpc>
              <a:spcBef>
                <a:spcPts val="0"/>
              </a:spcBef>
              <a:spcAft>
                <a:spcPts val="0"/>
              </a:spcAft>
              <a:buClr>
                <a:srgbClr val="000000"/>
              </a:buClr>
              <a:buSzPts val="3200"/>
              <a:buFont typeface="Arial"/>
              <a:buNone/>
            </a:pPr>
            <a:r>
              <a:t/>
            </a:r>
            <a:endParaRPr b="1" sz="21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100">
                <a:solidFill>
                  <a:srgbClr val="717171"/>
                </a:solidFill>
              </a:rPr>
              <a:t>⑤</a:t>
            </a:r>
            <a:r>
              <a:rPr b="1" lang="en-US" sz="2100">
                <a:solidFill>
                  <a:srgbClr val="A64D79"/>
                </a:solidFill>
              </a:rPr>
              <a:t>コスト最適化</a:t>
            </a:r>
            <a:endParaRPr b="1" sz="2100">
              <a:solidFill>
                <a:srgbClr val="A64D79"/>
              </a:solidFill>
            </a:endParaRPr>
          </a:p>
          <a:p>
            <a:pPr indent="0" lvl="0" marL="0" rtl="0" algn="l">
              <a:lnSpc>
                <a:spcPct val="80000"/>
              </a:lnSpc>
              <a:spcBef>
                <a:spcPts val="0"/>
              </a:spcBef>
              <a:spcAft>
                <a:spcPts val="0"/>
              </a:spcAft>
              <a:buClr>
                <a:srgbClr val="000000"/>
              </a:buClr>
              <a:buSzPts val="3200"/>
              <a:buFont typeface="Arial"/>
              <a:buNone/>
            </a:pPr>
            <a:r>
              <a:t/>
            </a:r>
            <a:endParaRPr b="1" sz="2100">
              <a:solidFill>
                <a:srgbClr val="A64D79"/>
              </a:solidFill>
            </a:endParaRPr>
          </a:p>
          <a:p>
            <a:pPr indent="0" lvl="0" marL="0" rtl="0" algn="l">
              <a:lnSpc>
                <a:spcPct val="80000"/>
              </a:lnSpc>
              <a:spcBef>
                <a:spcPts val="0"/>
              </a:spcBef>
              <a:spcAft>
                <a:spcPts val="0"/>
              </a:spcAft>
              <a:buClr>
                <a:srgbClr val="000000"/>
              </a:buClr>
              <a:buSzPts val="3200"/>
              <a:buFont typeface="Arial"/>
              <a:buNone/>
            </a:pPr>
            <a:r>
              <a:rPr b="1" lang="en-US" sz="2100">
                <a:solidFill>
                  <a:srgbClr val="717171"/>
                </a:solidFill>
              </a:rPr>
              <a:t>⑥持続可能性　★NEW</a:t>
            </a:r>
            <a:endParaRPr b="1" sz="2100">
              <a:solidFill>
                <a:srgbClr val="A64D79"/>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p:txBody>
      </p:sp>
      <p:pic>
        <p:nvPicPr>
          <p:cNvPr id="311" name="Google Shape;311;p35"/>
          <p:cNvPicPr preferRelativeResize="0"/>
          <p:nvPr/>
        </p:nvPicPr>
        <p:blipFill>
          <a:blip r:embed="rId3">
            <a:alphaModFix/>
          </a:blip>
          <a:stretch>
            <a:fillRect/>
          </a:stretch>
        </p:blipFill>
        <p:spPr>
          <a:xfrm>
            <a:off x="4745900" y="2930225"/>
            <a:ext cx="4779099" cy="3546775"/>
          </a:xfrm>
          <a:prstGeom prst="rect">
            <a:avLst/>
          </a:prstGeom>
          <a:noFill/>
          <a:ln>
            <a:noFill/>
          </a:ln>
        </p:spPr>
      </p:pic>
      <p:sp>
        <p:nvSpPr>
          <p:cNvPr id="312" name="Google Shape;312;p35"/>
          <p:cNvSpPr txBox="1"/>
          <p:nvPr/>
        </p:nvSpPr>
        <p:spPr>
          <a:xfrm>
            <a:off x="4508950" y="1120175"/>
            <a:ext cx="52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参考：https://aws.amazon.com/jp/architecture/well-architected/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318" name="Google Shape;318;p36"/>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次回</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319" name="Google Shape;319;p36"/>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　</a:t>
            </a:r>
            <a:r>
              <a:rPr b="1" lang="en-US" sz="2900">
                <a:solidFill>
                  <a:srgbClr val="717171"/>
                </a:solidFill>
              </a:rPr>
              <a:t>第１分野「クラウドのコンセプト」のテスト実施</a:t>
            </a:r>
            <a:endParaRPr b="1" i="0" sz="2100" u="none" cap="none" strike="noStrike">
              <a:solidFill>
                <a:srgbClr val="717171"/>
              </a:solidFill>
              <a:latin typeface="Arial"/>
              <a:ea typeface="Arial"/>
              <a:cs typeface="Arial"/>
              <a:sym typeface="Arial"/>
            </a:endParaRPr>
          </a:p>
        </p:txBody>
      </p:sp>
      <p:sp>
        <p:nvSpPr>
          <p:cNvPr id="320" name="Google Shape;320;p36"/>
          <p:cNvSpPr/>
          <p:nvPr/>
        </p:nvSpPr>
        <p:spPr>
          <a:xfrm>
            <a:off x="233625" y="2432000"/>
            <a:ext cx="9485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　</a:t>
            </a:r>
            <a:r>
              <a:rPr b="1" lang="en-US" sz="2900">
                <a:solidFill>
                  <a:srgbClr val="717171"/>
                </a:solidFill>
              </a:rPr>
              <a:t>第２分野「セキュリティ」について解説</a:t>
            </a:r>
            <a:endParaRPr b="1" i="0" sz="2100" u="none" cap="none" strike="noStrike">
              <a:solidFill>
                <a:srgbClr val="717171"/>
              </a:solidFill>
              <a:latin typeface="Arial"/>
              <a:ea typeface="Arial"/>
              <a:cs typeface="Arial"/>
              <a:sym typeface="Arial"/>
            </a:endParaRPr>
          </a:p>
        </p:txBody>
      </p:sp>
      <p:sp>
        <p:nvSpPr>
          <p:cNvPr id="321" name="Google Shape;321;p36"/>
          <p:cNvSpPr/>
          <p:nvPr/>
        </p:nvSpPr>
        <p:spPr>
          <a:xfrm>
            <a:off x="462225" y="5022797"/>
            <a:ext cx="8943000" cy="49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rPr b="1" lang="en-US" sz="3300" u="sng">
                <a:solidFill>
                  <a:srgbClr val="F1A60F"/>
                </a:solidFill>
              </a:rPr>
              <a:t>第１分野の復習をお願いします</a:t>
            </a:r>
            <a:endParaRPr b="1" i="0" sz="3300" u="sng" cap="none" strike="noStrike">
              <a:solidFill>
                <a:srgbClr val="F1A60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87" name="Google Shape;87;p15"/>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試験内容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88" name="Google Shape;88;p15"/>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試験形式：</a:t>
            </a:r>
            <a:r>
              <a:rPr b="1" lang="en-US" sz="3200">
                <a:solidFill>
                  <a:srgbClr val="F1A60F"/>
                </a:solidFill>
              </a:rPr>
              <a:t>択一選択式・複数選択式</a:t>
            </a:r>
            <a:endParaRPr b="1" i="0" sz="2400" u="none" cap="none" strike="noStrike">
              <a:solidFill>
                <a:srgbClr val="F1A60F"/>
              </a:solidFill>
              <a:latin typeface="Arial"/>
              <a:ea typeface="Arial"/>
              <a:cs typeface="Arial"/>
              <a:sym typeface="Arial"/>
            </a:endParaRPr>
          </a:p>
        </p:txBody>
      </p:sp>
      <p:sp>
        <p:nvSpPr>
          <p:cNvPr id="89" name="Google Shape;89;p15"/>
          <p:cNvSpPr/>
          <p:nvPr/>
        </p:nvSpPr>
        <p:spPr>
          <a:xfrm>
            <a:off x="233625" y="4184600"/>
            <a:ext cx="9370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合格基準：</a:t>
            </a:r>
            <a:r>
              <a:rPr b="1" lang="en-US" sz="3200">
                <a:solidFill>
                  <a:srgbClr val="F1A60F"/>
                </a:solidFill>
              </a:rPr>
              <a:t>700点</a:t>
            </a:r>
            <a:r>
              <a:rPr b="1" lang="en-US" sz="3200">
                <a:solidFill>
                  <a:srgbClr val="717171"/>
                </a:solidFill>
              </a:rPr>
              <a:t>/1000点　</a:t>
            </a:r>
            <a:endParaRPr b="1" i="0" sz="2400" u="none" cap="none" strike="noStrike">
              <a:solidFill>
                <a:srgbClr val="717171"/>
              </a:solidFill>
              <a:latin typeface="Arial"/>
              <a:ea typeface="Arial"/>
              <a:cs typeface="Arial"/>
              <a:sym typeface="Arial"/>
            </a:endParaRPr>
          </a:p>
        </p:txBody>
      </p:sp>
      <p:pic>
        <p:nvPicPr>
          <p:cNvPr id="90" name="Google Shape;90;p15"/>
          <p:cNvPicPr preferRelativeResize="0"/>
          <p:nvPr/>
        </p:nvPicPr>
        <p:blipFill>
          <a:blip r:embed="rId3">
            <a:alphaModFix/>
          </a:blip>
          <a:stretch>
            <a:fillRect/>
          </a:stretch>
        </p:blipFill>
        <p:spPr>
          <a:xfrm>
            <a:off x="152400" y="2110998"/>
            <a:ext cx="9141409" cy="1921203"/>
          </a:xfrm>
          <a:prstGeom prst="rect">
            <a:avLst/>
          </a:prstGeom>
          <a:noFill/>
          <a:ln>
            <a:noFill/>
          </a:ln>
        </p:spPr>
      </p:pic>
      <p:pic>
        <p:nvPicPr>
          <p:cNvPr id="91" name="Google Shape;91;p15"/>
          <p:cNvPicPr preferRelativeResize="0"/>
          <p:nvPr/>
        </p:nvPicPr>
        <p:blipFill>
          <a:blip r:embed="rId4">
            <a:alphaModFix/>
          </a:blip>
          <a:stretch>
            <a:fillRect/>
          </a:stretch>
        </p:blipFill>
        <p:spPr>
          <a:xfrm>
            <a:off x="473182" y="4806612"/>
            <a:ext cx="8873068" cy="15077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97" name="Google Shape;97;p16"/>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試験内容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98" name="Google Shape;98;p16"/>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試験価格：</a:t>
            </a:r>
            <a:r>
              <a:rPr b="1" lang="en-US" sz="3200">
                <a:solidFill>
                  <a:srgbClr val="F1A60F"/>
                </a:solidFill>
              </a:rPr>
              <a:t>11,000 円</a:t>
            </a:r>
            <a:endParaRPr b="1" i="0" sz="2400" u="none" cap="none" strike="noStrike">
              <a:solidFill>
                <a:srgbClr val="F1A60F"/>
              </a:solidFill>
              <a:latin typeface="Arial"/>
              <a:ea typeface="Arial"/>
              <a:cs typeface="Arial"/>
              <a:sym typeface="Arial"/>
            </a:endParaRPr>
          </a:p>
        </p:txBody>
      </p:sp>
      <p:sp>
        <p:nvSpPr>
          <p:cNvPr id="99" name="Google Shape;99;p16"/>
          <p:cNvSpPr/>
          <p:nvPr/>
        </p:nvSpPr>
        <p:spPr>
          <a:xfrm>
            <a:off x="233625" y="4184600"/>
            <a:ext cx="9370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申し込み方法：　</a:t>
            </a:r>
            <a:endParaRPr b="1" i="0" sz="2400" u="none" cap="none" strike="noStrike">
              <a:solidFill>
                <a:srgbClr val="717171"/>
              </a:solidFill>
              <a:latin typeface="Arial"/>
              <a:ea typeface="Arial"/>
              <a:cs typeface="Arial"/>
              <a:sym typeface="Arial"/>
            </a:endParaRPr>
          </a:p>
        </p:txBody>
      </p:sp>
      <p:sp>
        <p:nvSpPr>
          <p:cNvPr id="100" name="Google Shape;100;p16"/>
          <p:cNvSpPr txBox="1"/>
          <p:nvPr/>
        </p:nvSpPr>
        <p:spPr>
          <a:xfrm>
            <a:off x="944675" y="5498488"/>
            <a:ext cx="8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https://nokonokonetwork.com/aws_associate/how_to_apply_for_aws_exam.html</a:t>
            </a:r>
            <a:endParaRPr/>
          </a:p>
        </p:txBody>
      </p:sp>
      <p:sp>
        <p:nvSpPr>
          <p:cNvPr id="101" name="Google Shape;101;p16"/>
          <p:cNvSpPr/>
          <p:nvPr/>
        </p:nvSpPr>
        <p:spPr>
          <a:xfrm>
            <a:off x="233625" y="4917750"/>
            <a:ext cx="9370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【解説】AWS受験の申し込み方法をわかりやすく解説します！！　</a:t>
            </a:r>
            <a:endParaRPr b="1" i="0" sz="1500" u="none" cap="none" strike="noStrike">
              <a:solidFill>
                <a:srgbClr val="717171"/>
              </a:solidFill>
              <a:latin typeface="Arial"/>
              <a:ea typeface="Arial"/>
              <a:cs typeface="Arial"/>
              <a:sym typeface="Arial"/>
            </a:endParaRPr>
          </a:p>
        </p:txBody>
      </p:sp>
      <p:sp>
        <p:nvSpPr>
          <p:cNvPr id="102" name="Google Shape;102;p16"/>
          <p:cNvSpPr/>
          <p:nvPr/>
        </p:nvSpPr>
        <p:spPr>
          <a:xfrm>
            <a:off x="631575" y="2336825"/>
            <a:ext cx="9370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ココトはビルドアップ補助があるため合格した場合は</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試験費全額とお祝い金10,000円がもらえる　</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08" name="Google Shape;108;p17"/>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当講座のスケジュール</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09" name="Google Shape;109;p17"/>
          <p:cNvSpPr/>
          <p:nvPr/>
        </p:nvSpPr>
        <p:spPr>
          <a:xfrm>
            <a:off x="462225" y="1136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週1回実施予定　合格予定日：</a:t>
            </a:r>
            <a:r>
              <a:rPr b="1" lang="en-US" sz="3200">
                <a:solidFill>
                  <a:srgbClr val="F1A60F"/>
                </a:solidFill>
              </a:rPr>
              <a:t>9/3(土)</a:t>
            </a:r>
            <a:endParaRPr b="1" i="0" sz="2400" u="none" cap="none" strike="noStrike">
              <a:solidFill>
                <a:srgbClr val="F1A60F"/>
              </a:solidFill>
              <a:latin typeface="Arial"/>
              <a:ea typeface="Arial"/>
              <a:cs typeface="Arial"/>
              <a:sym typeface="Arial"/>
            </a:endParaRPr>
          </a:p>
        </p:txBody>
      </p:sp>
      <p:grpSp>
        <p:nvGrpSpPr>
          <p:cNvPr id="110" name="Google Shape;110;p17"/>
          <p:cNvGrpSpPr/>
          <p:nvPr/>
        </p:nvGrpSpPr>
        <p:grpSpPr>
          <a:xfrm>
            <a:off x="732575" y="4229100"/>
            <a:ext cx="8344075" cy="1656625"/>
            <a:chOff x="808775" y="4229100"/>
            <a:chExt cx="8344075" cy="1656625"/>
          </a:xfrm>
        </p:grpSpPr>
        <p:grpSp>
          <p:nvGrpSpPr>
            <p:cNvPr id="111" name="Google Shape;111;p17"/>
            <p:cNvGrpSpPr/>
            <p:nvPr/>
          </p:nvGrpSpPr>
          <p:grpSpPr>
            <a:xfrm>
              <a:off x="808775" y="4229100"/>
              <a:ext cx="8344075" cy="1656625"/>
              <a:chOff x="808775" y="3467100"/>
              <a:chExt cx="8344075" cy="1656625"/>
            </a:xfrm>
          </p:grpSpPr>
          <p:sp>
            <p:nvSpPr>
              <p:cNvPr id="112" name="Google Shape;112;p17"/>
              <p:cNvSpPr/>
              <p:nvPr/>
            </p:nvSpPr>
            <p:spPr>
              <a:xfrm>
                <a:off x="2604575" y="3467100"/>
                <a:ext cx="1636200" cy="764700"/>
              </a:xfrm>
              <a:prstGeom prst="roundRect">
                <a:avLst>
                  <a:gd fmla="val 16667" name="adj"/>
                </a:avLst>
              </a:prstGeom>
              <a:solidFill>
                <a:srgbClr val="B6D7A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t>第2回</a:t>
                </a:r>
                <a:endParaRPr b="1"/>
              </a:p>
              <a:p>
                <a:pPr indent="0" lvl="0" marL="0" marR="0" rtl="0" algn="ctr">
                  <a:lnSpc>
                    <a:spcPct val="100000"/>
                  </a:lnSpc>
                  <a:spcBef>
                    <a:spcPts val="0"/>
                  </a:spcBef>
                  <a:spcAft>
                    <a:spcPts val="0"/>
                  </a:spcAft>
                  <a:buClr>
                    <a:srgbClr val="000000"/>
                  </a:buClr>
                  <a:buSzPts val="1400"/>
                  <a:buFont typeface="Arial"/>
                  <a:buNone/>
                </a:pPr>
                <a:r>
                  <a:rPr b="1" lang="en-US" sz="1300"/>
                  <a:t>セキュリティとコンプライアンス</a:t>
                </a:r>
                <a:endParaRPr b="1" sz="1300"/>
              </a:p>
            </p:txBody>
          </p:sp>
          <p:sp>
            <p:nvSpPr>
              <p:cNvPr id="113" name="Google Shape;113;p17"/>
              <p:cNvSpPr/>
              <p:nvPr/>
            </p:nvSpPr>
            <p:spPr>
              <a:xfrm>
                <a:off x="808775" y="3467100"/>
                <a:ext cx="1705200" cy="764700"/>
              </a:xfrm>
              <a:prstGeom prst="roundRect">
                <a:avLst>
                  <a:gd fmla="val 16667" name="adj"/>
                </a:avLst>
              </a:prstGeom>
              <a:solidFill>
                <a:srgbClr val="D9D2E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t>第1回</a:t>
                </a:r>
                <a:endParaRPr b="1"/>
              </a:p>
              <a:p>
                <a:pPr indent="0" lvl="0" marL="0" marR="0" rtl="0" algn="ctr">
                  <a:lnSpc>
                    <a:spcPct val="100000"/>
                  </a:lnSpc>
                  <a:spcBef>
                    <a:spcPts val="0"/>
                  </a:spcBef>
                  <a:spcAft>
                    <a:spcPts val="0"/>
                  </a:spcAft>
                  <a:buClr>
                    <a:srgbClr val="000000"/>
                  </a:buClr>
                  <a:buSzPts val="1400"/>
                  <a:buFont typeface="Arial"/>
                  <a:buNone/>
                </a:pPr>
                <a:r>
                  <a:rPr b="1" lang="en-US"/>
                  <a:t>概要説明</a:t>
                </a:r>
                <a:endParaRPr b="1"/>
              </a:p>
              <a:p>
                <a:pPr indent="0" lvl="0" marL="0" marR="0" rtl="0" algn="ctr">
                  <a:lnSpc>
                    <a:spcPct val="100000"/>
                  </a:lnSpc>
                  <a:spcBef>
                    <a:spcPts val="0"/>
                  </a:spcBef>
                  <a:spcAft>
                    <a:spcPts val="0"/>
                  </a:spcAft>
                  <a:buClr>
                    <a:srgbClr val="000000"/>
                  </a:buClr>
                  <a:buSzPts val="1400"/>
                  <a:buFont typeface="Arial"/>
                  <a:buNone/>
                </a:pPr>
                <a:r>
                  <a:rPr b="1" lang="en-US" sz="1200"/>
                  <a:t>クラウドコンセプト</a:t>
                </a:r>
                <a:endParaRPr b="1" sz="1100"/>
              </a:p>
            </p:txBody>
          </p:sp>
          <p:sp>
            <p:nvSpPr>
              <p:cNvPr id="114" name="Google Shape;114;p17"/>
              <p:cNvSpPr/>
              <p:nvPr/>
            </p:nvSpPr>
            <p:spPr>
              <a:xfrm>
                <a:off x="6095400" y="3467100"/>
                <a:ext cx="1450200" cy="764700"/>
              </a:xfrm>
              <a:prstGeom prst="roundRect">
                <a:avLst>
                  <a:gd fmla="val 16667" name="adj"/>
                </a:avLst>
              </a:prstGeom>
              <a:solidFill>
                <a:srgbClr val="FFE59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t>第4回</a:t>
                </a:r>
                <a:endParaRPr b="1"/>
              </a:p>
              <a:p>
                <a:pPr indent="0" lvl="0" marL="0" marR="0" rtl="0" algn="ctr">
                  <a:lnSpc>
                    <a:spcPct val="100000"/>
                  </a:lnSpc>
                  <a:spcBef>
                    <a:spcPts val="0"/>
                  </a:spcBef>
                  <a:spcAft>
                    <a:spcPts val="0"/>
                  </a:spcAft>
                  <a:buClr>
                    <a:srgbClr val="000000"/>
                  </a:buClr>
                  <a:buSzPts val="1400"/>
                  <a:buFont typeface="Arial"/>
                  <a:buNone/>
                </a:pPr>
                <a:r>
                  <a:rPr b="1" lang="en-US" sz="1300"/>
                  <a:t>テクノロジー</a:t>
                </a:r>
                <a:endParaRPr b="1" sz="1300"/>
              </a:p>
            </p:txBody>
          </p:sp>
          <p:sp>
            <p:nvSpPr>
              <p:cNvPr id="115" name="Google Shape;115;p17"/>
              <p:cNvSpPr/>
              <p:nvPr/>
            </p:nvSpPr>
            <p:spPr>
              <a:xfrm>
                <a:off x="7643725" y="3467100"/>
                <a:ext cx="1509000" cy="764700"/>
              </a:xfrm>
              <a:prstGeom prst="roundRect">
                <a:avLst>
                  <a:gd fmla="val 16667" name="adj"/>
                </a:avLst>
              </a:prstGeom>
              <a:solidFill>
                <a:srgbClr val="9FC5E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t>第5回</a:t>
                </a:r>
                <a:endParaRPr b="1"/>
              </a:p>
              <a:p>
                <a:pPr indent="0" lvl="0" marL="0" rtl="0" algn="ctr">
                  <a:spcBef>
                    <a:spcPts val="0"/>
                  </a:spcBef>
                  <a:spcAft>
                    <a:spcPts val="0"/>
                  </a:spcAft>
                  <a:buClr>
                    <a:srgbClr val="000000"/>
                  </a:buClr>
                  <a:buSzPts val="1400"/>
                  <a:buFont typeface="Arial"/>
                  <a:buNone/>
                </a:pPr>
                <a:r>
                  <a:rPr b="1" lang="en-US" sz="1300"/>
                  <a:t>請求と料金設定</a:t>
                </a:r>
                <a:endParaRPr/>
              </a:p>
              <a:p>
                <a:pPr indent="0" lvl="0" marL="0" marR="0" rtl="0" algn="ctr">
                  <a:lnSpc>
                    <a:spcPct val="100000"/>
                  </a:lnSpc>
                  <a:spcBef>
                    <a:spcPts val="0"/>
                  </a:spcBef>
                  <a:spcAft>
                    <a:spcPts val="0"/>
                  </a:spcAft>
                  <a:buClr>
                    <a:srgbClr val="000000"/>
                  </a:buClr>
                  <a:buSzPts val="1400"/>
                  <a:buFont typeface="Arial"/>
                  <a:buNone/>
                </a:pPr>
                <a:r>
                  <a:rPr b="1" lang="en-US"/>
                  <a:t>試験申し込み</a:t>
                </a:r>
                <a:endParaRPr b="1"/>
              </a:p>
            </p:txBody>
          </p:sp>
          <p:sp>
            <p:nvSpPr>
              <p:cNvPr id="116" name="Google Shape;116;p17"/>
              <p:cNvSpPr/>
              <p:nvPr/>
            </p:nvSpPr>
            <p:spPr>
              <a:xfrm rot="-5400000">
                <a:off x="1366475" y="3983125"/>
                <a:ext cx="582900" cy="1698300"/>
              </a:xfrm>
              <a:prstGeom prst="downArrow">
                <a:avLst>
                  <a:gd fmla="val 50000" name="adj1"/>
                  <a:gd fmla="val 50000" name="adj2"/>
                </a:avLst>
              </a:prstGeom>
              <a:solidFill>
                <a:srgbClr val="D9D2E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sp>
            <p:nvSpPr>
              <p:cNvPr id="117" name="Google Shape;117;p17"/>
              <p:cNvSpPr/>
              <p:nvPr/>
            </p:nvSpPr>
            <p:spPr>
              <a:xfrm rot="-5400000">
                <a:off x="3171275" y="4050325"/>
                <a:ext cx="582900" cy="1563900"/>
              </a:xfrm>
              <a:prstGeom prst="downArrow">
                <a:avLst>
                  <a:gd fmla="val 50000" name="adj1"/>
                  <a:gd fmla="val 50000" name="adj2"/>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sp>
            <p:nvSpPr>
              <p:cNvPr id="118" name="Google Shape;118;p17"/>
              <p:cNvSpPr/>
              <p:nvPr/>
            </p:nvSpPr>
            <p:spPr>
              <a:xfrm rot="-5400000">
                <a:off x="6554850" y="4107925"/>
                <a:ext cx="582900" cy="1448700"/>
              </a:xfrm>
              <a:prstGeom prst="downArrow">
                <a:avLst>
                  <a:gd fmla="val 50000" name="adj1"/>
                  <a:gd fmla="val 50000" name="adj2"/>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sp>
            <p:nvSpPr>
              <p:cNvPr id="119" name="Google Shape;119;p17"/>
              <p:cNvSpPr/>
              <p:nvPr/>
            </p:nvSpPr>
            <p:spPr>
              <a:xfrm rot="-5400000">
                <a:off x="8158350" y="4129225"/>
                <a:ext cx="582900" cy="1406100"/>
              </a:xfrm>
              <a:prstGeom prst="downArrow">
                <a:avLst>
                  <a:gd fmla="val 50000" name="adj1"/>
                  <a:gd fmla="val 50000" name="adj2"/>
                </a:avLst>
              </a:prstGeom>
              <a:solidFill>
                <a:srgbClr val="9FC5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grpSp>
        <p:grpSp>
          <p:nvGrpSpPr>
            <p:cNvPr id="120" name="Google Shape;120;p17"/>
            <p:cNvGrpSpPr/>
            <p:nvPr/>
          </p:nvGrpSpPr>
          <p:grpSpPr>
            <a:xfrm>
              <a:off x="4357175" y="4229100"/>
              <a:ext cx="1640100" cy="1656625"/>
              <a:chOff x="2604575" y="3467100"/>
              <a:chExt cx="1640100" cy="1656625"/>
            </a:xfrm>
          </p:grpSpPr>
          <p:sp>
            <p:nvSpPr>
              <p:cNvPr id="121" name="Google Shape;121;p17"/>
              <p:cNvSpPr/>
              <p:nvPr/>
            </p:nvSpPr>
            <p:spPr>
              <a:xfrm>
                <a:off x="2604575" y="3467100"/>
                <a:ext cx="1636200" cy="764700"/>
              </a:xfrm>
              <a:prstGeom prst="roundRect">
                <a:avLst>
                  <a:gd fmla="val 16667" name="adj"/>
                </a:avLst>
              </a:prstGeom>
              <a:solidFill>
                <a:srgbClr val="FFE59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t>第3回</a:t>
                </a:r>
                <a:endParaRPr b="1"/>
              </a:p>
              <a:p>
                <a:pPr indent="0" lvl="0" marL="0" marR="0" rtl="0" algn="ctr">
                  <a:lnSpc>
                    <a:spcPct val="100000"/>
                  </a:lnSpc>
                  <a:spcBef>
                    <a:spcPts val="0"/>
                  </a:spcBef>
                  <a:spcAft>
                    <a:spcPts val="0"/>
                  </a:spcAft>
                  <a:buClr>
                    <a:srgbClr val="000000"/>
                  </a:buClr>
                  <a:buSzPts val="1400"/>
                  <a:buFont typeface="Arial"/>
                  <a:buNone/>
                </a:pPr>
                <a:r>
                  <a:rPr b="1" lang="en-US"/>
                  <a:t>テクノロジー</a:t>
                </a:r>
                <a:endParaRPr b="1"/>
              </a:p>
            </p:txBody>
          </p:sp>
          <p:sp>
            <p:nvSpPr>
              <p:cNvPr id="122" name="Google Shape;122;p17"/>
              <p:cNvSpPr/>
              <p:nvPr/>
            </p:nvSpPr>
            <p:spPr>
              <a:xfrm rot="-5400000">
                <a:off x="3171275" y="4050325"/>
                <a:ext cx="582900" cy="1563900"/>
              </a:xfrm>
              <a:prstGeom prst="downArrow">
                <a:avLst>
                  <a:gd fmla="val 50000" name="adj1"/>
                  <a:gd fmla="val 50000" name="adj2"/>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grpSp>
      </p:grpSp>
      <p:pic>
        <p:nvPicPr>
          <p:cNvPr id="123" name="Google Shape;123;p17"/>
          <p:cNvPicPr preferRelativeResize="0"/>
          <p:nvPr/>
        </p:nvPicPr>
        <p:blipFill>
          <a:blip r:embed="rId3">
            <a:alphaModFix/>
          </a:blip>
          <a:stretch>
            <a:fillRect/>
          </a:stretch>
        </p:blipFill>
        <p:spPr>
          <a:xfrm>
            <a:off x="880135" y="1801288"/>
            <a:ext cx="7986041" cy="2347362"/>
          </a:xfrm>
          <a:prstGeom prst="rect">
            <a:avLst/>
          </a:prstGeom>
          <a:noFill/>
          <a:ln>
            <a:noFill/>
          </a:ln>
        </p:spPr>
      </p:pic>
      <p:sp>
        <p:nvSpPr>
          <p:cNvPr id="124" name="Google Shape;124;p17"/>
          <p:cNvSpPr/>
          <p:nvPr/>
        </p:nvSpPr>
        <p:spPr>
          <a:xfrm>
            <a:off x="1198600" y="5424900"/>
            <a:ext cx="7878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a:solidFill>
                  <a:srgbClr val="717171"/>
                </a:solidFill>
              </a:rPr>
              <a:t>8/1(月)　</a:t>
            </a:r>
            <a:endParaRPr b="1" i="0" sz="600" u="none" cap="none" strike="noStrike">
              <a:solidFill>
                <a:srgbClr val="717171"/>
              </a:solidFill>
              <a:latin typeface="Arial"/>
              <a:ea typeface="Arial"/>
              <a:cs typeface="Arial"/>
              <a:sym typeface="Arial"/>
            </a:endParaRPr>
          </a:p>
        </p:txBody>
      </p:sp>
      <p:sp>
        <p:nvSpPr>
          <p:cNvPr id="125" name="Google Shape;125;p17"/>
          <p:cNvSpPr/>
          <p:nvPr/>
        </p:nvSpPr>
        <p:spPr>
          <a:xfrm>
            <a:off x="3027400" y="5424900"/>
            <a:ext cx="7878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a:solidFill>
                  <a:srgbClr val="717171"/>
                </a:solidFill>
              </a:rPr>
              <a:t>8/8(月)　</a:t>
            </a:r>
            <a:endParaRPr b="1" i="0" sz="600" u="none" cap="none" strike="noStrike">
              <a:solidFill>
                <a:srgbClr val="717171"/>
              </a:solidFill>
              <a:latin typeface="Arial"/>
              <a:ea typeface="Arial"/>
              <a:cs typeface="Arial"/>
              <a:sym typeface="Arial"/>
            </a:endParaRPr>
          </a:p>
        </p:txBody>
      </p:sp>
      <p:sp>
        <p:nvSpPr>
          <p:cNvPr id="126" name="Google Shape;126;p17"/>
          <p:cNvSpPr/>
          <p:nvPr/>
        </p:nvSpPr>
        <p:spPr>
          <a:xfrm>
            <a:off x="4627600" y="5424900"/>
            <a:ext cx="9636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a:solidFill>
                  <a:srgbClr val="717171"/>
                </a:solidFill>
              </a:rPr>
              <a:t>8/15(月)　</a:t>
            </a:r>
            <a:endParaRPr b="1" i="0" sz="600" u="none" cap="none" strike="noStrike">
              <a:solidFill>
                <a:srgbClr val="717171"/>
              </a:solidFill>
              <a:latin typeface="Arial"/>
              <a:ea typeface="Arial"/>
              <a:cs typeface="Arial"/>
              <a:sym typeface="Arial"/>
            </a:endParaRPr>
          </a:p>
        </p:txBody>
      </p:sp>
      <p:sp>
        <p:nvSpPr>
          <p:cNvPr id="127" name="Google Shape;127;p17"/>
          <p:cNvSpPr/>
          <p:nvPr/>
        </p:nvSpPr>
        <p:spPr>
          <a:xfrm>
            <a:off x="6304000" y="5424900"/>
            <a:ext cx="9636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a:solidFill>
                  <a:srgbClr val="717171"/>
                </a:solidFill>
              </a:rPr>
              <a:t>8/22(月)　</a:t>
            </a:r>
            <a:endParaRPr b="1" i="0" sz="600" u="none" cap="none" strike="noStrike">
              <a:solidFill>
                <a:srgbClr val="717171"/>
              </a:solidFill>
              <a:latin typeface="Arial"/>
              <a:ea typeface="Arial"/>
              <a:cs typeface="Arial"/>
              <a:sym typeface="Arial"/>
            </a:endParaRPr>
          </a:p>
        </p:txBody>
      </p:sp>
      <p:sp>
        <p:nvSpPr>
          <p:cNvPr id="128" name="Google Shape;128;p17"/>
          <p:cNvSpPr/>
          <p:nvPr/>
        </p:nvSpPr>
        <p:spPr>
          <a:xfrm>
            <a:off x="7904200" y="5424900"/>
            <a:ext cx="9636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a:solidFill>
                  <a:srgbClr val="717171"/>
                </a:solidFill>
              </a:rPr>
              <a:t>8/29(月)　</a:t>
            </a:r>
            <a:endParaRPr b="1" i="0" sz="600" u="none" cap="none" strike="noStrike">
              <a:solidFill>
                <a:srgbClr val="71717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34" name="Google Shape;134;p18"/>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35" name="Google Shape;135;p18"/>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1-1. クラウドとは</a:t>
            </a:r>
            <a:endParaRPr b="1" i="0" sz="2400" u="none" cap="none" strike="noStrike">
              <a:solidFill>
                <a:srgbClr val="717171"/>
              </a:solidFill>
              <a:latin typeface="Arial"/>
              <a:ea typeface="Arial"/>
              <a:cs typeface="Arial"/>
              <a:sym typeface="Arial"/>
            </a:endParaRPr>
          </a:p>
        </p:txBody>
      </p:sp>
      <p:sp>
        <p:nvSpPr>
          <p:cNvPr id="136" name="Google Shape;136;p18"/>
          <p:cNvSpPr/>
          <p:nvPr/>
        </p:nvSpPr>
        <p:spPr>
          <a:xfrm>
            <a:off x="233625" y="2660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a:t>
            </a:r>
            <a:r>
              <a:rPr b="1" lang="en-US" sz="3200">
                <a:solidFill>
                  <a:srgbClr val="F1A60F"/>
                </a:solidFill>
              </a:rPr>
              <a:t>メリット</a:t>
            </a:r>
            <a:r>
              <a:rPr b="1" lang="en-US" sz="3200">
                <a:solidFill>
                  <a:srgbClr val="717171"/>
                </a:solidFill>
              </a:rPr>
              <a:t>(</a:t>
            </a:r>
            <a:r>
              <a:rPr b="1" lang="en-US" sz="3200">
                <a:solidFill>
                  <a:srgbClr val="F1A60F"/>
                </a:solidFill>
              </a:rPr>
              <a:t>6</a:t>
            </a:r>
            <a:r>
              <a:rPr b="1" lang="en-US" sz="3200">
                <a:solidFill>
                  <a:srgbClr val="717171"/>
                </a:solidFill>
              </a:rPr>
              <a:t>つ)</a:t>
            </a:r>
            <a:endParaRPr b="1" i="0" sz="2400" u="none" cap="none" strike="noStrike">
              <a:solidFill>
                <a:srgbClr val="717171"/>
              </a:solidFill>
              <a:latin typeface="Arial"/>
              <a:ea typeface="Arial"/>
              <a:cs typeface="Arial"/>
              <a:sym typeface="Arial"/>
            </a:endParaRPr>
          </a:p>
        </p:txBody>
      </p:sp>
      <p:sp>
        <p:nvSpPr>
          <p:cNvPr id="137" name="Google Shape;137;p18"/>
          <p:cNvSpPr/>
          <p:nvPr/>
        </p:nvSpPr>
        <p:spPr>
          <a:xfrm>
            <a:off x="233625" y="3651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1-3. クラウドアーキテクチャの</a:t>
            </a:r>
            <a:r>
              <a:rPr b="1" lang="en-US" sz="3200">
                <a:solidFill>
                  <a:srgbClr val="F1A60F"/>
                </a:solidFill>
              </a:rPr>
              <a:t>設計原理</a:t>
            </a:r>
            <a:r>
              <a:rPr b="1" lang="en-US" sz="3200">
                <a:solidFill>
                  <a:srgbClr val="717171"/>
                </a:solidFill>
              </a:rPr>
              <a:t>(</a:t>
            </a:r>
            <a:r>
              <a:rPr b="1" lang="en-US" sz="3200">
                <a:solidFill>
                  <a:srgbClr val="F1A60F"/>
                </a:solidFill>
              </a:rPr>
              <a:t>5</a:t>
            </a:r>
            <a:r>
              <a:rPr b="1" lang="en-US" sz="3200">
                <a:solidFill>
                  <a:srgbClr val="717171"/>
                </a:solidFill>
              </a:rPr>
              <a:t>つ)</a:t>
            </a:r>
            <a:endParaRPr b="1" i="0" sz="2400" u="none" cap="none" strike="noStrike">
              <a:solidFill>
                <a:srgbClr val="717171"/>
              </a:solidFill>
              <a:latin typeface="Arial"/>
              <a:ea typeface="Arial"/>
              <a:cs typeface="Arial"/>
              <a:sym typeface="Arial"/>
            </a:endParaRPr>
          </a:p>
        </p:txBody>
      </p:sp>
      <p:sp>
        <p:nvSpPr>
          <p:cNvPr id="138" name="Google Shape;138;p18"/>
          <p:cNvSpPr/>
          <p:nvPr/>
        </p:nvSpPr>
        <p:spPr>
          <a:xfrm>
            <a:off x="233625" y="47180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1-4. </a:t>
            </a:r>
            <a:r>
              <a:rPr b="1" lang="en-US" sz="3200">
                <a:solidFill>
                  <a:srgbClr val="F1A60F"/>
                </a:solidFill>
              </a:rPr>
              <a:t>AWS Well-Architected</a:t>
            </a:r>
            <a:r>
              <a:rPr b="1" lang="en-US" sz="3200">
                <a:solidFill>
                  <a:srgbClr val="717171"/>
                </a:solidFill>
              </a:rPr>
              <a:t> フレームワーク(</a:t>
            </a:r>
            <a:r>
              <a:rPr b="1" lang="en-US" sz="3200">
                <a:solidFill>
                  <a:srgbClr val="F1A60F"/>
                </a:solidFill>
              </a:rPr>
              <a:t>6</a:t>
            </a:r>
            <a:r>
              <a:rPr b="1" lang="en-US" sz="3200">
                <a:solidFill>
                  <a:srgbClr val="717171"/>
                </a:solidFill>
              </a:rPr>
              <a:t>つ)</a:t>
            </a:r>
            <a:endParaRPr b="1" i="0" sz="2400" u="none" cap="none" strike="noStrike">
              <a:solidFill>
                <a:srgbClr val="71717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44" name="Google Shape;144;p19"/>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45" name="Google Shape;145;p19"/>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1-1. クラウドとは</a:t>
            </a:r>
            <a:endParaRPr b="1" i="0" sz="2400" u="none" cap="none" strike="noStrike">
              <a:solidFill>
                <a:srgbClr val="717171"/>
              </a:solidFill>
              <a:latin typeface="Arial"/>
              <a:ea typeface="Arial"/>
              <a:cs typeface="Arial"/>
              <a:sym typeface="Arial"/>
            </a:endParaRPr>
          </a:p>
        </p:txBody>
      </p:sp>
      <p:sp>
        <p:nvSpPr>
          <p:cNvPr id="146" name="Google Shape;146;p19"/>
          <p:cNvSpPr/>
          <p:nvPr/>
        </p:nvSpPr>
        <p:spPr>
          <a:xfrm>
            <a:off x="5490050" y="2504375"/>
            <a:ext cx="3798600" cy="3549900"/>
          </a:xfrm>
          <a:prstGeom prst="roundRect">
            <a:avLst>
              <a:gd fmla="val 16667" name="adj"/>
            </a:avLst>
          </a:prstGeom>
          <a:noFill/>
          <a:ln cap="flat" cmpd="sng" w="28575">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47" name="Google Shape;147;p19"/>
          <p:cNvSpPr/>
          <p:nvPr/>
        </p:nvSpPr>
        <p:spPr>
          <a:xfrm>
            <a:off x="6558323" y="1875550"/>
            <a:ext cx="17289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000">
                <a:solidFill>
                  <a:srgbClr val="717171"/>
                </a:solidFill>
              </a:rPr>
              <a:t>クラウド</a:t>
            </a:r>
            <a:endParaRPr b="1" i="0" sz="2200" u="sng" cap="none" strike="noStrike">
              <a:solidFill>
                <a:srgbClr val="F1A60F"/>
              </a:solidFill>
              <a:latin typeface="Arial"/>
              <a:ea typeface="Arial"/>
              <a:cs typeface="Arial"/>
              <a:sym typeface="Arial"/>
            </a:endParaRPr>
          </a:p>
        </p:txBody>
      </p:sp>
      <p:pic>
        <p:nvPicPr>
          <p:cNvPr id="148" name="Google Shape;148;p19"/>
          <p:cNvPicPr preferRelativeResize="0"/>
          <p:nvPr/>
        </p:nvPicPr>
        <p:blipFill rotWithShape="1">
          <a:blip r:embed="rId3">
            <a:alphaModFix/>
          </a:blip>
          <a:srcRect b="57100" l="61134" r="12323" t="9255"/>
          <a:stretch/>
        </p:blipFill>
        <p:spPr>
          <a:xfrm>
            <a:off x="6385476" y="2580575"/>
            <a:ext cx="2043352" cy="1379276"/>
          </a:xfrm>
          <a:prstGeom prst="rect">
            <a:avLst/>
          </a:prstGeom>
          <a:noFill/>
          <a:ln>
            <a:noFill/>
          </a:ln>
        </p:spPr>
      </p:pic>
      <p:pic>
        <p:nvPicPr>
          <p:cNvPr id="149" name="Google Shape;149;p19"/>
          <p:cNvPicPr preferRelativeResize="0"/>
          <p:nvPr/>
        </p:nvPicPr>
        <p:blipFill rotWithShape="1">
          <a:blip r:embed="rId3">
            <a:alphaModFix/>
          </a:blip>
          <a:srcRect b="2862" l="15367" r="63067" t="66320"/>
          <a:stretch/>
        </p:blipFill>
        <p:spPr>
          <a:xfrm>
            <a:off x="5662649" y="4803150"/>
            <a:ext cx="1660224" cy="1263400"/>
          </a:xfrm>
          <a:prstGeom prst="rect">
            <a:avLst/>
          </a:prstGeom>
          <a:noFill/>
          <a:ln>
            <a:noFill/>
          </a:ln>
        </p:spPr>
      </p:pic>
      <p:pic>
        <p:nvPicPr>
          <p:cNvPr id="150" name="Google Shape;150;p19"/>
          <p:cNvPicPr preferRelativeResize="0"/>
          <p:nvPr/>
        </p:nvPicPr>
        <p:blipFill rotWithShape="1">
          <a:blip r:embed="rId3">
            <a:alphaModFix/>
          </a:blip>
          <a:srcRect b="2862" l="15367" r="63067" t="66320"/>
          <a:stretch/>
        </p:blipFill>
        <p:spPr>
          <a:xfrm>
            <a:off x="7491449" y="4803150"/>
            <a:ext cx="1660224" cy="1263400"/>
          </a:xfrm>
          <a:prstGeom prst="rect">
            <a:avLst/>
          </a:prstGeom>
          <a:noFill/>
          <a:ln>
            <a:noFill/>
          </a:ln>
        </p:spPr>
      </p:pic>
      <p:sp>
        <p:nvSpPr>
          <p:cNvPr id="151" name="Google Shape;151;p19"/>
          <p:cNvSpPr/>
          <p:nvPr/>
        </p:nvSpPr>
        <p:spPr>
          <a:xfrm rot="-9227617">
            <a:off x="6693944" y="4106327"/>
            <a:ext cx="664394" cy="593553"/>
          </a:xfrm>
          <a:prstGeom prst="downArrow">
            <a:avLst>
              <a:gd fmla="val 50000" name="adj1"/>
              <a:gd fmla="val 50000" name="adj2"/>
            </a:avLst>
          </a:prstGeom>
          <a:solidFill>
            <a:srgbClr val="FFFFFF"/>
          </a:solidFill>
          <a:ln cap="flat" cmpd="sng" w="2857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rot="9497968">
            <a:off x="7455854" y="4106482"/>
            <a:ext cx="664493" cy="593241"/>
          </a:xfrm>
          <a:prstGeom prst="downArrow">
            <a:avLst>
              <a:gd fmla="val 50000" name="adj1"/>
              <a:gd fmla="val 50000" name="adj2"/>
            </a:avLst>
          </a:prstGeom>
          <a:solidFill>
            <a:srgbClr val="FFFFFF"/>
          </a:solidFill>
          <a:ln cap="flat" cmpd="sng" w="2857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8206700" y="4197213"/>
            <a:ext cx="9579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000">
                <a:solidFill>
                  <a:srgbClr val="717171"/>
                </a:solidFill>
              </a:rPr>
              <a:t>共有</a:t>
            </a:r>
            <a:endParaRPr b="1" i="0" sz="2200" u="sng" cap="none" strike="noStrike">
              <a:solidFill>
                <a:srgbClr val="F1A60F"/>
              </a:solidFill>
              <a:latin typeface="Arial"/>
              <a:ea typeface="Arial"/>
              <a:cs typeface="Arial"/>
              <a:sym typeface="Arial"/>
            </a:endParaRPr>
          </a:p>
        </p:txBody>
      </p:sp>
      <p:sp>
        <p:nvSpPr>
          <p:cNvPr id="154" name="Google Shape;154;p19"/>
          <p:cNvSpPr/>
          <p:nvPr/>
        </p:nvSpPr>
        <p:spPr>
          <a:xfrm>
            <a:off x="5694650" y="4349600"/>
            <a:ext cx="9579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000">
                <a:solidFill>
                  <a:srgbClr val="717171"/>
                </a:solidFill>
              </a:rPr>
              <a:t>借りる</a:t>
            </a:r>
            <a:endParaRPr b="1" i="0" sz="1200" u="sng" cap="none" strike="noStrike">
              <a:solidFill>
                <a:srgbClr val="F1A60F"/>
              </a:solidFill>
              <a:latin typeface="Arial"/>
              <a:ea typeface="Arial"/>
              <a:cs typeface="Arial"/>
              <a:sym typeface="Arial"/>
            </a:endParaRPr>
          </a:p>
        </p:txBody>
      </p:sp>
      <p:sp>
        <p:nvSpPr>
          <p:cNvPr id="155" name="Google Shape;155;p19"/>
          <p:cNvSpPr/>
          <p:nvPr/>
        </p:nvSpPr>
        <p:spPr>
          <a:xfrm>
            <a:off x="479175" y="2413025"/>
            <a:ext cx="4594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仮想サーバやDB、ストレージなどのITリソースを利用したい時に利用したい分だけ</a:t>
            </a:r>
            <a:r>
              <a:rPr b="1" lang="en-US" sz="2300">
                <a:solidFill>
                  <a:srgbClr val="F1A60F"/>
                </a:solidFill>
              </a:rPr>
              <a:t>従量課金制</a:t>
            </a:r>
            <a:r>
              <a:rPr b="1" lang="en-US" sz="2300">
                <a:solidFill>
                  <a:srgbClr val="717171"/>
                </a:solidFill>
              </a:rPr>
              <a:t>で利用できるサービス</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オンプレミスで必要だった事前の見積もりやシステムメンテナンス作業が不要になり、</a:t>
            </a:r>
            <a:r>
              <a:rPr b="1" lang="en-US" sz="2300">
                <a:solidFill>
                  <a:srgbClr val="F1A60F"/>
                </a:solidFill>
              </a:rPr>
              <a:t>構築・運用コストの大きな削減</a:t>
            </a:r>
            <a:r>
              <a:rPr b="1" lang="en-US" sz="2300">
                <a:solidFill>
                  <a:srgbClr val="717171"/>
                </a:solidFill>
              </a:rPr>
              <a:t>ができる　</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61" name="Google Shape;161;p20"/>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62" name="Google Shape;162;p20"/>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AWSのメリット</a:t>
            </a:r>
            <a:endParaRPr b="1" i="0" sz="2400" u="none" cap="none" strike="noStrike">
              <a:solidFill>
                <a:srgbClr val="717171"/>
              </a:solidFill>
              <a:latin typeface="Arial"/>
              <a:ea typeface="Arial"/>
              <a:cs typeface="Arial"/>
              <a:sym typeface="Arial"/>
            </a:endParaRPr>
          </a:p>
        </p:txBody>
      </p:sp>
      <p:sp>
        <p:nvSpPr>
          <p:cNvPr id="163" name="Google Shape;163;p20"/>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AWSには以下６つのメリットがある</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80000"/>
              </a:lnSpc>
              <a:spcBef>
                <a:spcPts val="0"/>
              </a:spcBef>
              <a:spcAft>
                <a:spcPts val="0"/>
              </a:spcAft>
              <a:buClr>
                <a:srgbClr val="000000"/>
              </a:buClr>
              <a:buSzPts val="3200"/>
              <a:buFont typeface="Arial"/>
              <a:buNone/>
            </a:pPr>
            <a:r>
              <a:rPr b="1" lang="en-US" sz="2300">
                <a:solidFill>
                  <a:srgbClr val="717171"/>
                </a:solidFill>
              </a:rPr>
              <a:t>①</a:t>
            </a:r>
            <a:r>
              <a:rPr b="1" lang="en-US" sz="2300">
                <a:solidFill>
                  <a:srgbClr val="FF0000"/>
                </a:solidFill>
              </a:rPr>
              <a:t>固定費（設備投資費）が柔軟な変動費へ</a:t>
            </a:r>
            <a:endParaRPr b="1" sz="23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②</a:t>
            </a:r>
            <a:r>
              <a:rPr b="1" lang="en-US" sz="2300">
                <a:solidFill>
                  <a:srgbClr val="FF9900"/>
                </a:solidFill>
              </a:rPr>
              <a:t>スケールによる大きなコストメリット</a:t>
            </a:r>
            <a:endParaRPr b="1" sz="2300">
              <a:solidFill>
                <a:srgbClr val="FF9900"/>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③</a:t>
            </a:r>
            <a:r>
              <a:rPr b="1" lang="en-US" sz="2300">
                <a:solidFill>
                  <a:srgbClr val="6AA84F"/>
                </a:solidFill>
              </a:rPr>
              <a:t>キャパシティの予測が不要に</a:t>
            </a:r>
            <a:endParaRPr b="1" sz="2300">
              <a:solidFill>
                <a:srgbClr val="6AA84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④</a:t>
            </a:r>
            <a:r>
              <a:rPr b="1" lang="en-US" sz="2300">
                <a:solidFill>
                  <a:srgbClr val="3C78D8"/>
                </a:solidFill>
              </a:rPr>
              <a:t>速度と俊敏性の向上</a:t>
            </a:r>
            <a:endParaRPr b="1" sz="2300">
              <a:solidFill>
                <a:srgbClr val="3C78D8"/>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⑤</a:t>
            </a:r>
            <a:r>
              <a:rPr b="1" lang="en-US" sz="2300">
                <a:solidFill>
                  <a:srgbClr val="A64D79"/>
                </a:solidFill>
              </a:rPr>
              <a:t>データセンターの運用と保守への投資が不要に</a:t>
            </a:r>
            <a:endParaRPr b="1" sz="2300">
              <a:solidFill>
                <a:srgbClr val="A64D79"/>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rPr b="1" lang="en-US" sz="2300">
                <a:solidFill>
                  <a:srgbClr val="717171"/>
                </a:solidFill>
              </a:rPr>
              <a:t>⑥</a:t>
            </a:r>
            <a:r>
              <a:rPr b="1" lang="en-US" sz="2300">
                <a:solidFill>
                  <a:srgbClr val="674EA7"/>
                </a:solidFill>
              </a:rPr>
              <a:t>わずか数分で世界中にデプロイ</a:t>
            </a:r>
            <a:endParaRPr b="1" sz="2300">
              <a:solidFill>
                <a:srgbClr val="674EA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69" name="Google Shape;169;p21"/>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70" name="Google Shape;170;p21"/>
          <p:cNvSpPr/>
          <p:nvPr/>
        </p:nvSpPr>
        <p:spPr>
          <a:xfrm>
            <a:off x="233625" y="1669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1-2. AWSの長所・短所</a:t>
            </a:r>
            <a:endParaRPr b="1" i="0" sz="2400" u="none" cap="none" strike="noStrike">
              <a:solidFill>
                <a:srgbClr val="717171"/>
              </a:solidFill>
              <a:latin typeface="Arial"/>
              <a:ea typeface="Arial"/>
              <a:cs typeface="Arial"/>
              <a:sym typeface="Arial"/>
            </a:endParaRPr>
          </a:p>
        </p:txBody>
      </p:sp>
      <p:sp>
        <p:nvSpPr>
          <p:cNvPr id="171" name="Google Shape;171;p21"/>
          <p:cNvSpPr/>
          <p:nvPr/>
        </p:nvSpPr>
        <p:spPr>
          <a:xfrm>
            <a:off x="479175" y="24130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3200"/>
              <a:buFont typeface="Arial"/>
              <a:buNone/>
            </a:pPr>
            <a:r>
              <a:rPr b="1" lang="en-US" sz="2700">
                <a:solidFill>
                  <a:srgbClr val="717171"/>
                </a:solidFill>
              </a:rPr>
              <a:t>①</a:t>
            </a:r>
            <a:r>
              <a:rPr b="1" lang="en-US" sz="2700">
                <a:solidFill>
                  <a:srgbClr val="FF0000"/>
                </a:solidFill>
              </a:rPr>
              <a:t>固定費（設備投資費）が柔軟な変動費へ</a:t>
            </a:r>
            <a:endParaRPr b="1" sz="2700">
              <a:solidFill>
                <a:srgbClr val="FF0000"/>
              </a:solidFill>
            </a:endParaRPr>
          </a:p>
          <a:p>
            <a:pPr indent="0" lvl="0" marL="0" marR="0" rtl="0" algn="l">
              <a:lnSpc>
                <a:spcPct val="80000"/>
              </a:lnSpc>
              <a:spcBef>
                <a:spcPts val="0"/>
              </a:spcBef>
              <a:spcAft>
                <a:spcPts val="0"/>
              </a:spcAft>
              <a:buClr>
                <a:srgbClr val="000000"/>
              </a:buClr>
              <a:buSzPts val="3200"/>
              <a:buFont typeface="Arial"/>
              <a:buNone/>
            </a:pPr>
            <a:r>
              <a:t/>
            </a:r>
            <a:endParaRPr b="1" sz="2300">
              <a:solidFill>
                <a:srgbClr val="F1A60F"/>
              </a:solidFill>
            </a:endParaRPr>
          </a:p>
          <a:p>
            <a:pPr indent="0" lvl="0" marL="0" rtl="0" algn="l">
              <a:lnSpc>
                <a:spcPct val="80000"/>
              </a:lnSpc>
              <a:spcBef>
                <a:spcPts val="0"/>
              </a:spcBef>
              <a:spcAft>
                <a:spcPts val="0"/>
              </a:spcAft>
              <a:buClr>
                <a:srgbClr val="000000"/>
              </a:buClr>
              <a:buSzPts val="3200"/>
              <a:buFont typeface="Arial"/>
              <a:buNone/>
            </a:pPr>
            <a:r>
              <a:t/>
            </a:r>
            <a:endParaRPr b="1" sz="2300">
              <a:solidFill>
                <a:srgbClr val="F1A60F"/>
              </a:solidFill>
            </a:endParaRPr>
          </a:p>
        </p:txBody>
      </p:sp>
      <p:pic>
        <p:nvPicPr>
          <p:cNvPr id="172" name="Google Shape;172;p21"/>
          <p:cNvPicPr preferRelativeResize="0"/>
          <p:nvPr/>
        </p:nvPicPr>
        <p:blipFill>
          <a:blip r:embed="rId3">
            <a:alphaModFix/>
          </a:blip>
          <a:stretch>
            <a:fillRect/>
          </a:stretch>
        </p:blipFill>
        <p:spPr>
          <a:xfrm>
            <a:off x="4787475" y="3006425"/>
            <a:ext cx="4634702" cy="3307940"/>
          </a:xfrm>
          <a:prstGeom prst="rect">
            <a:avLst/>
          </a:prstGeom>
          <a:noFill/>
          <a:ln>
            <a:noFill/>
          </a:ln>
        </p:spPr>
      </p:pic>
      <p:sp>
        <p:nvSpPr>
          <p:cNvPr id="173" name="Google Shape;173;p21"/>
          <p:cNvSpPr/>
          <p:nvPr/>
        </p:nvSpPr>
        <p:spPr>
          <a:xfrm>
            <a:off x="479175" y="2717825"/>
            <a:ext cx="387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オンプレミスとは異なり、仮想サーバやDB、ストレージなどのITリソースを利用したい時に利用したい分だけ</a:t>
            </a:r>
            <a:r>
              <a:rPr b="1" lang="en-US" sz="2300">
                <a:solidFill>
                  <a:srgbClr val="FF0000"/>
                </a:solidFill>
              </a:rPr>
              <a:t>従量課金制</a:t>
            </a:r>
            <a:r>
              <a:rPr b="1" lang="en-US" sz="2300">
                <a:solidFill>
                  <a:srgbClr val="717171"/>
                </a:solidFill>
              </a:rPr>
              <a:t>で利用できるので、</a:t>
            </a:r>
            <a:r>
              <a:rPr b="1" lang="en-US" sz="2300">
                <a:solidFill>
                  <a:srgbClr val="FF0000"/>
                </a:solidFill>
              </a:rPr>
              <a:t>大きなコスト削減</a:t>
            </a:r>
            <a:r>
              <a:rPr b="1" lang="en-US" sz="2300">
                <a:solidFill>
                  <a:srgbClr val="717171"/>
                </a:solidFill>
              </a:rPr>
              <a:t>に繋がる　</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