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7" r:id="rId5"/>
    <p:sldId id="258" r:id="rId6"/>
    <p:sldId id="259" r:id="rId7"/>
    <p:sldId id="260" r:id="rId8"/>
    <p:sldId id="261" r:id="rId9"/>
    <p:sldId id="266" r:id="rId10"/>
    <p:sldId id="264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3663-FFE9-0F87-93F7-71FC43AC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627" y="165100"/>
            <a:ext cx="8574622" cy="1308100"/>
          </a:xfrm>
        </p:spPr>
        <p:txBody>
          <a:bodyPr/>
          <a:lstStyle/>
          <a:p>
            <a:r>
              <a:rPr lang="ar-EG" dirty="0"/>
              <a:t>لونها </a:t>
            </a:r>
            <a:r>
              <a:rPr lang="ar-EG" dirty="0" err="1"/>
              <a:t>بالاخضر</a:t>
            </a:r>
            <a:r>
              <a:rPr lang="ar-EG" dirty="0"/>
              <a:t>: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2DDE-BF4E-08F0-695C-BF6D9773A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604" y="2040466"/>
            <a:ext cx="6987645" cy="1388534"/>
          </a:xfrm>
        </p:spPr>
        <p:txBody>
          <a:bodyPr/>
          <a:lstStyle/>
          <a:p>
            <a:r>
              <a:rPr lang="ar-EG" dirty="0"/>
              <a:t>تنظيم و تسهيل حملات التشجير للطرفين (جهات و افراد), بتوثيقها و تمكين المستخدمين من المساهمة بها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8C2-65B5-BE8E-FED4-6AEED946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r>
              <a:rPr lang="ar-EG" dirty="0"/>
              <a:t>ملاحظات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387-DD3E-2367-E225-959B64EE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4306957"/>
          </a:xfrm>
        </p:spPr>
        <p:txBody>
          <a:bodyPr/>
          <a:lstStyle/>
          <a:p>
            <a:pPr algn="r" rtl="1"/>
            <a:r>
              <a:rPr lang="ar-EG" dirty="0"/>
              <a:t>صور قبل و بعد بنفس الزوايا لتسهيل التأكد من ان هذا نفس المكان </a:t>
            </a:r>
          </a:p>
          <a:p>
            <a:pPr algn="r" rtl="1"/>
            <a:r>
              <a:rPr lang="ar-EG" dirty="0"/>
              <a:t>اسماء المساهمين تكون </a:t>
            </a:r>
            <a:r>
              <a:rPr lang="ar-EG" dirty="0" err="1"/>
              <a:t>تليكرام</a:t>
            </a:r>
            <a:r>
              <a:rPr lang="ar-EG" dirty="0"/>
              <a:t> يوسر</a:t>
            </a:r>
          </a:p>
          <a:p>
            <a:pPr algn="r" rtl="1"/>
            <a:r>
              <a:rPr lang="ar-EG" dirty="0"/>
              <a:t>شروط لتحديد المكان الذي يحتاج الى زراعة </a:t>
            </a:r>
          </a:p>
          <a:p>
            <a:pPr algn="r" rtl="1"/>
            <a:r>
              <a:rPr lang="ar-EG" dirty="0"/>
              <a:t>صور توضيحية لكيفية الزراعة الصحيحة</a:t>
            </a:r>
            <a:endParaRPr lang="en-US" dirty="0"/>
          </a:p>
          <a:p>
            <a:pPr algn="r" rtl="1"/>
            <a:r>
              <a:rPr lang="ar-EG" dirty="0"/>
              <a:t>حسابات للفرق المشاركة مع شارتها على كل علامة </a:t>
            </a:r>
          </a:p>
          <a:p>
            <a:pPr algn="r" rtl="1"/>
            <a:r>
              <a:rPr lang="ar-EG" dirty="0"/>
              <a:t> </a:t>
            </a:r>
            <a:r>
              <a:rPr lang="en-US" dirty="0"/>
              <a:t>leader board; volunteers,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41C7F-A09F-1B56-3F92-1541287C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1" y="4040257"/>
            <a:ext cx="2476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6F9D4-E1CC-010C-F3D9-029981BD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1" y="5167312"/>
            <a:ext cx="1704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275-4B48-C8F7-579C-595E3C65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443"/>
          </a:xfrm>
        </p:spPr>
        <p:txBody>
          <a:bodyPr/>
          <a:lstStyle/>
          <a:p>
            <a:r>
              <a:rPr lang="ar-EG" dirty="0"/>
              <a:t>الوضع الحالي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E1C7-C946-93C4-245C-3C64D8FD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43"/>
            <a:ext cx="10018713" cy="3124201"/>
          </a:xfrm>
        </p:spPr>
        <p:txBody>
          <a:bodyPr/>
          <a:lstStyle/>
          <a:p>
            <a:pPr algn="r" rtl="1"/>
            <a:r>
              <a:rPr lang="ar-EG" dirty="0"/>
              <a:t> تزايد العواصف الرملية، خصوصا بعد ارتفاع عدد الأيام المغبرة إلى "272 يوما في السنة لفترة عقدين". يرجح "أن تصل إلى 300 يوم مغبر في السنة عام 2050”</a:t>
            </a:r>
          </a:p>
          <a:p>
            <a:pPr algn="r" rtl="1"/>
            <a:r>
              <a:rPr lang="ar-EG" dirty="0"/>
              <a:t> ويعد العراق من الدول الخمس الأكثر عرضة لتغير المناخ والتصحر في العالم، خصوصا بسبب تزايد الجفاف مع ارتفاع درجات الحرارة التي تتجاوز في فصل الصيف أحيانا 50 درجة مئوية.</a:t>
            </a:r>
          </a:p>
        </p:txBody>
      </p:sp>
    </p:spTree>
    <p:extLst>
      <p:ext uri="{BB962C8B-B14F-4D97-AF65-F5344CB8AC3E}">
        <p14:creationId xmlns:p14="http://schemas.microsoft.com/office/powerpoint/2010/main" val="251322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AB75-8F1C-852E-C336-396AAC65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r>
              <a:rPr lang="ar-EG" dirty="0"/>
              <a:t>الوضع الحالي: المشكلة: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60B-CECC-F32A-3E16-89BEFA3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4293703"/>
          </a:xfrm>
        </p:spPr>
        <p:txBody>
          <a:bodyPr/>
          <a:lstStyle/>
          <a:p>
            <a:pPr algn="r" rtl="1"/>
            <a:r>
              <a:rPr lang="ar-EG" dirty="0"/>
              <a:t>انعدام الرؤية و حوادث المرور, اختناق و احيانا الوفاة لعشرات الالاف من المواطنين </a:t>
            </a:r>
          </a:p>
          <a:p>
            <a:pPr algn="r" rtl="1"/>
            <a:r>
              <a:rPr lang="ar-EG" dirty="0"/>
              <a:t>اغلاق المؤسسات و تعليق الدوام الرسمي </a:t>
            </a:r>
          </a:p>
          <a:p>
            <a:pPr algn="r" rtl="1"/>
            <a:r>
              <a:rPr lang="ar-EG" dirty="0"/>
              <a:t>العراق الان من الدول الخمسة المتأثرة بالتغير المناخي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55B9-BB63-5F1E-FFB6-6A64B5B27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34" y="4836006"/>
            <a:ext cx="2650334" cy="1766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0AA74-8152-7FFE-B249-682972519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88" y="4836006"/>
            <a:ext cx="3141136" cy="1766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6C370-B14F-B6DA-9057-D890BFDD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8" y="4841839"/>
            <a:ext cx="2644485" cy="1761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03AA0-1B4F-D0AA-550A-69B0085EC3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6006"/>
            <a:ext cx="2644484" cy="17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B508-3BB3-A42D-341D-0612656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3730"/>
          </a:xfrm>
        </p:spPr>
        <p:txBody>
          <a:bodyPr/>
          <a:lstStyle/>
          <a:p>
            <a:r>
              <a:rPr lang="ar-EG" dirty="0"/>
              <a:t>الوضع الحالي: الاسباب: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9AA9-416E-AE29-755F-DA89E4B2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التغير المناخي</a:t>
            </a:r>
          </a:p>
          <a:p>
            <a:pPr algn="r" rtl="1"/>
            <a:r>
              <a:rPr lang="ar-EG" dirty="0"/>
              <a:t>التصحر و الجفاف</a:t>
            </a:r>
          </a:p>
          <a:p>
            <a:pPr algn="r" rtl="1"/>
            <a:r>
              <a:rPr lang="ar-EG" dirty="0"/>
              <a:t>تقلص المساحات الزراعية</a:t>
            </a:r>
          </a:p>
          <a:p>
            <a:pPr algn="r" rtl="1"/>
            <a:r>
              <a:rPr lang="ar-EG" dirty="0"/>
              <a:t>غياب ثقافة الزراعة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D3FC-B233-C3DD-0B1C-407FE941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191"/>
          </a:xfrm>
        </p:spPr>
        <p:txBody>
          <a:bodyPr/>
          <a:lstStyle/>
          <a:p>
            <a:r>
              <a:rPr lang="ar-EG" dirty="0"/>
              <a:t>شرح عام عن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7CAC-2219-FCB1-03E5-36EA3E43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0991"/>
            <a:ext cx="10018713" cy="432020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EG" dirty="0"/>
              <a:t>كيف يعمل: </a:t>
            </a:r>
          </a:p>
          <a:p>
            <a:pPr lvl="1" algn="r" rtl="1"/>
            <a:r>
              <a:rPr lang="ar-EG" dirty="0"/>
              <a:t>تنظيم و تسهيل حملات التشجير للطرفين: فرق التشجير التطوعية: توثيق حملاتهم عن طريق ادراج اماكن تم فيها حملة تشجير او اماكن تحتاج الى تشجير على شكل علامات على الخريطة مع تفاصيل اضافية لكل علامة (صور, اسماء المساهمين, الزمان, نوع و عدد النباتات, …), المستخدمين: اضافة تلك العلامات (اماكن تحتاج الى تشجير, زراعة مكان و اضافته) على شكل طلب يحتاج الى توثيق: و يتم التوثيق من قبل الجهة المركزية (المحطة)</a:t>
            </a:r>
          </a:p>
          <a:p>
            <a:pPr algn="r" rtl="1"/>
            <a:r>
              <a:rPr lang="ar-EG" dirty="0"/>
              <a:t>النتائج المحتملة: </a:t>
            </a:r>
          </a:p>
          <a:p>
            <a:pPr lvl="1" algn="r" rtl="1"/>
            <a:r>
              <a:rPr lang="ar-EG" dirty="0"/>
              <a:t>اظهار التقدم في حملات التشجير و معلومات اضافية عن كل حملة بطريقة اكثر وضوحا للمستخدم </a:t>
            </a:r>
          </a:p>
          <a:p>
            <a:pPr lvl="1" algn="r" rtl="1"/>
            <a:r>
              <a:rPr lang="ar-EG" dirty="0"/>
              <a:t>تمكين الناس من المساهمة في محاربة التصحر و الجفاف بطرق مباشرة و غير مباشرة </a:t>
            </a:r>
          </a:p>
          <a:p>
            <a:pPr lvl="1" algn="r" rtl="1"/>
            <a:r>
              <a:rPr lang="ar-EG" dirty="0"/>
              <a:t>تنظيم جهود جميع الاطراف بطريقة اكثر جدوى و تأثيرا في حل الازمة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7E7-8F4A-B49C-F72E-20F83D51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1452"/>
          </a:xfrm>
        </p:spPr>
        <p:txBody>
          <a:bodyPr/>
          <a:lstStyle/>
          <a:p>
            <a:r>
              <a:rPr lang="ar-EG" dirty="0"/>
              <a:t>مميزات الموقع: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B273-243B-83B1-B74F-63DAC0DB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7253"/>
            <a:ext cx="10018713" cy="4253947"/>
          </a:xfrm>
        </p:spPr>
        <p:txBody>
          <a:bodyPr/>
          <a:lstStyle/>
          <a:p>
            <a:pPr lvl="1" algn="r" rtl="1"/>
            <a:r>
              <a:rPr lang="ar-EG" b="1" dirty="0"/>
              <a:t>عرض الحملات المنتهية و تفاصيلها, و الحملات المحتملة </a:t>
            </a:r>
          </a:p>
          <a:p>
            <a:pPr lvl="1" algn="r" rtl="1"/>
            <a:r>
              <a:rPr lang="ar-EG" b="1" dirty="0"/>
              <a:t>اظهار مسارات النقل العام: لتسهيل الوصول لاماكن الحملات القادمة, و خيار اضافة مسار (من مشروع الخط العام)</a:t>
            </a:r>
          </a:p>
          <a:p>
            <a:pPr lvl="1" algn="r" rtl="1"/>
            <a:r>
              <a:rPr lang="ar-EG" b="1" dirty="0"/>
              <a:t>تمكين المتطوعين او المساهمين من ادخال اسمائهم مع كل حالة اضافة علامة: (يوسر </a:t>
            </a:r>
            <a:r>
              <a:rPr lang="ar-EG" b="1" dirty="0" err="1"/>
              <a:t>تليكرام</a:t>
            </a:r>
            <a:r>
              <a:rPr lang="ar-EG" b="1" dirty="0"/>
              <a:t> افضل) ما قد يمكن من انشاء مجتمع تطوعي ممكن يكبر و يتعاونون مع بعض في مشاريع مستقبلية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7A49-E980-EE1F-C2AC-83A7CA52A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20" y="4875353"/>
            <a:ext cx="3623080" cy="1590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496ED-2DB6-7A85-D8D7-1F6F776CA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46" y="4875353"/>
            <a:ext cx="3972523" cy="159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0146A-5A70-9C0A-2BAA-A72078037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23" y="5046755"/>
            <a:ext cx="1705213" cy="124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7B3A9-BED9-D44C-95FE-C626B712F5E1}"/>
              </a:ext>
            </a:extLst>
          </p:cNvPr>
          <p:cNvSpPr txBox="1"/>
          <p:nvPr/>
        </p:nvSpPr>
        <p:spPr>
          <a:xfrm>
            <a:off x="1484309" y="1520982"/>
            <a:ext cx="356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www.name.net</a:t>
            </a:r>
          </a:p>
        </p:txBody>
      </p:sp>
    </p:spTree>
    <p:extLst>
      <p:ext uri="{BB962C8B-B14F-4D97-AF65-F5344CB8AC3E}">
        <p14:creationId xmlns:p14="http://schemas.microsoft.com/office/powerpoint/2010/main" val="375385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BC6-AB16-7934-A500-A001C344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0558"/>
          </a:xfrm>
        </p:spPr>
        <p:txBody>
          <a:bodyPr/>
          <a:lstStyle/>
          <a:p>
            <a:r>
              <a:rPr lang="ar-EG" dirty="0"/>
              <a:t>مميزات الموقع: المستخدم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F202-5864-FD45-79BC-2DD7D30C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359"/>
            <a:ext cx="10018713" cy="4164842"/>
          </a:xfrm>
        </p:spPr>
        <p:txBody>
          <a:bodyPr/>
          <a:lstStyle/>
          <a:p>
            <a:pPr algn="r" rtl="1"/>
            <a:r>
              <a:rPr lang="ar-EG" dirty="0"/>
              <a:t>اضافة علامة: يحتاج للزراعة, تم زراعته, زراعة المكان المحدد: على شكل طلب توثيق (عند الفريق المركزي)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EDAF-4B31-88FD-2F92-E5EC6A4A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28" y="4514999"/>
            <a:ext cx="4864695" cy="1756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3E275-D690-77B8-149B-48075821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64" y="4914394"/>
            <a:ext cx="584237" cy="958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423D8-ED47-DD58-C4A2-CE2D3C5CEA70}"/>
              </a:ext>
            </a:extLst>
          </p:cNvPr>
          <p:cNvSpPr txBox="1"/>
          <p:nvPr/>
        </p:nvSpPr>
        <p:spPr>
          <a:xfrm>
            <a:off x="1484309" y="1574274"/>
            <a:ext cx="2284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www.name.net</a:t>
            </a:r>
          </a:p>
        </p:txBody>
      </p:sp>
    </p:spTree>
    <p:extLst>
      <p:ext uri="{BB962C8B-B14F-4D97-AF65-F5344CB8AC3E}">
        <p14:creationId xmlns:p14="http://schemas.microsoft.com/office/powerpoint/2010/main" val="33125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891-840E-9692-2568-ECD51CF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8930"/>
          </a:xfrm>
        </p:spPr>
        <p:txBody>
          <a:bodyPr/>
          <a:lstStyle/>
          <a:p>
            <a:r>
              <a:rPr lang="ar-EG" dirty="0"/>
              <a:t>الميزات الأساسية: فريق التشجير التطوعي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0B01-6D38-23C8-6047-4E63D9CF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4731"/>
            <a:ext cx="10018713" cy="4386469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اضافة علامة: حملة مكتملة, غير مكتملة, زراعة مكان محدد مع تفاصيلها: مباشرة </a:t>
            </a:r>
          </a:p>
          <a:p>
            <a:pPr algn="r" rtl="1"/>
            <a:r>
              <a:rPr lang="ar-EG" dirty="0"/>
              <a:t>تحديد الحملة القادمة على شكل تحويل العلامة الحمراء الى علامة صفراء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2FC2-B366-28E1-D3EE-DCA734EC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01" y="4614390"/>
            <a:ext cx="5249009" cy="189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F3E93-03B6-D10E-D28E-8D9879295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7" y="4671504"/>
            <a:ext cx="4311146" cy="1838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9D09E-E47C-3CBF-F51A-C3DD2F8A9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96" y="4767243"/>
            <a:ext cx="795017" cy="795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9B301-7B2E-BCB3-F1D0-AC3EF3BC9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52" y="4729198"/>
            <a:ext cx="484768" cy="795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3198F-6AAF-69F3-6E37-689CE2481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65" y="2180659"/>
            <a:ext cx="440184" cy="721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8CB00B-FD8D-20C9-5AB2-8257BCFD5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89" y="2180662"/>
            <a:ext cx="440184" cy="721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56A972-024D-416A-DA76-F74D61A6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21" y="2180662"/>
            <a:ext cx="440184" cy="721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90FB9-89F1-40F4-5028-62622B1DC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00" y="2180660"/>
            <a:ext cx="440184" cy="721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B4C179-2D30-B41F-8A4E-FA96E9492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4365">
            <a:off x="3834212" y="1972507"/>
            <a:ext cx="1138209" cy="11382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3A81E-7F38-2A17-032E-E53F40DD8695}"/>
              </a:ext>
            </a:extLst>
          </p:cNvPr>
          <p:cNvSpPr txBox="1"/>
          <p:nvPr/>
        </p:nvSpPr>
        <p:spPr>
          <a:xfrm>
            <a:off x="1547301" y="1539834"/>
            <a:ext cx="384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www.name.net/group</a:t>
            </a:r>
          </a:p>
        </p:txBody>
      </p:sp>
    </p:spTree>
    <p:extLst>
      <p:ext uri="{BB962C8B-B14F-4D97-AF65-F5344CB8AC3E}">
        <p14:creationId xmlns:p14="http://schemas.microsoft.com/office/powerpoint/2010/main" val="307875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6FB1-6E31-654F-62F2-D150637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696"/>
          </a:xfrm>
        </p:spPr>
        <p:txBody>
          <a:bodyPr/>
          <a:lstStyle/>
          <a:p>
            <a:r>
              <a:rPr lang="ar-EG" dirty="0"/>
              <a:t>مميزات الموقع: الفريق المركزي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59C4-014F-8A34-88C5-A0D6F9C9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497"/>
            <a:ext cx="10018713" cy="4293703"/>
          </a:xfrm>
        </p:spPr>
        <p:txBody>
          <a:bodyPr/>
          <a:lstStyle/>
          <a:p>
            <a:pPr algn="r" rtl="1"/>
            <a:r>
              <a:rPr lang="ar-EG" dirty="0"/>
              <a:t>توثيق طلبات اضافة العلامات من قبل المستخدمين</a:t>
            </a:r>
          </a:p>
          <a:p>
            <a:pPr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C79A8-1ED0-1DC9-B367-DA095DF9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23" y="4689320"/>
            <a:ext cx="634921" cy="104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43F62-D1C4-394D-4376-844EABBA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41" y="4689320"/>
            <a:ext cx="634921" cy="1041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AA497-E061-11C3-CA96-3316D37AB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37" y="4819710"/>
            <a:ext cx="4538984" cy="1731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DB6ED-4BAC-74BA-FC11-7F703312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67" y="5730590"/>
            <a:ext cx="2381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BB60EB-D54D-AB78-ECD4-2EC2B1018B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24" y="4727015"/>
            <a:ext cx="778288" cy="778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5E2D5-54F0-D0CE-EF07-29CFFCFC3F3A}"/>
              </a:ext>
            </a:extLst>
          </p:cNvPr>
          <p:cNvSpPr txBox="1"/>
          <p:nvPr/>
        </p:nvSpPr>
        <p:spPr>
          <a:xfrm>
            <a:off x="1484309" y="1668958"/>
            <a:ext cx="3034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www.name.net/main</a:t>
            </a:r>
          </a:p>
        </p:txBody>
      </p:sp>
    </p:spTree>
    <p:extLst>
      <p:ext uri="{BB962C8B-B14F-4D97-AF65-F5344CB8AC3E}">
        <p14:creationId xmlns:p14="http://schemas.microsoft.com/office/powerpoint/2010/main" val="272269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2407</TotalTime>
  <Words>479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لونها بالاخضر:  </vt:lpstr>
      <vt:lpstr>الوضع الحالي</vt:lpstr>
      <vt:lpstr>الوضع الحالي: المشكلة: </vt:lpstr>
      <vt:lpstr>الوضع الحالي: الاسباب: </vt:lpstr>
      <vt:lpstr>شرح عام عن المشروع</vt:lpstr>
      <vt:lpstr>مميزات الموقع: </vt:lpstr>
      <vt:lpstr>مميزات الموقع: المستخدم</vt:lpstr>
      <vt:lpstr>الميزات الأساسية: فريق التشجير التطوعي</vt:lpstr>
      <vt:lpstr>مميزات الموقع: الفريق المركزي</vt:lpstr>
      <vt:lpstr>ملاحظات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لونها بالاخضر </dc:title>
  <dc:creator>name lname</dc:creator>
  <cp:lastModifiedBy>name lname</cp:lastModifiedBy>
  <cp:revision>7</cp:revision>
  <dcterms:created xsi:type="dcterms:W3CDTF">2022-07-13T22:59:50Z</dcterms:created>
  <dcterms:modified xsi:type="dcterms:W3CDTF">2022-07-16T16:41:04Z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