
<file path=[Content_Types].xml><?xml version="1.0" encoding="utf-8"?>
<Types xmlns="http://schemas.openxmlformats.org/package/2006/content-types">
  <Override PartName="/_rels/.rels" ContentType="application/vnd.openxmlformats-package.relationships+xml"/>
  <Override PartName="/ppt/commentAuthors.xml" ContentType="application/vnd.openxmlformats-officedocument.presentationml.commentAuthors+xml"/>
  <Override PartName="/ppt/slideLayouts/_rels/slideLayout12.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theme/theme1.xml" ContentType="application/vnd.openxmlformats-officedocument.them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comments/comment5.xml" ContentType="application/vnd.openxmlformats-officedocument.presentationml.comments+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559675" cy="10691812"/>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commentAuthors" Target="commentAuthors.xml"/>
</Relationships>
</file>

<file path=ppt/comments/comment5.xml><?xml version="1.0" encoding="utf-8"?>
<p:cmLst xmlns:p="http://schemas.openxmlformats.org/presentationml/2006/main">
  <p:cm authorId="0" dt="2017-11-14T22:12:54.00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907200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29" name="PlaceHolder 3"/>
          <p:cNvSpPr>
            <a:spLocks noGrp="1"/>
          </p:cNvSpPr>
          <p:nvPr>
            <p:ph type="body"/>
          </p:nvPr>
        </p:nvSpPr>
        <p:spPr>
          <a:xfrm>
            <a:off x="504000" y="3658320"/>
            <a:ext cx="907200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504000" y="136800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32" name="PlaceHolder 3"/>
          <p:cNvSpPr>
            <a:spLocks noGrp="1"/>
          </p:cNvSpPr>
          <p:nvPr>
            <p:ph type="body"/>
          </p:nvPr>
        </p:nvSpPr>
        <p:spPr>
          <a:xfrm>
            <a:off x="5152680" y="136800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33" name="PlaceHolder 4"/>
          <p:cNvSpPr>
            <a:spLocks noGrp="1"/>
          </p:cNvSpPr>
          <p:nvPr>
            <p:ph type="body"/>
          </p:nvPr>
        </p:nvSpPr>
        <p:spPr>
          <a:xfrm>
            <a:off x="5152680" y="365832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34" name="PlaceHolder 5"/>
          <p:cNvSpPr>
            <a:spLocks noGrp="1"/>
          </p:cNvSpPr>
          <p:nvPr>
            <p:ph type="body"/>
          </p:nvPr>
        </p:nvSpPr>
        <p:spPr>
          <a:xfrm>
            <a:off x="504000" y="365832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504000" y="1368000"/>
            <a:ext cx="9072000" cy="438480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37" name="PlaceHolder 3"/>
          <p:cNvSpPr>
            <a:spLocks noGrp="1"/>
          </p:cNvSpPr>
          <p:nvPr>
            <p:ph type="body"/>
          </p:nvPr>
        </p:nvSpPr>
        <p:spPr>
          <a:xfrm>
            <a:off x="504000" y="1368000"/>
            <a:ext cx="9072000" cy="438480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pic>
        <p:nvPicPr>
          <p:cNvPr id="38" name="" descr=""/>
          <p:cNvPicPr/>
          <p:nvPr/>
        </p:nvPicPr>
        <p:blipFill>
          <a:blip r:embed="rId2"/>
          <a:stretch/>
        </p:blipFill>
        <p:spPr>
          <a:xfrm>
            <a:off x="2292120" y="1368000"/>
            <a:ext cx="5495400" cy="4384800"/>
          </a:xfrm>
          <a:prstGeom prst="rect">
            <a:avLst/>
          </a:prstGeom>
          <a:ln>
            <a:noFill/>
          </a:ln>
        </p:spPr>
      </p:pic>
      <p:pic>
        <p:nvPicPr>
          <p:cNvPr id="39" name="" descr=""/>
          <p:cNvPicPr/>
          <p:nvPr/>
        </p:nvPicPr>
        <p:blipFill>
          <a:blip r:embed="rId3"/>
          <a:stretch/>
        </p:blipFill>
        <p:spPr>
          <a:xfrm>
            <a:off x="2292120" y="1368000"/>
            <a:ext cx="5495400" cy="43848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504000" y="1368000"/>
            <a:ext cx="9072000" cy="43848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368000"/>
            <a:ext cx="9072000" cy="438480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504000" y="1368000"/>
            <a:ext cx="4426920" cy="438480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12" name="PlaceHolder 3"/>
          <p:cNvSpPr>
            <a:spLocks noGrp="1"/>
          </p:cNvSpPr>
          <p:nvPr>
            <p:ph type="body"/>
          </p:nvPr>
        </p:nvSpPr>
        <p:spPr>
          <a:xfrm>
            <a:off x="5152680" y="1368000"/>
            <a:ext cx="4426920" cy="438480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376000" y="216000"/>
            <a:ext cx="5328000" cy="333864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36800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17" name="PlaceHolder 3"/>
          <p:cNvSpPr>
            <a:spLocks noGrp="1"/>
          </p:cNvSpPr>
          <p:nvPr>
            <p:ph type="body"/>
          </p:nvPr>
        </p:nvSpPr>
        <p:spPr>
          <a:xfrm>
            <a:off x="504000" y="365832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18" name="PlaceHolder 4"/>
          <p:cNvSpPr>
            <a:spLocks noGrp="1"/>
          </p:cNvSpPr>
          <p:nvPr>
            <p:ph type="body"/>
          </p:nvPr>
        </p:nvSpPr>
        <p:spPr>
          <a:xfrm>
            <a:off x="5152680" y="1368000"/>
            <a:ext cx="4426920" cy="438480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368000"/>
            <a:ext cx="4426920" cy="438480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21" name="PlaceHolder 3"/>
          <p:cNvSpPr>
            <a:spLocks noGrp="1"/>
          </p:cNvSpPr>
          <p:nvPr>
            <p:ph type="body"/>
          </p:nvPr>
        </p:nvSpPr>
        <p:spPr>
          <a:xfrm>
            <a:off x="5152680" y="136800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22" name="PlaceHolder 4"/>
          <p:cNvSpPr>
            <a:spLocks noGrp="1"/>
          </p:cNvSpPr>
          <p:nvPr>
            <p:ph type="body"/>
          </p:nvPr>
        </p:nvSpPr>
        <p:spPr>
          <a:xfrm>
            <a:off x="5152680" y="365832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376000" y="216000"/>
            <a:ext cx="5328000" cy="720000"/>
          </a:xfrm>
          <a:prstGeom prst="rect">
            <a:avLst/>
          </a:prstGeom>
        </p:spPr>
        <p:txBody>
          <a:bodyPr lIns="0" rIns="0" tIns="0" bIns="0" anchor="ctr"/>
          <a:p>
            <a:pPr algn="ctr"/>
            <a:endParaRPr b="0" lang="de-DE" sz="33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36800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25" name="PlaceHolder 3"/>
          <p:cNvSpPr>
            <a:spLocks noGrp="1"/>
          </p:cNvSpPr>
          <p:nvPr>
            <p:ph type="body"/>
          </p:nvPr>
        </p:nvSpPr>
        <p:spPr>
          <a:xfrm>
            <a:off x="5152680" y="1368000"/>
            <a:ext cx="442692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
        <p:nvSpPr>
          <p:cNvPr id="26" name="PlaceHolder 4"/>
          <p:cNvSpPr>
            <a:spLocks noGrp="1"/>
          </p:cNvSpPr>
          <p:nvPr>
            <p:ph type="body"/>
          </p:nvPr>
        </p:nvSpPr>
        <p:spPr>
          <a:xfrm>
            <a:off x="504000" y="3658320"/>
            <a:ext cx="9072000" cy="2091240"/>
          </a:xfrm>
          <a:prstGeom prst="rect">
            <a:avLst/>
          </a:prstGeom>
        </p:spPr>
        <p:txBody>
          <a:bodyPr lIns="0" rIns="0" tIns="0" bIns="0"/>
          <a:p>
            <a:endParaRPr b="0" lang="de-DE" sz="24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000" cy="5670000"/>
          </a:xfrm>
          <a:prstGeom prst="rect">
            <a:avLst/>
          </a:prstGeom>
          <a:ln>
            <a:noFill/>
          </a:ln>
        </p:spPr>
      </p:pic>
      <p:sp>
        <p:nvSpPr>
          <p:cNvPr id="1" name="PlaceHolder 1"/>
          <p:cNvSpPr>
            <a:spLocks noGrp="1"/>
          </p:cNvSpPr>
          <p:nvPr>
            <p:ph type="title"/>
          </p:nvPr>
        </p:nvSpPr>
        <p:spPr>
          <a:xfrm>
            <a:off x="2376000" y="216000"/>
            <a:ext cx="5328000" cy="720000"/>
          </a:xfrm>
          <a:prstGeom prst="rect">
            <a:avLst/>
          </a:prstGeom>
        </p:spPr>
        <p:txBody>
          <a:bodyPr lIns="0" rIns="0" tIns="0" bIns="0" anchor="ctr"/>
          <a:p>
            <a:pPr algn="ctr"/>
            <a:r>
              <a:rPr b="0" lang="de-DE" sz="3300" spc="-1" strike="noStrike">
                <a:solidFill>
                  <a:srgbClr val="000000"/>
                </a:solidFill>
                <a:uFill>
                  <a:solidFill>
                    <a:srgbClr val="ffffff"/>
                  </a:solidFill>
                </a:uFill>
                <a:latin typeface="Arial"/>
              </a:rPr>
              <a:t>Click to edit the title text format</a:t>
            </a:r>
            <a:endParaRPr b="0" lang="de-DE" sz="33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368000"/>
            <a:ext cx="9072000" cy="4384800"/>
          </a:xfrm>
          <a:prstGeom prst="rect">
            <a:avLst/>
          </a:prstGeom>
        </p:spPr>
        <p:txBody>
          <a:bodyPr lIns="0" rIns="0" tIns="0" bIns="0"/>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Click to edit the outline text format</a:t>
            </a:r>
            <a:endParaRPr b="0" lang="de-DE" sz="24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de-DE" sz="2100" spc="-1" strike="noStrike">
                <a:solidFill>
                  <a:srgbClr val="ffffff"/>
                </a:solidFill>
                <a:uFill>
                  <a:solidFill>
                    <a:srgbClr val="ffffff"/>
                  </a:solidFill>
                </a:uFill>
                <a:latin typeface="Arial"/>
              </a:rPr>
              <a:t>Second Outline Level</a:t>
            </a:r>
            <a:endParaRPr b="0" lang="de-DE" sz="21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de-DE" sz="1800" spc="-1" strike="noStrike">
                <a:solidFill>
                  <a:srgbClr val="ffffff"/>
                </a:solidFill>
                <a:uFill>
                  <a:solidFill>
                    <a:srgbClr val="ffffff"/>
                  </a:solidFill>
                </a:uFill>
                <a:latin typeface="Arial"/>
              </a:rPr>
              <a:t>Third Outline Level</a:t>
            </a:r>
            <a:endParaRPr b="0" lang="de-DE" sz="18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de-DE" sz="1500" spc="-1" strike="noStrike">
                <a:solidFill>
                  <a:srgbClr val="ffffff"/>
                </a:solidFill>
                <a:uFill>
                  <a:solidFill>
                    <a:srgbClr val="ffffff"/>
                  </a:solidFill>
                </a:uFill>
                <a:latin typeface="Arial"/>
              </a:rPr>
              <a:t>Fourth Outline Level</a:t>
            </a:r>
            <a:endParaRPr b="0" lang="de-DE" sz="15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de-DE" sz="1500" spc="-1" strike="noStrike">
                <a:solidFill>
                  <a:srgbClr val="ffffff"/>
                </a:solidFill>
                <a:uFill>
                  <a:solidFill>
                    <a:srgbClr val="ffffff"/>
                  </a:solidFill>
                </a:uFill>
                <a:latin typeface="Arial"/>
              </a:rPr>
              <a:t>Fifth Outline Level</a:t>
            </a:r>
            <a:endParaRPr b="0" lang="de-DE" sz="15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de-DE" sz="1500" spc="-1" strike="noStrike">
                <a:solidFill>
                  <a:srgbClr val="ffffff"/>
                </a:solidFill>
                <a:uFill>
                  <a:solidFill>
                    <a:srgbClr val="ffffff"/>
                  </a:solidFill>
                </a:uFill>
                <a:latin typeface="Arial"/>
              </a:rPr>
              <a:t>Sixth Outline Level</a:t>
            </a:r>
            <a:endParaRPr b="0" lang="de-DE" sz="15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de-DE" sz="1500" spc="-1" strike="noStrike">
                <a:solidFill>
                  <a:srgbClr val="ffffff"/>
                </a:solidFill>
                <a:uFill>
                  <a:solidFill>
                    <a:srgbClr val="ffffff"/>
                  </a:solidFill>
                </a:uFill>
                <a:latin typeface="Arial"/>
              </a:rPr>
              <a:t>Seventh Outline Level</a:t>
            </a:r>
            <a:endParaRPr b="0" lang="de-DE" sz="1500" spc="-1" strike="noStrike">
              <a:solidFill>
                <a:srgbClr val="ffffff"/>
              </a:solidFill>
              <a:uFill>
                <a:solidFill>
                  <a:srgbClr val="ffffff"/>
                </a:solidFill>
              </a:uFill>
              <a:latin typeface="Arial"/>
            </a:endParaRPr>
          </a:p>
        </p:txBody>
      </p:sp>
      <p:sp>
        <p:nvSpPr>
          <p:cNvPr id="3" name="PlaceHolder 3"/>
          <p:cNvSpPr>
            <a:spLocks noGrp="1"/>
          </p:cNvSpPr>
          <p:nvPr>
            <p:ph type="dt"/>
          </p:nvPr>
        </p:nvSpPr>
        <p:spPr>
          <a:xfrm>
            <a:off x="504000" y="5165280"/>
            <a:ext cx="2348280" cy="390960"/>
          </a:xfrm>
          <a:prstGeom prst="rect">
            <a:avLst/>
          </a:prstGeom>
        </p:spPr>
        <p:txBody>
          <a:bodyPr lIns="0" rIns="0" tIns="0" bIns="0"/>
          <a:p>
            <a:r>
              <a:rPr b="0" lang="de-DE" sz="1400" spc="-1" strike="noStrike">
                <a:solidFill>
                  <a:srgbClr val="ffffff"/>
                </a:solidFill>
                <a:uFill>
                  <a:solidFill>
                    <a:srgbClr val="ffffff"/>
                  </a:solidFill>
                </a:uFill>
                <a:latin typeface="Times New Roman"/>
              </a:rPr>
              <a:t>&lt;date/time&gt;</a:t>
            </a:r>
            <a:endParaRPr b="0" lang="de-DE" sz="1400" spc="-1" strike="noStrike">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3447360" y="5165280"/>
            <a:ext cx="3195000" cy="390960"/>
          </a:xfrm>
          <a:prstGeom prst="rect">
            <a:avLst/>
          </a:prstGeom>
        </p:spPr>
        <p:txBody>
          <a:bodyPr lIns="0" rIns="0" tIns="0" bIns="0"/>
          <a:p>
            <a:pPr algn="ctr"/>
            <a:r>
              <a:rPr b="0" lang="de-DE" sz="1400" spc="-1" strike="noStrike">
                <a:solidFill>
                  <a:srgbClr val="ffffff"/>
                </a:solidFill>
                <a:uFill>
                  <a:solidFill>
                    <a:srgbClr val="ffffff"/>
                  </a:solidFill>
                </a:uFill>
                <a:latin typeface="Times New Roman"/>
              </a:rPr>
              <a:t>&lt;footer&gt;</a:t>
            </a:r>
            <a:endParaRPr b="0" lang="de-DE" sz="1400" spc="-1" strike="noStrike">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7227360" y="5165280"/>
            <a:ext cx="2348280" cy="390960"/>
          </a:xfrm>
          <a:prstGeom prst="rect">
            <a:avLst/>
          </a:prstGeom>
        </p:spPr>
        <p:txBody>
          <a:bodyPr lIns="0" rIns="0" tIns="0" bIns="0"/>
          <a:p>
            <a:pPr algn="r"/>
            <a:fld id="{A4EA922C-0158-4B90-8F91-D39171E31A8B}" type="slidenum">
              <a:rPr b="0" lang="de-DE" sz="1400" spc="-1" strike="noStrike">
                <a:solidFill>
                  <a:srgbClr val="ffffff"/>
                </a:solidFill>
                <a:uFill>
                  <a:solidFill>
                    <a:srgbClr val="ffffff"/>
                  </a:solidFill>
                </a:uFill>
                <a:latin typeface="Times New Roman"/>
              </a:rPr>
              <a:t>&lt;number&gt;</a:t>
            </a:fld>
            <a:endParaRPr b="0" lang="de-D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2376000" y="216000"/>
            <a:ext cx="5328000" cy="720000"/>
          </a:xfrm>
          <a:prstGeom prst="rect">
            <a:avLst/>
          </a:prstGeom>
          <a:noFill/>
          <a:ln>
            <a:noFill/>
          </a:ln>
        </p:spPr>
        <p:txBody>
          <a:bodyPr lIns="0" rIns="0" tIns="0" bIns="0" anchor="ctr"/>
          <a:p>
            <a:pPr algn="ctr"/>
            <a:r>
              <a:rPr b="0" lang="de-DE" sz="2800" spc="-1" strike="noStrike">
                <a:solidFill>
                  <a:srgbClr val="000000"/>
                </a:solidFill>
                <a:uFill>
                  <a:solidFill>
                    <a:srgbClr val="ffffff"/>
                  </a:solidFill>
                </a:uFill>
                <a:latin typeface="Arial"/>
              </a:rPr>
              <a:t>Dictionary Structure Encoding</a:t>
            </a:r>
            <a:endParaRPr b="0" lang="de-DE" sz="3300" spc="-1" strike="noStrike">
              <a:solidFill>
                <a:srgbClr val="000000"/>
              </a:solidFill>
              <a:uFill>
                <a:solidFill>
                  <a:srgbClr val="ffffff"/>
                </a:solidFill>
              </a:uFill>
              <a:latin typeface="Arial"/>
            </a:endParaRPr>
          </a:p>
        </p:txBody>
      </p:sp>
      <p:sp>
        <p:nvSpPr>
          <p:cNvPr id="41" name="TextShape 2"/>
          <p:cNvSpPr txBox="1"/>
          <p:nvPr/>
        </p:nvSpPr>
        <p:spPr>
          <a:xfrm>
            <a:off x="3610440" y="1872000"/>
            <a:ext cx="2256480" cy="657360"/>
          </a:xfrm>
          <a:prstGeom prst="rect">
            <a:avLst/>
          </a:prstGeom>
          <a:noFill/>
          <a:ln>
            <a:noFill/>
          </a:ln>
        </p:spPr>
        <p:txBody>
          <a:bodyPr lIns="90000" rIns="90000" tIns="45000" bIns="45000"/>
          <a:p>
            <a:r>
              <a:rPr b="0" lang="de-DE" sz="4000" spc="-1" strike="noStrike">
                <a:solidFill>
                  <a:srgbClr val="000000"/>
                </a:solidFill>
                <a:uFill>
                  <a:solidFill>
                    <a:srgbClr val="ffffff"/>
                  </a:solidFill>
                </a:uFill>
                <a:latin typeface="Arial"/>
              </a:rPr>
              <a:t>Workflow</a:t>
            </a:r>
            <a:endParaRPr b="0" lang="de-DE" sz="1800" spc="-1" strike="noStrike">
              <a:solidFill>
                <a:srgbClr val="000000"/>
              </a:solidFill>
              <a:uFill>
                <a:solidFill>
                  <a:srgbClr val="ffffff"/>
                </a:solidFill>
              </a:uFill>
              <a:latin typeface="Arial"/>
            </a:endParaRPr>
          </a:p>
        </p:txBody>
      </p:sp>
      <p:sp>
        <p:nvSpPr>
          <p:cNvPr id="42" name="TextShape 3"/>
          <p:cNvSpPr txBox="1"/>
          <p:nvPr/>
        </p:nvSpPr>
        <p:spPr>
          <a:xfrm>
            <a:off x="5904000" y="4765680"/>
            <a:ext cx="3744000" cy="346320"/>
          </a:xfrm>
          <a:prstGeom prst="rect">
            <a:avLst/>
          </a:prstGeom>
          <a:noFill/>
          <a:ln>
            <a:noFill/>
          </a:ln>
        </p:spPr>
        <p:txBody>
          <a:bodyPr lIns="90000" rIns="90000" tIns="45000" bIns="45000"/>
          <a:p>
            <a:r>
              <a:rPr b="0" lang="de-DE" sz="1800" spc="-1" strike="noStrike">
                <a:solidFill>
                  <a:srgbClr val="000000"/>
                </a:solidFill>
                <a:uFill>
                  <a:solidFill>
                    <a:srgbClr val="ffffff"/>
                  </a:solidFill>
                </a:uFill>
                <a:latin typeface="Arial"/>
              </a:rPr>
              <a:t>Momunaliev K, Ten J. Israilova N.</a:t>
            </a:r>
            <a:endParaRPr b="0" lang="de-D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716360" y="2718000"/>
            <a:ext cx="1872000" cy="432000"/>
          </a:xfrm>
          <a:prstGeom prst="rect">
            <a:avLst/>
          </a:prstGeom>
          <a:solidFill>
            <a:srgbClr val="ffff66"/>
          </a:solidFill>
          <a:ln w="18360">
            <a:solidFill>
              <a:srgbClr val="7e0021"/>
            </a:solidFill>
            <a:round/>
          </a:ln>
        </p:spPr>
        <p:style>
          <a:lnRef idx="0"/>
          <a:fillRef idx="0"/>
          <a:effectRef idx="0"/>
          <a:fontRef idx="minor"/>
        </p:style>
      </p:sp>
      <p:sp>
        <p:nvSpPr>
          <p:cNvPr id="132" name="CustomShape 2"/>
          <p:cNvSpPr/>
          <p:nvPr/>
        </p:nvSpPr>
        <p:spPr>
          <a:xfrm>
            <a:off x="4716360" y="2304000"/>
            <a:ext cx="1872000" cy="432000"/>
          </a:xfrm>
          <a:prstGeom prst="rect">
            <a:avLst/>
          </a:prstGeom>
          <a:solidFill>
            <a:srgbClr val="ffff66"/>
          </a:solidFill>
          <a:ln w="18360">
            <a:solidFill>
              <a:srgbClr val="7e0021"/>
            </a:solidFill>
            <a:round/>
          </a:ln>
        </p:spPr>
        <p:style>
          <a:lnRef idx="0"/>
          <a:fillRef idx="0"/>
          <a:effectRef idx="0"/>
          <a:fontRef idx="minor"/>
        </p:style>
      </p:sp>
      <p:sp>
        <p:nvSpPr>
          <p:cNvPr id="133" name="TextShape 3"/>
          <p:cNvSpPr txBox="1"/>
          <p:nvPr/>
        </p:nvSpPr>
        <p:spPr>
          <a:xfrm>
            <a:off x="2376000" y="72000"/>
            <a:ext cx="5328000" cy="1008000"/>
          </a:xfrm>
          <a:prstGeom prst="rect">
            <a:avLst/>
          </a:prstGeom>
          <a:noFill/>
          <a:ln>
            <a:noFill/>
          </a:ln>
        </p:spPr>
        <p:txBody>
          <a:bodyPr lIns="0" rIns="0" tIns="0" bIns="0" anchor="ctr"/>
          <a:p>
            <a:pPr algn="ctr"/>
            <a:r>
              <a:rPr b="0" lang="de-DE" sz="2600" spc="-1" strike="noStrike">
                <a:solidFill>
                  <a:srgbClr val="000000"/>
                </a:solidFill>
                <a:uFill>
                  <a:solidFill>
                    <a:srgbClr val="ffffff"/>
                  </a:solidFill>
                </a:uFill>
                <a:latin typeface="Arial"/>
              </a:rPr>
              <a:t>6.ENTRIES RECOGNITION AND MARKUP</a:t>
            </a:r>
            <a:endParaRPr b="0" lang="de-DE" sz="3300" spc="-1" strike="noStrike">
              <a:solidFill>
                <a:srgbClr val="000000"/>
              </a:solidFill>
              <a:uFill>
                <a:solidFill>
                  <a:srgbClr val="ffffff"/>
                </a:solidFill>
              </a:uFill>
              <a:latin typeface="Arial"/>
            </a:endParaRPr>
          </a:p>
        </p:txBody>
      </p:sp>
      <p:sp>
        <p:nvSpPr>
          <p:cNvPr id="134" name="TextShape 4"/>
          <p:cNvSpPr txBox="1"/>
          <p:nvPr/>
        </p:nvSpPr>
        <p:spPr>
          <a:xfrm>
            <a:off x="4716000" y="1405800"/>
            <a:ext cx="2088000" cy="682200"/>
          </a:xfrm>
          <a:prstGeom prst="rect">
            <a:avLst/>
          </a:prstGeom>
          <a:noFill/>
          <a:ln>
            <a:noFill/>
          </a:ln>
        </p:spPr>
        <p:txBody>
          <a:bodyPr lIns="90000" rIns="90000" tIns="45000" bIns="45000"/>
          <a:p>
            <a:r>
              <a:rPr b="0" lang="de-DE" sz="1050" spc="-1" strike="noStrike">
                <a:solidFill>
                  <a:srgbClr val="000000"/>
                </a:solidFill>
                <a:uFill>
                  <a:solidFill>
                    <a:srgbClr val="ffffff"/>
                  </a:solidFill>
                </a:uFill>
                <a:latin typeface="Arial"/>
              </a:rPr>
              <a:t>Fig_3 Tokens Merged into Entries</a:t>
            </a:r>
            <a:endParaRPr b="0" lang="de-DE" sz="1800" spc="-1" strike="noStrike">
              <a:solidFill>
                <a:srgbClr val="000000"/>
              </a:solidFill>
              <a:uFill>
                <a:solidFill>
                  <a:srgbClr val="ffffff"/>
                </a:solidFill>
              </a:uFill>
              <a:latin typeface="Arial"/>
            </a:endParaRPr>
          </a:p>
          <a:p>
            <a:endParaRPr b="0" lang="de-DE" sz="1800" spc="-1" strike="noStrike">
              <a:solidFill>
                <a:srgbClr val="000000"/>
              </a:solidFill>
              <a:uFill>
                <a:solidFill>
                  <a:srgbClr val="ffffff"/>
                </a:solidFill>
              </a:uFill>
              <a:latin typeface="Arial"/>
            </a:endParaRPr>
          </a:p>
        </p:txBody>
      </p:sp>
      <p:sp>
        <p:nvSpPr>
          <p:cNvPr id="135" name="CustomShape 5"/>
          <p:cNvSpPr/>
          <p:nvPr/>
        </p:nvSpPr>
        <p:spPr>
          <a:xfrm>
            <a:off x="4716000" y="1872000"/>
            <a:ext cx="1872000" cy="504000"/>
          </a:xfrm>
          <a:prstGeom prst="rect">
            <a:avLst/>
          </a:prstGeom>
          <a:solidFill>
            <a:srgbClr val="ffff66"/>
          </a:solidFill>
          <a:ln w="18360">
            <a:solidFill>
              <a:srgbClr val="7e0021"/>
            </a:solidFill>
            <a:round/>
          </a:ln>
        </p:spPr>
        <p:style>
          <a:lnRef idx="0"/>
          <a:fillRef idx="0"/>
          <a:effectRef idx="0"/>
          <a:fontRef idx="minor"/>
        </p:style>
      </p:sp>
      <p:sp>
        <p:nvSpPr>
          <p:cNvPr id="136" name="CustomShape 6"/>
          <p:cNvSpPr/>
          <p:nvPr/>
        </p:nvSpPr>
        <p:spPr>
          <a:xfrm>
            <a:off x="4716360" y="2535120"/>
            <a:ext cx="548640" cy="182880"/>
          </a:xfrm>
          <a:prstGeom prst="rect">
            <a:avLst/>
          </a:prstGeom>
          <a:solidFill>
            <a:srgbClr val="cfe7f5"/>
          </a:solidFill>
          <a:ln>
            <a:solidFill>
              <a:srgbClr val="808080"/>
            </a:solidFill>
          </a:ln>
        </p:spPr>
        <p:style>
          <a:lnRef idx="0"/>
          <a:fillRef idx="0"/>
          <a:effectRef idx="0"/>
          <a:fontRef idx="minor"/>
        </p:style>
      </p:sp>
      <p:sp>
        <p:nvSpPr>
          <p:cNvPr id="137" name="CustomShape 7"/>
          <p:cNvSpPr/>
          <p:nvPr/>
        </p:nvSpPr>
        <p:spPr>
          <a:xfrm>
            <a:off x="4716360" y="2946600"/>
            <a:ext cx="548640" cy="218880"/>
          </a:xfrm>
          <a:prstGeom prst="rect">
            <a:avLst/>
          </a:prstGeom>
          <a:solidFill>
            <a:srgbClr val="cfe7f5"/>
          </a:solidFill>
          <a:ln>
            <a:solidFill>
              <a:srgbClr val="808080"/>
            </a:solidFill>
          </a:ln>
        </p:spPr>
        <p:style>
          <a:lnRef idx="0"/>
          <a:fillRef idx="0"/>
          <a:effectRef idx="0"/>
          <a:fontRef idx="minor"/>
        </p:style>
      </p:sp>
      <p:sp>
        <p:nvSpPr>
          <p:cNvPr id="138" name="CustomShape 8"/>
          <p:cNvSpPr/>
          <p:nvPr/>
        </p:nvSpPr>
        <p:spPr>
          <a:xfrm>
            <a:off x="4716000" y="2088000"/>
            <a:ext cx="548640" cy="216000"/>
          </a:xfrm>
          <a:prstGeom prst="rect">
            <a:avLst/>
          </a:prstGeom>
          <a:solidFill>
            <a:srgbClr val="cfe7f5"/>
          </a:solidFill>
          <a:ln>
            <a:solidFill>
              <a:srgbClr val="808080"/>
            </a:solidFill>
          </a:ln>
        </p:spPr>
        <p:style>
          <a:lnRef idx="0"/>
          <a:fillRef idx="0"/>
          <a:effectRef idx="0"/>
          <a:fontRef idx="minor"/>
        </p:style>
      </p:sp>
      <p:sp>
        <p:nvSpPr>
          <p:cNvPr id="139" name="CustomShape 9"/>
          <p:cNvSpPr/>
          <p:nvPr/>
        </p:nvSpPr>
        <p:spPr>
          <a:xfrm>
            <a:off x="4716000" y="3178080"/>
            <a:ext cx="1872000" cy="753480"/>
          </a:xfrm>
          <a:prstGeom prst="rect">
            <a:avLst/>
          </a:prstGeom>
          <a:solidFill>
            <a:srgbClr val="ffff66"/>
          </a:solidFill>
          <a:ln w="18360">
            <a:solidFill>
              <a:srgbClr val="7e0021"/>
            </a:solidFill>
            <a:round/>
          </a:ln>
        </p:spPr>
        <p:style>
          <a:lnRef idx="0"/>
          <a:fillRef idx="0"/>
          <a:effectRef idx="0"/>
          <a:fontRef idx="minor"/>
        </p:style>
      </p:sp>
      <p:sp>
        <p:nvSpPr>
          <p:cNvPr id="140" name="CustomShape 10"/>
          <p:cNvSpPr/>
          <p:nvPr/>
        </p:nvSpPr>
        <p:spPr>
          <a:xfrm>
            <a:off x="4716000" y="3348000"/>
            <a:ext cx="548640" cy="594360"/>
          </a:xfrm>
          <a:prstGeom prst="rect">
            <a:avLst/>
          </a:prstGeom>
          <a:solidFill>
            <a:srgbClr val="cfe7f5"/>
          </a:solidFill>
          <a:ln>
            <a:solidFill>
              <a:srgbClr val="808080"/>
            </a:solidFill>
          </a:ln>
        </p:spPr>
        <p:style>
          <a:lnRef idx="0"/>
          <a:fillRef idx="0"/>
          <a:effectRef idx="0"/>
          <a:fontRef idx="minor"/>
        </p:style>
      </p:sp>
      <p:sp>
        <p:nvSpPr>
          <p:cNvPr id="141" name="TextShape 11"/>
          <p:cNvSpPr txBox="1"/>
          <p:nvPr/>
        </p:nvSpPr>
        <p:spPr>
          <a:xfrm>
            <a:off x="7399800" y="1705320"/>
            <a:ext cx="1348200" cy="238680"/>
          </a:xfrm>
          <a:prstGeom prst="rect">
            <a:avLst/>
          </a:prstGeom>
          <a:noFill/>
          <a:ln>
            <a:noFill/>
          </a:ln>
        </p:spPr>
        <p:txBody>
          <a:bodyPr lIns="90000" rIns="90000" tIns="45000" bIns="45000"/>
          <a:p>
            <a:r>
              <a:rPr b="0" lang="de-DE" sz="1050" spc="-1" strike="noStrike">
                <a:solidFill>
                  <a:srgbClr val="000000"/>
                </a:solidFill>
                <a:uFill>
                  <a:solidFill>
                    <a:srgbClr val="ffffff"/>
                  </a:solidFill>
                </a:uFill>
                <a:latin typeface="Arial"/>
              </a:rPr>
              <a:t>Fig_3 Descriptions: </a:t>
            </a:r>
            <a:endParaRPr b="0" lang="de-DE" sz="1800" spc="-1" strike="noStrike">
              <a:solidFill>
                <a:srgbClr val="000000"/>
              </a:solidFill>
              <a:uFill>
                <a:solidFill>
                  <a:srgbClr val="ffffff"/>
                </a:solidFill>
              </a:uFill>
              <a:latin typeface="Arial"/>
            </a:endParaRPr>
          </a:p>
        </p:txBody>
      </p:sp>
      <p:sp>
        <p:nvSpPr>
          <p:cNvPr id="142" name="Line 12"/>
          <p:cNvSpPr/>
          <p:nvPr/>
        </p:nvSpPr>
        <p:spPr>
          <a:xfrm>
            <a:off x="6588000" y="1944000"/>
            <a:ext cx="1224000" cy="504000"/>
          </a:xfrm>
          <a:prstGeom prst="line">
            <a:avLst/>
          </a:prstGeom>
          <a:ln>
            <a:solidFill>
              <a:srgbClr val="808080"/>
            </a:solidFill>
            <a:headEnd len="med" type="triangle" w="med"/>
          </a:ln>
        </p:spPr>
        <p:style>
          <a:lnRef idx="0"/>
          <a:fillRef idx="0"/>
          <a:effectRef idx="0"/>
          <a:fontRef idx="minor"/>
        </p:style>
      </p:sp>
      <p:sp>
        <p:nvSpPr>
          <p:cNvPr id="143" name="Line 13"/>
          <p:cNvSpPr/>
          <p:nvPr/>
        </p:nvSpPr>
        <p:spPr>
          <a:xfrm flipV="1">
            <a:off x="6588000" y="2448000"/>
            <a:ext cx="1224000" cy="360000"/>
          </a:xfrm>
          <a:prstGeom prst="line">
            <a:avLst/>
          </a:prstGeom>
          <a:ln>
            <a:solidFill>
              <a:srgbClr val="808080"/>
            </a:solidFill>
            <a:headEnd len="med" type="triangle" w="med"/>
          </a:ln>
        </p:spPr>
        <p:style>
          <a:lnRef idx="0"/>
          <a:fillRef idx="0"/>
          <a:effectRef idx="0"/>
          <a:fontRef idx="minor"/>
        </p:style>
      </p:sp>
      <p:sp>
        <p:nvSpPr>
          <p:cNvPr id="144" name="Line 14"/>
          <p:cNvSpPr/>
          <p:nvPr/>
        </p:nvSpPr>
        <p:spPr>
          <a:xfrm flipV="1">
            <a:off x="6588000" y="2448000"/>
            <a:ext cx="1224000" cy="1224000"/>
          </a:xfrm>
          <a:prstGeom prst="line">
            <a:avLst/>
          </a:prstGeom>
          <a:ln>
            <a:solidFill>
              <a:srgbClr val="808080"/>
            </a:solidFill>
            <a:headEnd len="med" type="triangle" w="med"/>
          </a:ln>
        </p:spPr>
        <p:style>
          <a:lnRef idx="0"/>
          <a:fillRef idx="0"/>
          <a:effectRef idx="0"/>
          <a:fontRef idx="minor"/>
        </p:style>
      </p:sp>
      <p:sp>
        <p:nvSpPr>
          <p:cNvPr id="145" name="Line 15"/>
          <p:cNvSpPr/>
          <p:nvPr/>
        </p:nvSpPr>
        <p:spPr>
          <a:xfrm flipV="1">
            <a:off x="6588000" y="2448000"/>
            <a:ext cx="1224000" cy="1843560"/>
          </a:xfrm>
          <a:prstGeom prst="line">
            <a:avLst/>
          </a:prstGeom>
          <a:ln>
            <a:solidFill>
              <a:srgbClr val="808080"/>
            </a:solidFill>
            <a:headEnd len="med" type="triangle" w="med"/>
          </a:ln>
        </p:spPr>
        <p:style>
          <a:lnRef idx="0"/>
          <a:fillRef idx="0"/>
          <a:effectRef idx="0"/>
          <a:fontRef idx="minor"/>
        </p:style>
      </p:sp>
      <p:sp>
        <p:nvSpPr>
          <p:cNvPr id="146" name="CustomShape 16"/>
          <p:cNvSpPr/>
          <p:nvPr/>
        </p:nvSpPr>
        <p:spPr>
          <a:xfrm>
            <a:off x="4320000" y="1800000"/>
            <a:ext cx="72000" cy="3024000"/>
          </a:xfrm>
          <a:prstGeom prst="rect">
            <a:avLst/>
          </a:prstGeom>
          <a:solidFill>
            <a:srgbClr val="ff6666"/>
          </a:solidFill>
          <a:ln>
            <a:solidFill>
              <a:srgbClr val="808080"/>
            </a:solidFill>
          </a:ln>
        </p:spPr>
        <p:style>
          <a:lnRef idx="0"/>
          <a:fillRef idx="0"/>
          <a:effectRef idx="0"/>
          <a:fontRef idx="minor"/>
        </p:style>
      </p:sp>
      <p:sp>
        <p:nvSpPr>
          <p:cNvPr id="147" name="TextShape 17"/>
          <p:cNvSpPr txBox="1"/>
          <p:nvPr/>
        </p:nvSpPr>
        <p:spPr>
          <a:xfrm>
            <a:off x="4176000" y="2520000"/>
            <a:ext cx="216000" cy="1114200"/>
          </a:xfrm>
          <a:prstGeom prst="rect">
            <a:avLst/>
          </a:prstGeom>
          <a:noFill/>
          <a:ln>
            <a:noFill/>
          </a:ln>
        </p:spPr>
        <p:txBody>
          <a:bodyPr lIns="90000" rIns="90000" tIns="45000" bIns="45000"/>
          <a:p>
            <a:r>
              <a:rPr b="0" lang="de-DE" sz="1800" spc="-1" strike="noStrike">
                <a:solidFill>
                  <a:srgbClr val="000000"/>
                </a:solidFill>
                <a:uFill>
                  <a:solidFill>
                    <a:srgbClr val="ffffff"/>
                  </a:solidFill>
                </a:uFill>
                <a:latin typeface="Arial"/>
              </a:rPr>
              <a:t>edge</a:t>
            </a:r>
            <a:endParaRPr b="0" lang="de-DE" sz="1800" spc="-1" strike="noStrike">
              <a:solidFill>
                <a:srgbClr val="000000"/>
              </a:solidFill>
              <a:uFill>
                <a:solidFill>
                  <a:srgbClr val="ffffff"/>
                </a:solidFill>
              </a:uFill>
              <a:latin typeface="Arial"/>
            </a:endParaRPr>
          </a:p>
        </p:txBody>
      </p:sp>
      <p:sp>
        <p:nvSpPr>
          <p:cNvPr id="148" name="CustomShape 18"/>
          <p:cNvSpPr/>
          <p:nvPr/>
        </p:nvSpPr>
        <p:spPr>
          <a:xfrm>
            <a:off x="4716000" y="3931560"/>
            <a:ext cx="1872000" cy="216000"/>
          </a:xfrm>
          <a:prstGeom prst="rect">
            <a:avLst/>
          </a:prstGeom>
          <a:solidFill>
            <a:srgbClr val="ffff66"/>
          </a:solidFill>
          <a:ln w="18360">
            <a:solidFill>
              <a:srgbClr val="7e0021"/>
            </a:solidFill>
            <a:round/>
          </a:ln>
        </p:spPr>
        <p:style>
          <a:lnRef idx="0"/>
          <a:fillRef idx="0"/>
          <a:effectRef idx="0"/>
          <a:fontRef idx="minor"/>
        </p:style>
      </p:sp>
      <p:sp>
        <p:nvSpPr>
          <p:cNvPr id="149" name="CustomShape 19"/>
          <p:cNvSpPr/>
          <p:nvPr/>
        </p:nvSpPr>
        <p:spPr>
          <a:xfrm>
            <a:off x="4716000" y="4176000"/>
            <a:ext cx="1872000" cy="216000"/>
          </a:xfrm>
          <a:prstGeom prst="rect">
            <a:avLst/>
          </a:prstGeom>
          <a:solidFill>
            <a:srgbClr val="ffff66"/>
          </a:solidFill>
          <a:ln w="18360">
            <a:solidFill>
              <a:srgbClr val="7e0021"/>
            </a:solidFill>
            <a:round/>
          </a:ln>
        </p:spPr>
        <p:style>
          <a:lnRef idx="0"/>
          <a:fillRef idx="0"/>
          <a:effectRef idx="0"/>
          <a:fontRef idx="minor"/>
        </p:style>
      </p:sp>
      <p:sp>
        <p:nvSpPr>
          <p:cNvPr id="150" name="CustomShape 20"/>
          <p:cNvSpPr/>
          <p:nvPr/>
        </p:nvSpPr>
        <p:spPr>
          <a:xfrm>
            <a:off x="4716000" y="4392000"/>
            <a:ext cx="1872000" cy="216000"/>
          </a:xfrm>
          <a:prstGeom prst="rect">
            <a:avLst/>
          </a:prstGeom>
          <a:solidFill>
            <a:srgbClr val="ffff66"/>
          </a:solidFill>
          <a:ln w="18360">
            <a:solidFill>
              <a:srgbClr val="7e0021"/>
            </a:solidFill>
            <a:round/>
          </a:ln>
        </p:spPr>
        <p:style>
          <a:lnRef idx="0"/>
          <a:fillRef idx="0"/>
          <a:effectRef idx="0"/>
          <a:fontRef idx="minor"/>
        </p:style>
      </p:sp>
      <p:sp>
        <p:nvSpPr>
          <p:cNvPr id="151" name="TextShape 21"/>
          <p:cNvSpPr txBox="1"/>
          <p:nvPr/>
        </p:nvSpPr>
        <p:spPr>
          <a:xfrm>
            <a:off x="7687800" y="2253960"/>
            <a:ext cx="1780200" cy="410040"/>
          </a:xfrm>
          <a:prstGeom prst="rect">
            <a:avLst/>
          </a:prstGeom>
          <a:noFill/>
          <a:ln>
            <a:noFill/>
          </a:ln>
        </p:spPr>
        <p:txBody>
          <a:bodyPr lIns="90000" rIns="90000" tIns="45000" bIns="45000"/>
          <a:p>
            <a:r>
              <a:rPr b="0" lang="de-DE" sz="1500" spc="-1" strike="noStrike">
                <a:solidFill>
                  <a:srgbClr val="000000"/>
                </a:solidFill>
                <a:uFill>
                  <a:solidFill>
                    <a:srgbClr val="ffffff"/>
                  </a:solidFill>
                </a:uFill>
                <a:latin typeface="Arial"/>
              </a:rPr>
              <a:t>(1) Just Entries </a:t>
            </a:r>
            <a:endParaRPr b="0" lang="de-DE" sz="1800" spc="-1" strike="noStrike">
              <a:solidFill>
                <a:srgbClr val="000000"/>
              </a:solidFill>
              <a:uFill>
                <a:solidFill>
                  <a:srgbClr val="ffffff"/>
                </a:solidFill>
              </a:uFill>
              <a:latin typeface="Arial"/>
            </a:endParaRPr>
          </a:p>
        </p:txBody>
      </p:sp>
      <p:sp>
        <p:nvSpPr>
          <p:cNvPr id="152" name="Line 22"/>
          <p:cNvSpPr/>
          <p:nvPr/>
        </p:nvSpPr>
        <p:spPr>
          <a:xfrm>
            <a:off x="6588000" y="2448000"/>
            <a:ext cx="1224000" cy="0"/>
          </a:xfrm>
          <a:prstGeom prst="line">
            <a:avLst/>
          </a:prstGeom>
          <a:ln>
            <a:solidFill>
              <a:srgbClr val="808080"/>
            </a:solidFill>
            <a:headEnd len="med" type="triangle" w="med"/>
          </a:ln>
        </p:spPr>
        <p:style>
          <a:lnRef idx="0"/>
          <a:fillRef idx="0"/>
          <a:effectRef idx="0"/>
          <a:fontRef idx="minor"/>
        </p:style>
      </p:sp>
      <p:sp>
        <p:nvSpPr>
          <p:cNvPr id="153" name="Line 23"/>
          <p:cNvSpPr/>
          <p:nvPr/>
        </p:nvSpPr>
        <p:spPr>
          <a:xfrm flipV="1">
            <a:off x="6588000" y="2448000"/>
            <a:ext cx="1224000" cy="1584000"/>
          </a:xfrm>
          <a:prstGeom prst="line">
            <a:avLst/>
          </a:prstGeom>
          <a:ln>
            <a:solidFill>
              <a:srgbClr val="808080"/>
            </a:solidFill>
            <a:headEnd len="med" type="triangle" w="med"/>
          </a:ln>
        </p:spPr>
        <p:style>
          <a:lnRef idx="0"/>
          <a:fillRef idx="0"/>
          <a:effectRef idx="0"/>
          <a:fontRef idx="minor"/>
        </p:style>
      </p:sp>
      <p:sp>
        <p:nvSpPr>
          <p:cNvPr id="154" name="Line 24"/>
          <p:cNvSpPr/>
          <p:nvPr/>
        </p:nvSpPr>
        <p:spPr>
          <a:xfrm flipV="1">
            <a:off x="6588000" y="2448000"/>
            <a:ext cx="1224000" cy="2088000"/>
          </a:xfrm>
          <a:prstGeom prst="line">
            <a:avLst/>
          </a:prstGeom>
          <a:ln>
            <a:solidFill>
              <a:srgbClr val="808080"/>
            </a:solidFill>
            <a:headEnd len="med" type="triangle" w="med"/>
          </a:ln>
        </p:spPr>
        <p:style>
          <a:lnRef idx="0"/>
          <a:fillRef idx="0"/>
          <a:effectRef idx="0"/>
          <a:fontRef idx="minor"/>
        </p:style>
      </p:sp>
      <p:sp>
        <p:nvSpPr>
          <p:cNvPr id="155" name="TextShape 25"/>
          <p:cNvSpPr txBox="1"/>
          <p:nvPr/>
        </p:nvSpPr>
        <p:spPr>
          <a:xfrm>
            <a:off x="360000" y="1872000"/>
            <a:ext cx="3312000" cy="4032720"/>
          </a:xfrm>
          <a:prstGeom prst="rect">
            <a:avLst/>
          </a:prstGeom>
          <a:noFill/>
          <a:ln>
            <a:noFill/>
          </a:ln>
        </p:spPr>
        <p:txBody>
          <a:bodyPr lIns="90000" rIns="90000" tIns="45000" bIns="45000"/>
          <a:p>
            <a:r>
              <a:rPr b="0" lang="de-DE" sz="1300" spc="-1" strike="noStrike">
                <a:solidFill>
                  <a:srgbClr val="000000"/>
                </a:solidFill>
                <a:uFill>
                  <a:solidFill>
                    <a:srgbClr val="ffffff"/>
                  </a:solidFill>
                </a:uFill>
                <a:latin typeface="Arial"/>
              </a:rPr>
              <a:t>html</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body</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div[@class='DictData']</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p [@class ='Entry']+</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b</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(b|span|i)</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Zero or More </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Occurrences </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of (b|span|i).</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No similar adjacency.</a:t>
            </a:r>
            <a:endParaRPr b="0" lang="de-DE" sz="1800" spc="-1" strike="noStrike">
              <a:solidFill>
                <a:srgbClr val="000000"/>
              </a:solidFill>
              <a:uFill>
                <a:solidFill>
                  <a:srgbClr val="ffffff"/>
                </a:solidFill>
              </a:uFill>
              <a:latin typeface="Arial"/>
            </a:endParaRPr>
          </a:p>
        </p:txBody>
      </p:sp>
      <p:sp>
        <p:nvSpPr>
          <p:cNvPr id="156" name="TextShape 26"/>
          <p:cNvSpPr txBox="1"/>
          <p:nvPr/>
        </p:nvSpPr>
        <p:spPr>
          <a:xfrm>
            <a:off x="311400" y="1440000"/>
            <a:ext cx="3504600" cy="531000"/>
          </a:xfrm>
          <a:prstGeom prst="rect">
            <a:avLst/>
          </a:prstGeom>
          <a:noFill/>
          <a:ln>
            <a:noFill/>
          </a:ln>
        </p:spPr>
        <p:txBody>
          <a:bodyPr lIns="90000" rIns="90000" tIns="45000" bIns="45000"/>
          <a:p>
            <a:r>
              <a:rPr b="0" lang="de-DE" sz="1300" spc="-1" strike="noStrike">
                <a:solidFill>
                  <a:srgbClr val="000000"/>
                </a:solidFill>
                <a:uFill>
                  <a:solidFill>
                    <a:srgbClr val="ffffff"/>
                  </a:solidFill>
                </a:uFill>
                <a:latin typeface="Arial"/>
              </a:rPr>
              <a:t>Struct5. Entries Derived Structure </a:t>
            </a:r>
            <a:endParaRPr b="0" lang="de-DE" sz="1800" spc="-1" strike="noStrike">
              <a:solidFill>
                <a:srgbClr val="000000"/>
              </a:solidFill>
              <a:uFill>
                <a:solidFill>
                  <a:srgbClr val="ffffff"/>
                </a:solidFill>
              </a:uFill>
              <a:latin typeface="Arial"/>
            </a:endParaRPr>
          </a:p>
          <a:p>
            <a:endParaRPr b="0" lang="de-DE"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376000" y="206280"/>
            <a:ext cx="5328000" cy="738360"/>
          </a:xfrm>
          <a:prstGeom prst="rect">
            <a:avLst/>
          </a:prstGeom>
          <a:noFill/>
          <a:ln>
            <a:noFill/>
          </a:ln>
        </p:spPr>
        <p:txBody>
          <a:bodyPr lIns="0" rIns="0" tIns="0" bIns="0" anchor="ctr"/>
          <a:p>
            <a:pPr algn="ctr"/>
            <a:r>
              <a:rPr b="0" lang="de-DE" sz="2600" spc="-1" strike="noStrike">
                <a:solidFill>
                  <a:srgbClr val="000000"/>
                </a:solidFill>
                <a:uFill>
                  <a:solidFill>
                    <a:srgbClr val="ffffff"/>
                  </a:solidFill>
                </a:uFill>
                <a:latin typeface="Arial"/>
              </a:rPr>
              <a:t>7.FORM AND DEFINITION BLOCKS PARSING AND MARKUP</a:t>
            </a:r>
            <a:endParaRPr b="0" lang="de-DE" sz="3300" spc="-1" strike="noStrike">
              <a:solidFill>
                <a:srgbClr val="000000"/>
              </a:solidFill>
              <a:uFill>
                <a:solidFill>
                  <a:srgbClr val="ffffff"/>
                </a:solidFill>
              </a:uFill>
              <a:latin typeface="Arial"/>
            </a:endParaRPr>
          </a:p>
        </p:txBody>
      </p:sp>
      <p:sp>
        <p:nvSpPr>
          <p:cNvPr id="158" name="TextShape 2"/>
          <p:cNvSpPr txBox="1"/>
          <p:nvPr/>
        </p:nvSpPr>
        <p:spPr>
          <a:xfrm>
            <a:off x="504000" y="1224000"/>
            <a:ext cx="4392000" cy="4384800"/>
          </a:xfrm>
          <a:prstGeom prst="rect">
            <a:avLst/>
          </a:prstGeom>
          <a:noFill/>
          <a:ln>
            <a:noFill/>
          </a:ln>
        </p:spPr>
        <p:txBody>
          <a:bodyPr lIns="0" rIns="0" tIns="0" bIns="0"/>
          <a:p>
            <a:pPr marL="432000" indent="-324000">
              <a:buClr>
                <a:srgbClr val="ffffff"/>
              </a:buClr>
              <a:buSzPct val="45000"/>
              <a:buFont typeface="Wingdings" charset="2"/>
              <a:buChar char=""/>
            </a:pPr>
            <a:r>
              <a:rPr b="0" lang="de-DE" sz="1800" spc="-1" strike="noStrike">
                <a:solidFill>
                  <a:srgbClr val="ffffff"/>
                </a:solidFill>
                <a:uFill>
                  <a:solidFill>
                    <a:srgbClr val="ffffff"/>
                  </a:solidFill>
                </a:uFill>
                <a:latin typeface="Arial"/>
              </a:rPr>
              <a:t>Entry element must always start with &lt;b&gt; element which directly corresponds to form block. And the remainder part is left to be a sense block. Using content delimiters of these two blocks we can split them for even smaller parts such as 'orth', 'inflection' , and 'sense' sub-blocks.</a:t>
            </a:r>
            <a:endParaRPr b="0" lang="de-DE" sz="24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de-DE" sz="1800" spc="-1" strike="noStrike">
                <a:solidFill>
                  <a:srgbClr val="ffffff"/>
                </a:solidFill>
                <a:uFill>
                  <a:solidFill>
                    <a:srgbClr val="ffffff"/>
                  </a:solidFill>
                </a:uFill>
                <a:latin typeface="Arial"/>
              </a:rPr>
              <a:t>Form Block Delimiters: ':', ',', '-'.</a:t>
            </a:r>
            <a:endParaRPr b="0" lang="de-DE" sz="24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de-DE" sz="1800" spc="-1" strike="noStrike">
                <a:solidFill>
                  <a:srgbClr val="ffffff"/>
                </a:solidFill>
                <a:uFill>
                  <a:solidFill>
                    <a:srgbClr val="ffffff"/>
                  </a:solidFill>
                </a:uFill>
                <a:latin typeface="Arial"/>
              </a:rPr>
              <a:t>Sense Block Delimiters: '1.', '2.', .... 'n'.</a:t>
            </a:r>
            <a:endParaRPr b="0" lang="de-DE" sz="24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de-DE" sz="1800" spc="-1" strike="noStrike">
                <a:solidFill>
                  <a:srgbClr val="ffffff"/>
                </a:solidFill>
                <a:uFill>
                  <a:solidFill>
                    <a:srgbClr val="ffffff"/>
                  </a:solidFill>
                </a:uFill>
                <a:latin typeface="Arial"/>
              </a:rPr>
              <a:t>Resulting structure is shown in Struct6.</a:t>
            </a:r>
            <a:endParaRPr b="0" lang="de-DE" sz="2400" spc="-1" strike="noStrike">
              <a:solidFill>
                <a:srgbClr val="ffffff"/>
              </a:solidFill>
              <a:uFill>
                <a:solidFill>
                  <a:srgbClr val="ffffff"/>
                </a:solidFill>
              </a:uFill>
              <a:latin typeface="Arial"/>
            </a:endParaRPr>
          </a:p>
        </p:txBody>
      </p:sp>
      <p:sp>
        <p:nvSpPr>
          <p:cNvPr id="159" name="TextShape 3"/>
          <p:cNvSpPr txBox="1"/>
          <p:nvPr/>
        </p:nvSpPr>
        <p:spPr>
          <a:xfrm>
            <a:off x="5184000" y="1584000"/>
            <a:ext cx="3960000" cy="360972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html</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body</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div[@class='DictData']</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p [@class ='Entry']+</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div [@class='FormBlock']</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div[@class='orth']</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b</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div[@class='inflection']</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b</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div [@class='SenseBlock']</a:t>
            </a:r>
            <a:endParaRPr b="0" lang="de-DE" sz="1800" spc="-1" strike="noStrike">
              <a:solidFill>
                <a:srgbClr val="000000"/>
              </a:solidFill>
              <a:uFill>
                <a:solidFill>
                  <a:srgbClr val="ffffff"/>
                </a:solidFill>
              </a:uFill>
              <a:latin typeface="Arial"/>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div[@class='sense1...n']</a:t>
            </a:r>
            <a:endParaRPr b="0" lang="de-DE" sz="1800" spc="-1" strike="noStrike">
              <a:solidFill>
                <a:srgbClr val="000000"/>
              </a:solidFill>
              <a:uFill>
                <a:solidFill>
                  <a:srgbClr val="ffffff"/>
                </a:solidFill>
              </a:uFill>
              <a:latin typeface="Arial"/>
            </a:endParaRPr>
          </a:p>
        </p:txBody>
      </p:sp>
      <p:sp>
        <p:nvSpPr>
          <p:cNvPr id="160" name="TextShape 4"/>
          <p:cNvSpPr txBox="1"/>
          <p:nvPr/>
        </p:nvSpPr>
        <p:spPr>
          <a:xfrm>
            <a:off x="4968000" y="1224000"/>
            <a:ext cx="4176000" cy="431640"/>
          </a:xfrm>
          <a:prstGeom prst="rect">
            <a:avLst/>
          </a:prstGeom>
          <a:noFill/>
          <a:ln>
            <a:noFill/>
          </a:ln>
        </p:spPr>
        <p:txBody>
          <a:bodyPr lIns="90000" rIns="90000" tIns="45000" bIns="45000"/>
          <a:p>
            <a:r>
              <a:rPr b="0" lang="de-DE" sz="1200" spc="-1" strike="noStrike">
                <a:solidFill>
                  <a:srgbClr val="000000"/>
                </a:solidFill>
                <a:uFill>
                  <a:solidFill>
                    <a:srgbClr val="ffffff"/>
                  </a:solidFill>
                </a:uFill>
                <a:latin typeface="Arial"/>
              </a:rPr>
              <a:t>(Struct6.) Form and Sense Blocks and Their Top Level Components </a:t>
            </a:r>
            <a:endParaRPr b="0" lang="de-DE" sz="1800" spc="-1" strike="noStrike">
              <a:solidFill>
                <a:srgbClr val="000000"/>
              </a:solidFill>
              <a:uFill>
                <a:solidFill>
                  <a:srgbClr val="ffffff"/>
                </a:solidFill>
              </a:uFill>
              <a:latin typeface="Arial"/>
            </a:endParaRPr>
          </a:p>
        </p:txBody>
      </p:sp>
      <p:sp>
        <p:nvSpPr>
          <p:cNvPr id="161" name="TextShape 5"/>
          <p:cNvSpPr txBox="1"/>
          <p:nvPr/>
        </p:nvSpPr>
        <p:spPr>
          <a:xfrm>
            <a:off x="5328000" y="4392000"/>
            <a:ext cx="4176000" cy="261000"/>
          </a:xfrm>
          <a:prstGeom prst="rect">
            <a:avLst/>
          </a:prstGeom>
          <a:noFill/>
          <a:ln>
            <a:noFill/>
          </a:ln>
        </p:spPr>
        <p:txBody>
          <a:bodyPr lIns="90000" rIns="90000" tIns="45000" bIns="45000"/>
          <a:p>
            <a:r>
              <a:rPr b="0" lang="de-DE" sz="1200" spc="-1" strike="noStrike">
                <a:solidFill>
                  <a:srgbClr val="000000"/>
                </a:solidFill>
                <a:uFill>
                  <a:solidFill>
                    <a:srgbClr val="ffffff"/>
                  </a:solidFill>
                </a:uFill>
                <a:latin typeface="Arial"/>
              </a:rPr>
              <a:t>Note: Leaf elements under p contain text nodes</a:t>
            </a:r>
            <a:endParaRPr b="0" lang="de-DE"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2376000" y="215640"/>
            <a:ext cx="5328000" cy="720000"/>
          </a:xfrm>
          <a:prstGeom prst="rect">
            <a:avLst/>
          </a:prstGeom>
          <a:noFill/>
          <a:ln>
            <a:noFill/>
          </a:ln>
        </p:spPr>
        <p:txBody>
          <a:bodyPr lIns="0" rIns="0" tIns="0" bIns="0" anchor="ctr"/>
          <a:p>
            <a:pPr algn="ctr"/>
            <a:r>
              <a:rPr b="0" lang="de-DE" sz="2400" spc="-1" strike="noStrike">
                <a:solidFill>
                  <a:srgbClr val="000000"/>
                </a:solidFill>
                <a:uFill>
                  <a:solidFill>
                    <a:srgbClr val="ffffff"/>
                  </a:solidFill>
                </a:uFill>
                <a:latin typeface="Arial"/>
              </a:rPr>
              <a:t>8.SENSE ELEMENTS  CONSTITUANTS</a:t>
            </a:r>
            <a:endParaRPr b="0" lang="de-DE" sz="3300" spc="-1" strike="noStrike">
              <a:solidFill>
                <a:srgbClr val="000000"/>
              </a:solidFill>
              <a:uFill>
                <a:solidFill>
                  <a:srgbClr val="ffffff"/>
                </a:solidFill>
              </a:uFill>
              <a:latin typeface="Arial"/>
            </a:endParaRPr>
          </a:p>
        </p:txBody>
      </p:sp>
      <p:sp>
        <p:nvSpPr>
          <p:cNvPr id="163" name="TextShape 2"/>
          <p:cNvSpPr txBox="1"/>
          <p:nvPr/>
        </p:nvSpPr>
        <p:spPr>
          <a:xfrm>
            <a:off x="469080" y="1224000"/>
            <a:ext cx="4426920" cy="4384800"/>
          </a:xfrm>
          <a:prstGeom prst="rect">
            <a:avLst/>
          </a:prstGeom>
          <a:noFill/>
          <a:ln>
            <a:noFill/>
          </a:ln>
        </p:spPr>
        <p:txBody>
          <a:bodyPr lIns="0" rIns="0" tIns="0" bIns="0"/>
          <a:p>
            <a:pPr marL="432000" indent="-324000">
              <a:buClr>
                <a:srgbClr val="ffffff"/>
              </a:buClr>
              <a:buSzPct val="45000"/>
              <a:buFont typeface="Wingdings" charset="2"/>
              <a:buChar char=""/>
            </a:pPr>
            <a:r>
              <a:rPr b="0" lang="de-DE" sz="2000" spc="-1" strike="noStrike">
                <a:solidFill>
                  <a:srgbClr val="ffffff"/>
                </a:solidFill>
                <a:uFill>
                  <a:solidFill>
                    <a:srgbClr val="ffffff"/>
                  </a:solidFill>
                </a:uFill>
                <a:latin typeface="Arial"/>
              </a:rPr>
              <a:t>Every sense element may contain translation equivalents delimited by ','. Additionally it may contain an example element which can be detected by &lt;b&gt; element as it's start and nearest from the left  full stop as the end. One more subconstruction sense element may contain is reference element. This one starts by predefined abbreviation indicator and ends with nearest following full stop. Resuming the top-level structure of sense element we can draw Struct7. </a:t>
            </a:r>
            <a:endParaRPr b="0" lang="de-DE" sz="2400" spc="-1" strike="noStrike">
              <a:solidFill>
                <a:srgbClr val="ffffff"/>
              </a:solidFill>
              <a:uFill>
                <a:solidFill>
                  <a:srgbClr val="ffffff"/>
                </a:solidFill>
              </a:uFill>
              <a:latin typeface="Arial"/>
            </a:endParaRPr>
          </a:p>
        </p:txBody>
      </p:sp>
      <p:sp>
        <p:nvSpPr>
          <p:cNvPr id="164" name="TextShape 3"/>
          <p:cNvSpPr txBox="1"/>
          <p:nvPr/>
        </p:nvSpPr>
        <p:spPr>
          <a:xfrm>
            <a:off x="5760000" y="2159280"/>
            <a:ext cx="3312000" cy="2808720"/>
          </a:xfrm>
          <a:prstGeom prst="rect">
            <a:avLst/>
          </a:prstGeom>
          <a:noFill/>
          <a:ln>
            <a:noFill/>
          </a:ln>
        </p:spPr>
        <p:txBody>
          <a:bodyPr lIns="90000" rIns="90000" tIns="45000" bIns="45000"/>
          <a:p>
            <a:r>
              <a:rPr b="0" lang="de-DE" sz="1300" spc="-1" strike="noStrike">
                <a:solidFill>
                  <a:srgbClr val="000000"/>
                </a:solidFill>
                <a:uFill>
                  <a:solidFill>
                    <a:srgbClr val="ffffff"/>
                  </a:solidFill>
                </a:uFill>
                <a:latin typeface="Arial"/>
              </a:rPr>
              <a:t>html</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body</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div[@class='DictData']</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p [@class ='Entry']+</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 [@class='FormBlock']</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div[@class='orth']</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b</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div[@class='inflection']</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b</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 [@class='SenseBlock']</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div[@class='sense_1..n']+</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div[@class='equiv_1..k']+</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div[@class='example ']? </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div[@class='ref ']? </a:t>
            </a:r>
            <a:endParaRPr b="0" lang="de-DE" sz="1800" spc="-1" strike="noStrike">
              <a:solidFill>
                <a:srgbClr val="000000"/>
              </a:solidFill>
              <a:uFill>
                <a:solidFill>
                  <a:srgbClr val="ffffff"/>
                </a:solidFill>
              </a:uFill>
              <a:latin typeface="Arial"/>
            </a:endParaRPr>
          </a:p>
        </p:txBody>
      </p:sp>
      <p:sp>
        <p:nvSpPr>
          <p:cNvPr id="165" name="TextShape 4"/>
          <p:cNvSpPr txBox="1"/>
          <p:nvPr/>
        </p:nvSpPr>
        <p:spPr>
          <a:xfrm>
            <a:off x="5616000" y="1205280"/>
            <a:ext cx="3504600" cy="79776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Struct_7.  Sense Element Top Level Components </a:t>
            </a:r>
            <a:endParaRPr b="0" lang="de-DE" sz="1800" spc="-1" strike="noStrike">
              <a:solidFill>
                <a:srgbClr val="000000"/>
              </a:solidFill>
              <a:uFill>
                <a:solidFill>
                  <a:srgbClr val="ffffff"/>
                </a:solidFill>
              </a:uFill>
              <a:latin typeface="Arial"/>
            </a:endParaRPr>
          </a:p>
          <a:p>
            <a:endParaRPr b="0" lang="de-DE"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2376000" y="216000"/>
            <a:ext cx="5328000" cy="3338640"/>
          </a:xfrm>
          <a:prstGeom prst="rect">
            <a:avLst/>
          </a:prstGeom>
          <a:noFill/>
          <a:ln>
            <a:noFill/>
          </a:ln>
        </p:spPr>
        <p:txBody>
          <a:bodyPr lIns="0" rIns="0" tIns="0" bIns="0" anchor="ctr"/>
          <a:p>
            <a:pPr algn="ctr"/>
            <a:r>
              <a:rPr b="0" lang="de-DE" sz="3200" spc="-1" strike="noStrike">
                <a:solidFill>
                  <a:srgbClr val="000000"/>
                </a:solidFill>
                <a:uFill>
                  <a:solidFill>
                    <a:srgbClr val="ffffff"/>
                  </a:solidFill>
                </a:uFill>
                <a:latin typeface="Arial"/>
              </a:rPr>
              <a:t>Thank You!</a:t>
            </a:r>
            <a:endParaRPr b="0" lang="de-DE" sz="3200" spc="-1" strike="noStrike">
              <a:solidFill>
                <a:srgbClr val="000000"/>
              </a:solidFill>
              <a:uFill>
                <a:solidFill>
                  <a:srgbClr val="ffffff"/>
                </a:solidFill>
              </a:uFill>
              <a:latin typeface="Arial"/>
            </a:endParaRPr>
          </a:p>
        </p:txBody>
      </p:sp>
      <p:sp>
        <p:nvSpPr>
          <p:cNvPr id="167" name="TextShape 2"/>
          <p:cNvSpPr txBox="1"/>
          <p:nvPr/>
        </p:nvSpPr>
        <p:spPr>
          <a:xfrm>
            <a:off x="6048000" y="4680000"/>
            <a:ext cx="3456000" cy="602280"/>
          </a:xfrm>
          <a:prstGeom prst="rect">
            <a:avLst/>
          </a:prstGeom>
          <a:noFill/>
          <a:ln>
            <a:noFill/>
          </a:ln>
        </p:spPr>
        <p:txBody>
          <a:bodyPr lIns="90000" rIns="90000" tIns="45000" bIns="45000"/>
          <a:p>
            <a:r>
              <a:rPr b="0" lang="de-DE" sz="1500" spc="-1" strike="noStrike">
                <a:solidFill>
                  <a:srgbClr val="000000"/>
                </a:solidFill>
                <a:uFill>
                  <a:solidFill>
                    <a:srgbClr val="ffffff"/>
                  </a:solidFill>
                </a:uFill>
                <a:latin typeface="Arial"/>
              </a:rPr>
              <a:t>Contact: kadyr.momunaliev@gmail.com</a:t>
            </a:r>
            <a:endParaRPr b="0" lang="de-DE"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2376000" y="216000"/>
            <a:ext cx="5328000" cy="720000"/>
          </a:xfrm>
          <a:prstGeom prst="rect">
            <a:avLst/>
          </a:prstGeom>
          <a:noFill/>
          <a:ln>
            <a:noFill/>
          </a:ln>
        </p:spPr>
        <p:txBody>
          <a:bodyPr lIns="0" rIns="0" tIns="0" bIns="0" anchor="ctr"/>
          <a:p>
            <a:pPr algn="ctr"/>
            <a:r>
              <a:rPr b="0" lang="de-DE" sz="3300" spc="-1" strike="noStrike">
                <a:solidFill>
                  <a:srgbClr val="000000"/>
                </a:solidFill>
                <a:uFill>
                  <a:solidFill>
                    <a:srgbClr val="ffffff"/>
                  </a:solidFill>
                </a:uFill>
                <a:latin typeface="Arial"/>
              </a:rPr>
              <a:t>Contents</a:t>
            </a:r>
            <a:endParaRPr b="0" lang="de-DE" sz="3300" spc="-1" strike="noStrike">
              <a:solidFill>
                <a:srgbClr val="000000"/>
              </a:solidFill>
              <a:uFill>
                <a:solidFill>
                  <a:srgbClr val="ffffff"/>
                </a:solidFill>
              </a:uFill>
              <a:latin typeface="Arial"/>
            </a:endParaRPr>
          </a:p>
        </p:txBody>
      </p:sp>
      <p:sp>
        <p:nvSpPr>
          <p:cNvPr id="44" name="TextShape 2"/>
          <p:cNvSpPr txBox="1"/>
          <p:nvPr/>
        </p:nvSpPr>
        <p:spPr>
          <a:xfrm>
            <a:off x="396000" y="2088000"/>
            <a:ext cx="9288000" cy="2809080"/>
          </a:xfrm>
          <a:prstGeom prst="rect">
            <a:avLst/>
          </a:prstGeom>
          <a:noFill/>
          <a:ln>
            <a:noFill/>
          </a:ln>
        </p:spPr>
        <p:txBody>
          <a:bodyPr lIns="90000" rIns="90000" tIns="45000" bIns="45000"/>
          <a:p>
            <a:r>
              <a:rPr b="0" lang="de-DE" sz="2400" spc="-1" strike="noStrike">
                <a:solidFill>
                  <a:srgbClr val="000000"/>
                </a:solidFill>
                <a:uFill>
                  <a:solidFill>
                    <a:srgbClr val="ffffff"/>
                  </a:solidFill>
                </a:uFill>
                <a:latin typeface="Arial"/>
              </a:rPr>
              <a:t>1. PDF-to-DOC  CONVERSION</a:t>
            </a:r>
            <a:endParaRPr b="0" lang="de-DE" sz="1800" spc="-1" strike="noStrike">
              <a:solidFill>
                <a:srgbClr val="000000"/>
              </a:solidFill>
              <a:uFill>
                <a:solidFill>
                  <a:srgbClr val="ffffff"/>
                </a:solidFill>
              </a:uFill>
              <a:latin typeface="Arial"/>
            </a:endParaRPr>
          </a:p>
          <a:p>
            <a:r>
              <a:rPr b="0" lang="de-DE" sz="2400" spc="-1" strike="noStrike">
                <a:solidFill>
                  <a:srgbClr val="000000"/>
                </a:solidFill>
                <a:uFill>
                  <a:solidFill>
                    <a:srgbClr val="ffffff"/>
                  </a:solidFill>
                </a:uFill>
                <a:latin typeface="Arial"/>
              </a:rPr>
              <a:t>2. PREPROCESSING </a:t>
            </a:r>
            <a:endParaRPr b="0" lang="de-DE" sz="1800" spc="-1" strike="noStrike">
              <a:solidFill>
                <a:srgbClr val="000000"/>
              </a:solidFill>
              <a:uFill>
                <a:solidFill>
                  <a:srgbClr val="ffffff"/>
                </a:solidFill>
              </a:uFill>
              <a:latin typeface="Arial"/>
            </a:endParaRPr>
          </a:p>
          <a:p>
            <a:r>
              <a:rPr b="0" lang="de-DE" sz="2400" spc="-1" strike="noStrike">
                <a:solidFill>
                  <a:srgbClr val="000000"/>
                </a:solidFill>
                <a:uFill>
                  <a:solidFill>
                    <a:srgbClr val="ffffff"/>
                  </a:solidFill>
                </a:uFill>
                <a:latin typeface="Arial"/>
              </a:rPr>
              <a:t>3. DOC-to-HTML  CONVERSION</a:t>
            </a:r>
            <a:endParaRPr b="0" lang="de-DE" sz="1800" spc="-1" strike="noStrike">
              <a:solidFill>
                <a:srgbClr val="000000"/>
              </a:solidFill>
              <a:uFill>
                <a:solidFill>
                  <a:srgbClr val="ffffff"/>
                </a:solidFill>
              </a:uFill>
              <a:latin typeface="Arial"/>
            </a:endParaRPr>
          </a:p>
          <a:p>
            <a:r>
              <a:rPr b="0" lang="de-DE" sz="2400" spc="-1" strike="noStrike">
                <a:solidFill>
                  <a:srgbClr val="000000"/>
                </a:solidFill>
                <a:uFill>
                  <a:solidFill>
                    <a:srgbClr val="ffffff"/>
                  </a:solidFill>
                </a:uFill>
                <a:latin typeface="Arial"/>
              </a:rPr>
              <a:t>4. DICTIONARY DATA DERIVATION</a:t>
            </a:r>
            <a:endParaRPr b="0" lang="de-DE" sz="1800" spc="-1" strike="noStrike">
              <a:solidFill>
                <a:srgbClr val="000000"/>
              </a:solidFill>
              <a:uFill>
                <a:solidFill>
                  <a:srgbClr val="ffffff"/>
                </a:solidFill>
              </a:uFill>
              <a:latin typeface="Arial"/>
            </a:endParaRPr>
          </a:p>
          <a:p>
            <a:r>
              <a:rPr b="0" lang="de-DE" sz="2400" spc="-1" strike="noStrike">
                <a:solidFill>
                  <a:srgbClr val="000000"/>
                </a:solidFill>
                <a:uFill>
                  <a:solidFill>
                    <a:srgbClr val="ffffff"/>
                  </a:solidFill>
                </a:uFill>
                <a:latin typeface="Arial"/>
              </a:rPr>
              <a:t>5. NORMALIZATION</a:t>
            </a:r>
            <a:endParaRPr b="0" lang="de-DE" sz="1800" spc="-1" strike="noStrike">
              <a:solidFill>
                <a:srgbClr val="000000"/>
              </a:solidFill>
              <a:uFill>
                <a:solidFill>
                  <a:srgbClr val="ffffff"/>
                </a:solidFill>
              </a:uFill>
              <a:latin typeface="Arial"/>
            </a:endParaRPr>
          </a:p>
          <a:p>
            <a:r>
              <a:rPr b="0" lang="de-DE" sz="2400" spc="-1" strike="noStrike">
                <a:solidFill>
                  <a:srgbClr val="000000"/>
                </a:solidFill>
                <a:uFill>
                  <a:solidFill>
                    <a:srgbClr val="ffffff"/>
                  </a:solidFill>
                </a:uFill>
                <a:latin typeface="Arial"/>
              </a:rPr>
              <a:t>6. ENTRIES RECOGNITION AND MARKUP</a:t>
            </a:r>
            <a:endParaRPr b="0" lang="de-DE" sz="1800" spc="-1" strike="noStrike">
              <a:solidFill>
                <a:srgbClr val="000000"/>
              </a:solidFill>
              <a:uFill>
                <a:solidFill>
                  <a:srgbClr val="ffffff"/>
                </a:solidFill>
              </a:uFill>
              <a:latin typeface="Arial"/>
            </a:endParaRPr>
          </a:p>
          <a:p>
            <a:r>
              <a:rPr b="0" lang="de-DE" sz="2400" spc="-1" strike="noStrike">
                <a:solidFill>
                  <a:srgbClr val="000000"/>
                </a:solidFill>
                <a:uFill>
                  <a:solidFill>
                    <a:srgbClr val="ffffff"/>
                  </a:solidFill>
                </a:uFill>
                <a:latin typeface="Arial"/>
              </a:rPr>
              <a:t>7. FORM AND DEFINITION BLOCKS PARSING AND MARKUP</a:t>
            </a:r>
            <a:endParaRPr b="0" lang="de-DE" sz="1800" spc="-1" strike="noStrike">
              <a:solidFill>
                <a:srgbClr val="000000"/>
              </a:solidFill>
              <a:uFill>
                <a:solidFill>
                  <a:srgbClr val="ffffff"/>
                </a:solidFill>
              </a:uFill>
              <a:latin typeface="Arial"/>
            </a:endParaRPr>
          </a:p>
          <a:p>
            <a:r>
              <a:rPr b="0" lang="de-DE" sz="2400" spc="-1" strike="noStrike">
                <a:solidFill>
                  <a:srgbClr val="000000"/>
                </a:solidFill>
                <a:uFill>
                  <a:solidFill>
                    <a:srgbClr val="ffffff"/>
                  </a:solidFill>
                </a:uFill>
                <a:latin typeface="Arial"/>
              </a:rPr>
              <a:t>8. SENSE ELEMENTS  CONSTITUANTS</a:t>
            </a:r>
            <a:endParaRPr b="0" lang="de-DE"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2376000" y="216000"/>
            <a:ext cx="5328000" cy="720000"/>
          </a:xfrm>
          <a:prstGeom prst="rect">
            <a:avLst/>
          </a:prstGeom>
          <a:noFill/>
          <a:ln>
            <a:noFill/>
          </a:ln>
        </p:spPr>
        <p:txBody>
          <a:bodyPr lIns="0" rIns="0" tIns="0" bIns="0" anchor="ctr"/>
          <a:p>
            <a:pPr algn="ctr"/>
            <a:r>
              <a:rPr b="0" lang="de-DE" sz="2400" spc="-1" strike="noStrike">
                <a:solidFill>
                  <a:srgbClr val="000000"/>
                </a:solidFill>
                <a:uFill>
                  <a:solidFill>
                    <a:srgbClr val="ffffff"/>
                  </a:solidFill>
                </a:uFill>
                <a:latin typeface="Arial"/>
              </a:rPr>
              <a:t>1. PDF-to-DOC  CONVERSION</a:t>
            </a:r>
            <a:endParaRPr b="0" lang="de-DE" sz="3300" spc="-1" strike="noStrike">
              <a:solidFill>
                <a:srgbClr val="000000"/>
              </a:solidFill>
              <a:uFill>
                <a:solidFill>
                  <a:srgbClr val="ffffff"/>
                </a:solidFill>
              </a:uFill>
              <a:latin typeface="Arial"/>
            </a:endParaRPr>
          </a:p>
        </p:txBody>
      </p:sp>
      <p:sp>
        <p:nvSpPr>
          <p:cNvPr id="46" name="TextShape 2"/>
          <p:cNvSpPr txBox="1"/>
          <p:nvPr/>
        </p:nvSpPr>
        <p:spPr>
          <a:xfrm>
            <a:off x="504000" y="1368000"/>
            <a:ext cx="9072000" cy="4384800"/>
          </a:xfrm>
          <a:prstGeom prst="rect">
            <a:avLst/>
          </a:prstGeom>
          <a:noFill/>
          <a:ln>
            <a:noFill/>
          </a:ln>
        </p:spPr>
        <p:txBody>
          <a:bodyPr lIns="0" rIns="0" tIns="0" bIns="0"/>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We used Adobe Acrobat XI Pro‘s OCR engine, </a:t>
            </a:r>
            <a:endParaRPr b="0" lang="de-DE" sz="24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Save As/Export .doc option</a:t>
            </a:r>
            <a:endParaRPr b="0" lang="de-DE" sz="24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2376000" y="216000"/>
            <a:ext cx="5328000" cy="720000"/>
          </a:xfrm>
          <a:prstGeom prst="rect">
            <a:avLst/>
          </a:prstGeom>
          <a:noFill/>
          <a:ln>
            <a:noFill/>
          </a:ln>
        </p:spPr>
        <p:txBody>
          <a:bodyPr lIns="0" rIns="0" tIns="0" bIns="0" anchor="ctr"/>
          <a:p>
            <a:pPr algn="ctr"/>
            <a:r>
              <a:rPr b="0" lang="de-DE" sz="3300" spc="-1" strike="noStrike">
                <a:solidFill>
                  <a:srgbClr val="000000"/>
                </a:solidFill>
                <a:uFill>
                  <a:solidFill>
                    <a:srgbClr val="ffffff"/>
                  </a:solidFill>
                </a:uFill>
                <a:latin typeface="Arial"/>
              </a:rPr>
              <a:t>2.PREPROCESSING  </a:t>
            </a:r>
            <a:endParaRPr b="0" lang="de-DE" sz="3300" spc="-1" strike="noStrike">
              <a:solidFill>
                <a:srgbClr val="000000"/>
              </a:solidFill>
              <a:uFill>
                <a:solidFill>
                  <a:srgbClr val="ffffff"/>
                </a:solidFill>
              </a:uFill>
              <a:latin typeface="Arial"/>
            </a:endParaRPr>
          </a:p>
        </p:txBody>
      </p:sp>
      <p:sp>
        <p:nvSpPr>
          <p:cNvPr id="48" name="TextShape 2"/>
          <p:cNvSpPr txBox="1"/>
          <p:nvPr/>
        </p:nvSpPr>
        <p:spPr>
          <a:xfrm>
            <a:off x="504000" y="1368000"/>
            <a:ext cx="9072000" cy="4384800"/>
          </a:xfrm>
          <a:prstGeom prst="rect">
            <a:avLst/>
          </a:prstGeom>
          <a:noFill/>
          <a:ln>
            <a:noFill/>
          </a:ln>
        </p:spPr>
        <p:txBody>
          <a:bodyPr lIns="0" rIns="0" tIns="0" bIns="0"/>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Lines are being lost after direct doc-to-html conversion. To preserve lines information we markup each end of line in MSWord by red color. VBA macros is used. This explicit markup passes through converter.</a:t>
            </a:r>
            <a:endParaRPr b="0" lang="de-DE" sz="2400" spc="-1" strike="noStrike">
              <a:solidFill>
                <a:srgbClr val="ffffff"/>
              </a:solidFill>
              <a:uFill>
                <a:solidFill>
                  <a:srgbClr val="ffffff"/>
                </a:solidFill>
              </a:uFill>
              <a:latin typeface="Arial"/>
            </a:endParaRPr>
          </a:p>
        </p:txBody>
      </p:sp>
      <p:pic>
        <p:nvPicPr>
          <p:cNvPr id="49" name="" descr=""/>
          <p:cNvPicPr/>
          <p:nvPr/>
        </p:nvPicPr>
        <p:blipFill>
          <a:blip r:embed="rId1"/>
          <a:srcRect l="50793" t="45957" r="10432" b="28967"/>
          <a:stretch/>
        </p:blipFill>
        <p:spPr>
          <a:xfrm>
            <a:off x="1020600" y="3312000"/>
            <a:ext cx="2651400" cy="1371240"/>
          </a:xfrm>
          <a:prstGeom prst="rect">
            <a:avLst/>
          </a:prstGeom>
          <a:ln>
            <a:noFill/>
          </a:ln>
        </p:spPr>
      </p:pic>
      <p:sp>
        <p:nvSpPr>
          <p:cNvPr id="50" name="TextShape 3"/>
          <p:cNvSpPr txBox="1"/>
          <p:nvPr/>
        </p:nvSpPr>
        <p:spPr>
          <a:xfrm>
            <a:off x="4464000" y="3384000"/>
            <a:ext cx="4824000" cy="1368000"/>
          </a:xfrm>
          <a:prstGeom prst="rect">
            <a:avLst/>
          </a:prstGeom>
          <a:noFill/>
          <a:ln>
            <a:noFill/>
          </a:ln>
        </p:spPr>
        <p:txBody>
          <a:bodyPr lIns="90000" rIns="90000" tIns="45000" bIns="45000"/>
          <a:p>
            <a:r>
              <a:rPr b="0" lang="de-DE" sz="1100" spc="-1" strike="noStrike">
                <a:solidFill>
                  <a:srgbClr val="000000"/>
                </a:solidFill>
                <a:uFill>
                  <a:solidFill>
                    <a:srgbClr val="ffffff"/>
                  </a:solidFill>
                </a:uFill>
                <a:latin typeface="Arial"/>
              </a:rPr>
              <a:t>Do While Not is_eod2(Selection.Range)    </a:t>
            </a:r>
            <a:endParaRPr b="0" lang="de-DE" sz="1800" spc="-1" strike="noStrike">
              <a:solidFill>
                <a:srgbClr val="000000"/>
              </a:solidFill>
              <a:uFill>
                <a:solidFill>
                  <a:srgbClr val="ffffff"/>
                </a:solidFill>
              </a:uFill>
              <a:latin typeface="Arial"/>
            </a:endParaRPr>
          </a:p>
          <a:p>
            <a:r>
              <a:rPr b="0" lang="de-DE" sz="1100" spc="-1" strike="noStrike">
                <a:solidFill>
                  <a:srgbClr val="000000"/>
                </a:solidFill>
                <a:uFill>
                  <a:solidFill>
                    <a:srgbClr val="ffffff"/>
                  </a:solidFill>
                </a:uFill>
                <a:latin typeface="Arial"/>
              </a:rPr>
              <a:t>    </a:t>
            </a:r>
            <a:r>
              <a:rPr b="0" lang="de-DE" sz="1100" spc="-1" strike="noStrike">
                <a:solidFill>
                  <a:srgbClr val="000000"/>
                </a:solidFill>
                <a:uFill>
                  <a:solidFill>
                    <a:srgbClr val="ffffff"/>
                  </a:solidFill>
                </a:uFill>
                <a:latin typeface="Arial"/>
              </a:rPr>
              <a:t>Selection.EndKey Unit:=wdLine</a:t>
            </a:r>
            <a:endParaRPr b="0" lang="de-DE" sz="1800" spc="-1" strike="noStrike">
              <a:solidFill>
                <a:srgbClr val="000000"/>
              </a:solidFill>
              <a:uFill>
                <a:solidFill>
                  <a:srgbClr val="ffffff"/>
                </a:solidFill>
              </a:uFill>
              <a:latin typeface="Arial"/>
            </a:endParaRPr>
          </a:p>
          <a:p>
            <a:r>
              <a:rPr b="0" lang="de-DE" sz="1100" spc="-1" strike="noStrike">
                <a:solidFill>
                  <a:srgbClr val="000000"/>
                </a:solidFill>
                <a:uFill>
                  <a:solidFill>
                    <a:srgbClr val="ffffff"/>
                  </a:solidFill>
                </a:uFill>
                <a:latin typeface="Arial"/>
              </a:rPr>
              <a:t>    </a:t>
            </a:r>
            <a:r>
              <a:rPr b="0" lang="de-DE" sz="1100" spc="-1" strike="noStrike">
                <a:solidFill>
                  <a:srgbClr val="000000"/>
                </a:solidFill>
                <a:uFill>
                  <a:solidFill>
                    <a:srgbClr val="ffffff"/>
                  </a:solidFill>
                </a:uFill>
                <a:latin typeface="Arial"/>
              </a:rPr>
              <a:t>Selection.MoveLeft Unit:=wdCharacter, Count:=1, Extend:=wdExtend</a:t>
            </a:r>
            <a:endParaRPr b="0" lang="de-DE" sz="1800" spc="-1" strike="noStrike">
              <a:solidFill>
                <a:srgbClr val="000000"/>
              </a:solidFill>
              <a:uFill>
                <a:solidFill>
                  <a:srgbClr val="ffffff"/>
                </a:solidFill>
              </a:uFill>
              <a:latin typeface="Arial"/>
            </a:endParaRPr>
          </a:p>
          <a:p>
            <a:r>
              <a:rPr b="0" lang="de-DE" sz="1100" spc="-1" strike="noStrike">
                <a:solidFill>
                  <a:srgbClr val="000000"/>
                </a:solidFill>
                <a:uFill>
                  <a:solidFill>
                    <a:srgbClr val="ffffff"/>
                  </a:solidFill>
                </a:uFill>
                <a:latin typeface="Arial"/>
              </a:rPr>
              <a:t>    </a:t>
            </a:r>
            <a:r>
              <a:rPr b="0" lang="de-DE" sz="1100" spc="-1" strike="noStrike">
                <a:solidFill>
                  <a:srgbClr val="000000"/>
                </a:solidFill>
                <a:uFill>
                  <a:solidFill>
                    <a:srgbClr val="ffffff"/>
                  </a:solidFill>
                </a:uFill>
                <a:latin typeface="Arial"/>
              </a:rPr>
              <a:t>Selection.Font.Color = wdColorRed</a:t>
            </a:r>
            <a:endParaRPr b="0" lang="de-DE" sz="1800" spc="-1" strike="noStrike">
              <a:solidFill>
                <a:srgbClr val="000000"/>
              </a:solidFill>
              <a:uFill>
                <a:solidFill>
                  <a:srgbClr val="ffffff"/>
                </a:solidFill>
              </a:uFill>
              <a:latin typeface="Arial"/>
            </a:endParaRPr>
          </a:p>
          <a:p>
            <a:r>
              <a:rPr b="0" lang="de-DE" sz="1100" spc="-1" strike="noStrike">
                <a:solidFill>
                  <a:srgbClr val="000000"/>
                </a:solidFill>
                <a:uFill>
                  <a:solidFill>
                    <a:srgbClr val="ffffff"/>
                  </a:solidFill>
                </a:uFill>
                <a:latin typeface="Arial"/>
              </a:rPr>
              <a:t>    </a:t>
            </a:r>
            <a:r>
              <a:rPr b="0" lang="de-DE" sz="1100" spc="-1" strike="noStrike">
                <a:solidFill>
                  <a:srgbClr val="000000"/>
                </a:solidFill>
                <a:uFill>
                  <a:solidFill>
                    <a:srgbClr val="ffffff"/>
                  </a:solidFill>
                </a:uFill>
                <a:latin typeface="Arial"/>
              </a:rPr>
              <a:t>Selection.EndKey Unit:=wdLine</a:t>
            </a:r>
            <a:endParaRPr b="0" lang="de-DE" sz="1800" spc="-1" strike="noStrike">
              <a:solidFill>
                <a:srgbClr val="000000"/>
              </a:solidFill>
              <a:uFill>
                <a:solidFill>
                  <a:srgbClr val="ffffff"/>
                </a:solidFill>
              </a:uFill>
              <a:latin typeface="Arial"/>
            </a:endParaRPr>
          </a:p>
          <a:p>
            <a:r>
              <a:rPr b="0" lang="de-DE" sz="1100" spc="-1" strike="noStrike">
                <a:solidFill>
                  <a:srgbClr val="000000"/>
                </a:solidFill>
                <a:uFill>
                  <a:solidFill>
                    <a:srgbClr val="ffffff"/>
                  </a:solidFill>
                </a:uFill>
                <a:latin typeface="Arial"/>
              </a:rPr>
              <a:t>    </a:t>
            </a:r>
            <a:r>
              <a:rPr b="0" lang="de-DE" sz="1100" spc="-1" strike="noStrike">
                <a:solidFill>
                  <a:srgbClr val="000000"/>
                </a:solidFill>
                <a:uFill>
                  <a:solidFill>
                    <a:srgbClr val="ffffff"/>
                  </a:solidFill>
                </a:uFill>
                <a:latin typeface="Arial"/>
              </a:rPr>
              <a:t>Selection.MoveRight Unit:=wdCharacter, Count:=2    </a:t>
            </a:r>
            <a:endParaRPr b="0" lang="de-DE" sz="1800" spc="-1" strike="noStrike">
              <a:solidFill>
                <a:srgbClr val="000000"/>
              </a:solidFill>
              <a:uFill>
                <a:solidFill>
                  <a:srgbClr val="ffffff"/>
                </a:solidFill>
              </a:uFill>
              <a:latin typeface="Arial"/>
            </a:endParaRPr>
          </a:p>
          <a:p>
            <a:r>
              <a:rPr b="0" lang="de-DE" sz="1100" spc="-1" strike="noStrike">
                <a:solidFill>
                  <a:srgbClr val="000000"/>
                </a:solidFill>
                <a:uFill>
                  <a:solidFill>
                    <a:srgbClr val="ffffff"/>
                  </a:solidFill>
                </a:uFill>
                <a:latin typeface="Arial"/>
              </a:rPr>
              <a:t>    </a:t>
            </a:r>
            <a:endParaRPr b="0" lang="de-DE" sz="1800" spc="-1" strike="noStrike">
              <a:solidFill>
                <a:srgbClr val="000000"/>
              </a:solidFill>
              <a:uFill>
                <a:solidFill>
                  <a:srgbClr val="ffffff"/>
                </a:solidFill>
              </a:uFill>
              <a:latin typeface="Arial"/>
            </a:endParaRPr>
          </a:p>
          <a:p>
            <a:r>
              <a:rPr b="0" lang="de-DE" sz="1100" spc="-1" strike="noStrike">
                <a:solidFill>
                  <a:srgbClr val="000000"/>
                </a:solidFill>
                <a:uFill>
                  <a:solidFill>
                    <a:srgbClr val="ffffff"/>
                  </a:solidFill>
                </a:uFill>
                <a:latin typeface="Arial"/>
              </a:rPr>
              <a:t>Loop</a:t>
            </a:r>
            <a:endParaRPr b="0" lang="de-DE"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2376000" y="216000"/>
            <a:ext cx="5328000" cy="720000"/>
          </a:xfrm>
          <a:prstGeom prst="rect">
            <a:avLst/>
          </a:prstGeom>
          <a:noFill/>
          <a:ln>
            <a:noFill/>
          </a:ln>
        </p:spPr>
        <p:txBody>
          <a:bodyPr lIns="0" rIns="0" tIns="0" bIns="0" anchor="ctr"/>
          <a:p>
            <a:pPr algn="ctr"/>
            <a:r>
              <a:rPr b="0" lang="de-DE" sz="2800" spc="-1" strike="noStrike">
                <a:solidFill>
                  <a:srgbClr val="000000"/>
                </a:solidFill>
                <a:uFill>
                  <a:solidFill>
                    <a:srgbClr val="ffffff"/>
                  </a:solidFill>
                </a:uFill>
                <a:latin typeface="Arial"/>
              </a:rPr>
              <a:t>3. DOC-to-HTML  CONVERSION </a:t>
            </a:r>
            <a:endParaRPr b="0" lang="de-DE" sz="3300" spc="-1" strike="noStrike">
              <a:solidFill>
                <a:srgbClr val="000000"/>
              </a:solidFill>
              <a:uFill>
                <a:solidFill>
                  <a:srgbClr val="ffffff"/>
                </a:solidFill>
              </a:uFill>
              <a:latin typeface="Arial"/>
            </a:endParaRPr>
          </a:p>
        </p:txBody>
      </p:sp>
      <p:sp>
        <p:nvSpPr>
          <p:cNvPr id="52" name="TextShape 2"/>
          <p:cNvSpPr txBox="1"/>
          <p:nvPr/>
        </p:nvSpPr>
        <p:spPr>
          <a:xfrm>
            <a:off x="504000" y="1368000"/>
            <a:ext cx="2880000" cy="3744000"/>
          </a:xfrm>
          <a:prstGeom prst="rect">
            <a:avLst/>
          </a:prstGeom>
          <a:noFill/>
          <a:ln>
            <a:noFill/>
          </a:ln>
        </p:spPr>
        <p:txBody>
          <a:bodyPr lIns="0" rIns="0" tIns="0" bIns="0"/>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After normalization html version of the source text preserves all necessary information to perform structure recognition, (see Struct1). Text information is encoded by means of CSS and HTML. Appropriate xml/parsers (e. g. ruby/nokogiri + ruby/nokogiristyles) allows us to access and control all text features. Additionally xpath expressions are more than helpful.</a:t>
            </a:r>
            <a:endParaRPr b="0" lang="de-DE" sz="2400" spc="-1" strike="noStrike">
              <a:solidFill>
                <a:srgbClr val="ffffff"/>
              </a:solidFill>
              <a:uFill>
                <a:solidFill>
                  <a:srgbClr val="ffffff"/>
                </a:solidFill>
              </a:uFill>
              <a:latin typeface="Arial"/>
            </a:endParaRPr>
          </a:p>
        </p:txBody>
      </p:sp>
      <p:sp>
        <p:nvSpPr>
          <p:cNvPr id="53" name="TextShape 3"/>
          <p:cNvSpPr txBox="1"/>
          <p:nvPr/>
        </p:nvSpPr>
        <p:spPr>
          <a:xfrm>
            <a:off x="4824000" y="1667880"/>
            <a:ext cx="3960000" cy="360972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html</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body</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div+</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p+</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(b|span|i)+</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|span*</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|span*</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0 or more </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Occurrences </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of (b|span|i).</a:t>
            </a:r>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a:t>
            </a:r>
            <a:r>
              <a:rPr b="0" lang="de-DE" sz="1600" spc="-1" strike="noStrike">
                <a:solidFill>
                  <a:srgbClr val="000000"/>
                </a:solidFill>
                <a:uFill>
                  <a:solidFill>
                    <a:srgbClr val="ffffff"/>
                  </a:solidFill>
                </a:uFill>
                <a:latin typeface="Arial"/>
              </a:rPr>
              <a:t>.      Similar nodes adjacency.</a:t>
            </a:r>
            <a:endParaRPr b="0" lang="de-DE" sz="1600" spc="-1" strike="noStrike">
              <a:solidFill>
                <a:srgbClr val="000000"/>
              </a:solidFill>
              <a:uFill>
                <a:solidFill>
                  <a:srgbClr val="ffffff"/>
                </a:solidFill>
              </a:uFill>
              <a:latin typeface="Arial"/>
              <a:ea typeface="Droid Sans Fallback"/>
            </a:endParaRPr>
          </a:p>
          <a:p>
            <a:endParaRPr b="0" lang="de-DE" sz="1600" spc="-1" strike="noStrike">
              <a:solidFill>
                <a:srgbClr val="000000"/>
              </a:solidFill>
              <a:uFill>
                <a:solidFill>
                  <a:srgbClr val="ffffff"/>
                </a:solidFill>
              </a:uFill>
              <a:latin typeface="Arial"/>
              <a:ea typeface="Droid Sans Fallback"/>
            </a:endParaRPr>
          </a:p>
          <a:p>
            <a:r>
              <a:rPr b="0" lang="de-DE" sz="1600" spc="-1" strike="noStrike">
                <a:solidFill>
                  <a:srgbClr val="000000"/>
                </a:solidFill>
                <a:uFill>
                  <a:solidFill>
                    <a:srgbClr val="ffffff"/>
                  </a:solidFill>
                </a:uFill>
                <a:latin typeface="Arial"/>
              </a:rPr>
              <a:t>Note: All elements under div may contain text nodes </a:t>
            </a:r>
            <a:endParaRPr b="0" lang="de-DE" sz="1600" spc="-1" strike="noStrike">
              <a:solidFill>
                <a:srgbClr val="000000"/>
              </a:solidFill>
              <a:uFill>
                <a:solidFill>
                  <a:srgbClr val="ffffff"/>
                </a:solidFill>
              </a:uFill>
              <a:latin typeface="Arial"/>
              <a:ea typeface="Droid Sans Fallback"/>
            </a:endParaRPr>
          </a:p>
        </p:txBody>
      </p:sp>
      <p:sp>
        <p:nvSpPr>
          <p:cNvPr id="54" name="TextShape 4"/>
          <p:cNvSpPr txBox="1"/>
          <p:nvPr/>
        </p:nvSpPr>
        <p:spPr>
          <a:xfrm>
            <a:off x="4320000" y="1152000"/>
            <a:ext cx="4176000" cy="346320"/>
          </a:xfrm>
          <a:prstGeom prst="rect">
            <a:avLst/>
          </a:prstGeom>
          <a:noFill/>
          <a:ln>
            <a:noFill/>
          </a:ln>
        </p:spPr>
        <p:txBody>
          <a:bodyPr lIns="90000" rIns="90000" tIns="45000" bIns="45000"/>
          <a:p>
            <a:r>
              <a:rPr b="0" lang="de-DE" sz="1800" spc="-1" strike="noStrike">
                <a:solidFill>
                  <a:srgbClr val="000000"/>
                </a:solidFill>
                <a:uFill>
                  <a:solidFill>
                    <a:srgbClr val="ffffff"/>
                  </a:solidFill>
                </a:uFill>
                <a:latin typeface="Arial"/>
              </a:rPr>
              <a:t>Struct1. Initial raw structure of html file</a:t>
            </a:r>
            <a:endParaRPr b="0" lang="de-DE"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2376000" y="215640"/>
            <a:ext cx="5328000" cy="720000"/>
          </a:xfrm>
          <a:prstGeom prst="rect">
            <a:avLst/>
          </a:prstGeom>
          <a:noFill/>
          <a:ln>
            <a:noFill/>
          </a:ln>
        </p:spPr>
        <p:txBody>
          <a:bodyPr lIns="0" rIns="0" tIns="0" bIns="0" anchor="ctr"/>
          <a:p>
            <a:pPr algn="ctr"/>
            <a:r>
              <a:rPr b="0" lang="de-DE" sz="2600" spc="-1" strike="noStrike">
                <a:solidFill>
                  <a:srgbClr val="000000"/>
                </a:solidFill>
                <a:uFill>
                  <a:solidFill>
                    <a:srgbClr val="ffffff"/>
                  </a:solidFill>
                </a:uFill>
                <a:latin typeface="Arial"/>
              </a:rPr>
              <a:t>4.DICTIONARY DATA DERIVATION</a:t>
            </a:r>
            <a:endParaRPr b="0" lang="de-DE" sz="3300" spc="-1" strike="noStrike">
              <a:solidFill>
                <a:srgbClr val="000000"/>
              </a:solidFill>
              <a:uFill>
                <a:solidFill>
                  <a:srgbClr val="ffffff"/>
                </a:solidFill>
              </a:uFill>
              <a:latin typeface="Arial"/>
            </a:endParaRPr>
          </a:p>
        </p:txBody>
      </p:sp>
      <p:sp>
        <p:nvSpPr>
          <p:cNvPr id="56" name="TextShape 2"/>
          <p:cNvSpPr txBox="1"/>
          <p:nvPr/>
        </p:nvSpPr>
        <p:spPr>
          <a:xfrm>
            <a:off x="504000" y="1368000"/>
            <a:ext cx="3384000" cy="3528000"/>
          </a:xfrm>
          <a:prstGeom prst="rect">
            <a:avLst/>
          </a:prstGeom>
          <a:noFill/>
          <a:ln>
            <a:noFill/>
          </a:ln>
        </p:spPr>
        <p:txBody>
          <a:bodyPr lIns="0" rIns="0" tIns="0" bIns="0"/>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The task is to capture only text related to dictionary entries, i.e. not page headers, footers etc. In our case every 4th div contains it. So after markup structure gets a view shown in Struct2. Additionally two columns must be delimited on the source code level. This information is required for further entries derivation.</a:t>
            </a:r>
            <a:endParaRPr b="0" lang="de-DE" sz="2400" spc="-1" strike="noStrike">
              <a:solidFill>
                <a:srgbClr val="ffffff"/>
              </a:solidFill>
              <a:uFill>
                <a:solidFill>
                  <a:srgbClr val="ffffff"/>
                </a:solidFill>
              </a:uFill>
              <a:latin typeface="Arial"/>
            </a:endParaRPr>
          </a:p>
        </p:txBody>
      </p:sp>
      <p:sp>
        <p:nvSpPr>
          <p:cNvPr id="57" name="TextShape 3"/>
          <p:cNvSpPr txBox="1"/>
          <p:nvPr/>
        </p:nvSpPr>
        <p:spPr>
          <a:xfrm>
            <a:off x="4440240" y="1709640"/>
            <a:ext cx="4775760" cy="2394360"/>
          </a:xfrm>
          <a:prstGeom prst="rect">
            <a:avLst/>
          </a:prstGeom>
          <a:noFill/>
          <a:ln>
            <a:noFill/>
          </a:ln>
        </p:spPr>
        <p:txBody>
          <a:bodyPr lIns="90000" rIns="90000" tIns="45000" bIns="45000"/>
          <a:p>
            <a:r>
              <a:rPr b="0" lang="de-DE" sz="1800" spc="-1" strike="noStrike">
                <a:solidFill>
                  <a:srgbClr val="000000"/>
                </a:solidFill>
                <a:uFill>
                  <a:solidFill>
                    <a:srgbClr val="ffffff"/>
                  </a:solidFill>
                </a:uFill>
                <a:latin typeface="Arial"/>
              </a:rPr>
              <a:t>(Struct2.) Derived  Dictionary Data  Structure </a:t>
            </a:r>
            <a:endParaRPr b="0" lang="de-DE" sz="1800" spc="-1" strike="noStrike">
              <a:solidFill>
                <a:srgbClr val="000000"/>
              </a:solidFill>
              <a:uFill>
                <a:solidFill>
                  <a:srgbClr val="ffffff"/>
                </a:solidFill>
              </a:uFill>
              <a:latin typeface="Arial"/>
            </a:endParaRPr>
          </a:p>
          <a:p>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html</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    </a:t>
            </a:r>
            <a:r>
              <a:rPr b="0" lang="de-DE" sz="1800" spc="-1" strike="noStrike">
                <a:solidFill>
                  <a:srgbClr val="000000"/>
                </a:solidFill>
                <a:uFill>
                  <a:solidFill>
                    <a:srgbClr val="ffffff"/>
                  </a:solidFill>
                </a:uFill>
                <a:latin typeface="Arial"/>
              </a:rPr>
              <a:t>body</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       </a:t>
            </a:r>
            <a:r>
              <a:rPr b="0" lang="de-DE" sz="1800" spc="-1" strike="noStrike">
                <a:solidFill>
                  <a:srgbClr val="000000"/>
                </a:solidFill>
                <a:uFill>
                  <a:solidFill>
                    <a:srgbClr val="ffffff"/>
                  </a:solidFill>
                </a:uFill>
                <a:latin typeface="Arial"/>
              </a:rPr>
              <a:t>div[@class='DictData']+&lt;!--page body-&gt;</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	</a:t>
            </a:r>
            <a:r>
              <a:rPr b="0" lang="de-DE" sz="1800" spc="-1" strike="noStrike">
                <a:solidFill>
                  <a:srgbClr val="000000"/>
                </a:solidFill>
                <a:uFill>
                  <a:solidFill>
                    <a:srgbClr val="ffffff"/>
                  </a:solidFill>
                </a:uFill>
                <a:latin typeface="Arial"/>
              </a:rPr>
              <a:t>div [@class='Column_1']</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	</a:t>
            </a:r>
            <a:r>
              <a:rPr b="0" lang="de-DE" sz="1800" spc="-1" strike="noStrike">
                <a:solidFill>
                  <a:srgbClr val="000000"/>
                </a:solidFill>
                <a:uFill>
                  <a:solidFill>
                    <a:srgbClr val="ffffff"/>
                  </a:solidFill>
                </a:uFill>
                <a:latin typeface="Arial"/>
              </a:rPr>
              <a:t>     </a:t>
            </a:r>
            <a:r>
              <a:rPr b="0" lang="de-DE" sz="1800" spc="-1" strike="noStrike">
                <a:solidFill>
                  <a:srgbClr val="000000"/>
                </a:solidFill>
                <a:uFill>
                  <a:solidFill>
                    <a:srgbClr val="ffffff"/>
                  </a:solidFill>
                </a:uFill>
                <a:latin typeface="Arial"/>
              </a:rPr>
              <a:t>same as in (Struct1.) p pattern</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	</a:t>
            </a:r>
            <a:r>
              <a:rPr b="0" lang="de-DE" sz="1800" spc="-1" strike="noStrike">
                <a:solidFill>
                  <a:srgbClr val="000000"/>
                </a:solidFill>
                <a:uFill>
                  <a:solidFill>
                    <a:srgbClr val="ffffff"/>
                  </a:solidFill>
                </a:uFill>
                <a:latin typeface="Arial"/>
              </a:rPr>
              <a:t>div [@class='Column_2']</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	</a:t>
            </a:r>
            <a:r>
              <a:rPr b="0" lang="de-DE" sz="1800" spc="-1" strike="noStrike">
                <a:solidFill>
                  <a:srgbClr val="000000"/>
                </a:solidFill>
                <a:uFill>
                  <a:solidFill>
                    <a:srgbClr val="ffffff"/>
                  </a:solidFill>
                </a:uFill>
                <a:latin typeface="Arial"/>
              </a:rPr>
              <a:t>     </a:t>
            </a:r>
            <a:r>
              <a:rPr b="0" lang="de-DE" sz="1800" spc="-1" strike="noStrike">
                <a:solidFill>
                  <a:srgbClr val="000000"/>
                </a:solidFill>
                <a:uFill>
                  <a:solidFill>
                    <a:srgbClr val="ffffff"/>
                  </a:solidFill>
                </a:uFill>
                <a:latin typeface="Arial"/>
              </a:rPr>
              <a:t>same as in (Struct1.) p pattern</a:t>
            </a:r>
            <a:endParaRPr b="0" lang="de-DE"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2376000" y="216000"/>
            <a:ext cx="5328000" cy="720000"/>
          </a:xfrm>
          <a:prstGeom prst="rect">
            <a:avLst/>
          </a:prstGeom>
          <a:noFill/>
          <a:ln>
            <a:noFill/>
          </a:ln>
        </p:spPr>
        <p:txBody>
          <a:bodyPr lIns="0" rIns="0" tIns="0" bIns="0" anchor="ctr"/>
          <a:p>
            <a:pPr algn="ctr"/>
            <a:r>
              <a:rPr b="0" lang="de-DE" sz="3300" spc="-1" strike="noStrike">
                <a:solidFill>
                  <a:srgbClr val="000000"/>
                </a:solidFill>
                <a:uFill>
                  <a:solidFill>
                    <a:srgbClr val="ffffff"/>
                  </a:solidFill>
                </a:uFill>
                <a:latin typeface="Arial"/>
              </a:rPr>
              <a:t>5.NORMALIZATION</a:t>
            </a:r>
            <a:endParaRPr b="0" lang="de-DE" sz="3300" spc="-1" strike="noStrike">
              <a:solidFill>
                <a:srgbClr val="000000"/>
              </a:solidFill>
              <a:uFill>
                <a:solidFill>
                  <a:srgbClr val="ffffff"/>
                </a:solidFill>
              </a:uFill>
              <a:latin typeface="Arial"/>
            </a:endParaRPr>
          </a:p>
        </p:txBody>
      </p:sp>
      <p:sp>
        <p:nvSpPr>
          <p:cNvPr id="59" name="TextShape 2"/>
          <p:cNvSpPr txBox="1"/>
          <p:nvPr/>
        </p:nvSpPr>
        <p:spPr>
          <a:xfrm>
            <a:off x="504000" y="1368000"/>
            <a:ext cx="3384000" cy="3528000"/>
          </a:xfrm>
          <a:prstGeom prst="rect">
            <a:avLst/>
          </a:prstGeom>
          <a:noFill/>
          <a:ln>
            <a:noFill/>
          </a:ln>
        </p:spPr>
        <p:txBody>
          <a:bodyPr lIns="0" rIns="0" tIns="0" bIns="0"/>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Normalization is required to simplify further processing tasks. It eliminates adjacency of similar type elements and redundant element nesting. Structure after normalization is shown in Struct3.</a:t>
            </a:r>
            <a:endParaRPr b="0" lang="de-DE" sz="2400" spc="-1" strike="noStrike">
              <a:solidFill>
                <a:srgbClr val="ffffff"/>
              </a:solidFill>
              <a:uFill>
                <a:solidFill>
                  <a:srgbClr val="ffffff"/>
                </a:solidFill>
              </a:uFill>
              <a:latin typeface="Arial"/>
            </a:endParaRPr>
          </a:p>
        </p:txBody>
      </p:sp>
      <p:sp>
        <p:nvSpPr>
          <p:cNvPr id="60" name="TextShape 3"/>
          <p:cNvSpPr txBox="1"/>
          <p:nvPr/>
        </p:nvSpPr>
        <p:spPr>
          <a:xfrm>
            <a:off x="4296240" y="1142640"/>
            <a:ext cx="4775760" cy="4015080"/>
          </a:xfrm>
          <a:prstGeom prst="rect">
            <a:avLst/>
          </a:prstGeom>
          <a:noFill/>
          <a:ln>
            <a:noFill/>
          </a:ln>
        </p:spPr>
        <p:txBody>
          <a:bodyPr lIns="90000" rIns="90000" tIns="45000" bIns="45000"/>
          <a:p>
            <a:r>
              <a:rPr b="0" lang="de-DE" sz="1200" spc="-1" strike="noStrike">
                <a:solidFill>
                  <a:srgbClr val="000000"/>
                </a:solidFill>
                <a:uFill>
                  <a:solidFill>
                    <a:srgbClr val="ffffff"/>
                  </a:solidFill>
                </a:uFill>
                <a:latin typeface="Arial"/>
              </a:rPr>
              <a:t>Struct3. Normalized Initial Structure</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html</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body</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div[@class='DictData']+&lt;!--page body-&gt;</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div [@class='Column_1']</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p+</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(b|span|i)</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0 or more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Occurrences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of (b|span|i).</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No similar adjacency.</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div [@class='Column_2']</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p+</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(b|span|i)</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0 or more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Occurrences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of (b|span|i).</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No similar adjacency.</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r>
              <a:rPr b="0" lang="de-DE" sz="1200" spc="-1" strike="noStrike">
                <a:solidFill>
                  <a:srgbClr val="000000"/>
                </a:solidFill>
                <a:uFill>
                  <a:solidFill>
                    <a:srgbClr val="ffffff"/>
                  </a:solidFill>
                </a:uFill>
                <a:latin typeface="Arial"/>
              </a:rPr>
              <a:t>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Note_1:  No  adjacent  elements  of the  same  type  is allowed inside p element</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Arial"/>
              </a:rPr>
              <a:t>Note_2: Only b, span,and i elements may contain text node </a:t>
            </a:r>
            <a:endParaRPr b="0" lang="de-DE"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2376000" y="72000"/>
            <a:ext cx="5328000" cy="1008000"/>
          </a:xfrm>
          <a:prstGeom prst="rect">
            <a:avLst/>
          </a:prstGeom>
          <a:noFill/>
          <a:ln>
            <a:noFill/>
          </a:ln>
        </p:spPr>
        <p:txBody>
          <a:bodyPr lIns="0" rIns="0" tIns="0" bIns="0" anchor="ctr"/>
          <a:p>
            <a:pPr algn="ctr"/>
            <a:r>
              <a:rPr b="0" lang="de-DE" sz="2600" spc="-1" strike="noStrike">
                <a:solidFill>
                  <a:srgbClr val="000000"/>
                </a:solidFill>
                <a:uFill>
                  <a:solidFill>
                    <a:srgbClr val="ffffff"/>
                  </a:solidFill>
                </a:uFill>
                <a:latin typeface="Arial"/>
              </a:rPr>
              <a:t>6.ENTRIES RECOGNITION AND MARKUP</a:t>
            </a:r>
            <a:endParaRPr b="0" lang="de-DE" sz="3300" spc="-1" strike="noStrike">
              <a:solidFill>
                <a:srgbClr val="000000"/>
              </a:solidFill>
              <a:uFill>
                <a:solidFill>
                  <a:srgbClr val="ffffff"/>
                </a:solidFill>
              </a:uFill>
              <a:latin typeface="Arial"/>
            </a:endParaRPr>
          </a:p>
        </p:txBody>
      </p:sp>
      <p:sp>
        <p:nvSpPr>
          <p:cNvPr id="62" name="TextShape 2"/>
          <p:cNvSpPr txBox="1"/>
          <p:nvPr/>
        </p:nvSpPr>
        <p:spPr>
          <a:xfrm>
            <a:off x="504000" y="1368000"/>
            <a:ext cx="2448000" cy="3744000"/>
          </a:xfrm>
          <a:prstGeom prst="rect">
            <a:avLst/>
          </a:prstGeom>
          <a:noFill/>
          <a:ln>
            <a:noFill/>
          </a:ln>
        </p:spPr>
        <p:txBody>
          <a:bodyPr lIns="0" rIns="0" tIns="0" bIns="0"/>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Dictionary Entries Tokens Classification  is made before and after  Anomalies Fix.</a:t>
            </a:r>
            <a:endParaRPr b="0" lang="de-DE" sz="24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Resulting structure is shown in Struct4. Tokens classifications before and after fix are shown in Fig_1 and Fig_2 respectively.</a:t>
            </a:r>
            <a:endParaRPr b="0" lang="de-DE" sz="24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de-DE" sz="2400" spc="-1" strike="noStrike">
                <a:solidFill>
                  <a:srgbClr val="ffffff"/>
                </a:solidFill>
                <a:uFill>
                  <a:solidFill>
                    <a:srgbClr val="ffffff"/>
                  </a:solidFill>
                </a:uFill>
                <a:latin typeface="Arial"/>
              </a:rPr>
              <a:t>Tokens are all &lt;p/&gt; elements, i. e. paragraphs</a:t>
            </a:r>
            <a:endParaRPr b="0" lang="de-DE" sz="2400" spc="-1" strike="noStrike">
              <a:solidFill>
                <a:srgbClr val="ffffff"/>
              </a:solidFill>
              <a:uFill>
                <a:solidFill>
                  <a:srgbClr val="ffffff"/>
                </a:solidFill>
              </a:uFill>
              <a:latin typeface="Arial"/>
            </a:endParaRPr>
          </a:p>
        </p:txBody>
      </p:sp>
      <p:sp>
        <p:nvSpPr>
          <p:cNvPr id="63" name="TextShape 3"/>
          <p:cNvSpPr txBox="1"/>
          <p:nvPr/>
        </p:nvSpPr>
        <p:spPr>
          <a:xfrm>
            <a:off x="6048000" y="1872000"/>
            <a:ext cx="3960000" cy="3435120"/>
          </a:xfrm>
          <a:prstGeom prst="rect">
            <a:avLst/>
          </a:prstGeom>
          <a:noFill/>
          <a:ln>
            <a:noFill/>
          </a:ln>
        </p:spPr>
        <p:txBody>
          <a:bodyPr lIns="90000" rIns="90000" tIns="45000" bIns="45000"/>
          <a:p>
            <a:endParaRPr b="0" lang="de-DE" sz="1800" spc="-1" strike="noStrike">
              <a:solidFill>
                <a:srgbClr val="000000"/>
              </a:solidFill>
              <a:uFill>
                <a:solidFill>
                  <a:srgbClr val="ffffff"/>
                </a:solidFill>
              </a:uFill>
              <a:latin typeface="Arial"/>
            </a:endParaRPr>
          </a:p>
          <a:p>
            <a:r>
              <a:rPr b="0" lang="de-DE" sz="1400" spc="-1" strike="noStrike">
                <a:solidFill>
                  <a:srgbClr val="000000"/>
                </a:solidFill>
                <a:uFill>
                  <a:solidFill>
                    <a:srgbClr val="ffffff"/>
                  </a:solidFill>
                </a:uFill>
                <a:latin typeface="Arial"/>
              </a:rPr>
              <a:t>(1) Normal case. Single line token without first line indent. Token is close to the edge.</a:t>
            </a:r>
            <a:endParaRPr b="0" lang="de-DE" sz="1800" spc="-1" strike="noStrike">
              <a:solidFill>
                <a:srgbClr val="000000"/>
              </a:solidFill>
              <a:uFill>
                <a:solidFill>
                  <a:srgbClr val="ffffff"/>
                </a:solidFill>
              </a:uFill>
              <a:latin typeface="Arial"/>
            </a:endParaRPr>
          </a:p>
          <a:p>
            <a:r>
              <a:rPr b="0" lang="de-DE" sz="1400" spc="-1" strike="noStrike">
                <a:solidFill>
                  <a:srgbClr val="000000"/>
                </a:solidFill>
                <a:uFill>
                  <a:solidFill>
                    <a:srgbClr val="ffffff"/>
                  </a:solidFill>
                </a:uFill>
                <a:latin typeface="Arial"/>
              </a:rPr>
              <a:t>(2) Normal case. Single or multiline token staying far from the edge </a:t>
            </a:r>
            <a:endParaRPr b="0" lang="de-DE" sz="1800" spc="-1" strike="noStrike">
              <a:solidFill>
                <a:srgbClr val="000000"/>
              </a:solidFill>
              <a:uFill>
                <a:solidFill>
                  <a:srgbClr val="ffffff"/>
                </a:solidFill>
              </a:uFill>
              <a:latin typeface="Arial"/>
            </a:endParaRPr>
          </a:p>
          <a:p>
            <a:r>
              <a:rPr b="0" lang="de-DE" sz="1400" spc="-1" strike="noStrike">
                <a:solidFill>
                  <a:srgbClr val="000000"/>
                </a:solidFill>
                <a:uFill>
                  <a:solidFill>
                    <a:srgbClr val="ffffff"/>
                  </a:solidFill>
                </a:uFill>
                <a:latin typeface="Arial"/>
              </a:rPr>
              <a:t>(3) Anomal case. Token has right aligned text. This kind of token may contain 1 or more normal tokens after fix</a:t>
            </a:r>
            <a:endParaRPr b="0" lang="de-DE" sz="1800" spc="-1" strike="noStrike">
              <a:solidFill>
                <a:srgbClr val="000000"/>
              </a:solidFill>
              <a:uFill>
                <a:solidFill>
                  <a:srgbClr val="ffffff"/>
                </a:solidFill>
              </a:uFill>
              <a:latin typeface="Arial"/>
            </a:endParaRPr>
          </a:p>
          <a:p>
            <a:r>
              <a:rPr b="0" lang="de-DE" sz="1400" spc="-1" strike="noStrike">
                <a:solidFill>
                  <a:srgbClr val="000000"/>
                </a:solidFill>
                <a:uFill>
                  <a:solidFill>
                    <a:srgbClr val="ffffff"/>
                  </a:solidFill>
                </a:uFill>
                <a:latin typeface="Arial"/>
              </a:rPr>
              <a:t>(4) Normal case. Single or multiline token with first line indent which makes it stay close to the edge.</a:t>
            </a:r>
            <a:endParaRPr b="0" lang="de-DE" sz="1800" spc="-1" strike="noStrike">
              <a:solidFill>
                <a:srgbClr val="000000"/>
              </a:solidFill>
              <a:uFill>
                <a:solidFill>
                  <a:srgbClr val="ffffff"/>
                </a:solidFill>
              </a:uFill>
              <a:latin typeface="Arial"/>
            </a:endParaRPr>
          </a:p>
          <a:p>
            <a:r>
              <a:rPr b="0" lang="de-DE" sz="1400" spc="-1" strike="noStrike">
                <a:solidFill>
                  <a:srgbClr val="000000"/>
                </a:solidFill>
                <a:uFill>
                  <a:solidFill>
                    <a:srgbClr val="ffffff"/>
                  </a:solidFill>
                </a:uFill>
                <a:latin typeface="Arial"/>
              </a:rPr>
              <a:t>(5) Anomal case. Multiline token without first line indent and locating close to the edge. This kind of token may contain 1 or more normal tokens after fix</a:t>
            </a:r>
            <a:endParaRPr b="0" lang="de-DE" sz="1800" spc="-1" strike="noStrike">
              <a:solidFill>
                <a:srgbClr val="000000"/>
              </a:solidFill>
              <a:uFill>
                <a:solidFill>
                  <a:srgbClr val="ffffff"/>
                </a:solidFill>
              </a:uFill>
              <a:latin typeface="Arial"/>
            </a:endParaRPr>
          </a:p>
          <a:p>
            <a:r>
              <a:rPr b="0" lang="de-DE" sz="1400" spc="-1" strike="noStrike">
                <a:solidFill>
                  <a:srgbClr val="000000"/>
                </a:solidFill>
                <a:uFill>
                  <a:solidFill>
                    <a:srgbClr val="ffffff"/>
                  </a:solidFill>
                </a:uFill>
                <a:latin typeface="Arial"/>
              </a:rPr>
              <a:t>Note: Anomaly fix must ensure token doesn't contain more than one entry</a:t>
            </a:r>
            <a:endParaRPr b="0" lang="de-DE" sz="1800" spc="-1" strike="noStrike">
              <a:solidFill>
                <a:srgbClr val="000000"/>
              </a:solidFill>
              <a:uFill>
                <a:solidFill>
                  <a:srgbClr val="ffffff"/>
                </a:solidFill>
              </a:uFill>
              <a:latin typeface="Arial"/>
            </a:endParaRPr>
          </a:p>
        </p:txBody>
      </p:sp>
      <p:sp>
        <p:nvSpPr>
          <p:cNvPr id="64" name="TextShape 4"/>
          <p:cNvSpPr txBox="1"/>
          <p:nvPr/>
        </p:nvSpPr>
        <p:spPr>
          <a:xfrm>
            <a:off x="3384000" y="1405800"/>
            <a:ext cx="2088000" cy="682200"/>
          </a:xfrm>
          <a:prstGeom prst="rect">
            <a:avLst/>
          </a:prstGeom>
          <a:noFill/>
          <a:ln>
            <a:noFill/>
          </a:ln>
        </p:spPr>
        <p:txBody>
          <a:bodyPr lIns="90000" rIns="90000" tIns="45000" bIns="45000"/>
          <a:p>
            <a:r>
              <a:rPr b="0" lang="de-DE" sz="1200" spc="-1" strike="noStrike">
                <a:solidFill>
                  <a:srgbClr val="000000"/>
                </a:solidFill>
                <a:uFill>
                  <a:solidFill>
                    <a:srgbClr val="ffffff"/>
                  </a:solidFill>
                </a:uFill>
                <a:latin typeface="Arial"/>
              </a:rPr>
              <a:t>Fig_1 Tokens Classification Before Anomalies Fix</a:t>
            </a:r>
            <a:endParaRPr b="0" lang="de-DE" sz="1800" spc="-1" strike="noStrike">
              <a:solidFill>
                <a:srgbClr val="000000"/>
              </a:solidFill>
              <a:uFill>
                <a:solidFill>
                  <a:srgbClr val="ffffff"/>
                </a:solidFill>
              </a:uFill>
              <a:latin typeface="Arial"/>
            </a:endParaRPr>
          </a:p>
          <a:p>
            <a:endParaRPr b="0" lang="de-DE" sz="1800" spc="-1" strike="noStrike">
              <a:solidFill>
                <a:srgbClr val="000000"/>
              </a:solidFill>
              <a:uFill>
                <a:solidFill>
                  <a:srgbClr val="ffffff"/>
                </a:solidFill>
              </a:uFill>
              <a:latin typeface="Arial"/>
            </a:endParaRPr>
          </a:p>
        </p:txBody>
      </p:sp>
      <p:sp>
        <p:nvSpPr>
          <p:cNvPr id="65" name="CustomShape 5"/>
          <p:cNvSpPr/>
          <p:nvPr/>
        </p:nvSpPr>
        <p:spPr>
          <a:xfrm>
            <a:off x="3384000" y="1872000"/>
            <a:ext cx="1872000" cy="216000"/>
          </a:xfrm>
          <a:prstGeom prst="rect">
            <a:avLst/>
          </a:prstGeom>
          <a:solidFill>
            <a:srgbClr val="ffff66"/>
          </a:solidFill>
          <a:ln w="18360">
            <a:solidFill>
              <a:srgbClr val="7e0021"/>
            </a:solidFill>
            <a:round/>
          </a:ln>
        </p:spPr>
        <p:style>
          <a:lnRef idx="0"/>
          <a:fillRef idx="0"/>
          <a:effectRef idx="0"/>
          <a:fontRef idx="minor"/>
        </p:style>
      </p:sp>
      <p:sp>
        <p:nvSpPr>
          <p:cNvPr id="66" name="CustomShape 6"/>
          <p:cNvSpPr/>
          <p:nvPr/>
        </p:nvSpPr>
        <p:spPr>
          <a:xfrm>
            <a:off x="3384000" y="2304000"/>
            <a:ext cx="1872000" cy="576000"/>
          </a:xfrm>
          <a:prstGeom prst="rect">
            <a:avLst/>
          </a:prstGeom>
          <a:solidFill>
            <a:srgbClr val="ffff66"/>
          </a:solidFill>
          <a:ln w="18360">
            <a:solidFill>
              <a:srgbClr val="7e0021"/>
            </a:solidFill>
            <a:round/>
          </a:ln>
        </p:spPr>
        <p:style>
          <a:lnRef idx="0"/>
          <a:fillRef idx="0"/>
          <a:effectRef idx="0"/>
          <a:fontRef idx="minor"/>
        </p:style>
      </p:sp>
      <p:sp>
        <p:nvSpPr>
          <p:cNvPr id="67" name="CustomShape 7"/>
          <p:cNvSpPr/>
          <p:nvPr/>
        </p:nvSpPr>
        <p:spPr>
          <a:xfrm>
            <a:off x="3384000" y="2304000"/>
            <a:ext cx="1872000" cy="982080"/>
          </a:xfrm>
          <a:prstGeom prst="rect">
            <a:avLst/>
          </a:prstGeom>
          <a:solidFill>
            <a:srgbClr val="ffff66"/>
          </a:solidFill>
          <a:ln w="18360">
            <a:solidFill>
              <a:srgbClr val="7e0021"/>
            </a:solidFill>
            <a:round/>
          </a:ln>
        </p:spPr>
        <p:style>
          <a:lnRef idx="0"/>
          <a:fillRef idx="0"/>
          <a:effectRef idx="0"/>
          <a:fontRef idx="minor"/>
        </p:style>
      </p:sp>
      <p:sp>
        <p:nvSpPr>
          <p:cNvPr id="68" name="CustomShape 8"/>
          <p:cNvSpPr/>
          <p:nvPr/>
        </p:nvSpPr>
        <p:spPr>
          <a:xfrm>
            <a:off x="3384360" y="2463120"/>
            <a:ext cx="548640" cy="182880"/>
          </a:xfrm>
          <a:prstGeom prst="rect">
            <a:avLst/>
          </a:prstGeom>
          <a:solidFill>
            <a:srgbClr val="cfe7f5"/>
          </a:solidFill>
          <a:ln>
            <a:solidFill>
              <a:srgbClr val="808080"/>
            </a:solidFill>
          </a:ln>
        </p:spPr>
        <p:style>
          <a:lnRef idx="0"/>
          <a:fillRef idx="0"/>
          <a:effectRef idx="0"/>
          <a:fontRef idx="minor"/>
        </p:style>
      </p:sp>
      <p:sp>
        <p:nvSpPr>
          <p:cNvPr id="69" name="CustomShape 9"/>
          <p:cNvSpPr/>
          <p:nvPr/>
        </p:nvSpPr>
        <p:spPr>
          <a:xfrm>
            <a:off x="3384360" y="2874600"/>
            <a:ext cx="548640" cy="182880"/>
          </a:xfrm>
          <a:prstGeom prst="rect">
            <a:avLst/>
          </a:prstGeom>
          <a:solidFill>
            <a:srgbClr val="cfe7f5"/>
          </a:solidFill>
          <a:ln>
            <a:solidFill>
              <a:srgbClr val="808080"/>
            </a:solidFill>
          </a:ln>
        </p:spPr>
        <p:style>
          <a:lnRef idx="0"/>
          <a:fillRef idx="0"/>
          <a:effectRef idx="0"/>
          <a:fontRef idx="minor"/>
        </p:style>
      </p:sp>
      <p:sp>
        <p:nvSpPr>
          <p:cNvPr id="70" name="CustomShape 10"/>
          <p:cNvSpPr/>
          <p:nvPr/>
        </p:nvSpPr>
        <p:spPr>
          <a:xfrm>
            <a:off x="3384000" y="2088000"/>
            <a:ext cx="1872000" cy="216000"/>
          </a:xfrm>
          <a:prstGeom prst="rect">
            <a:avLst/>
          </a:prstGeom>
          <a:solidFill>
            <a:srgbClr val="ffff66"/>
          </a:solidFill>
          <a:ln w="18360">
            <a:solidFill>
              <a:srgbClr val="7e0021"/>
            </a:solidFill>
            <a:round/>
          </a:ln>
        </p:spPr>
        <p:style>
          <a:lnRef idx="0"/>
          <a:fillRef idx="0"/>
          <a:effectRef idx="0"/>
          <a:fontRef idx="minor"/>
        </p:style>
      </p:sp>
      <p:sp>
        <p:nvSpPr>
          <p:cNvPr id="71" name="CustomShape 11"/>
          <p:cNvSpPr/>
          <p:nvPr/>
        </p:nvSpPr>
        <p:spPr>
          <a:xfrm>
            <a:off x="3384000" y="2088000"/>
            <a:ext cx="548640" cy="216000"/>
          </a:xfrm>
          <a:prstGeom prst="rect">
            <a:avLst/>
          </a:prstGeom>
          <a:solidFill>
            <a:srgbClr val="cfe7f5"/>
          </a:solidFill>
          <a:ln>
            <a:solidFill>
              <a:srgbClr val="808080"/>
            </a:solidFill>
          </a:ln>
        </p:spPr>
        <p:style>
          <a:lnRef idx="0"/>
          <a:fillRef idx="0"/>
          <a:effectRef idx="0"/>
          <a:fontRef idx="minor"/>
        </p:style>
      </p:sp>
      <p:sp>
        <p:nvSpPr>
          <p:cNvPr id="72" name="CustomShape 12"/>
          <p:cNvSpPr/>
          <p:nvPr/>
        </p:nvSpPr>
        <p:spPr>
          <a:xfrm>
            <a:off x="3384000" y="3286080"/>
            <a:ext cx="1872000" cy="753480"/>
          </a:xfrm>
          <a:prstGeom prst="rect">
            <a:avLst/>
          </a:prstGeom>
          <a:solidFill>
            <a:srgbClr val="ffff66"/>
          </a:solidFill>
          <a:ln w="18360">
            <a:solidFill>
              <a:srgbClr val="7e0021"/>
            </a:solidFill>
            <a:round/>
          </a:ln>
        </p:spPr>
        <p:style>
          <a:lnRef idx="0"/>
          <a:fillRef idx="0"/>
          <a:effectRef idx="0"/>
          <a:fontRef idx="minor"/>
        </p:style>
      </p:sp>
      <p:sp>
        <p:nvSpPr>
          <p:cNvPr id="73" name="CustomShape 13"/>
          <p:cNvSpPr/>
          <p:nvPr/>
        </p:nvSpPr>
        <p:spPr>
          <a:xfrm>
            <a:off x="3384000" y="3456000"/>
            <a:ext cx="548640" cy="594360"/>
          </a:xfrm>
          <a:prstGeom prst="rect">
            <a:avLst/>
          </a:prstGeom>
          <a:solidFill>
            <a:srgbClr val="cfe7f5"/>
          </a:solidFill>
          <a:ln>
            <a:solidFill>
              <a:srgbClr val="808080"/>
            </a:solidFill>
          </a:ln>
        </p:spPr>
        <p:style>
          <a:lnRef idx="0"/>
          <a:fillRef idx="0"/>
          <a:effectRef idx="0"/>
          <a:fontRef idx="minor"/>
        </p:style>
      </p:sp>
      <p:sp>
        <p:nvSpPr>
          <p:cNvPr id="74" name="CustomShape 14"/>
          <p:cNvSpPr/>
          <p:nvPr/>
        </p:nvSpPr>
        <p:spPr>
          <a:xfrm>
            <a:off x="3384000" y="4050360"/>
            <a:ext cx="1872000" cy="753480"/>
          </a:xfrm>
          <a:prstGeom prst="rect">
            <a:avLst/>
          </a:prstGeom>
          <a:solidFill>
            <a:srgbClr val="ffff66"/>
          </a:solidFill>
          <a:ln w="18360">
            <a:solidFill>
              <a:srgbClr val="7e0021"/>
            </a:solidFill>
            <a:round/>
          </a:ln>
        </p:spPr>
        <p:style>
          <a:lnRef idx="0"/>
          <a:fillRef idx="0"/>
          <a:effectRef idx="0"/>
          <a:fontRef idx="minor"/>
        </p:style>
      </p:sp>
      <p:sp>
        <p:nvSpPr>
          <p:cNvPr id="75" name="Line 15"/>
          <p:cNvSpPr/>
          <p:nvPr/>
        </p:nvSpPr>
        <p:spPr>
          <a:xfrm flipH="1">
            <a:off x="3533760" y="2378880"/>
            <a:ext cx="432000" cy="0"/>
          </a:xfrm>
          <a:prstGeom prst="line">
            <a:avLst/>
          </a:prstGeom>
          <a:ln>
            <a:solidFill>
              <a:srgbClr val="808080"/>
            </a:solidFill>
            <a:headEnd len="med" type="triangle" w="med"/>
          </a:ln>
        </p:spPr>
        <p:style>
          <a:lnRef idx="0"/>
          <a:fillRef idx="0"/>
          <a:effectRef idx="0"/>
          <a:fontRef idx="minor"/>
        </p:style>
      </p:sp>
      <p:sp>
        <p:nvSpPr>
          <p:cNvPr id="76" name="Line 16"/>
          <p:cNvSpPr/>
          <p:nvPr/>
        </p:nvSpPr>
        <p:spPr>
          <a:xfrm flipH="1">
            <a:off x="4109760" y="2378880"/>
            <a:ext cx="432000" cy="0"/>
          </a:xfrm>
          <a:prstGeom prst="line">
            <a:avLst/>
          </a:prstGeom>
          <a:ln>
            <a:solidFill>
              <a:srgbClr val="808080"/>
            </a:solidFill>
            <a:headEnd len="med" type="triangle" w="med"/>
          </a:ln>
        </p:spPr>
        <p:style>
          <a:lnRef idx="0"/>
          <a:fillRef idx="0"/>
          <a:effectRef idx="0"/>
          <a:fontRef idx="minor"/>
        </p:style>
      </p:sp>
      <p:sp>
        <p:nvSpPr>
          <p:cNvPr id="77" name="Line 17"/>
          <p:cNvSpPr/>
          <p:nvPr/>
        </p:nvSpPr>
        <p:spPr>
          <a:xfrm flipH="1">
            <a:off x="4721760" y="2378880"/>
            <a:ext cx="432000" cy="0"/>
          </a:xfrm>
          <a:prstGeom prst="line">
            <a:avLst/>
          </a:prstGeom>
          <a:ln>
            <a:solidFill>
              <a:srgbClr val="808080"/>
            </a:solidFill>
            <a:headEnd len="med" type="triangle" w="med"/>
          </a:ln>
        </p:spPr>
        <p:style>
          <a:lnRef idx="0"/>
          <a:fillRef idx="0"/>
          <a:effectRef idx="0"/>
          <a:fontRef idx="minor"/>
        </p:style>
      </p:sp>
      <p:sp>
        <p:nvSpPr>
          <p:cNvPr id="78" name="Line 18"/>
          <p:cNvSpPr/>
          <p:nvPr/>
        </p:nvSpPr>
        <p:spPr>
          <a:xfrm flipH="1">
            <a:off x="4109760" y="2558880"/>
            <a:ext cx="432000" cy="0"/>
          </a:xfrm>
          <a:prstGeom prst="line">
            <a:avLst/>
          </a:prstGeom>
          <a:ln>
            <a:solidFill>
              <a:srgbClr val="808080"/>
            </a:solidFill>
            <a:headEnd len="med" type="triangle" w="med"/>
          </a:ln>
        </p:spPr>
        <p:style>
          <a:lnRef idx="0"/>
          <a:fillRef idx="0"/>
          <a:effectRef idx="0"/>
          <a:fontRef idx="minor"/>
        </p:style>
      </p:sp>
      <p:sp>
        <p:nvSpPr>
          <p:cNvPr id="79" name="Line 19"/>
          <p:cNvSpPr/>
          <p:nvPr/>
        </p:nvSpPr>
        <p:spPr>
          <a:xfrm flipH="1">
            <a:off x="4721760" y="2558880"/>
            <a:ext cx="432000" cy="0"/>
          </a:xfrm>
          <a:prstGeom prst="line">
            <a:avLst/>
          </a:prstGeom>
          <a:ln>
            <a:solidFill>
              <a:srgbClr val="808080"/>
            </a:solidFill>
            <a:headEnd len="med" type="triangle" w="med"/>
          </a:ln>
        </p:spPr>
        <p:style>
          <a:lnRef idx="0"/>
          <a:fillRef idx="0"/>
          <a:effectRef idx="0"/>
          <a:fontRef idx="minor"/>
        </p:style>
      </p:sp>
      <p:sp>
        <p:nvSpPr>
          <p:cNvPr id="80" name="Line 20"/>
          <p:cNvSpPr/>
          <p:nvPr/>
        </p:nvSpPr>
        <p:spPr>
          <a:xfrm flipH="1">
            <a:off x="4109760" y="2774880"/>
            <a:ext cx="432000" cy="0"/>
          </a:xfrm>
          <a:prstGeom prst="line">
            <a:avLst/>
          </a:prstGeom>
          <a:ln>
            <a:solidFill>
              <a:srgbClr val="808080"/>
            </a:solidFill>
            <a:headEnd len="med" type="triangle" w="med"/>
          </a:ln>
        </p:spPr>
        <p:style>
          <a:lnRef idx="0"/>
          <a:fillRef idx="0"/>
          <a:effectRef idx="0"/>
          <a:fontRef idx="minor"/>
        </p:style>
      </p:sp>
      <p:sp>
        <p:nvSpPr>
          <p:cNvPr id="81" name="Line 21"/>
          <p:cNvSpPr/>
          <p:nvPr/>
        </p:nvSpPr>
        <p:spPr>
          <a:xfrm flipH="1">
            <a:off x="4721760" y="2774880"/>
            <a:ext cx="432000" cy="0"/>
          </a:xfrm>
          <a:prstGeom prst="line">
            <a:avLst/>
          </a:prstGeom>
          <a:ln>
            <a:solidFill>
              <a:srgbClr val="808080"/>
            </a:solidFill>
            <a:headEnd len="med" type="triangle" w="med"/>
          </a:ln>
        </p:spPr>
        <p:style>
          <a:lnRef idx="0"/>
          <a:fillRef idx="0"/>
          <a:effectRef idx="0"/>
          <a:fontRef idx="minor"/>
        </p:style>
      </p:sp>
      <p:sp>
        <p:nvSpPr>
          <p:cNvPr id="82" name="Line 22"/>
          <p:cNvSpPr/>
          <p:nvPr/>
        </p:nvSpPr>
        <p:spPr>
          <a:xfrm flipH="1">
            <a:off x="4109760" y="2954880"/>
            <a:ext cx="432000" cy="0"/>
          </a:xfrm>
          <a:prstGeom prst="line">
            <a:avLst/>
          </a:prstGeom>
          <a:ln>
            <a:solidFill>
              <a:srgbClr val="808080"/>
            </a:solidFill>
            <a:headEnd len="med" type="triangle" w="med"/>
          </a:ln>
        </p:spPr>
        <p:style>
          <a:lnRef idx="0"/>
          <a:fillRef idx="0"/>
          <a:effectRef idx="0"/>
          <a:fontRef idx="minor"/>
        </p:style>
      </p:sp>
      <p:sp>
        <p:nvSpPr>
          <p:cNvPr id="83" name="Line 23"/>
          <p:cNvSpPr/>
          <p:nvPr/>
        </p:nvSpPr>
        <p:spPr>
          <a:xfrm flipH="1">
            <a:off x="4721760" y="2954880"/>
            <a:ext cx="432000" cy="0"/>
          </a:xfrm>
          <a:prstGeom prst="line">
            <a:avLst/>
          </a:prstGeom>
          <a:ln>
            <a:solidFill>
              <a:srgbClr val="808080"/>
            </a:solidFill>
            <a:headEnd len="med" type="triangle" w="med"/>
          </a:ln>
        </p:spPr>
        <p:style>
          <a:lnRef idx="0"/>
          <a:fillRef idx="0"/>
          <a:effectRef idx="0"/>
          <a:fontRef idx="minor"/>
        </p:style>
      </p:sp>
      <p:sp>
        <p:nvSpPr>
          <p:cNvPr id="84" name="Line 24"/>
          <p:cNvSpPr/>
          <p:nvPr/>
        </p:nvSpPr>
        <p:spPr>
          <a:xfrm flipH="1">
            <a:off x="4109760" y="3170880"/>
            <a:ext cx="432000" cy="0"/>
          </a:xfrm>
          <a:prstGeom prst="line">
            <a:avLst/>
          </a:prstGeom>
          <a:ln>
            <a:solidFill>
              <a:srgbClr val="808080"/>
            </a:solidFill>
            <a:headEnd len="med" type="triangle" w="med"/>
          </a:ln>
        </p:spPr>
        <p:style>
          <a:lnRef idx="0"/>
          <a:fillRef idx="0"/>
          <a:effectRef idx="0"/>
          <a:fontRef idx="minor"/>
        </p:style>
      </p:sp>
      <p:sp>
        <p:nvSpPr>
          <p:cNvPr id="85" name="Line 25"/>
          <p:cNvSpPr/>
          <p:nvPr/>
        </p:nvSpPr>
        <p:spPr>
          <a:xfrm flipH="1">
            <a:off x="4721760" y="3170880"/>
            <a:ext cx="432000" cy="0"/>
          </a:xfrm>
          <a:prstGeom prst="line">
            <a:avLst/>
          </a:prstGeom>
          <a:ln>
            <a:solidFill>
              <a:srgbClr val="808080"/>
            </a:solidFill>
            <a:headEnd len="med" type="triangle" w="med"/>
          </a:ln>
        </p:spPr>
        <p:style>
          <a:lnRef idx="0"/>
          <a:fillRef idx="0"/>
          <a:effectRef idx="0"/>
          <a:fontRef idx="minor"/>
        </p:style>
      </p:sp>
      <p:sp>
        <p:nvSpPr>
          <p:cNvPr id="86" name="Line 26"/>
          <p:cNvSpPr/>
          <p:nvPr/>
        </p:nvSpPr>
        <p:spPr>
          <a:xfrm flipH="1">
            <a:off x="3533760" y="2774880"/>
            <a:ext cx="432000" cy="0"/>
          </a:xfrm>
          <a:prstGeom prst="line">
            <a:avLst/>
          </a:prstGeom>
          <a:ln>
            <a:solidFill>
              <a:srgbClr val="808080"/>
            </a:solidFill>
            <a:headEnd len="med" type="triangle" w="med"/>
          </a:ln>
        </p:spPr>
        <p:style>
          <a:lnRef idx="0"/>
          <a:fillRef idx="0"/>
          <a:effectRef idx="0"/>
          <a:fontRef idx="minor"/>
        </p:style>
      </p:sp>
      <p:sp>
        <p:nvSpPr>
          <p:cNvPr id="87" name="Line 27"/>
          <p:cNvSpPr/>
          <p:nvPr/>
        </p:nvSpPr>
        <p:spPr>
          <a:xfrm flipH="1">
            <a:off x="3533760" y="3170880"/>
            <a:ext cx="432000" cy="0"/>
          </a:xfrm>
          <a:prstGeom prst="line">
            <a:avLst/>
          </a:prstGeom>
          <a:ln>
            <a:solidFill>
              <a:srgbClr val="808080"/>
            </a:solidFill>
            <a:headEnd len="med" type="triangle" w="med"/>
          </a:ln>
        </p:spPr>
        <p:style>
          <a:lnRef idx="0"/>
          <a:fillRef idx="0"/>
          <a:effectRef idx="0"/>
          <a:fontRef idx="minor"/>
        </p:style>
      </p:sp>
      <p:sp>
        <p:nvSpPr>
          <p:cNvPr id="88" name="Line 28"/>
          <p:cNvSpPr/>
          <p:nvPr/>
        </p:nvSpPr>
        <p:spPr>
          <a:xfrm>
            <a:off x="3528000" y="4212000"/>
            <a:ext cx="1584000" cy="0"/>
          </a:xfrm>
          <a:prstGeom prst="line">
            <a:avLst/>
          </a:prstGeom>
          <a:ln>
            <a:solidFill>
              <a:srgbClr val="000000"/>
            </a:solidFill>
            <a:custDash/>
          </a:ln>
        </p:spPr>
        <p:style>
          <a:lnRef idx="0"/>
          <a:fillRef idx="0"/>
          <a:effectRef idx="0"/>
          <a:fontRef idx="minor"/>
        </p:style>
      </p:sp>
      <p:sp>
        <p:nvSpPr>
          <p:cNvPr id="89" name="Line 29"/>
          <p:cNvSpPr/>
          <p:nvPr/>
        </p:nvSpPr>
        <p:spPr>
          <a:xfrm>
            <a:off x="3528000" y="4428000"/>
            <a:ext cx="1584000" cy="0"/>
          </a:xfrm>
          <a:prstGeom prst="line">
            <a:avLst/>
          </a:prstGeom>
          <a:ln>
            <a:solidFill>
              <a:srgbClr val="000000"/>
            </a:solidFill>
            <a:custDash/>
          </a:ln>
        </p:spPr>
        <p:style>
          <a:lnRef idx="0"/>
          <a:fillRef idx="0"/>
          <a:effectRef idx="0"/>
          <a:fontRef idx="minor"/>
        </p:style>
      </p:sp>
      <p:sp>
        <p:nvSpPr>
          <p:cNvPr id="90" name="Line 30"/>
          <p:cNvSpPr/>
          <p:nvPr/>
        </p:nvSpPr>
        <p:spPr>
          <a:xfrm>
            <a:off x="3528000" y="4644000"/>
            <a:ext cx="1584000" cy="0"/>
          </a:xfrm>
          <a:prstGeom prst="line">
            <a:avLst/>
          </a:prstGeom>
          <a:ln>
            <a:solidFill>
              <a:srgbClr val="000000"/>
            </a:solidFill>
            <a:custDash/>
          </a:ln>
        </p:spPr>
        <p:style>
          <a:lnRef idx="0"/>
          <a:fillRef idx="0"/>
          <a:effectRef idx="0"/>
          <a:fontRef idx="minor"/>
        </p:style>
      </p:sp>
      <p:sp>
        <p:nvSpPr>
          <p:cNvPr id="91" name="TextShape 31"/>
          <p:cNvSpPr txBox="1"/>
          <p:nvPr/>
        </p:nvSpPr>
        <p:spPr>
          <a:xfrm>
            <a:off x="6067800" y="1705320"/>
            <a:ext cx="1348200" cy="238680"/>
          </a:xfrm>
          <a:prstGeom prst="rect">
            <a:avLst/>
          </a:prstGeom>
          <a:noFill/>
          <a:ln>
            <a:noFill/>
          </a:ln>
        </p:spPr>
        <p:txBody>
          <a:bodyPr lIns="90000" rIns="90000" tIns="45000" bIns="45000"/>
          <a:p>
            <a:r>
              <a:rPr b="0" lang="de-DE" sz="1050" spc="-1" strike="noStrike">
                <a:solidFill>
                  <a:srgbClr val="000000"/>
                </a:solidFill>
                <a:uFill>
                  <a:solidFill>
                    <a:srgbClr val="ffffff"/>
                  </a:solidFill>
                </a:uFill>
                <a:latin typeface="Arial"/>
              </a:rPr>
              <a:t>Fig_1 Descriptions: </a:t>
            </a:r>
            <a:endParaRPr b="0" lang="de-DE" sz="1800" spc="-1" strike="noStrike">
              <a:solidFill>
                <a:srgbClr val="000000"/>
              </a:solidFill>
              <a:uFill>
                <a:solidFill>
                  <a:srgbClr val="ffffff"/>
                </a:solidFill>
              </a:uFill>
              <a:latin typeface="Arial"/>
            </a:endParaRPr>
          </a:p>
        </p:txBody>
      </p:sp>
      <p:sp>
        <p:nvSpPr>
          <p:cNvPr id="92" name="Line 32"/>
          <p:cNvSpPr/>
          <p:nvPr/>
        </p:nvSpPr>
        <p:spPr>
          <a:xfrm>
            <a:off x="5256000" y="1944000"/>
            <a:ext cx="864000" cy="216000"/>
          </a:xfrm>
          <a:prstGeom prst="line">
            <a:avLst/>
          </a:prstGeom>
          <a:ln>
            <a:solidFill>
              <a:srgbClr val="808080"/>
            </a:solidFill>
            <a:headEnd len="med" type="triangle" w="med"/>
          </a:ln>
        </p:spPr>
        <p:style>
          <a:lnRef idx="0"/>
          <a:fillRef idx="0"/>
          <a:effectRef idx="0"/>
          <a:fontRef idx="minor"/>
        </p:style>
      </p:sp>
      <p:sp>
        <p:nvSpPr>
          <p:cNvPr id="93" name="Line 33"/>
          <p:cNvSpPr/>
          <p:nvPr/>
        </p:nvSpPr>
        <p:spPr>
          <a:xfrm>
            <a:off x="5256000" y="2232000"/>
            <a:ext cx="864000" cy="288000"/>
          </a:xfrm>
          <a:prstGeom prst="line">
            <a:avLst/>
          </a:prstGeom>
          <a:ln>
            <a:solidFill>
              <a:srgbClr val="808080"/>
            </a:solidFill>
            <a:headEnd len="med" type="triangle" w="med"/>
          </a:ln>
        </p:spPr>
        <p:style>
          <a:lnRef idx="0"/>
          <a:fillRef idx="0"/>
          <a:effectRef idx="0"/>
          <a:fontRef idx="minor"/>
        </p:style>
      </p:sp>
      <p:sp>
        <p:nvSpPr>
          <p:cNvPr id="94" name="Line 34"/>
          <p:cNvSpPr/>
          <p:nvPr/>
        </p:nvSpPr>
        <p:spPr>
          <a:xfrm>
            <a:off x="5256000" y="2736000"/>
            <a:ext cx="864000" cy="216000"/>
          </a:xfrm>
          <a:prstGeom prst="line">
            <a:avLst/>
          </a:prstGeom>
          <a:ln>
            <a:solidFill>
              <a:srgbClr val="808080"/>
            </a:solidFill>
            <a:headEnd len="med" type="triangle" w="med"/>
          </a:ln>
        </p:spPr>
        <p:style>
          <a:lnRef idx="0"/>
          <a:fillRef idx="0"/>
          <a:effectRef idx="0"/>
          <a:fontRef idx="minor"/>
        </p:style>
      </p:sp>
      <p:sp>
        <p:nvSpPr>
          <p:cNvPr id="95" name="Line 35"/>
          <p:cNvSpPr/>
          <p:nvPr/>
        </p:nvSpPr>
        <p:spPr>
          <a:xfrm>
            <a:off x="5256000" y="3672000"/>
            <a:ext cx="864000" cy="0"/>
          </a:xfrm>
          <a:prstGeom prst="line">
            <a:avLst/>
          </a:prstGeom>
          <a:ln>
            <a:solidFill>
              <a:srgbClr val="808080"/>
            </a:solidFill>
            <a:headEnd len="med" type="triangle" w="med"/>
          </a:ln>
        </p:spPr>
        <p:style>
          <a:lnRef idx="0"/>
          <a:fillRef idx="0"/>
          <a:effectRef idx="0"/>
          <a:fontRef idx="minor"/>
        </p:style>
      </p:sp>
      <p:sp>
        <p:nvSpPr>
          <p:cNvPr id="96" name="Line 36"/>
          <p:cNvSpPr/>
          <p:nvPr/>
        </p:nvSpPr>
        <p:spPr>
          <a:xfrm flipV="1">
            <a:off x="5256000" y="4248000"/>
            <a:ext cx="864000" cy="144000"/>
          </a:xfrm>
          <a:prstGeom prst="line">
            <a:avLst/>
          </a:prstGeom>
          <a:ln>
            <a:solidFill>
              <a:srgbClr val="808080"/>
            </a:solidFill>
            <a:headEnd len="med" type="triangle" w="med"/>
          </a:ln>
        </p:spPr>
        <p:style>
          <a:lnRef idx="0"/>
          <a:fillRef idx="0"/>
          <a:effectRef idx="0"/>
          <a:fontRef idx="minor"/>
        </p:style>
      </p:sp>
      <p:sp>
        <p:nvSpPr>
          <p:cNvPr id="97" name="CustomShape 37"/>
          <p:cNvSpPr/>
          <p:nvPr/>
        </p:nvSpPr>
        <p:spPr>
          <a:xfrm>
            <a:off x="3024000" y="1800000"/>
            <a:ext cx="72000" cy="3024000"/>
          </a:xfrm>
          <a:prstGeom prst="rect">
            <a:avLst/>
          </a:prstGeom>
          <a:solidFill>
            <a:srgbClr val="ff6666"/>
          </a:solidFill>
          <a:ln>
            <a:solidFill>
              <a:srgbClr val="808080"/>
            </a:solidFill>
          </a:ln>
        </p:spPr>
        <p:style>
          <a:lnRef idx="0"/>
          <a:fillRef idx="0"/>
          <a:effectRef idx="0"/>
          <a:fontRef idx="minor"/>
        </p:style>
      </p:sp>
      <p:sp>
        <p:nvSpPr>
          <p:cNvPr id="98" name="TextShape 38"/>
          <p:cNvSpPr txBox="1"/>
          <p:nvPr/>
        </p:nvSpPr>
        <p:spPr>
          <a:xfrm>
            <a:off x="2880000" y="2520000"/>
            <a:ext cx="216000" cy="1114200"/>
          </a:xfrm>
          <a:prstGeom prst="rect">
            <a:avLst/>
          </a:prstGeom>
          <a:noFill/>
          <a:ln>
            <a:noFill/>
          </a:ln>
        </p:spPr>
        <p:txBody>
          <a:bodyPr lIns="90000" rIns="90000" tIns="45000" bIns="45000"/>
          <a:p>
            <a:r>
              <a:rPr b="0" lang="de-DE" sz="1800" spc="-1" strike="noStrike">
                <a:solidFill>
                  <a:srgbClr val="000000"/>
                </a:solidFill>
                <a:uFill>
                  <a:solidFill>
                    <a:srgbClr val="ffffff"/>
                  </a:solidFill>
                </a:uFill>
                <a:latin typeface="Arial"/>
              </a:rPr>
              <a:t>edge</a:t>
            </a:r>
            <a:endParaRPr b="0" lang="de-DE"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754520" y="2946600"/>
            <a:ext cx="1833480" cy="216000"/>
          </a:xfrm>
          <a:prstGeom prst="rect">
            <a:avLst/>
          </a:prstGeom>
          <a:solidFill>
            <a:srgbClr val="ffff66"/>
          </a:solidFill>
          <a:ln w="18360">
            <a:solidFill>
              <a:srgbClr val="7e0021"/>
            </a:solidFill>
            <a:round/>
          </a:ln>
        </p:spPr>
        <p:style>
          <a:lnRef idx="0"/>
          <a:fillRef idx="0"/>
          <a:effectRef idx="0"/>
          <a:fontRef idx="minor"/>
        </p:style>
      </p:sp>
      <p:sp>
        <p:nvSpPr>
          <p:cNvPr id="100" name="CustomShape 2"/>
          <p:cNvSpPr/>
          <p:nvPr/>
        </p:nvSpPr>
        <p:spPr>
          <a:xfrm>
            <a:off x="4716360" y="2502000"/>
            <a:ext cx="1872000" cy="216000"/>
          </a:xfrm>
          <a:prstGeom prst="rect">
            <a:avLst/>
          </a:prstGeom>
          <a:solidFill>
            <a:srgbClr val="ffff66"/>
          </a:solidFill>
          <a:ln w="18360">
            <a:solidFill>
              <a:srgbClr val="7e0021"/>
            </a:solidFill>
            <a:round/>
          </a:ln>
        </p:spPr>
        <p:style>
          <a:lnRef idx="0"/>
          <a:fillRef idx="0"/>
          <a:effectRef idx="0"/>
          <a:fontRef idx="minor"/>
        </p:style>
      </p:sp>
      <p:sp>
        <p:nvSpPr>
          <p:cNvPr id="101" name="TextShape 3"/>
          <p:cNvSpPr txBox="1"/>
          <p:nvPr/>
        </p:nvSpPr>
        <p:spPr>
          <a:xfrm>
            <a:off x="2376000" y="72000"/>
            <a:ext cx="5328000" cy="1008000"/>
          </a:xfrm>
          <a:prstGeom prst="rect">
            <a:avLst/>
          </a:prstGeom>
          <a:noFill/>
          <a:ln>
            <a:noFill/>
          </a:ln>
        </p:spPr>
        <p:txBody>
          <a:bodyPr lIns="0" rIns="0" tIns="0" bIns="0" anchor="ctr"/>
          <a:p>
            <a:pPr algn="ctr"/>
            <a:r>
              <a:rPr b="0" lang="de-DE" sz="2600" spc="-1" strike="noStrike">
                <a:solidFill>
                  <a:srgbClr val="000000"/>
                </a:solidFill>
                <a:uFill>
                  <a:solidFill>
                    <a:srgbClr val="ffffff"/>
                  </a:solidFill>
                </a:uFill>
                <a:latin typeface="Arial"/>
              </a:rPr>
              <a:t>6.ENTRIES RECOGNITION AND MARKUP</a:t>
            </a:r>
            <a:endParaRPr b="0" lang="de-DE" sz="3300" spc="-1" strike="noStrike">
              <a:solidFill>
                <a:srgbClr val="000000"/>
              </a:solidFill>
              <a:uFill>
                <a:solidFill>
                  <a:srgbClr val="ffffff"/>
                </a:solidFill>
              </a:uFill>
              <a:latin typeface="Arial"/>
            </a:endParaRPr>
          </a:p>
        </p:txBody>
      </p:sp>
      <p:sp>
        <p:nvSpPr>
          <p:cNvPr id="102" name="TextShape 4"/>
          <p:cNvSpPr txBox="1"/>
          <p:nvPr/>
        </p:nvSpPr>
        <p:spPr>
          <a:xfrm>
            <a:off x="4716000" y="1405800"/>
            <a:ext cx="2088000" cy="682200"/>
          </a:xfrm>
          <a:prstGeom prst="rect">
            <a:avLst/>
          </a:prstGeom>
          <a:noFill/>
          <a:ln>
            <a:noFill/>
          </a:ln>
        </p:spPr>
        <p:txBody>
          <a:bodyPr lIns="90000" rIns="90000" tIns="45000" bIns="45000"/>
          <a:p>
            <a:r>
              <a:rPr b="0" lang="de-DE" sz="1050" spc="-1" strike="noStrike">
                <a:solidFill>
                  <a:srgbClr val="000000"/>
                </a:solidFill>
                <a:uFill>
                  <a:solidFill>
                    <a:srgbClr val="ffffff"/>
                  </a:solidFill>
                </a:uFill>
                <a:latin typeface="Arial"/>
              </a:rPr>
              <a:t>Fig_2 Tokens Classification After Anomalies Fix</a:t>
            </a:r>
            <a:endParaRPr b="0" lang="de-DE" sz="1800" spc="-1" strike="noStrike">
              <a:solidFill>
                <a:srgbClr val="000000"/>
              </a:solidFill>
              <a:uFill>
                <a:solidFill>
                  <a:srgbClr val="ffffff"/>
                </a:solidFill>
              </a:uFill>
              <a:latin typeface="Arial"/>
            </a:endParaRPr>
          </a:p>
          <a:p>
            <a:endParaRPr b="0" lang="de-DE" sz="1800" spc="-1" strike="noStrike">
              <a:solidFill>
                <a:srgbClr val="000000"/>
              </a:solidFill>
              <a:uFill>
                <a:solidFill>
                  <a:srgbClr val="ffffff"/>
                </a:solidFill>
              </a:uFill>
              <a:latin typeface="Arial"/>
            </a:endParaRPr>
          </a:p>
        </p:txBody>
      </p:sp>
      <p:sp>
        <p:nvSpPr>
          <p:cNvPr id="103" name="CustomShape 5"/>
          <p:cNvSpPr/>
          <p:nvPr/>
        </p:nvSpPr>
        <p:spPr>
          <a:xfrm>
            <a:off x="4716000" y="1872000"/>
            <a:ext cx="1872000" cy="216000"/>
          </a:xfrm>
          <a:prstGeom prst="rect">
            <a:avLst/>
          </a:prstGeom>
          <a:solidFill>
            <a:srgbClr val="ffff66"/>
          </a:solidFill>
          <a:ln w="18360">
            <a:solidFill>
              <a:srgbClr val="7e0021"/>
            </a:solidFill>
            <a:round/>
          </a:ln>
        </p:spPr>
        <p:style>
          <a:lnRef idx="0"/>
          <a:fillRef idx="0"/>
          <a:effectRef idx="0"/>
          <a:fontRef idx="minor"/>
        </p:style>
      </p:sp>
      <p:sp>
        <p:nvSpPr>
          <p:cNvPr id="104" name="CustomShape 6"/>
          <p:cNvSpPr/>
          <p:nvPr/>
        </p:nvSpPr>
        <p:spPr>
          <a:xfrm>
            <a:off x="4716360" y="2535120"/>
            <a:ext cx="548640" cy="182880"/>
          </a:xfrm>
          <a:prstGeom prst="rect">
            <a:avLst/>
          </a:prstGeom>
          <a:solidFill>
            <a:srgbClr val="cfe7f5"/>
          </a:solidFill>
          <a:ln>
            <a:solidFill>
              <a:srgbClr val="808080"/>
            </a:solidFill>
          </a:ln>
        </p:spPr>
        <p:style>
          <a:lnRef idx="0"/>
          <a:fillRef idx="0"/>
          <a:effectRef idx="0"/>
          <a:fontRef idx="minor"/>
        </p:style>
      </p:sp>
      <p:sp>
        <p:nvSpPr>
          <p:cNvPr id="105" name="CustomShape 7"/>
          <p:cNvSpPr/>
          <p:nvPr/>
        </p:nvSpPr>
        <p:spPr>
          <a:xfrm>
            <a:off x="4716360" y="2946600"/>
            <a:ext cx="548640" cy="218880"/>
          </a:xfrm>
          <a:prstGeom prst="rect">
            <a:avLst/>
          </a:prstGeom>
          <a:solidFill>
            <a:srgbClr val="cfe7f5"/>
          </a:solidFill>
          <a:ln>
            <a:solidFill>
              <a:srgbClr val="808080"/>
            </a:solidFill>
          </a:ln>
        </p:spPr>
        <p:style>
          <a:lnRef idx="0"/>
          <a:fillRef idx="0"/>
          <a:effectRef idx="0"/>
          <a:fontRef idx="minor"/>
        </p:style>
      </p:sp>
      <p:sp>
        <p:nvSpPr>
          <p:cNvPr id="106" name="CustomShape 8"/>
          <p:cNvSpPr/>
          <p:nvPr/>
        </p:nvSpPr>
        <p:spPr>
          <a:xfrm>
            <a:off x="4716000" y="2088000"/>
            <a:ext cx="1872000" cy="216000"/>
          </a:xfrm>
          <a:prstGeom prst="rect">
            <a:avLst/>
          </a:prstGeom>
          <a:solidFill>
            <a:srgbClr val="ffff66"/>
          </a:solidFill>
          <a:ln w="18360">
            <a:solidFill>
              <a:srgbClr val="7e0021"/>
            </a:solidFill>
            <a:round/>
          </a:ln>
        </p:spPr>
        <p:style>
          <a:lnRef idx="0"/>
          <a:fillRef idx="0"/>
          <a:effectRef idx="0"/>
          <a:fontRef idx="minor"/>
        </p:style>
      </p:sp>
      <p:sp>
        <p:nvSpPr>
          <p:cNvPr id="107" name="CustomShape 9"/>
          <p:cNvSpPr/>
          <p:nvPr/>
        </p:nvSpPr>
        <p:spPr>
          <a:xfrm>
            <a:off x="4716000" y="2088000"/>
            <a:ext cx="548640" cy="216000"/>
          </a:xfrm>
          <a:prstGeom prst="rect">
            <a:avLst/>
          </a:prstGeom>
          <a:solidFill>
            <a:srgbClr val="cfe7f5"/>
          </a:solidFill>
          <a:ln>
            <a:solidFill>
              <a:srgbClr val="808080"/>
            </a:solidFill>
          </a:ln>
        </p:spPr>
        <p:style>
          <a:lnRef idx="0"/>
          <a:fillRef idx="0"/>
          <a:effectRef idx="0"/>
          <a:fontRef idx="minor"/>
        </p:style>
      </p:sp>
      <p:sp>
        <p:nvSpPr>
          <p:cNvPr id="108" name="CustomShape 10"/>
          <p:cNvSpPr/>
          <p:nvPr/>
        </p:nvSpPr>
        <p:spPr>
          <a:xfrm>
            <a:off x="4716000" y="3178080"/>
            <a:ext cx="1872000" cy="753480"/>
          </a:xfrm>
          <a:prstGeom prst="rect">
            <a:avLst/>
          </a:prstGeom>
          <a:solidFill>
            <a:srgbClr val="ffff66"/>
          </a:solidFill>
          <a:ln w="18360">
            <a:solidFill>
              <a:srgbClr val="7e0021"/>
            </a:solidFill>
            <a:round/>
          </a:ln>
        </p:spPr>
        <p:style>
          <a:lnRef idx="0"/>
          <a:fillRef idx="0"/>
          <a:effectRef idx="0"/>
          <a:fontRef idx="minor"/>
        </p:style>
      </p:sp>
      <p:sp>
        <p:nvSpPr>
          <p:cNvPr id="109" name="CustomShape 11"/>
          <p:cNvSpPr/>
          <p:nvPr/>
        </p:nvSpPr>
        <p:spPr>
          <a:xfrm>
            <a:off x="4716000" y="3348000"/>
            <a:ext cx="548640" cy="594360"/>
          </a:xfrm>
          <a:prstGeom prst="rect">
            <a:avLst/>
          </a:prstGeom>
          <a:solidFill>
            <a:srgbClr val="cfe7f5"/>
          </a:solidFill>
          <a:ln>
            <a:solidFill>
              <a:srgbClr val="808080"/>
            </a:solidFill>
          </a:ln>
        </p:spPr>
        <p:style>
          <a:lnRef idx="0"/>
          <a:fillRef idx="0"/>
          <a:effectRef idx="0"/>
          <a:fontRef idx="minor"/>
        </p:style>
      </p:sp>
      <p:sp>
        <p:nvSpPr>
          <p:cNvPr id="110" name="TextShape 12"/>
          <p:cNvSpPr txBox="1"/>
          <p:nvPr/>
        </p:nvSpPr>
        <p:spPr>
          <a:xfrm>
            <a:off x="7399800" y="1705320"/>
            <a:ext cx="1348200" cy="238680"/>
          </a:xfrm>
          <a:prstGeom prst="rect">
            <a:avLst/>
          </a:prstGeom>
          <a:noFill/>
          <a:ln>
            <a:noFill/>
          </a:ln>
        </p:spPr>
        <p:txBody>
          <a:bodyPr lIns="90000" rIns="90000" tIns="45000" bIns="45000"/>
          <a:p>
            <a:r>
              <a:rPr b="0" lang="de-DE" sz="1050" spc="-1" strike="noStrike">
                <a:solidFill>
                  <a:srgbClr val="000000"/>
                </a:solidFill>
                <a:uFill>
                  <a:solidFill>
                    <a:srgbClr val="ffffff"/>
                  </a:solidFill>
                </a:uFill>
                <a:latin typeface="Arial"/>
              </a:rPr>
              <a:t>Fig_2 Descriptions: </a:t>
            </a:r>
            <a:endParaRPr b="0" lang="de-DE" sz="1800" spc="-1" strike="noStrike">
              <a:solidFill>
                <a:srgbClr val="000000"/>
              </a:solidFill>
              <a:uFill>
                <a:solidFill>
                  <a:srgbClr val="ffffff"/>
                </a:solidFill>
              </a:uFill>
              <a:latin typeface="Arial"/>
            </a:endParaRPr>
          </a:p>
        </p:txBody>
      </p:sp>
      <p:sp>
        <p:nvSpPr>
          <p:cNvPr id="111" name="Line 13"/>
          <p:cNvSpPr/>
          <p:nvPr/>
        </p:nvSpPr>
        <p:spPr>
          <a:xfrm>
            <a:off x="6588000" y="1944000"/>
            <a:ext cx="1224000" cy="504000"/>
          </a:xfrm>
          <a:prstGeom prst="line">
            <a:avLst/>
          </a:prstGeom>
          <a:ln>
            <a:solidFill>
              <a:srgbClr val="808080"/>
            </a:solidFill>
            <a:headEnd len="med" type="triangle" w="med"/>
          </a:ln>
        </p:spPr>
        <p:style>
          <a:lnRef idx="0"/>
          <a:fillRef idx="0"/>
          <a:effectRef idx="0"/>
          <a:fontRef idx="minor"/>
        </p:style>
      </p:sp>
      <p:sp>
        <p:nvSpPr>
          <p:cNvPr id="112" name="Line 14"/>
          <p:cNvSpPr/>
          <p:nvPr/>
        </p:nvSpPr>
        <p:spPr>
          <a:xfrm>
            <a:off x="6588000" y="2232000"/>
            <a:ext cx="1224000" cy="1296000"/>
          </a:xfrm>
          <a:prstGeom prst="line">
            <a:avLst/>
          </a:prstGeom>
          <a:ln>
            <a:solidFill>
              <a:srgbClr val="808080"/>
            </a:solidFill>
            <a:headEnd len="med" type="triangle" w="med"/>
          </a:ln>
        </p:spPr>
        <p:style>
          <a:lnRef idx="0"/>
          <a:fillRef idx="0"/>
          <a:effectRef idx="0"/>
          <a:fontRef idx="minor"/>
        </p:style>
      </p:sp>
      <p:sp>
        <p:nvSpPr>
          <p:cNvPr id="113" name="Line 15"/>
          <p:cNvSpPr/>
          <p:nvPr/>
        </p:nvSpPr>
        <p:spPr>
          <a:xfrm flipV="1">
            <a:off x="6588000" y="2448000"/>
            <a:ext cx="1224000" cy="360000"/>
          </a:xfrm>
          <a:prstGeom prst="line">
            <a:avLst/>
          </a:prstGeom>
          <a:ln>
            <a:solidFill>
              <a:srgbClr val="808080"/>
            </a:solidFill>
            <a:headEnd len="med" type="triangle" w="med"/>
          </a:ln>
        </p:spPr>
        <p:style>
          <a:lnRef idx="0"/>
          <a:fillRef idx="0"/>
          <a:effectRef idx="0"/>
          <a:fontRef idx="minor"/>
        </p:style>
      </p:sp>
      <p:sp>
        <p:nvSpPr>
          <p:cNvPr id="114" name="Line 16"/>
          <p:cNvSpPr/>
          <p:nvPr/>
        </p:nvSpPr>
        <p:spPr>
          <a:xfrm flipV="1">
            <a:off x="6588000" y="2448000"/>
            <a:ext cx="1224000" cy="1224000"/>
          </a:xfrm>
          <a:prstGeom prst="line">
            <a:avLst/>
          </a:prstGeom>
          <a:ln>
            <a:solidFill>
              <a:srgbClr val="808080"/>
            </a:solidFill>
            <a:headEnd len="med" type="triangle" w="med"/>
          </a:ln>
        </p:spPr>
        <p:style>
          <a:lnRef idx="0"/>
          <a:fillRef idx="0"/>
          <a:effectRef idx="0"/>
          <a:fontRef idx="minor"/>
        </p:style>
      </p:sp>
      <p:sp>
        <p:nvSpPr>
          <p:cNvPr id="115" name="Line 17"/>
          <p:cNvSpPr/>
          <p:nvPr/>
        </p:nvSpPr>
        <p:spPr>
          <a:xfrm flipV="1">
            <a:off x="6588000" y="2448000"/>
            <a:ext cx="1224000" cy="1843560"/>
          </a:xfrm>
          <a:prstGeom prst="line">
            <a:avLst/>
          </a:prstGeom>
          <a:ln>
            <a:solidFill>
              <a:srgbClr val="808080"/>
            </a:solidFill>
            <a:headEnd len="med" type="triangle" w="med"/>
          </a:ln>
        </p:spPr>
        <p:style>
          <a:lnRef idx="0"/>
          <a:fillRef idx="0"/>
          <a:effectRef idx="0"/>
          <a:fontRef idx="minor"/>
        </p:style>
      </p:sp>
      <p:sp>
        <p:nvSpPr>
          <p:cNvPr id="116" name="CustomShape 18"/>
          <p:cNvSpPr/>
          <p:nvPr/>
        </p:nvSpPr>
        <p:spPr>
          <a:xfrm>
            <a:off x="4320000" y="1800000"/>
            <a:ext cx="72000" cy="3024000"/>
          </a:xfrm>
          <a:prstGeom prst="rect">
            <a:avLst/>
          </a:prstGeom>
          <a:solidFill>
            <a:srgbClr val="ff6666"/>
          </a:solidFill>
          <a:ln>
            <a:solidFill>
              <a:srgbClr val="808080"/>
            </a:solidFill>
          </a:ln>
        </p:spPr>
        <p:style>
          <a:lnRef idx="0"/>
          <a:fillRef idx="0"/>
          <a:effectRef idx="0"/>
          <a:fontRef idx="minor"/>
        </p:style>
      </p:sp>
      <p:sp>
        <p:nvSpPr>
          <p:cNvPr id="117" name="TextShape 19"/>
          <p:cNvSpPr txBox="1"/>
          <p:nvPr/>
        </p:nvSpPr>
        <p:spPr>
          <a:xfrm>
            <a:off x="4176000" y="2520000"/>
            <a:ext cx="216000" cy="1114200"/>
          </a:xfrm>
          <a:prstGeom prst="rect">
            <a:avLst/>
          </a:prstGeom>
          <a:noFill/>
          <a:ln>
            <a:noFill/>
          </a:ln>
        </p:spPr>
        <p:txBody>
          <a:bodyPr lIns="90000" rIns="90000" tIns="45000" bIns="45000"/>
          <a:p>
            <a:r>
              <a:rPr b="0" lang="de-DE" sz="1800" spc="-1" strike="noStrike">
                <a:solidFill>
                  <a:srgbClr val="000000"/>
                </a:solidFill>
                <a:uFill>
                  <a:solidFill>
                    <a:srgbClr val="ffffff"/>
                  </a:solidFill>
                </a:uFill>
                <a:latin typeface="Arial"/>
              </a:rPr>
              <a:t>edge</a:t>
            </a:r>
            <a:endParaRPr b="0" lang="de-DE" sz="1800" spc="-1" strike="noStrike">
              <a:solidFill>
                <a:srgbClr val="000000"/>
              </a:solidFill>
              <a:uFill>
                <a:solidFill>
                  <a:srgbClr val="ffffff"/>
                </a:solidFill>
              </a:uFill>
              <a:latin typeface="Arial"/>
            </a:endParaRPr>
          </a:p>
        </p:txBody>
      </p:sp>
      <p:sp>
        <p:nvSpPr>
          <p:cNvPr id="118" name="CustomShape 20"/>
          <p:cNvSpPr/>
          <p:nvPr/>
        </p:nvSpPr>
        <p:spPr>
          <a:xfrm>
            <a:off x="4716360" y="2304000"/>
            <a:ext cx="1872000" cy="216000"/>
          </a:xfrm>
          <a:prstGeom prst="rect">
            <a:avLst/>
          </a:prstGeom>
          <a:solidFill>
            <a:srgbClr val="ffff66"/>
          </a:solidFill>
          <a:ln w="18360">
            <a:solidFill>
              <a:srgbClr val="7e0021"/>
            </a:solidFill>
            <a:round/>
          </a:ln>
        </p:spPr>
        <p:style>
          <a:lnRef idx="0"/>
          <a:fillRef idx="0"/>
          <a:effectRef idx="0"/>
          <a:fontRef idx="minor"/>
        </p:style>
      </p:sp>
      <p:sp>
        <p:nvSpPr>
          <p:cNvPr id="119" name="CustomShape 21"/>
          <p:cNvSpPr/>
          <p:nvPr/>
        </p:nvSpPr>
        <p:spPr>
          <a:xfrm>
            <a:off x="4716000" y="2718000"/>
            <a:ext cx="1872000" cy="216000"/>
          </a:xfrm>
          <a:prstGeom prst="rect">
            <a:avLst/>
          </a:prstGeom>
          <a:solidFill>
            <a:srgbClr val="ffff66"/>
          </a:solidFill>
          <a:ln w="18360">
            <a:solidFill>
              <a:srgbClr val="7e0021"/>
            </a:solidFill>
            <a:round/>
          </a:ln>
        </p:spPr>
        <p:style>
          <a:lnRef idx="0"/>
          <a:fillRef idx="0"/>
          <a:effectRef idx="0"/>
          <a:fontRef idx="minor"/>
        </p:style>
      </p:sp>
      <p:sp>
        <p:nvSpPr>
          <p:cNvPr id="120" name="CustomShape 22"/>
          <p:cNvSpPr/>
          <p:nvPr/>
        </p:nvSpPr>
        <p:spPr>
          <a:xfrm>
            <a:off x="4716000" y="3931560"/>
            <a:ext cx="1872000" cy="216000"/>
          </a:xfrm>
          <a:prstGeom prst="rect">
            <a:avLst/>
          </a:prstGeom>
          <a:solidFill>
            <a:srgbClr val="ffff66"/>
          </a:solidFill>
          <a:ln w="18360">
            <a:solidFill>
              <a:srgbClr val="7e0021"/>
            </a:solidFill>
            <a:round/>
          </a:ln>
        </p:spPr>
        <p:style>
          <a:lnRef idx="0"/>
          <a:fillRef idx="0"/>
          <a:effectRef idx="0"/>
          <a:fontRef idx="minor"/>
        </p:style>
      </p:sp>
      <p:sp>
        <p:nvSpPr>
          <p:cNvPr id="121" name="CustomShape 23"/>
          <p:cNvSpPr/>
          <p:nvPr/>
        </p:nvSpPr>
        <p:spPr>
          <a:xfrm>
            <a:off x="4716000" y="4176000"/>
            <a:ext cx="1872000" cy="216000"/>
          </a:xfrm>
          <a:prstGeom prst="rect">
            <a:avLst/>
          </a:prstGeom>
          <a:solidFill>
            <a:srgbClr val="ffff66"/>
          </a:solidFill>
          <a:ln w="18360">
            <a:solidFill>
              <a:srgbClr val="7e0021"/>
            </a:solidFill>
            <a:round/>
          </a:ln>
        </p:spPr>
        <p:style>
          <a:lnRef idx="0"/>
          <a:fillRef idx="0"/>
          <a:effectRef idx="0"/>
          <a:fontRef idx="minor"/>
        </p:style>
      </p:sp>
      <p:sp>
        <p:nvSpPr>
          <p:cNvPr id="122" name="CustomShape 24"/>
          <p:cNvSpPr/>
          <p:nvPr/>
        </p:nvSpPr>
        <p:spPr>
          <a:xfrm>
            <a:off x="4716000" y="4392000"/>
            <a:ext cx="1872000" cy="216000"/>
          </a:xfrm>
          <a:prstGeom prst="rect">
            <a:avLst/>
          </a:prstGeom>
          <a:solidFill>
            <a:srgbClr val="ffff66"/>
          </a:solidFill>
          <a:ln w="18360">
            <a:solidFill>
              <a:srgbClr val="7e0021"/>
            </a:solidFill>
            <a:round/>
          </a:ln>
        </p:spPr>
        <p:style>
          <a:lnRef idx="0"/>
          <a:fillRef idx="0"/>
          <a:effectRef idx="0"/>
          <a:fontRef idx="minor"/>
        </p:style>
      </p:sp>
      <p:sp>
        <p:nvSpPr>
          <p:cNvPr id="123" name="TextShape 25"/>
          <p:cNvSpPr txBox="1"/>
          <p:nvPr/>
        </p:nvSpPr>
        <p:spPr>
          <a:xfrm>
            <a:off x="7687800" y="2253960"/>
            <a:ext cx="1780200" cy="2426040"/>
          </a:xfrm>
          <a:prstGeom prst="rect">
            <a:avLst/>
          </a:prstGeom>
          <a:noFill/>
          <a:ln>
            <a:noFill/>
          </a:ln>
        </p:spPr>
        <p:txBody>
          <a:bodyPr lIns="90000" rIns="90000" tIns="45000" bIns="45000"/>
          <a:p>
            <a:r>
              <a:rPr b="0" lang="de-DE" sz="1500" spc="-1" strike="noStrike">
                <a:solidFill>
                  <a:srgbClr val="000000"/>
                </a:solidFill>
                <a:uFill>
                  <a:solidFill>
                    <a:srgbClr val="ffffff"/>
                  </a:solidFill>
                </a:uFill>
                <a:latin typeface="Arial"/>
              </a:rPr>
              <a:t>(1) Token is close to the edge. This kind of token can be treated as entry beginning.</a:t>
            </a:r>
            <a:endParaRPr b="0" lang="de-DE" sz="1800" spc="-1" strike="noStrike">
              <a:solidFill>
                <a:srgbClr val="000000"/>
              </a:solidFill>
              <a:uFill>
                <a:solidFill>
                  <a:srgbClr val="ffffff"/>
                </a:solidFill>
              </a:uFill>
              <a:latin typeface="Arial"/>
            </a:endParaRPr>
          </a:p>
          <a:p>
            <a:r>
              <a:rPr b="0" lang="de-DE" sz="1500" spc="-1" strike="noStrike">
                <a:solidFill>
                  <a:srgbClr val="000000"/>
                </a:solidFill>
                <a:uFill>
                  <a:solidFill>
                    <a:srgbClr val="ffffff"/>
                  </a:solidFill>
                </a:uFill>
                <a:latin typeface="Arial"/>
              </a:rPr>
              <a:t>(2) Token is far from the edge. This kind of token can be treated as previous entry continuation .</a:t>
            </a:r>
            <a:endParaRPr b="0" lang="de-DE" sz="1800" spc="-1" strike="noStrike">
              <a:solidFill>
                <a:srgbClr val="000000"/>
              </a:solidFill>
              <a:uFill>
                <a:solidFill>
                  <a:srgbClr val="ffffff"/>
                </a:solidFill>
              </a:uFill>
              <a:latin typeface="Arial"/>
            </a:endParaRPr>
          </a:p>
        </p:txBody>
      </p:sp>
      <p:sp>
        <p:nvSpPr>
          <p:cNvPr id="124" name="Line 26"/>
          <p:cNvSpPr/>
          <p:nvPr/>
        </p:nvSpPr>
        <p:spPr>
          <a:xfrm>
            <a:off x="6588000" y="2448000"/>
            <a:ext cx="1224000" cy="0"/>
          </a:xfrm>
          <a:prstGeom prst="line">
            <a:avLst/>
          </a:prstGeom>
          <a:ln>
            <a:solidFill>
              <a:srgbClr val="808080"/>
            </a:solidFill>
            <a:headEnd len="med" type="triangle" w="med"/>
          </a:ln>
        </p:spPr>
        <p:style>
          <a:lnRef idx="0"/>
          <a:fillRef idx="0"/>
          <a:effectRef idx="0"/>
          <a:fontRef idx="minor"/>
        </p:style>
      </p:sp>
      <p:sp>
        <p:nvSpPr>
          <p:cNvPr id="125" name="Line 27"/>
          <p:cNvSpPr/>
          <p:nvPr/>
        </p:nvSpPr>
        <p:spPr>
          <a:xfrm>
            <a:off x="6588360" y="2664000"/>
            <a:ext cx="1099440" cy="792000"/>
          </a:xfrm>
          <a:prstGeom prst="line">
            <a:avLst/>
          </a:prstGeom>
          <a:ln>
            <a:solidFill>
              <a:srgbClr val="808080"/>
            </a:solidFill>
            <a:headEnd len="med" type="triangle" w="med"/>
          </a:ln>
        </p:spPr>
        <p:style>
          <a:lnRef idx="0"/>
          <a:fillRef idx="0"/>
          <a:effectRef idx="0"/>
          <a:fontRef idx="minor"/>
        </p:style>
      </p:sp>
      <p:sp>
        <p:nvSpPr>
          <p:cNvPr id="126" name="Line 28"/>
          <p:cNvSpPr/>
          <p:nvPr/>
        </p:nvSpPr>
        <p:spPr>
          <a:xfrm>
            <a:off x="6588000" y="3096000"/>
            <a:ext cx="1099800" cy="360000"/>
          </a:xfrm>
          <a:prstGeom prst="line">
            <a:avLst/>
          </a:prstGeom>
          <a:ln>
            <a:solidFill>
              <a:srgbClr val="808080"/>
            </a:solidFill>
            <a:headEnd len="med" type="triangle" w="med"/>
          </a:ln>
        </p:spPr>
        <p:style>
          <a:lnRef idx="0"/>
          <a:fillRef idx="0"/>
          <a:effectRef idx="0"/>
          <a:fontRef idx="minor"/>
        </p:style>
      </p:sp>
      <p:sp>
        <p:nvSpPr>
          <p:cNvPr id="127" name="Line 29"/>
          <p:cNvSpPr/>
          <p:nvPr/>
        </p:nvSpPr>
        <p:spPr>
          <a:xfrm flipV="1">
            <a:off x="6588000" y="2448000"/>
            <a:ext cx="1224000" cy="1584000"/>
          </a:xfrm>
          <a:prstGeom prst="line">
            <a:avLst/>
          </a:prstGeom>
          <a:ln>
            <a:solidFill>
              <a:srgbClr val="808080"/>
            </a:solidFill>
            <a:headEnd len="med" type="triangle" w="med"/>
          </a:ln>
        </p:spPr>
        <p:style>
          <a:lnRef idx="0"/>
          <a:fillRef idx="0"/>
          <a:effectRef idx="0"/>
          <a:fontRef idx="minor"/>
        </p:style>
      </p:sp>
      <p:sp>
        <p:nvSpPr>
          <p:cNvPr id="128" name="Line 30"/>
          <p:cNvSpPr/>
          <p:nvPr/>
        </p:nvSpPr>
        <p:spPr>
          <a:xfrm flipV="1">
            <a:off x="6588000" y="2448000"/>
            <a:ext cx="1224000" cy="2088000"/>
          </a:xfrm>
          <a:prstGeom prst="line">
            <a:avLst/>
          </a:prstGeom>
          <a:ln>
            <a:solidFill>
              <a:srgbClr val="808080"/>
            </a:solidFill>
            <a:headEnd len="med" type="triangle" w="med"/>
          </a:ln>
        </p:spPr>
        <p:style>
          <a:lnRef idx="0"/>
          <a:fillRef idx="0"/>
          <a:effectRef idx="0"/>
          <a:fontRef idx="minor"/>
        </p:style>
      </p:sp>
      <p:sp>
        <p:nvSpPr>
          <p:cNvPr id="129" name="TextShape 31"/>
          <p:cNvSpPr txBox="1"/>
          <p:nvPr/>
        </p:nvSpPr>
        <p:spPr>
          <a:xfrm>
            <a:off x="360000" y="1872000"/>
            <a:ext cx="3312000" cy="4032720"/>
          </a:xfrm>
          <a:prstGeom prst="rect">
            <a:avLst/>
          </a:prstGeom>
          <a:noFill/>
          <a:ln>
            <a:noFill/>
          </a:ln>
        </p:spPr>
        <p:txBody>
          <a:bodyPr lIns="90000" rIns="90000" tIns="45000" bIns="45000"/>
          <a:p>
            <a:r>
              <a:rPr b="0" lang="de-DE" sz="1300" spc="-1" strike="noStrike">
                <a:solidFill>
                  <a:srgbClr val="000000"/>
                </a:solidFill>
                <a:uFill>
                  <a:solidFill>
                    <a:srgbClr val="ffffff"/>
                  </a:solidFill>
                </a:uFill>
                <a:latin typeface="Arial"/>
              </a:rPr>
              <a:t>html</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body</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div[@class='DictData']</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 [@class='Column_1']</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p [@class =' EntryBeginning' |</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'Entry Continuation']</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(b|span|i)</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0 or more </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Occurrences </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of (b|span|i).</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No similar adjacency.</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div [@class='Column_2']</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p [@class =' EntryBeginning' |</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'Entry Continuation']</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(b|span|i)</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0 or More </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Occurrences </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of (b|span|i).</a:t>
            </a:r>
            <a:endParaRPr b="0" lang="de-DE" sz="1800" spc="-1" strike="noStrike">
              <a:solidFill>
                <a:srgbClr val="000000"/>
              </a:solidFill>
              <a:uFill>
                <a:solidFill>
                  <a:srgbClr val="ffffff"/>
                </a:solidFill>
              </a:uFill>
              <a:latin typeface="Arial"/>
            </a:endParaRPr>
          </a:p>
          <a:p>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a:t>
            </a:r>
            <a:r>
              <a:rPr b="0" lang="de-DE" sz="1300" spc="-1" strike="noStrike">
                <a:solidFill>
                  <a:srgbClr val="000000"/>
                </a:solidFill>
                <a:uFill>
                  <a:solidFill>
                    <a:srgbClr val="ffffff"/>
                  </a:solidFill>
                </a:uFill>
                <a:latin typeface="Arial"/>
              </a:rPr>
              <a:t>.      No similar adjacency.</a:t>
            </a:r>
            <a:endParaRPr b="0" lang="de-DE" sz="1800" spc="-1" strike="noStrike">
              <a:solidFill>
                <a:srgbClr val="000000"/>
              </a:solidFill>
              <a:uFill>
                <a:solidFill>
                  <a:srgbClr val="ffffff"/>
                </a:solidFill>
              </a:uFill>
              <a:latin typeface="Arial"/>
            </a:endParaRPr>
          </a:p>
        </p:txBody>
      </p:sp>
      <p:sp>
        <p:nvSpPr>
          <p:cNvPr id="130" name="TextShape 32"/>
          <p:cNvSpPr txBox="1"/>
          <p:nvPr/>
        </p:nvSpPr>
        <p:spPr>
          <a:xfrm>
            <a:off x="311400" y="1440000"/>
            <a:ext cx="3504600" cy="531000"/>
          </a:xfrm>
          <a:prstGeom prst="rect">
            <a:avLst/>
          </a:prstGeom>
          <a:noFill/>
          <a:ln>
            <a:noFill/>
          </a:ln>
        </p:spPr>
        <p:txBody>
          <a:bodyPr lIns="90000" rIns="90000" tIns="45000" bIns="45000"/>
          <a:p>
            <a:r>
              <a:rPr b="0" lang="de-DE" sz="1300" spc="-1" strike="noStrike">
                <a:solidFill>
                  <a:srgbClr val="000000"/>
                </a:solidFill>
                <a:uFill>
                  <a:solidFill>
                    <a:srgbClr val="ffffff"/>
                  </a:solidFill>
                </a:uFill>
                <a:latin typeface="Arial"/>
              </a:rPr>
              <a:t>(Struct4.) Tokens Classified After Anomaly Fix</a:t>
            </a:r>
            <a:endParaRPr b="0" lang="de-DE" sz="1800" spc="-1" strike="noStrike">
              <a:solidFill>
                <a:srgbClr val="000000"/>
              </a:solidFill>
              <a:uFill>
                <a:solidFill>
                  <a:srgbClr val="ffffff"/>
                </a:solidFill>
              </a:uFill>
              <a:latin typeface="Arial"/>
            </a:endParaRPr>
          </a:p>
          <a:p>
            <a:endParaRPr b="0" lang="de-DE"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Metropolis</Template>
  <TotalTime>0</TotalTime>
  <Application>LibreOffice/5.2.3.3$Linux_x86 LibreOffice_project/d54a8868f08a7b39642414cf2c8ef2f228f780cf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2017-11-14T22:00:12Z</dcterms:created>
  <dc:creator/>
  <dc:description/>
  <dc:language>en-US</dc:language>
  <cp:lastModifiedBy/>
  <cp:revision>1</cp:revision>
  <dc:subject/>
  <dc:title>Metropolis</dc:title>
</cp:coreProperties>
</file>