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5" r:id="rId3"/>
    <p:sldId id="280" r:id="rId4"/>
    <p:sldId id="297" r:id="rId5"/>
    <p:sldId id="289" r:id="rId6"/>
    <p:sldId id="293" r:id="rId7"/>
    <p:sldId id="292" r:id="rId8"/>
    <p:sldId id="294" r:id="rId9"/>
    <p:sldId id="298" r:id="rId10"/>
    <p:sldId id="290" r:id="rId11"/>
    <p:sldId id="295" r:id="rId12"/>
    <p:sldId id="296"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02" autoAdjust="0"/>
  </p:normalViewPr>
  <p:slideViewPr>
    <p:cSldViewPr>
      <p:cViewPr>
        <p:scale>
          <a:sx n="100" d="100"/>
          <a:sy n="100" d="100"/>
        </p:scale>
        <p:origin x="1914" y="72"/>
      </p:cViewPr>
      <p:guideLst>
        <p:guide orient="horz" pos="2160"/>
        <p:guide pos="2880"/>
      </p:guideLst>
    </p:cSldViewPr>
  </p:slideViewPr>
  <p:notesTextViewPr>
    <p:cViewPr>
      <p:scale>
        <a:sx n="3" d="2"/>
        <a:sy n="3" d="2"/>
      </p:scale>
      <p:origin x="0" y="0"/>
    </p:cViewPr>
  </p:notesTextViewPr>
  <p:sorterViewPr>
    <p:cViewPr>
      <p:scale>
        <a:sx n="182" d="100"/>
        <a:sy n="18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28" tIns="46414" rIns="92828" bIns="46414"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28" tIns="46414" rIns="92828" bIns="46414" rtlCol="0"/>
          <a:lstStyle>
            <a:lvl1pPr algn="r">
              <a:defRPr sz="1200"/>
            </a:lvl1pPr>
          </a:lstStyle>
          <a:p>
            <a:fld id="{C449B9E2-F6E0-43F1-9141-B8839419D296}" type="datetimeFigureOut">
              <a:rPr lang="en-US" smtClean="0"/>
              <a:pPr/>
              <a:t>12/15/2017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28" tIns="46414" rIns="92828" bIns="46414"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28" tIns="46414" rIns="92828" bIns="464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2828" tIns="46414" rIns="92828" bIns="4641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28" tIns="46414" rIns="92828" bIns="46414" rtlCol="0" anchor="b"/>
          <a:lstStyle>
            <a:lvl1pPr algn="r">
              <a:defRPr sz="1200"/>
            </a:lvl1pPr>
          </a:lstStyle>
          <a:p>
            <a:fld id="{6DB5983E-2F93-400C-81C5-F9A9C955669C}" type="slidenum">
              <a:rPr lang="en-US" smtClean="0"/>
              <a:pPr/>
              <a:t>‹#›</a:t>
            </a:fld>
            <a:endParaRPr lang="en-US"/>
          </a:p>
        </p:txBody>
      </p:sp>
    </p:spTree>
    <p:extLst>
      <p:ext uri="{BB962C8B-B14F-4D97-AF65-F5344CB8AC3E}">
        <p14:creationId xmlns:p14="http://schemas.microsoft.com/office/powerpoint/2010/main" val="237305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96234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r>
              <a:rPr lang="en-US" dirty="0"/>
              <a:t>This has led to an expansion of International School brands in the U.S.  Though some schools have been in place for decades, from 2000-20014, the number has grown over 70%.  Further analysis illustrates these new schools are in the same specific counties or neighboring counties where minority population and household income have grown the most rapidly.  </a:t>
            </a:r>
          </a:p>
        </p:txBody>
      </p:sp>
    </p:spTree>
    <p:extLst>
      <p:ext uri="{BB962C8B-B14F-4D97-AF65-F5344CB8AC3E}">
        <p14:creationId xmlns:p14="http://schemas.microsoft.com/office/powerpoint/2010/main" val="86366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24153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77916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85149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r>
              <a:rPr lang="en-US" dirty="0"/>
              <a:t>The U.S. continues to dominate the list of global university rankings, typically holding top spots for Harvard, Stanford, and MIT year-over-year.   The number of foreign student has also increased as these universities are incentivized to grow enrollment.  This culminates into the U.S. being a leading country for international students.</a:t>
            </a:r>
          </a:p>
        </p:txBody>
      </p:sp>
    </p:spTree>
    <p:extLst>
      <p:ext uri="{BB962C8B-B14F-4D97-AF65-F5344CB8AC3E}">
        <p14:creationId xmlns:p14="http://schemas.microsoft.com/office/powerpoint/2010/main" val="275353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r>
              <a:rPr lang="en-US" dirty="0"/>
              <a:t>As foreign student population has grown from 2000-2016 at these top universities and other leading schools, we can visibly see specific regions of concentrated growth.  [transition to D3 map].  </a:t>
            </a:r>
          </a:p>
        </p:txBody>
      </p:sp>
    </p:spTree>
    <p:extLst>
      <p:ext uri="{BB962C8B-B14F-4D97-AF65-F5344CB8AC3E}">
        <p14:creationId xmlns:p14="http://schemas.microsoft.com/office/powerpoint/2010/main" val="262962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r>
              <a:rPr lang="en-US" dirty="0"/>
              <a:t>[in HTML and D3 charts]  The 2016 census dataset alone illustrated which U.S. counties have the most ethnic diversity.  With the 2000, 2005, 2008, 2010 and 2013 added, we can illustrate the rate of change and composition of each county.</a:t>
            </a:r>
          </a:p>
        </p:txBody>
      </p:sp>
    </p:spTree>
    <p:extLst>
      <p:ext uri="{BB962C8B-B14F-4D97-AF65-F5344CB8AC3E}">
        <p14:creationId xmlns:p14="http://schemas.microsoft.com/office/powerpoint/2010/main" val="368477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r>
              <a:rPr lang="en-US" dirty="0"/>
              <a:t>[in HTML and D3 charts] We can also isolate household income changes at various brackets as captured by the census data.  This illustrates not just the change in race but a more astute change in minority household income by county</a:t>
            </a:r>
          </a:p>
        </p:txBody>
      </p:sp>
    </p:spTree>
    <p:extLst>
      <p:ext uri="{BB962C8B-B14F-4D97-AF65-F5344CB8AC3E}">
        <p14:creationId xmlns:p14="http://schemas.microsoft.com/office/powerpoint/2010/main" val="2209424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r>
              <a:rPr lang="en-US" dirty="0"/>
              <a:t>Though the U.S. leads in the world in top University rankings, the U.S. public K12 school system does not.   There has been many government programs such as George Bush’s ‘No Child Left Behind’ and Obama’s ‘Race to the Top’, but each of these have failed in achieving the intended results.   In  addition, the privatization of  schools including ‘charter schools’ have met with numerous scandals and subsequent closures.  </a:t>
            </a:r>
          </a:p>
        </p:txBody>
      </p:sp>
    </p:spTree>
    <p:extLst>
      <p:ext uri="{BB962C8B-B14F-4D97-AF65-F5344CB8AC3E}">
        <p14:creationId xmlns:p14="http://schemas.microsoft.com/office/powerpoint/2010/main" val="469349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r>
              <a:rPr lang="en-US" dirty="0"/>
              <a:t>There are over 14,000 school districts in the U.S. and some of those do perform at the top levels.  But in aggregate, the total U.S. K12 system does not and has also declined in rankings over the same 2000-2016 period despite the government and privatization programs mentioned.</a:t>
            </a:r>
          </a:p>
        </p:txBody>
      </p:sp>
    </p:spTree>
    <p:extLst>
      <p:ext uri="{BB962C8B-B14F-4D97-AF65-F5344CB8AC3E}">
        <p14:creationId xmlns:p14="http://schemas.microsoft.com/office/powerpoint/2010/main" val="3025289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450E51-4C5E-4BB5-8E54-A147694BC1CA}" type="datetimeFigureOut">
              <a:rPr lang="en-US" smtClean="0"/>
              <a:pPr/>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50E51-4C5E-4BB5-8E54-A147694BC1CA}" type="datetimeFigureOut">
              <a:rPr lang="en-US" smtClean="0"/>
              <a:pPr/>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450E51-4C5E-4BB5-8E54-A147694BC1CA}" type="datetimeFigureOut">
              <a:rPr lang="en-US" smtClean="0"/>
              <a:pPr/>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450E51-4C5E-4BB5-8E54-A147694BC1CA}" type="datetimeFigureOut">
              <a:rPr lang="en-US" smtClean="0"/>
              <a:pPr/>
              <a:t>12/15/2017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450E51-4C5E-4BB5-8E54-A147694BC1CA}" type="datetimeFigureOut">
              <a:rPr lang="en-US" smtClean="0"/>
              <a:pPr/>
              <a:t>12/15/2017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50E51-4C5E-4BB5-8E54-A147694BC1CA}" type="datetimeFigureOut">
              <a:rPr lang="en-US" smtClean="0"/>
              <a:pPr/>
              <a:t>12/15/2017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50E51-4C5E-4BB5-8E54-A147694BC1CA}" type="datetimeFigureOut">
              <a:rPr lang="en-US" smtClean="0"/>
              <a:pPr/>
              <a:t>12/15/2017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E620B-3FE3-495E-8627-46EA7D6793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raig.bauer@hbgusa.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10.png"/><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oleObject" Target="../embeddings/oleObject1.bin"/><Relationship Id="rId5" Type="http://schemas.openxmlformats.org/officeDocument/2006/relationships/image" Target="../media/image11.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oleObject" Target="../embeddings/oleObject1.bin"/><Relationship Id="rId10" Type="http://schemas.openxmlformats.org/officeDocument/2006/relationships/image" Target="../media/image16.png"/><Relationship Id="rId4" Type="http://schemas.openxmlformats.org/officeDocument/2006/relationships/notesSlide" Target="../notesSlides/notesSlide11.xml"/><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oleObject" Target="../embeddings/oleObject1.bin"/><Relationship Id="rId4" Type="http://schemas.openxmlformats.org/officeDocument/2006/relationships/notesSlide" Target="../notesSlides/notesSlide8.xml"/><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D60B61-5095-44F7-8E35-9E7A9B679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791"/>
            <a:ext cx="9144000" cy="6102417"/>
          </a:xfrm>
          <a:prstGeom prst="rect">
            <a:avLst/>
          </a:prstGeom>
        </p:spPr>
      </p:pic>
      <p:sp>
        <p:nvSpPr>
          <p:cNvPr id="4" name="Rectangle 2"/>
          <p:cNvSpPr txBox="1">
            <a:spLocks noChangeArrowheads="1"/>
          </p:cNvSpPr>
          <p:nvPr/>
        </p:nvSpPr>
        <p:spPr>
          <a:xfrm>
            <a:off x="2819400" y="1828800"/>
            <a:ext cx="5715000" cy="1981200"/>
          </a:xfrm>
          <a:prstGeom prst="rect">
            <a:avLst/>
          </a:prstGeom>
        </p:spPr>
        <p:txBody>
          <a:bodyPr/>
          <a:lstStyle/>
          <a:p>
            <a:pPr lvl="0" eaLnBrk="0" hangingPunct="0">
              <a:defRPr/>
            </a:pPr>
            <a:r>
              <a:rPr lang="en-US" sz="3200" b="1" kern="0" dirty="0"/>
              <a:t>International Schools in the U.S.</a:t>
            </a:r>
          </a:p>
          <a:p>
            <a:pPr lvl="0" eaLnBrk="0" hangingPunct="0">
              <a:defRPr/>
            </a:pPr>
            <a:r>
              <a:rPr lang="en-US" sz="1600" b="1" i="1" kern="0" dirty="0"/>
              <a:t>How emerging market wealth, policy, schools and university performance supported a rapid expansion of International Schools abroad and it’s extension into specific U.S. markets</a:t>
            </a:r>
            <a:endParaRPr lang="en-US" sz="1100" b="1" i="1" kern="0" dirty="0"/>
          </a:p>
          <a:p>
            <a:pPr lvl="0" eaLnBrk="0" hangingPunct="0">
              <a:defRPr/>
            </a:pPr>
            <a:endParaRPr lang="en-US" sz="2000" b="1" kern="0" dirty="0"/>
          </a:p>
          <a:p>
            <a:pPr lvl="0" eaLnBrk="0" hangingPunct="0">
              <a:defRPr/>
            </a:pPr>
            <a:r>
              <a:rPr lang="en-US" sz="2000" b="1" kern="0" dirty="0"/>
              <a:t>15-Dec-2017</a:t>
            </a:r>
            <a:endParaRPr lang="en-US" sz="1400" b="0" kern="0" noProof="0" dirty="0">
              <a:solidFill>
                <a:schemeClr val="tx2">
                  <a:lumMod val="75000"/>
                </a:schemeClr>
              </a:solidFill>
              <a:latin typeface="+mj-lt"/>
              <a:ea typeface="+mj-ea"/>
              <a:cs typeface="+mj-cs"/>
              <a:hlinkClick r:id="rId3"/>
            </a:endParaRPr>
          </a:p>
          <a:p>
            <a:pPr lvl="0" eaLnBrk="0" hangingPunct="0">
              <a:defRPr/>
            </a:pPr>
            <a:endParaRPr lang="en-US" sz="1100" b="0" kern="0" dirty="0">
              <a:solidFill>
                <a:schemeClr val="tx2">
                  <a:lumMod val="75000"/>
                </a:schemeClr>
              </a:solidFill>
              <a:latin typeface="+mj-lt"/>
              <a:ea typeface="+mj-ea"/>
              <a:cs typeface="+mj-cs"/>
              <a:hlinkClick r:id="rId3"/>
            </a:endParaRPr>
          </a:p>
          <a:p>
            <a:pPr lvl="0" eaLnBrk="0" hangingPunct="0">
              <a:defRPr/>
            </a:pPr>
            <a:endParaRPr lang="en-US" sz="2000" kern="0" dirty="0">
              <a:solidFill>
                <a:schemeClr val="tx2">
                  <a:lumMod val="75000"/>
                </a:schemeClr>
              </a:solidFill>
              <a:latin typeface="+mj-lt"/>
              <a:ea typeface="+mj-ea"/>
              <a:cs typeface="+mj-cs"/>
            </a:endParaRPr>
          </a:p>
        </p:txBody>
      </p:sp>
      <p:sp>
        <p:nvSpPr>
          <p:cNvPr id="6" name="TextBox 5">
            <a:extLst>
              <a:ext uri="{FF2B5EF4-FFF2-40B4-BE49-F238E27FC236}">
                <a16:creationId xmlns:a16="http://schemas.microsoft.com/office/drawing/2014/main" id="{A45A9091-D955-4A46-8818-75690C644BE6}"/>
              </a:ext>
            </a:extLst>
          </p:cNvPr>
          <p:cNvSpPr txBox="1"/>
          <p:nvPr/>
        </p:nvSpPr>
        <p:spPr>
          <a:xfrm>
            <a:off x="2819400" y="3810000"/>
            <a:ext cx="4953000" cy="276999"/>
          </a:xfrm>
          <a:prstGeom prst="rect">
            <a:avLst/>
          </a:prstGeom>
          <a:noFill/>
        </p:spPr>
        <p:txBody>
          <a:bodyPr wrap="square" rtlCol="0">
            <a:spAutoFit/>
          </a:bodyPr>
          <a:lstStyle/>
          <a:p>
            <a:r>
              <a:rPr lang="en-US" sz="1200" b="1" dirty="0">
                <a:solidFill>
                  <a:srgbClr val="000000"/>
                </a:solidFill>
              </a:rPr>
              <a:t>Kristine </a:t>
            </a:r>
            <a:r>
              <a:rPr lang="en-US" sz="1200" b="1" dirty="0" err="1">
                <a:solidFill>
                  <a:srgbClr val="000000"/>
                </a:solidFill>
              </a:rPr>
              <a:t>Adzema</a:t>
            </a:r>
            <a:r>
              <a:rPr lang="en-US" sz="1200" b="1" dirty="0">
                <a:solidFill>
                  <a:srgbClr val="000000"/>
                </a:solidFill>
              </a:rPr>
              <a:t>, Naga </a:t>
            </a:r>
            <a:r>
              <a:rPr lang="en-US" sz="1200" b="1" dirty="0" err="1">
                <a:solidFill>
                  <a:srgbClr val="000000"/>
                </a:solidFill>
              </a:rPr>
              <a:t>Pulivarthi</a:t>
            </a:r>
            <a:r>
              <a:rPr lang="en-US" sz="1200" b="1" dirty="0">
                <a:solidFill>
                  <a:srgbClr val="000000"/>
                </a:solidFill>
              </a:rPr>
              <a:t>, Sumana, Craig Bauer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3388"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Rankings of Top Global K12 School Scores</a:t>
            </a:r>
          </a:p>
        </p:txBody>
      </p:sp>
      <p:pic>
        <p:nvPicPr>
          <p:cNvPr id="4" name="Picture 3">
            <a:extLst>
              <a:ext uri="{FF2B5EF4-FFF2-40B4-BE49-F238E27FC236}">
                <a16:creationId xmlns:a16="http://schemas.microsoft.com/office/drawing/2014/main" id="{4D6D0796-F649-4D6F-AC24-F8693C414D7F}"/>
              </a:ext>
            </a:extLst>
          </p:cNvPr>
          <p:cNvPicPr>
            <a:picLocks noChangeAspect="1"/>
          </p:cNvPicPr>
          <p:nvPr/>
        </p:nvPicPr>
        <p:blipFill>
          <a:blip r:embed="rId6"/>
          <a:stretch>
            <a:fillRect/>
          </a:stretch>
        </p:blipFill>
        <p:spPr>
          <a:xfrm>
            <a:off x="581025" y="1569719"/>
            <a:ext cx="8229600" cy="4325661"/>
          </a:xfrm>
          <a:prstGeom prst="rect">
            <a:avLst/>
          </a:prstGeom>
        </p:spPr>
      </p:pic>
      <p:sp>
        <p:nvSpPr>
          <p:cNvPr id="8" name="TextBox 7">
            <a:extLst>
              <a:ext uri="{FF2B5EF4-FFF2-40B4-BE49-F238E27FC236}">
                <a16:creationId xmlns:a16="http://schemas.microsoft.com/office/drawing/2014/main" id="{5DB20A6D-AF83-42F3-8840-367B3C19112F}"/>
              </a:ext>
            </a:extLst>
          </p:cNvPr>
          <p:cNvSpPr txBox="1"/>
          <p:nvPr/>
        </p:nvSpPr>
        <p:spPr>
          <a:xfrm>
            <a:off x="590550" y="6315015"/>
            <a:ext cx="7867650" cy="338554"/>
          </a:xfrm>
          <a:prstGeom prst="rect">
            <a:avLst/>
          </a:prstGeom>
          <a:noFill/>
        </p:spPr>
        <p:txBody>
          <a:bodyPr wrap="square" rtlCol="0">
            <a:spAutoFit/>
          </a:bodyPr>
          <a:lstStyle/>
          <a:p>
            <a:r>
              <a:rPr lang="en-US" sz="800" dirty="0">
                <a:solidFill>
                  <a:srgbClr val="000000"/>
                </a:solidFill>
              </a:rPr>
              <a:t>Source: Organization for Economic Co-operation and Development (OECD) global rankings on student performance in mathematics, reading, and science, on the Program for International Student Assessment, or PISA.</a:t>
            </a:r>
          </a:p>
        </p:txBody>
      </p:sp>
      <p:sp>
        <p:nvSpPr>
          <p:cNvPr id="9" name="TextBox 8">
            <a:extLst>
              <a:ext uri="{FF2B5EF4-FFF2-40B4-BE49-F238E27FC236}">
                <a16:creationId xmlns:a16="http://schemas.microsoft.com/office/drawing/2014/main" id="{ACAE1B30-3014-489E-B324-0B02BBCDD32D}"/>
              </a:ext>
            </a:extLst>
          </p:cNvPr>
          <p:cNvSpPr txBox="1"/>
          <p:nvPr/>
        </p:nvSpPr>
        <p:spPr>
          <a:xfrm>
            <a:off x="533400" y="1066800"/>
            <a:ext cx="8001000" cy="338554"/>
          </a:xfrm>
          <a:prstGeom prst="rect">
            <a:avLst/>
          </a:prstGeom>
          <a:noFill/>
        </p:spPr>
        <p:txBody>
          <a:bodyPr wrap="square" rtlCol="0">
            <a:spAutoFit/>
          </a:bodyPr>
          <a:lstStyle/>
          <a:p>
            <a:r>
              <a:rPr lang="en-US" sz="1600" dirty="0">
                <a:solidFill>
                  <a:srgbClr val="000000"/>
                </a:solidFill>
              </a:rPr>
              <a:t>In CY2015, the U.S. rankings fell to 35th from 28th in math and to 24th in science and Reading</a:t>
            </a:r>
            <a:endParaRPr lang="en-US" sz="1200" dirty="0"/>
          </a:p>
        </p:txBody>
      </p:sp>
      <p:sp>
        <p:nvSpPr>
          <p:cNvPr id="2" name="Arrow: Right 1">
            <a:extLst>
              <a:ext uri="{FF2B5EF4-FFF2-40B4-BE49-F238E27FC236}">
                <a16:creationId xmlns:a16="http://schemas.microsoft.com/office/drawing/2014/main" id="{A541612F-76ED-4ACE-86C0-D62591DA7893}"/>
              </a:ext>
            </a:extLst>
          </p:cNvPr>
          <p:cNvSpPr/>
          <p:nvPr/>
        </p:nvSpPr>
        <p:spPr>
          <a:xfrm>
            <a:off x="276225" y="4876800"/>
            <a:ext cx="304800" cy="762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0EE2F85-23F5-4463-9B4F-A57FFA48453C}"/>
              </a:ext>
            </a:extLst>
          </p:cNvPr>
          <p:cNvSpPr/>
          <p:nvPr/>
        </p:nvSpPr>
        <p:spPr>
          <a:xfrm flipH="1">
            <a:off x="8458200" y="4876800"/>
            <a:ext cx="304800" cy="762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4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78E2B-F93B-4D32-BCD1-6A498C75A94D}"/>
              </a:ext>
            </a:extLst>
          </p:cNvPr>
          <p:cNvPicPr>
            <a:picLocks noChangeAspect="1"/>
          </p:cNvPicPr>
          <p:nvPr/>
        </p:nvPicPr>
        <p:blipFill>
          <a:blip r:embed="rId5"/>
          <a:stretch>
            <a:fillRect/>
          </a:stretch>
        </p:blipFill>
        <p:spPr>
          <a:xfrm>
            <a:off x="609600" y="1715626"/>
            <a:ext cx="7467600" cy="4938548"/>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8504"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Expansion of International Schools in the U.S. by county</a:t>
            </a:r>
          </a:p>
        </p:txBody>
      </p:sp>
      <p:sp>
        <p:nvSpPr>
          <p:cNvPr id="6" name="TextBox 5">
            <a:extLst>
              <a:ext uri="{FF2B5EF4-FFF2-40B4-BE49-F238E27FC236}">
                <a16:creationId xmlns:a16="http://schemas.microsoft.com/office/drawing/2014/main" id="{128ECDA7-B2D5-469E-8F4A-4345BA3DAC6E}"/>
              </a:ext>
            </a:extLst>
          </p:cNvPr>
          <p:cNvSpPr txBox="1"/>
          <p:nvPr/>
        </p:nvSpPr>
        <p:spPr>
          <a:xfrm>
            <a:off x="1981200" y="6315015"/>
            <a:ext cx="6477000" cy="215444"/>
          </a:xfrm>
          <a:prstGeom prst="rect">
            <a:avLst/>
          </a:prstGeom>
          <a:noFill/>
        </p:spPr>
        <p:txBody>
          <a:bodyPr wrap="square" rtlCol="0">
            <a:spAutoFit/>
          </a:bodyPr>
          <a:lstStyle/>
          <a:p>
            <a:r>
              <a:rPr lang="en-US" sz="800" dirty="0">
                <a:solidFill>
                  <a:srgbClr val="000000"/>
                </a:solidFill>
              </a:rPr>
              <a:t>Source: Wikipedia</a:t>
            </a:r>
          </a:p>
        </p:txBody>
      </p:sp>
      <p:sp>
        <p:nvSpPr>
          <p:cNvPr id="7" name="TextBox 6">
            <a:extLst>
              <a:ext uri="{FF2B5EF4-FFF2-40B4-BE49-F238E27FC236}">
                <a16:creationId xmlns:a16="http://schemas.microsoft.com/office/drawing/2014/main" id="{74188C6C-06A1-49C9-8504-04A288DE5AD7}"/>
              </a:ext>
            </a:extLst>
          </p:cNvPr>
          <p:cNvSpPr txBox="1"/>
          <p:nvPr/>
        </p:nvSpPr>
        <p:spPr>
          <a:xfrm>
            <a:off x="533400" y="1066800"/>
            <a:ext cx="7867650" cy="584775"/>
          </a:xfrm>
          <a:prstGeom prst="rect">
            <a:avLst/>
          </a:prstGeom>
          <a:noFill/>
        </p:spPr>
        <p:txBody>
          <a:bodyPr wrap="square" rtlCol="0">
            <a:spAutoFit/>
          </a:bodyPr>
          <a:lstStyle/>
          <a:p>
            <a:r>
              <a:rPr lang="en-US" sz="1600" dirty="0">
                <a:solidFill>
                  <a:srgbClr val="000000"/>
                </a:solidFill>
              </a:rPr>
              <a:t>From CY2000-2015, 28 International Schools were added in these U.S. markets extending the current total to 73 schools</a:t>
            </a:r>
            <a:endParaRPr lang="en-US" sz="1200" dirty="0"/>
          </a:p>
        </p:txBody>
      </p:sp>
    </p:spTree>
    <p:extLst>
      <p:ext uri="{BB962C8B-B14F-4D97-AF65-F5344CB8AC3E}">
        <p14:creationId xmlns:p14="http://schemas.microsoft.com/office/powerpoint/2010/main" val="426687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9534"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Technology</a:t>
            </a:r>
          </a:p>
        </p:txBody>
      </p:sp>
      <p:pic>
        <p:nvPicPr>
          <p:cNvPr id="50" name="Picture 49">
            <a:extLst>
              <a:ext uri="{FF2B5EF4-FFF2-40B4-BE49-F238E27FC236}">
                <a16:creationId xmlns:a16="http://schemas.microsoft.com/office/drawing/2014/main" id="{325D2A0D-2007-447D-B20A-D0A29DF04B27}"/>
              </a:ext>
            </a:extLst>
          </p:cNvPr>
          <p:cNvPicPr>
            <a:picLocks noChangeAspect="1"/>
          </p:cNvPicPr>
          <p:nvPr/>
        </p:nvPicPr>
        <p:blipFill>
          <a:blip r:embed="rId6"/>
          <a:stretch>
            <a:fillRect/>
          </a:stretch>
        </p:blipFill>
        <p:spPr>
          <a:xfrm>
            <a:off x="1447800" y="1905000"/>
            <a:ext cx="2532707" cy="746911"/>
          </a:xfrm>
          <a:prstGeom prst="rect">
            <a:avLst/>
          </a:prstGeom>
        </p:spPr>
      </p:pic>
      <p:pic>
        <p:nvPicPr>
          <p:cNvPr id="52" name="Picture 51">
            <a:extLst>
              <a:ext uri="{FF2B5EF4-FFF2-40B4-BE49-F238E27FC236}">
                <a16:creationId xmlns:a16="http://schemas.microsoft.com/office/drawing/2014/main" id="{F9DD86F4-5ABC-4A9A-A86F-5E884C068AFF}"/>
              </a:ext>
            </a:extLst>
          </p:cNvPr>
          <p:cNvPicPr>
            <a:picLocks noChangeAspect="1"/>
          </p:cNvPicPr>
          <p:nvPr/>
        </p:nvPicPr>
        <p:blipFill>
          <a:blip r:embed="rId7"/>
          <a:stretch>
            <a:fillRect/>
          </a:stretch>
        </p:blipFill>
        <p:spPr>
          <a:xfrm>
            <a:off x="1219200" y="3086100"/>
            <a:ext cx="1310489" cy="841972"/>
          </a:xfrm>
          <a:prstGeom prst="rect">
            <a:avLst/>
          </a:prstGeom>
        </p:spPr>
      </p:pic>
      <p:pic>
        <p:nvPicPr>
          <p:cNvPr id="53" name="Picture 52">
            <a:extLst>
              <a:ext uri="{FF2B5EF4-FFF2-40B4-BE49-F238E27FC236}">
                <a16:creationId xmlns:a16="http://schemas.microsoft.com/office/drawing/2014/main" id="{29D0163B-6973-4872-B3B2-1D5CC2CDDC4E}"/>
              </a:ext>
            </a:extLst>
          </p:cNvPr>
          <p:cNvPicPr>
            <a:picLocks noChangeAspect="1"/>
          </p:cNvPicPr>
          <p:nvPr/>
        </p:nvPicPr>
        <p:blipFill>
          <a:blip r:embed="rId8"/>
          <a:stretch>
            <a:fillRect/>
          </a:stretch>
        </p:blipFill>
        <p:spPr>
          <a:xfrm>
            <a:off x="5029200" y="3798610"/>
            <a:ext cx="2271713" cy="1275893"/>
          </a:xfrm>
          <a:prstGeom prst="rect">
            <a:avLst/>
          </a:prstGeom>
        </p:spPr>
      </p:pic>
      <p:sp>
        <p:nvSpPr>
          <p:cNvPr id="55" name="AutoShape 55" descr="Image result for javascript logo">
            <a:extLst>
              <a:ext uri="{FF2B5EF4-FFF2-40B4-BE49-F238E27FC236}">
                <a16:creationId xmlns:a16="http://schemas.microsoft.com/office/drawing/2014/main" id="{B2CACD29-669C-4A57-B1F1-A293F7B62CA9}"/>
              </a:ext>
            </a:extLst>
          </p:cNvPr>
          <p:cNvSpPr>
            <a:spLocks noChangeAspect="1" noChangeArrowheads="1"/>
          </p:cNvSpPr>
          <p:nvPr/>
        </p:nvSpPr>
        <p:spPr bwMode="auto">
          <a:xfrm>
            <a:off x="4419600" y="3276600"/>
            <a:ext cx="217283" cy="2172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6" name="Picture 55">
            <a:extLst>
              <a:ext uri="{FF2B5EF4-FFF2-40B4-BE49-F238E27FC236}">
                <a16:creationId xmlns:a16="http://schemas.microsoft.com/office/drawing/2014/main" id="{9C90AE22-5967-4E68-BE02-57546615036A}"/>
              </a:ext>
            </a:extLst>
          </p:cNvPr>
          <p:cNvPicPr>
            <a:picLocks noChangeAspect="1"/>
          </p:cNvPicPr>
          <p:nvPr/>
        </p:nvPicPr>
        <p:blipFill>
          <a:blip r:embed="rId9"/>
          <a:stretch>
            <a:fillRect/>
          </a:stretch>
        </p:blipFill>
        <p:spPr>
          <a:xfrm>
            <a:off x="1447800" y="4436556"/>
            <a:ext cx="2057400" cy="753701"/>
          </a:xfrm>
          <a:prstGeom prst="rect">
            <a:avLst/>
          </a:prstGeom>
        </p:spPr>
      </p:pic>
      <p:pic>
        <p:nvPicPr>
          <p:cNvPr id="57" name="Picture 56">
            <a:extLst>
              <a:ext uri="{FF2B5EF4-FFF2-40B4-BE49-F238E27FC236}">
                <a16:creationId xmlns:a16="http://schemas.microsoft.com/office/drawing/2014/main" id="{02C1F427-22BA-419F-B29C-4D6A524F8749}"/>
              </a:ext>
            </a:extLst>
          </p:cNvPr>
          <p:cNvPicPr>
            <a:picLocks noChangeAspect="1"/>
          </p:cNvPicPr>
          <p:nvPr/>
        </p:nvPicPr>
        <p:blipFill>
          <a:blip r:embed="rId10"/>
          <a:stretch>
            <a:fillRect/>
          </a:stretch>
        </p:blipFill>
        <p:spPr>
          <a:xfrm>
            <a:off x="5740675" y="1952159"/>
            <a:ext cx="848762" cy="848762"/>
          </a:xfrm>
          <a:prstGeom prst="rect">
            <a:avLst/>
          </a:prstGeom>
        </p:spPr>
      </p:pic>
      <p:pic>
        <p:nvPicPr>
          <p:cNvPr id="59" name="Picture 58">
            <a:extLst>
              <a:ext uri="{FF2B5EF4-FFF2-40B4-BE49-F238E27FC236}">
                <a16:creationId xmlns:a16="http://schemas.microsoft.com/office/drawing/2014/main" id="{B90DA985-81AE-410B-B11D-22D8BBD62345}"/>
              </a:ext>
            </a:extLst>
          </p:cNvPr>
          <p:cNvPicPr>
            <a:picLocks noChangeAspect="1"/>
          </p:cNvPicPr>
          <p:nvPr/>
        </p:nvPicPr>
        <p:blipFill>
          <a:blip r:embed="rId11"/>
          <a:stretch>
            <a:fillRect/>
          </a:stretch>
        </p:blipFill>
        <p:spPr>
          <a:xfrm>
            <a:off x="3463189" y="2950656"/>
            <a:ext cx="1912821" cy="746911"/>
          </a:xfrm>
          <a:prstGeom prst="rect">
            <a:avLst/>
          </a:prstGeom>
        </p:spPr>
      </p:pic>
      <p:pic>
        <p:nvPicPr>
          <p:cNvPr id="61" name="Picture 60">
            <a:extLst>
              <a:ext uri="{FF2B5EF4-FFF2-40B4-BE49-F238E27FC236}">
                <a16:creationId xmlns:a16="http://schemas.microsoft.com/office/drawing/2014/main" id="{907AC864-B5FD-45D5-AEEB-24DD1F5BFA69}"/>
              </a:ext>
            </a:extLst>
          </p:cNvPr>
          <p:cNvPicPr>
            <a:picLocks noChangeAspect="1"/>
          </p:cNvPicPr>
          <p:nvPr/>
        </p:nvPicPr>
        <p:blipFill>
          <a:blip r:embed="rId12"/>
          <a:stretch>
            <a:fillRect/>
          </a:stretch>
        </p:blipFill>
        <p:spPr>
          <a:xfrm>
            <a:off x="3215489" y="4876800"/>
            <a:ext cx="2271713" cy="811813"/>
          </a:xfrm>
          <a:prstGeom prst="rect">
            <a:avLst/>
          </a:prstGeom>
        </p:spPr>
      </p:pic>
    </p:spTree>
    <p:extLst>
      <p:ext uri="{BB962C8B-B14F-4D97-AF65-F5344CB8AC3E}">
        <p14:creationId xmlns:p14="http://schemas.microsoft.com/office/powerpoint/2010/main" val="297775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114"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a:extLst>
              <a:ext uri="{FF2B5EF4-FFF2-40B4-BE49-F238E27FC236}">
                <a16:creationId xmlns:a16="http://schemas.microsoft.com/office/drawing/2014/main" id="{9708B29F-7C56-4850-BC9C-71EFDB0B38F4}"/>
              </a:ext>
            </a:extLst>
          </p:cNvPr>
          <p:cNvSpPr txBox="1"/>
          <p:nvPr/>
        </p:nvSpPr>
        <p:spPr>
          <a:xfrm>
            <a:off x="590550" y="685800"/>
            <a:ext cx="7696200" cy="923330"/>
          </a:xfrm>
          <a:prstGeom prst="rect">
            <a:avLst/>
          </a:prstGeom>
          <a:noFill/>
        </p:spPr>
        <p:txBody>
          <a:bodyPr wrap="square" rtlCol="0">
            <a:spAutoFit/>
          </a:bodyPr>
          <a:lstStyle/>
          <a:p>
            <a:r>
              <a:rPr lang="en-US" b="1" dirty="0"/>
              <a:t>Executive Summary</a:t>
            </a:r>
          </a:p>
          <a:p>
            <a:endParaRPr lang="en-US" b="1" dirty="0"/>
          </a:p>
          <a:p>
            <a:endParaRPr lang="en-US" b="1" dirty="0"/>
          </a:p>
        </p:txBody>
      </p:sp>
      <p:sp>
        <p:nvSpPr>
          <p:cNvPr id="13" name="TextBox 12">
            <a:extLst>
              <a:ext uri="{FF2B5EF4-FFF2-40B4-BE49-F238E27FC236}">
                <a16:creationId xmlns:a16="http://schemas.microsoft.com/office/drawing/2014/main" id="{CB19D3C1-4D18-45D5-A13A-39C7D009CA7C}"/>
              </a:ext>
            </a:extLst>
          </p:cNvPr>
          <p:cNvSpPr txBox="1"/>
          <p:nvPr/>
        </p:nvSpPr>
        <p:spPr>
          <a:xfrm>
            <a:off x="590550" y="1219200"/>
            <a:ext cx="7867650" cy="4031873"/>
          </a:xfrm>
          <a:prstGeom prst="rect">
            <a:avLst/>
          </a:prstGeom>
          <a:noFill/>
        </p:spPr>
        <p:txBody>
          <a:bodyPr wrap="square" rtlCol="0">
            <a:spAutoFit/>
          </a:bodyPr>
          <a:lstStyle/>
          <a:p>
            <a:r>
              <a:rPr lang="en-US" sz="1600" dirty="0">
                <a:solidFill>
                  <a:srgbClr val="000000"/>
                </a:solidFill>
              </a:rPr>
              <a:t>From CY2000-2016, International Schools for K12 have expanded in numbers and student enrollment 5.5x the rate of global population growth</a:t>
            </a:r>
          </a:p>
          <a:p>
            <a:endParaRPr lang="en-US" sz="1600" dirty="0">
              <a:solidFill>
                <a:srgbClr val="000000"/>
              </a:solidFill>
            </a:endParaRPr>
          </a:p>
          <a:p>
            <a:r>
              <a:rPr lang="en-US" sz="1600" dirty="0">
                <a:solidFill>
                  <a:srgbClr val="000000"/>
                </a:solidFill>
              </a:rPr>
              <a:t>This growth has stemmed from globalization, policy changes, but more commonly, native families you can now afford these schools which best prepared their children for top university acceptance around the world</a:t>
            </a:r>
          </a:p>
          <a:p>
            <a:endParaRPr lang="en-US" sz="1600" dirty="0">
              <a:solidFill>
                <a:srgbClr val="000000"/>
              </a:solidFill>
            </a:endParaRPr>
          </a:p>
          <a:p>
            <a:r>
              <a:rPr lang="en-US" sz="1600" dirty="0">
                <a:solidFill>
                  <a:srgbClr val="000000"/>
                </a:solidFill>
              </a:rPr>
              <a:t>While the U.S. continues to dominate top global universities rankings, it’s public K12 performance has slid below many of these emerging markets</a:t>
            </a:r>
          </a:p>
          <a:p>
            <a:endParaRPr lang="en-US" sz="1600" dirty="0">
              <a:solidFill>
                <a:srgbClr val="000000"/>
              </a:solidFill>
            </a:endParaRPr>
          </a:p>
          <a:p>
            <a:r>
              <a:rPr lang="en-US" sz="1600" dirty="0">
                <a:solidFill>
                  <a:srgbClr val="000000"/>
                </a:solidFill>
              </a:rPr>
              <a:t>An examination over this period illustrates a path from the growth in international schools and growth in international students to U.S. universities in specific markets  </a:t>
            </a:r>
          </a:p>
          <a:p>
            <a:endParaRPr lang="en-US" sz="1600" dirty="0">
              <a:solidFill>
                <a:srgbClr val="000000"/>
              </a:solidFill>
            </a:endParaRPr>
          </a:p>
          <a:p>
            <a:r>
              <a:rPr lang="en-US" sz="1600" dirty="0">
                <a:solidFill>
                  <a:srgbClr val="000000"/>
                </a:solidFill>
              </a:rPr>
              <a:t>Coupled with immigration, the composition of these markets has grown in minority population percentage and household income.  This has led to the expansion of International Schools in those U.S. markets and neighboring communities over the same period</a:t>
            </a:r>
          </a:p>
        </p:txBody>
      </p:sp>
      <p:sp>
        <p:nvSpPr>
          <p:cNvPr id="14" name="TextBox 13">
            <a:extLst>
              <a:ext uri="{FF2B5EF4-FFF2-40B4-BE49-F238E27FC236}">
                <a16:creationId xmlns:a16="http://schemas.microsoft.com/office/drawing/2014/main" id="{BE1C0E1D-EA59-4A22-AE3B-AC312A6C2610}"/>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ISC Research and World Population by Year, </a:t>
            </a:r>
            <a:r>
              <a:rPr lang="en-US" sz="800" dirty="0" err="1">
                <a:solidFill>
                  <a:srgbClr val="000000"/>
                </a:solidFill>
              </a:rPr>
              <a:t>WorldBank</a:t>
            </a:r>
            <a:r>
              <a:rPr lang="en-US" sz="800" dirty="0">
                <a:solidFill>
                  <a:srgbClr val="000000"/>
                </a:solidFill>
              </a:rPr>
              <a:t> </a:t>
            </a:r>
          </a:p>
        </p:txBody>
      </p:sp>
    </p:spTree>
    <p:extLst>
      <p:ext uri="{BB962C8B-B14F-4D97-AF65-F5344CB8AC3E}">
        <p14:creationId xmlns:p14="http://schemas.microsoft.com/office/powerpoint/2010/main" val="2485426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C6DE19-CD4E-4850-AAFD-71362645D33A}"/>
              </a:ext>
            </a:extLst>
          </p:cNvPr>
          <p:cNvPicPr>
            <a:picLocks noChangeAspect="1"/>
          </p:cNvPicPr>
          <p:nvPr/>
        </p:nvPicPr>
        <p:blipFill>
          <a:blip r:embed="rId5"/>
          <a:stretch>
            <a:fillRect/>
          </a:stretch>
        </p:blipFill>
        <p:spPr>
          <a:xfrm>
            <a:off x="609599" y="1752600"/>
            <a:ext cx="7943827" cy="4419600"/>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130"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2000" b="1" dirty="0"/>
              <a:t>Expansion of K12 International Schools</a:t>
            </a:r>
          </a:p>
        </p:txBody>
      </p:sp>
      <p:sp>
        <p:nvSpPr>
          <p:cNvPr id="10" name="TextBox 9">
            <a:extLst>
              <a:ext uri="{FF2B5EF4-FFF2-40B4-BE49-F238E27FC236}">
                <a16:creationId xmlns:a16="http://schemas.microsoft.com/office/drawing/2014/main" id="{29203866-40A8-4140-B11F-EA99D624BA74}"/>
              </a:ext>
            </a:extLst>
          </p:cNvPr>
          <p:cNvSpPr txBox="1"/>
          <p:nvPr/>
        </p:nvSpPr>
        <p:spPr>
          <a:xfrm>
            <a:off x="457200" y="6490156"/>
            <a:ext cx="2533650" cy="215444"/>
          </a:xfrm>
          <a:prstGeom prst="rect">
            <a:avLst/>
          </a:prstGeom>
          <a:noFill/>
        </p:spPr>
        <p:txBody>
          <a:bodyPr wrap="square" rtlCol="0">
            <a:spAutoFit/>
          </a:bodyPr>
          <a:lstStyle/>
          <a:p>
            <a:r>
              <a:rPr lang="en-US" sz="800" dirty="0">
                <a:solidFill>
                  <a:srgbClr val="000000"/>
                </a:solidFill>
              </a:rPr>
              <a:t>Source: ISC Research</a:t>
            </a:r>
          </a:p>
        </p:txBody>
      </p:sp>
      <p:sp>
        <p:nvSpPr>
          <p:cNvPr id="9" name="TextBox 8">
            <a:extLst>
              <a:ext uri="{FF2B5EF4-FFF2-40B4-BE49-F238E27FC236}">
                <a16:creationId xmlns:a16="http://schemas.microsoft.com/office/drawing/2014/main" id="{63231AC0-A554-47CB-8464-A0B87102B8F7}"/>
              </a:ext>
            </a:extLst>
          </p:cNvPr>
          <p:cNvSpPr txBox="1"/>
          <p:nvPr/>
        </p:nvSpPr>
        <p:spPr>
          <a:xfrm>
            <a:off x="533400" y="1066800"/>
            <a:ext cx="8095292" cy="769441"/>
          </a:xfrm>
          <a:prstGeom prst="rect">
            <a:avLst/>
          </a:prstGeom>
          <a:noFill/>
        </p:spPr>
        <p:txBody>
          <a:bodyPr wrap="square" rtlCol="0">
            <a:spAutoFit/>
          </a:bodyPr>
          <a:lstStyle/>
          <a:p>
            <a:r>
              <a:rPr lang="en-US" sz="1600" dirty="0">
                <a:solidFill>
                  <a:srgbClr val="000000"/>
                </a:solidFill>
              </a:rPr>
              <a:t>Originally formed to serve EU, UK and U.S. ex-patriots abroad, International Schools provided English Medium curricula aligned for </a:t>
            </a:r>
            <a:r>
              <a:rPr lang="en-US" sz="1600" u="sng" dirty="0">
                <a:solidFill>
                  <a:srgbClr val="000000"/>
                </a:solidFill>
              </a:rPr>
              <a:t>top-tier</a:t>
            </a:r>
            <a:r>
              <a:rPr lang="en-US" sz="1600" dirty="0">
                <a:solidFill>
                  <a:srgbClr val="000000"/>
                </a:solidFill>
              </a:rPr>
              <a:t> western university admission. </a:t>
            </a:r>
          </a:p>
          <a:p>
            <a:endParaRPr lang="en-US" sz="1200" dirty="0"/>
          </a:p>
        </p:txBody>
      </p:sp>
      <p:sp>
        <p:nvSpPr>
          <p:cNvPr id="8" name="TextBox 7">
            <a:extLst>
              <a:ext uri="{FF2B5EF4-FFF2-40B4-BE49-F238E27FC236}">
                <a16:creationId xmlns:a16="http://schemas.microsoft.com/office/drawing/2014/main" id="{3016B17F-FB9B-416A-8D5D-F4826F89FA4C}"/>
              </a:ext>
            </a:extLst>
          </p:cNvPr>
          <p:cNvSpPr txBox="1"/>
          <p:nvPr/>
        </p:nvSpPr>
        <p:spPr>
          <a:xfrm>
            <a:off x="4572001" y="3274621"/>
            <a:ext cx="1981199" cy="992579"/>
          </a:xfrm>
          <a:prstGeom prst="rect">
            <a:avLst/>
          </a:prstGeom>
          <a:noFill/>
        </p:spPr>
        <p:txBody>
          <a:bodyPr wrap="square" rtlCol="0">
            <a:spAutoFit/>
          </a:bodyPr>
          <a:lstStyle/>
          <a:p>
            <a:r>
              <a:rPr lang="en-US" sz="1200" dirty="0">
                <a:solidFill>
                  <a:srgbClr val="000000"/>
                </a:solidFill>
              </a:rPr>
              <a:t>CY1986: &lt;1,000 schools </a:t>
            </a:r>
          </a:p>
          <a:p>
            <a:r>
              <a:rPr lang="en-US" sz="1200" dirty="0">
                <a:solidFill>
                  <a:srgbClr val="000000"/>
                </a:solidFill>
              </a:rPr>
              <a:t>CY2000: &gt;2,500 </a:t>
            </a:r>
          </a:p>
          <a:p>
            <a:r>
              <a:rPr lang="en-US" sz="1200" dirty="0">
                <a:solidFill>
                  <a:srgbClr val="000000"/>
                </a:solidFill>
              </a:rPr>
              <a:t>CY2016: &gt;8,200 schools serving 4.3 million students. </a:t>
            </a:r>
          </a:p>
          <a:p>
            <a:endParaRPr lang="en-US" sz="1050" dirty="0"/>
          </a:p>
        </p:txBody>
      </p:sp>
    </p:spTree>
    <p:extLst>
      <p:ext uri="{BB962C8B-B14F-4D97-AF65-F5344CB8AC3E}">
        <p14:creationId xmlns:p14="http://schemas.microsoft.com/office/powerpoint/2010/main" val="297180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0544"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Volume and Origin of International Students attending U.S. Universities</a:t>
            </a:r>
          </a:p>
        </p:txBody>
      </p:sp>
      <p:sp>
        <p:nvSpPr>
          <p:cNvPr id="4" name="Star: 5 Points 3">
            <a:extLst>
              <a:ext uri="{FF2B5EF4-FFF2-40B4-BE49-F238E27FC236}">
                <a16:creationId xmlns:a16="http://schemas.microsoft.com/office/drawing/2014/main" id="{5DBB10AA-4E5D-418B-9116-095EF7F2742E}"/>
              </a:ext>
            </a:extLst>
          </p:cNvPr>
          <p:cNvSpPr/>
          <p:nvPr/>
        </p:nvSpPr>
        <p:spPr>
          <a:xfrm>
            <a:off x="433820" y="2057400"/>
            <a:ext cx="76200" cy="762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1C9BEF6D-F56C-417B-A3AD-FD45D296E492}"/>
              </a:ext>
            </a:extLst>
          </p:cNvPr>
          <p:cNvSpPr/>
          <p:nvPr/>
        </p:nvSpPr>
        <p:spPr>
          <a:xfrm>
            <a:off x="433820" y="2362200"/>
            <a:ext cx="76200" cy="762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BA503142-E2D8-4207-A645-B8A44B598A79}"/>
              </a:ext>
            </a:extLst>
          </p:cNvPr>
          <p:cNvSpPr/>
          <p:nvPr/>
        </p:nvSpPr>
        <p:spPr>
          <a:xfrm>
            <a:off x="433820" y="3810000"/>
            <a:ext cx="76200" cy="762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BC1203B-331D-4C84-9749-662B199D4B77}"/>
              </a:ext>
            </a:extLst>
          </p:cNvPr>
          <p:cNvSpPr txBox="1"/>
          <p:nvPr/>
        </p:nvSpPr>
        <p:spPr>
          <a:xfrm>
            <a:off x="533400" y="1066800"/>
            <a:ext cx="7867650" cy="338554"/>
          </a:xfrm>
          <a:prstGeom prst="rect">
            <a:avLst/>
          </a:prstGeom>
          <a:noFill/>
        </p:spPr>
        <p:txBody>
          <a:bodyPr wrap="square" rtlCol="0">
            <a:spAutoFit/>
          </a:bodyPr>
          <a:lstStyle/>
          <a:p>
            <a:r>
              <a:rPr lang="en-US" sz="1600" dirty="0">
                <a:solidFill>
                  <a:srgbClr val="000000"/>
                </a:solidFill>
              </a:rPr>
              <a:t>Top country origins align with leading growth markets for International Schools</a:t>
            </a:r>
            <a:endParaRPr lang="en-US" sz="1200" dirty="0"/>
          </a:p>
        </p:txBody>
      </p:sp>
      <p:sp>
        <p:nvSpPr>
          <p:cNvPr id="10" name="TextBox 9">
            <a:extLst>
              <a:ext uri="{FF2B5EF4-FFF2-40B4-BE49-F238E27FC236}">
                <a16:creationId xmlns:a16="http://schemas.microsoft.com/office/drawing/2014/main" id="{86ACBD08-9BAE-4C28-BD76-3A8379268134}"/>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IIE</a:t>
            </a:r>
          </a:p>
        </p:txBody>
      </p:sp>
      <p:pic>
        <p:nvPicPr>
          <p:cNvPr id="2" name="Picture 1">
            <a:extLst>
              <a:ext uri="{FF2B5EF4-FFF2-40B4-BE49-F238E27FC236}">
                <a16:creationId xmlns:a16="http://schemas.microsoft.com/office/drawing/2014/main" id="{C7FB9E8D-4FFE-420D-B45E-4E8054E5C8B3}"/>
              </a:ext>
            </a:extLst>
          </p:cNvPr>
          <p:cNvPicPr>
            <a:picLocks noChangeAspect="1"/>
          </p:cNvPicPr>
          <p:nvPr/>
        </p:nvPicPr>
        <p:blipFill>
          <a:blip r:embed="rId6"/>
          <a:stretch>
            <a:fillRect/>
          </a:stretch>
        </p:blipFill>
        <p:spPr>
          <a:xfrm>
            <a:off x="547688" y="1600200"/>
            <a:ext cx="8162492" cy="4165424"/>
          </a:xfrm>
          <a:prstGeom prst="rect">
            <a:avLst/>
          </a:prstGeom>
        </p:spPr>
      </p:pic>
    </p:spTree>
    <p:extLst>
      <p:ext uri="{BB962C8B-B14F-4D97-AF65-F5344CB8AC3E}">
        <p14:creationId xmlns:p14="http://schemas.microsoft.com/office/powerpoint/2010/main" val="231142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2364"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Rankings of Top Global Higher Education Universities</a:t>
            </a:r>
          </a:p>
        </p:txBody>
      </p:sp>
      <p:sp>
        <p:nvSpPr>
          <p:cNvPr id="8" name="TextBox 7">
            <a:extLst>
              <a:ext uri="{FF2B5EF4-FFF2-40B4-BE49-F238E27FC236}">
                <a16:creationId xmlns:a16="http://schemas.microsoft.com/office/drawing/2014/main" id="{47E41CCE-D198-45AA-B43F-2D8DF6492A56}"/>
              </a:ext>
            </a:extLst>
          </p:cNvPr>
          <p:cNvSpPr txBox="1"/>
          <p:nvPr/>
        </p:nvSpPr>
        <p:spPr>
          <a:xfrm>
            <a:off x="533400" y="1066800"/>
            <a:ext cx="7867650" cy="584775"/>
          </a:xfrm>
          <a:prstGeom prst="rect">
            <a:avLst/>
          </a:prstGeom>
          <a:noFill/>
        </p:spPr>
        <p:txBody>
          <a:bodyPr wrap="square" rtlCol="0">
            <a:spAutoFit/>
          </a:bodyPr>
          <a:lstStyle/>
          <a:p>
            <a:r>
              <a:rPr lang="en-US" sz="1600" dirty="0">
                <a:solidFill>
                  <a:srgbClr val="000000"/>
                </a:solidFill>
              </a:rPr>
              <a:t>U.S. continues to lead top-20 global university rankings.  These universities were also are incentivized to accept foreign student to bolster enrollment </a:t>
            </a:r>
            <a:endParaRPr lang="en-US" sz="1200" dirty="0"/>
          </a:p>
        </p:txBody>
      </p:sp>
      <p:sp>
        <p:nvSpPr>
          <p:cNvPr id="9" name="TextBox 8">
            <a:extLst>
              <a:ext uri="{FF2B5EF4-FFF2-40B4-BE49-F238E27FC236}">
                <a16:creationId xmlns:a16="http://schemas.microsoft.com/office/drawing/2014/main" id="{FEE8F938-12E7-4107-883D-A6944381F53B}"/>
              </a:ext>
            </a:extLst>
          </p:cNvPr>
          <p:cNvSpPr txBox="1"/>
          <p:nvPr/>
        </p:nvSpPr>
        <p:spPr>
          <a:xfrm>
            <a:off x="2057400" y="6337756"/>
            <a:ext cx="5200650" cy="215444"/>
          </a:xfrm>
          <a:prstGeom prst="rect">
            <a:avLst/>
          </a:prstGeom>
          <a:noFill/>
        </p:spPr>
        <p:txBody>
          <a:bodyPr wrap="square" rtlCol="0">
            <a:spAutoFit/>
          </a:bodyPr>
          <a:lstStyle/>
          <a:p>
            <a:r>
              <a:rPr lang="en-US" sz="800" dirty="0">
                <a:solidFill>
                  <a:srgbClr val="000000"/>
                </a:solidFill>
              </a:rPr>
              <a:t>Source: IIE</a:t>
            </a:r>
          </a:p>
        </p:txBody>
      </p:sp>
      <p:pic>
        <p:nvPicPr>
          <p:cNvPr id="3" name="Picture 2">
            <a:extLst>
              <a:ext uri="{FF2B5EF4-FFF2-40B4-BE49-F238E27FC236}">
                <a16:creationId xmlns:a16="http://schemas.microsoft.com/office/drawing/2014/main" id="{DBE7DC33-7CB1-4F8F-8323-D776B80EFACA}"/>
              </a:ext>
            </a:extLst>
          </p:cNvPr>
          <p:cNvPicPr>
            <a:picLocks noChangeAspect="1"/>
          </p:cNvPicPr>
          <p:nvPr/>
        </p:nvPicPr>
        <p:blipFill>
          <a:blip r:embed="rId6"/>
          <a:stretch>
            <a:fillRect/>
          </a:stretch>
        </p:blipFill>
        <p:spPr>
          <a:xfrm>
            <a:off x="650831" y="1981200"/>
            <a:ext cx="8005720" cy="3810000"/>
          </a:xfrm>
          <a:prstGeom prst="rect">
            <a:avLst/>
          </a:prstGeom>
        </p:spPr>
      </p:pic>
    </p:spTree>
    <p:extLst>
      <p:ext uri="{BB962C8B-B14F-4D97-AF65-F5344CB8AC3E}">
        <p14:creationId xmlns:p14="http://schemas.microsoft.com/office/powerpoint/2010/main" val="202685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10E4CE-E7B5-4D4B-B758-ABCC642E4D34}"/>
              </a:ext>
            </a:extLst>
          </p:cNvPr>
          <p:cNvPicPr>
            <a:picLocks noChangeAspect="1"/>
          </p:cNvPicPr>
          <p:nvPr/>
        </p:nvPicPr>
        <p:blipFill>
          <a:blip r:embed="rId5"/>
          <a:stretch>
            <a:fillRect/>
          </a:stretch>
        </p:blipFill>
        <p:spPr>
          <a:xfrm>
            <a:off x="609600" y="1524000"/>
            <a:ext cx="7715250" cy="5102326"/>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6457"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Growth of International Students University Destinations</a:t>
            </a:r>
          </a:p>
        </p:txBody>
      </p:sp>
      <p:sp>
        <p:nvSpPr>
          <p:cNvPr id="6" name="TextBox 5">
            <a:extLst>
              <a:ext uri="{FF2B5EF4-FFF2-40B4-BE49-F238E27FC236}">
                <a16:creationId xmlns:a16="http://schemas.microsoft.com/office/drawing/2014/main" id="{83191124-4FA7-4632-BCE7-455E6ECDDBBC}"/>
              </a:ext>
            </a:extLst>
          </p:cNvPr>
          <p:cNvSpPr txBox="1"/>
          <p:nvPr/>
        </p:nvSpPr>
        <p:spPr>
          <a:xfrm>
            <a:off x="533400" y="1066800"/>
            <a:ext cx="7867650" cy="338554"/>
          </a:xfrm>
          <a:prstGeom prst="rect">
            <a:avLst/>
          </a:prstGeom>
          <a:noFill/>
        </p:spPr>
        <p:txBody>
          <a:bodyPr wrap="square" rtlCol="0">
            <a:spAutoFit/>
          </a:bodyPr>
          <a:lstStyle/>
          <a:p>
            <a:r>
              <a:rPr lang="en-US" sz="1600" dirty="0">
                <a:solidFill>
                  <a:srgbClr val="000000"/>
                </a:solidFill>
              </a:rPr>
              <a:t>The county destinations of international university students</a:t>
            </a:r>
            <a:endParaRPr lang="en-US" sz="1200" dirty="0"/>
          </a:p>
        </p:txBody>
      </p:sp>
      <p:sp>
        <p:nvSpPr>
          <p:cNvPr id="7" name="TextBox 6">
            <a:extLst>
              <a:ext uri="{FF2B5EF4-FFF2-40B4-BE49-F238E27FC236}">
                <a16:creationId xmlns:a16="http://schemas.microsoft.com/office/drawing/2014/main" id="{FF90D483-10FC-4E1A-BD65-7BD192EE77BC}"/>
              </a:ext>
            </a:extLst>
          </p:cNvPr>
          <p:cNvSpPr txBox="1"/>
          <p:nvPr/>
        </p:nvSpPr>
        <p:spPr>
          <a:xfrm>
            <a:off x="2114550" y="6248400"/>
            <a:ext cx="933450" cy="215444"/>
          </a:xfrm>
          <a:prstGeom prst="rect">
            <a:avLst/>
          </a:prstGeom>
          <a:noFill/>
        </p:spPr>
        <p:txBody>
          <a:bodyPr wrap="square" rtlCol="0">
            <a:spAutoFit/>
          </a:bodyPr>
          <a:lstStyle/>
          <a:p>
            <a:r>
              <a:rPr lang="en-US" sz="800" dirty="0">
                <a:solidFill>
                  <a:srgbClr val="000000"/>
                </a:solidFill>
              </a:rPr>
              <a:t>Source: IIE</a:t>
            </a:r>
          </a:p>
        </p:txBody>
      </p:sp>
    </p:spTree>
    <p:extLst>
      <p:ext uri="{BB962C8B-B14F-4D97-AF65-F5344CB8AC3E}">
        <p14:creationId xmlns:p14="http://schemas.microsoft.com/office/powerpoint/2010/main" val="53450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5432"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Trends in minority household composition by county</a:t>
            </a:r>
          </a:p>
        </p:txBody>
      </p:sp>
      <p:sp>
        <p:nvSpPr>
          <p:cNvPr id="4" name="TextBox 3">
            <a:extLst>
              <a:ext uri="{FF2B5EF4-FFF2-40B4-BE49-F238E27FC236}">
                <a16:creationId xmlns:a16="http://schemas.microsoft.com/office/drawing/2014/main" id="{5C6E2C4A-BB98-4D92-89E1-6FBF5EDC9F78}"/>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2000-2016 Census</a:t>
            </a:r>
          </a:p>
        </p:txBody>
      </p:sp>
    </p:spTree>
    <p:extLst>
      <p:ext uri="{BB962C8B-B14F-4D97-AF65-F5344CB8AC3E}">
        <p14:creationId xmlns:p14="http://schemas.microsoft.com/office/powerpoint/2010/main" val="375798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7480"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Trends in minority household income composition by county</a:t>
            </a:r>
          </a:p>
        </p:txBody>
      </p:sp>
      <p:sp>
        <p:nvSpPr>
          <p:cNvPr id="4" name="TextBox 3">
            <a:extLst>
              <a:ext uri="{FF2B5EF4-FFF2-40B4-BE49-F238E27FC236}">
                <a16:creationId xmlns:a16="http://schemas.microsoft.com/office/drawing/2014/main" id="{B904D8BB-38A8-4C02-8677-84021042CDBD}"/>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2000-2016 Census</a:t>
            </a:r>
          </a:p>
        </p:txBody>
      </p:sp>
    </p:spTree>
    <p:extLst>
      <p:ext uri="{BB962C8B-B14F-4D97-AF65-F5344CB8AC3E}">
        <p14:creationId xmlns:p14="http://schemas.microsoft.com/office/powerpoint/2010/main" val="155987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1558"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U.S. K12 School Programs &amp; Policy</a:t>
            </a:r>
          </a:p>
        </p:txBody>
      </p:sp>
      <p:pic>
        <p:nvPicPr>
          <p:cNvPr id="2" name="Picture 1">
            <a:extLst>
              <a:ext uri="{FF2B5EF4-FFF2-40B4-BE49-F238E27FC236}">
                <a16:creationId xmlns:a16="http://schemas.microsoft.com/office/drawing/2014/main" id="{0F2287C4-09CE-4E78-80FC-3BEE18536109}"/>
              </a:ext>
            </a:extLst>
          </p:cNvPr>
          <p:cNvPicPr>
            <a:picLocks noChangeAspect="1"/>
          </p:cNvPicPr>
          <p:nvPr/>
        </p:nvPicPr>
        <p:blipFill>
          <a:blip r:embed="rId6"/>
          <a:stretch>
            <a:fillRect/>
          </a:stretch>
        </p:blipFill>
        <p:spPr>
          <a:xfrm>
            <a:off x="1219200" y="3429000"/>
            <a:ext cx="2057401" cy="1369107"/>
          </a:xfrm>
          <a:prstGeom prst="rect">
            <a:avLst/>
          </a:prstGeom>
        </p:spPr>
      </p:pic>
      <p:pic>
        <p:nvPicPr>
          <p:cNvPr id="3" name="Picture 2">
            <a:extLst>
              <a:ext uri="{FF2B5EF4-FFF2-40B4-BE49-F238E27FC236}">
                <a16:creationId xmlns:a16="http://schemas.microsoft.com/office/drawing/2014/main" id="{8A361436-69C3-4C1B-AF85-A95181D48A25}"/>
              </a:ext>
            </a:extLst>
          </p:cNvPr>
          <p:cNvPicPr>
            <a:picLocks noChangeAspect="1"/>
          </p:cNvPicPr>
          <p:nvPr/>
        </p:nvPicPr>
        <p:blipFill>
          <a:blip r:embed="rId7"/>
          <a:stretch>
            <a:fillRect/>
          </a:stretch>
        </p:blipFill>
        <p:spPr>
          <a:xfrm>
            <a:off x="4826211" y="3429000"/>
            <a:ext cx="2590798" cy="1295399"/>
          </a:xfrm>
          <a:prstGeom prst="rect">
            <a:avLst/>
          </a:prstGeom>
        </p:spPr>
      </p:pic>
      <p:pic>
        <p:nvPicPr>
          <p:cNvPr id="21545" name="Picture 41" descr="Image result">
            <a:extLst>
              <a:ext uri="{FF2B5EF4-FFF2-40B4-BE49-F238E27FC236}">
                <a16:creationId xmlns:a16="http://schemas.microsoft.com/office/drawing/2014/main" id="{FE681782-675C-48EC-97BF-E9A657A49C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1" y="1809751"/>
            <a:ext cx="2057402" cy="1316737"/>
          </a:xfrm>
          <a:prstGeom prst="rect">
            <a:avLst/>
          </a:prstGeom>
          <a:noFill/>
          <a:extLst>
            <a:ext uri="{909E8E84-426E-40DD-AFC4-6F175D3DCCD1}">
              <a14:hiddenFill xmlns:a14="http://schemas.microsoft.com/office/drawing/2010/main">
                <a:solidFill>
                  <a:srgbClr val="FFFFFF"/>
                </a:solidFill>
              </a14:hiddenFill>
            </a:ext>
          </a:extLst>
        </p:spPr>
      </p:pic>
      <p:pic>
        <p:nvPicPr>
          <p:cNvPr id="21547" name="Picture 43" descr="Image result for no child left behind act">
            <a:extLst>
              <a:ext uri="{FF2B5EF4-FFF2-40B4-BE49-F238E27FC236}">
                <a16:creationId xmlns:a16="http://schemas.microsoft.com/office/drawing/2014/main" id="{217190CD-F61C-42A2-A083-BA8F23BE61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6211" y="1676400"/>
            <a:ext cx="1726989" cy="15165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9F8E6B52-54E4-4709-AD68-BE388CA4D3C6}"/>
              </a:ext>
            </a:extLst>
          </p:cNvPr>
          <p:cNvCxnSpPr/>
          <p:nvPr/>
        </p:nvCxnSpPr>
        <p:spPr>
          <a:xfrm>
            <a:off x="533400" y="4876800"/>
            <a:ext cx="7848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BD00EDCF-3EBC-4F80-A8F4-6FA2CAF416B8}"/>
              </a:ext>
            </a:extLst>
          </p:cNvPr>
          <p:cNvSpPr/>
          <p:nvPr/>
        </p:nvSpPr>
        <p:spPr>
          <a:xfrm rot="5400000">
            <a:off x="3820144" y="2314575"/>
            <a:ext cx="609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C4CB89FE-E42F-4D3B-AECA-4C465B7D375E}"/>
              </a:ext>
            </a:extLst>
          </p:cNvPr>
          <p:cNvSpPr/>
          <p:nvPr/>
        </p:nvSpPr>
        <p:spPr>
          <a:xfrm rot="5400000">
            <a:off x="3820144" y="3911339"/>
            <a:ext cx="609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40">
            <a:extLst>
              <a:ext uri="{FF2B5EF4-FFF2-40B4-BE49-F238E27FC236}">
                <a16:creationId xmlns:a16="http://schemas.microsoft.com/office/drawing/2014/main" id="{A6552F41-C3E8-4C91-9547-908DFAE0CFC9}"/>
              </a:ext>
            </a:extLst>
          </p:cNvPr>
          <p:cNvSpPr txBox="1">
            <a:spLocks/>
          </p:cNvSpPr>
          <p:nvPr/>
        </p:nvSpPr>
        <p:spPr>
          <a:xfrm>
            <a:off x="457200" y="5209385"/>
            <a:ext cx="8153400" cy="157241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200" b="1" dirty="0">
                <a:latin typeface="Times New Roman" panose="02020603050405020304" pitchFamily="18" charset="0"/>
                <a:cs typeface="Times New Roman" panose="02020603050405020304" pitchFamily="18" charset="0"/>
              </a:rPr>
              <a:t>An alarming study links fraud in the Enron scandal to similar practices at charter schools </a:t>
            </a:r>
            <a:r>
              <a:rPr lang="en-US" sz="1200" i="1" dirty="0">
                <a:latin typeface="Times New Roman" panose="02020603050405020304" pitchFamily="18" charset="0"/>
                <a:cs typeface="Times New Roman" panose="02020603050405020304" pitchFamily="18" charset="0"/>
              </a:rPr>
              <a:t>- Business Insider, March 8, 2017</a:t>
            </a:r>
          </a:p>
          <a:p>
            <a:pPr algn="l"/>
            <a:endParaRPr lang="en-US" sz="1200" i="1" dirty="0">
              <a:latin typeface="Times New Roman" panose="02020603050405020304" pitchFamily="18" charset="0"/>
              <a:cs typeface="Times New Roman" panose="02020603050405020304" pitchFamily="18" charset="0"/>
            </a:endParaRPr>
          </a:p>
          <a:p>
            <a:pPr algn="l"/>
            <a:r>
              <a:rPr lang="en-US" sz="1200" b="1" dirty="0">
                <a:latin typeface="Times New Roman" panose="02020603050405020304" pitchFamily="18" charset="0"/>
                <a:cs typeface="Times New Roman" panose="02020603050405020304" pitchFamily="18" charset="0"/>
              </a:rPr>
              <a:t>L.A. Unified takes a harder look at its charter schools. Critics blame politics </a:t>
            </a:r>
            <a:r>
              <a:rPr lang="en-US" sz="1200" i="1" dirty="0">
                <a:latin typeface="Times New Roman" panose="02020603050405020304" pitchFamily="18" charset="0"/>
                <a:cs typeface="Times New Roman" panose="02020603050405020304" pitchFamily="18" charset="0"/>
              </a:rPr>
              <a:t>- Los Angeles Times, Oct 24, 2016</a:t>
            </a:r>
          </a:p>
          <a:p>
            <a:pPr algn="l"/>
            <a:endParaRPr lang="en-US" sz="1200" i="1" dirty="0">
              <a:latin typeface="Times New Roman" panose="02020603050405020304" pitchFamily="18" charset="0"/>
              <a:cs typeface="Times New Roman" panose="02020603050405020304" pitchFamily="18" charset="0"/>
            </a:endParaRPr>
          </a:p>
          <a:p>
            <a:pPr algn="l"/>
            <a:r>
              <a:rPr lang="en-US" sz="1200" b="1" dirty="0">
                <a:latin typeface="Times New Roman" panose="02020603050405020304" pitchFamily="18" charset="0"/>
                <a:cs typeface="Times New Roman" panose="02020603050405020304" pitchFamily="18" charset="0"/>
              </a:rPr>
              <a:t>Three Closing ASD Charter Schools Signal Larger Changes – </a:t>
            </a:r>
            <a:r>
              <a:rPr lang="en-US" sz="1200" i="1" dirty="0">
                <a:latin typeface="Times New Roman" panose="02020603050405020304" pitchFamily="18" charset="0"/>
                <a:cs typeface="Times New Roman" panose="02020603050405020304" pitchFamily="18" charset="0"/>
              </a:rPr>
              <a:t>Daily News Dec. 26, 2016</a:t>
            </a:r>
            <a:endParaRPr lang="en-US" sz="1200" b="1" dirty="0">
              <a:latin typeface="Times New Roman" panose="02020603050405020304" pitchFamily="18" charset="0"/>
              <a:cs typeface="Times New Roman" panose="02020603050405020304" pitchFamily="18" charset="0"/>
            </a:endParaRPr>
          </a:p>
          <a:p>
            <a:pPr algn="l"/>
            <a:endParaRPr lang="en-US" sz="1200" b="1" dirty="0">
              <a:latin typeface="Times New Roman" panose="02020603050405020304" pitchFamily="18" charset="0"/>
              <a:cs typeface="Times New Roman" panose="02020603050405020304" pitchFamily="18" charset="0"/>
            </a:endParaRPr>
          </a:p>
          <a:p>
            <a:pPr algn="l"/>
            <a:r>
              <a:rPr lang="en-US" sz="1200" b="1" dirty="0">
                <a:latin typeface="Times New Roman" panose="02020603050405020304" pitchFamily="18" charset="0"/>
                <a:cs typeface="Times New Roman" panose="02020603050405020304" pitchFamily="18" charset="0"/>
              </a:rPr>
              <a:t>NYC Comptroller Finds Financial Irregularities at Success Academy Charter Schools – </a:t>
            </a:r>
            <a:r>
              <a:rPr lang="en-US" sz="1200" i="1" dirty="0">
                <a:latin typeface="Times New Roman" panose="02020603050405020304" pitchFamily="18" charset="0"/>
                <a:cs typeface="Times New Roman" panose="02020603050405020304" pitchFamily="18" charset="0"/>
              </a:rPr>
              <a:t>WSJ Dec. 19, 2016</a:t>
            </a:r>
          </a:p>
          <a:p>
            <a:pPr algn="l"/>
            <a:endParaRPr lang="en-US" sz="1200" i="1" dirty="0">
              <a:latin typeface="Times New Roman" panose="02020603050405020304" pitchFamily="18" charset="0"/>
              <a:cs typeface="Times New Roman" panose="02020603050405020304" pitchFamily="18" charset="0"/>
            </a:endParaRPr>
          </a:p>
          <a:p>
            <a:pPr algn="l"/>
            <a:endParaRPr lang="en-US" sz="1200" i="1" dirty="0">
              <a:latin typeface="Times New Roman" panose="02020603050405020304" pitchFamily="18" charset="0"/>
              <a:cs typeface="Times New Roman" panose="02020603050405020304" pitchFamily="18" charset="0"/>
            </a:endParaRPr>
          </a:p>
          <a:p>
            <a:pPr algn="l"/>
            <a:endParaRPr lang="en-US" sz="1200" i="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8896CB5-9F60-42CE-A3EB-03D599A43DD5}"/>
              </a:ext>
            </a:extLst>
          </p:cNvPr>
          <p:cNvSpPr txBox="1"/>
          <p:nvPr/>
        </p:nvSpPr>
        <p:spPr>
          <a:xfrm>
            <a:off x="533400" y="1066800"/>
            <a:ext cx="7867650" cy="584775"/>
          </a:xfrm>
          <a:prstGeom prst="rect">
            <a:avLst/>
          </a:prstGeom>
          <a:noFill/>
        </p:spPr>
        <p:txBody>
          <a:bodyPr wrap="square" rtlCol="0">
            <a:spAutoFit/>
          </a:bodyPr>
          <a:lstStyle/>
          <a:p>
            <a:r>
              <a:rPr lang="en-US" sz="1600" dirty="0">
                <a:solidFill>
                  <a:srgbClr val="000000"/>
                </a:solidFill>
              </a:rPr>
              <a:t>Despite Large Government Programs and K12 Privatization, most have failed in achieving promised outcomes</a:t>
            </a:r>
            <a:endParaRPr lang="en-US" sz="1200" dirty="0"/>
          </a:p>
        </p:txBody>
      </p:sp>
    </p:spTree>
    <p:extLst>
      <p:ext uri="{BB962C8B-B14F-4D97-AF65-F5344CB8AC3E}">
        <p14:creationId xmlns:p14="http://schemas.microsoft.com/office/powerpoint/2010/main" val="41672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16251</TotalTime>
  <Words>968</Words>
  <Application>Microsoft Office PowerPoint</Application>
  <PresentationFormat>On-screen Show (4:3)</PresentationFormat>
  <Paragraphs>59</Paragraphs>
  <Slides>12</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Times New Roman</vt:lpstr>
      <vt:lpstr>Office Theme</vt:lpstr>
      <vt:lpstr>TCLayout.ActiveDocument.1</vt:lpstr>
      <vt:lpstr>PowerPoint Presentation</vt:lpstr>
      <vt:lpstr>PowerPoint Presentation</vt:lpstr>
      <vt:lpstr>Expansion of K12 International Schools</vt:lpstr>
      <vt:lpstr>Volume and Origin of International Students attending U.S. Universities</vt:lpstr>
      <vt:lpstr>Rankings of Top Global Higher Education Universities</vt:lpstr>
      <vt:lpstr>Growth of International Students University Destinations</vt:lpstr>
      <vt:lpstr>Trends in minority household composition by county</vt:lpstr>
      <vt:lpstr>Trends in minority household income composition by county</vt:lpstr>
      <vt:lpstr>U.S. K12 School Programs &amp; Policy</vt:lpstr>
      <vt:lpstr>Rankings of Top Global K12 School Scores</vt:lpstr>
      <vt:lpstr>Expansion of International Schools in the U.S. by county</vt:lpstr>
      <vt:lpstr>Technology</vt:lpstr>
    </vt:vector>
  </TitlesOfParts>
  <Company>HBGUSA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Craig Bauer</dc:creator>
  <cp:lastModifiedBy>Craig Bauer</cp:lastModifiedBy>
  <cp:revision>305</cp:revision>
  <cp:lastPrinted>2017-07-17T18:12:28Z</cp:lastPrinted>
  <dcterms:created xsi:type="dcterms:W3CDTF">2012-02-23T18:08:23Z</dcterms:created>
  <dcterms:modified xsi:type="dcterms:W3CDTF">2017-12-15T22:10:04Z</dcterms:modified>
</cp:coreProperties>
</file>